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1E765C39-16C6-4AB8-811C-431CD1F83B66}"/>
    <pc:docChg chg="custSel modSld">
      <pc:chgData name="Fares Makki" userId="d0c14dd2-ce13-49c4-820b-c6a5e60d5a8d" providerId="ADAL" clId="{1E765C39-16C6-4AB8-811C-431CD1F83B66}" dt="2024-12-12T15:52:22.983" v="87" actId="5793"/>
      <pc:docMkLst>
        <pc:docMk/>
      </pc:docMkLst>
      <pc:sldChg chg="modSp mod">
        <pc:chgData name="Fares Makki" userId="d0c14dd2-ce13-49c4-820b-c6a5e60d5a8d" providerId="ADAL" clId="{1E765C39-16C6-4AB8-811C-431CD1F83B66}" dt="2024-12-11T15:29:04.171" v="1" actId="20577"/>
        <pc:sldMkLst>
          <pc:docMk/>
          <pc:sldMk cId="2710837487" sldId="267"/>
        </pc:sldMkLst>
        <pc:spChg chg="mod">
          <ac:chgData name="Fares Makki" userId="d0c14dd2-ce13-49c4-820b-c6a5e60d5a8d" providerId="ADAL" clId="{1E765C39-16C6-4AB8-811C-431CD1F83B66}" dt="2024-12-11T15:29:04.171" v="1" actId="20577"/>
          <ac:spMkLst>
            <pc:docMk/>
            <pc:sldMk cId="2710837487" sldId="267"/>
            <ac:spMk id="3" creationId="{9C032809-6737-85FD-6348-0F6761F34692}"/>
          </ac:spMkLst>
        </pc:spChg>
      </pc:sldChg>
      <pc:sldChg chg="delSp modSp mod">
        <pc:chgData name="Fares Makki" userId="d0c14dd2-ce13-49c4-820b-c6a5e60d5a8d" providerId="ADAL" clId="{1E765C39-16C6-4AB8-811C-431CD1F83B66}" dt="2024-12-12T15:52:22.983" v="87" actId="5793"/>
        <pc:sldMkLst>
          <pc:docMk/>
          <pc:sldMk cId="3872773449" sldId="274"/>
        </pc:sldMkLst>
        <pc:spChg chg="mod">
          <ac:chgData name="Fares Makki" userId="d0c14dd2-ce13-49c4-820b-c6a5e60d5a8d" providerId="ADAL" clId="{1E765C39-16C6-4AB8-811C-431CD1F83B66}" dt="2024-12-12T15:52:22.983" v="87" actId="5793"/>
          <ac:spMkLst>
            <pc:docMk/>
            <pc:sldMk cId="3872773449" sldId="274"/>
            <ac:spMk id="3" creationId="{07026DCB-9EB6-9D37-3CD3-EF0F399C9CC5}"/>
          </ac:spMkLst>
        </pc:spChg>
        <pc:spChg chg="del">
          <ac:chgData name="Fares Makki" userId="d0c14dd2-ce13-49c4-820b-c6a5e60d5a8d" providerId="ADAL" clId="{1E765C39-16C6-4AB8-811C-431CD1F83B66}" dt="2024-12-12T15:19:41.234" v="2" actId="478"/>
          <ac:spMkLst>
            <pc:docMk/>
            <pc:sldMk cId="3872773449" sldId="274"/>
            <ac:spMk id="5" creationId="{414E8BCA-C4D9-E2CF-2C24-B980BD4B51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2BBF7-C250-47CC-A4E9-28DE285061A2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8FB8-FA32-4D67-97B6-2A7CFE5C147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33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OBS! Koncentrationerna av oxoniumjon och hydroxidjon ökar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8FB8-FA32-4D67-97B6-2A7CFE5C147A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992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Kalkning av en sjö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8FB8-FA32-4D67-97B6-2A7CFE5C147A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156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Kalkning av en sjö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8FB8-FA32-4D67-97B6-2A7CFE5C147A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480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8FB8-FA32-4D67-97B6-2A7CFE5C147A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9180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Vb inte given därför måste räkna substansmängd, sen förhållandet från (syra + bas </a:t>
            </a:r>
            <a:r>
              <a:rPr lang="sv-SE" dirty="0">
                <a:sym typeface="Wingdings" panose="05000000000000000000" pitchFamily="2" charset="2"/>
              </a:rPr>
              <a:t> vatten + salt) reaktion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EC8FB8-FA32-4D67-97B6-2A7CFE5C147A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8532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19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320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08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83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52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21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77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56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64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312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45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3E725-391A-450B-8776-4EE4368ED0FB}" type="datetimeFigureOut">
              <a:rPr lang="sv-SE" smtClean="0"/>
              <a:t>2024-12-11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A87DC-3F29-49A7-885A-CEB21BC66DF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45813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589603-B179-93F5-1BB4-3B98F5BB5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6FADB14-B687-E228-E16E-775190CFC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pH-skalan och Neutralisation</a:t>
            </a:r>
          </a:p>
        </p:txBody>
      </p:sp>
    </p:spTree>
    <p:extLst>
      <p:ext uri="{BB962C8B-B14F-4D97-AF65-F5344CB8AC3E}">
        <p14:creationId xmlns:p14="http://schemas.microsoft.com/office/powerpoint/2010/main" val="38100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604B0-0AE4-E96E-8179-AFA84604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546424-E287-E1A6-2578-927AA3232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𝑝𝑂𝐻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sv-SE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FFFF00"/>
                    </a:solidFill>
                  </a:rPr>
                  <a:t>Och…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𝑂𝐻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sv-SE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𝑝𝑂𝐻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546424-E287-E1A6-2578-927AA323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0A542B25-7F15-B2EA-CD3B-70407425161F}"/>
              </a:ext>
            </a:extLst>
          </p:cNvPr>
          <p:cNvSpPr/>
          <p:nvPr/>
        </p:nvSpPr>
        <p:spPr>
          <a:xfrm>
            <a:off x="4446309" y="2037728"/>
            <a:ext cx="3299382" cy="9332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>
                <a:solidFill>
                  <a:srgbClr val="FFFF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7EE23D4-08C9-A76C-FA48-F6F9D25339F6}"/>
              </a:ext>
            </a:extLst>
          </p:cNvPr>
          <p:cNvSpPr/>
          <p:nvPr/>
        </p:nvSpPr>
        <p:spPr>
          <a:xfrm>
            <a:off x="4446309" y="3420392"/>
            <a:ext cx="3299382" cy="9332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>
                <a:solidFill>
                  <a:srgbClr val="FFFF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958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6BF6ED-2DD3-0A6C-9E85-0232002A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pOH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24C542C-FA64-CED9-2B87-2D23E8453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pH = 7</a:t>
                </a:r>
              </a:p>
              <a:p>
                <a:pPr marL="0" indent="0">
                  <a:buNone/>
                </a:pPr>
                <a:r>
                  <a:rPr lang="sv-SE" dirty="0" err="1"/>
                  <a:t>pOH</a:t>
                </a:r>
                <a:r>
                  <a:rPr lang="sv-SE" dirty="0"/>
                  <a:t> = 7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𝑝𝑂𝐻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824C542C-FA64-CED9-2B87-2D23E8453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4F52A213-A624-237E-A8B3-FDF970D563B3}"/>
              </a:ext>
            </a:extLst>
          </p:cNvPr>
          <p:cNvSpPr/>
          <p:nvPr/>
        </p:nvSpPr>
        <p:spPr>
          <a:xfrm>
            <a:off x="4446309" y="4001294"/>
            <a:ext cx="3299382" cy="9332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>
                <a:solidFill>
                  <a:srgbClr val="FFFF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98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87BED5-8162-3D29-8338-07BD8F01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Exempel: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C032809-6737-85FD-6348-0F6761F34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pH i en lösning där [OH</a:t>
            </a:r>
            <a:r>
              <a:rPr lang="sv-SE" baseline="30000" dirty="0"/>
              <a:t>-</a:t>
            </a:r>
            <a:r>
              <a:rPr lang="sv-SE" dirty="0"/>
              <a:t>] = 1,2 x 10</a:t>
            </a:r>
            <a:r>
              <a:rPr lang="sv-SE" baseline="30000" dirty="0"/>
              <a:t>-5</a:t>
            </a:r>
            <a:r>
              <a:rPr lang="sv-SE" dirty="0"/>
              <a:t> mol/L </a:t>
            </a:r>
          </a:p>
        </p:txBody>
      </p:sp>
    </p:spTree>
    <p:extLst>
      <p:ext uri="{BB962C8B-B14F-4D97-AF65-F5344CB8AC3E}">
        <p14:creationId xmlns:p14="http://schemas.microsoft.com/office/powerpoint/2010/main" val="2710837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FAB30A-9F69-C6CB-A1EB-29A53BA6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11" y="238484"/>
            <a:ext cx="11033289" cy="1325563"/>
          </a:xfrm>
        </p:spPr>
        <p:txBody>
          <a:bodyPr/>
          <a:lstStyle/>
          <a:p>
            <a:r>
              <a:rPr lang="sv-SE" dirty="0"/>
              <a:t>Indikatorer – ändrar färg beroende på pH-värde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2EE5D88-BFF4-5AC1-AF0D-0F7EB97EA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683"/>
          <a:stretch/>
        </p:blipFill>
        <p:spPr>
          <a:xfrm>
            <a:off x="2347389" y="1459384"/>
            <a:ext cx="7497221" cy="2277729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14D9F35C-C61B-3613-354F-49F7BD1E8464}"/>
              </a:ext>
            </a:extLst>
          </p:cNvPr>
          <p:cNvSpPr txBox="1"/>
          <p:nvPr/>
        </p:nvSpPr>
        <p:spPr>
          <a:xfrm>
            <a:off x="2347389" y="3816626"/>
            <a:ext cx="2542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Lackmuspapper är antingen blått eller rött. Blått lackmuspapper blir rött i sura lösningar medans rött lackmuspapper blir blått i basiska lösningar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FC9CF9C-3A85-90E9-FCEF-962EE5707B39}"/>
              </a:ext>
            </a:extLst>
          </p:cNvPr>
          <p:cNvSpPr txBox="1"/>
          <p:nvPr/>
        </p:nvSpPr>
        <p:spPr>
          <a:xfrm>
            <a:off x="5113781" y="3816626"/>
            <a:ext cx="2188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BTB (</a:t>
            </a:r>
            <a:r>
              <a:rPr lang="sv-SE" dirty="0" err="1"/>
              <a:t>bromtymolblått</a:t>
            </a:r>
            <a:r>
              <a:rPr lang="sv-SE" dirty="0"/>
              <a:t>) är blått i basiska lösningar, grönt i neutrala och gult i sura lösningar. Riktigt sura lösningar kan till och med gå över i orangerött.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A290728-E015-D44B-A013-0037C4B1B1D0}"/>
              </a:ext>
            </a:extLst>
          </p:cNvPr>
          <p:cNvSpPr txBox="1"/>
          <p:nvPr/>
        </p:nvSpPr>
        <p:spPr>
          <a:xfrm>
            <a:off x="7525680" y="3816625"/>
            <a:ext cx="2188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Fenolftalein är rödviolett i basiska lösningar men färglöst i neutrala och sura lösningar.</a:t>
            </a:r>
          </a:p>
        </p:txBody>
      </p:sp>
    </p:spTree>
    <p:extLst>
      <p:ext uri="{BB962C8B-B14F-4D97-AF65-F5344CB8AC3E}">
        <p14:creationId xmlns:p14="http://schemas.microsoft.com/office/powerpoint/2010/main" val="103394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lt;p&gt;Kalkning av en sjö pågår för att neutralisera den syra som orsakat försurning i sjön.&lt;/p&gt;">
            <a:extLst>
              <a:ext uri="{FF2B5EF4-FFF2-40B4-BE49-F238E27FC236}">
                <a16:creationId xmlns:a16="http://schemas.microsoft.com/office/drawing/2014/main" id="{9FCF1FE7-8E8F-806F-7CE3-F909B8EE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6" y="0"/>
            <a:ext cx="102972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08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&lt;p&gt;Kalkning av en sjö pågår för att neutralisera den syra som orsakat försurning i sjön.&lt;/p&gt;">
            <a:extLst>
              <a:ext uri="{FF2B5EF4-FFF2-40B4-BE49-F238E27FC236}">
                <a16:creationId xmlns:a16="http://schemas.microsoft.com/office/drawing/2014/main" id="{9FCF1FE7-8E8F-806F-7CE3-F909B8EE4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9" t="53780" r="26908" b="10507"/>
          <a:stretch/>
        </p:blipFill>
        <p:spPr bwMode="auto">
          <a:xfrm>
            <a:off x="85343" y="2020886"/>
            <a:ext cx="4994655" cy="46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E7B87656-FD70-80C5-907B-400BA29C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Neutralisation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618B7B-9580-019F-F78C-4B34826D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9998" y="1825624"/>
                <a:ext cx="6273801" cy="4900295"/>
              </a:xfrm>
            </p:spPr>
            <p:txBody>
              <a:bodyPr/>
              <a:lstStyle/>
              <a:p>
                <a:r>
                  <a:rPr lang="sv-SE" dirty="0"/>
                  <a:t>Neutralisation bygger på reaktionen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sv-SE" dirty="0"/>
              </a:p>
              <a:p>
                <a:r>
                  <a:rPr lang="sv-SE" dirty="0"/>
                  <a:t>När en syra reagerar med en bas kallas det en </a:t>
                </a:r>
                <a:r>
                  <a:rPr lang="sv-SE" dirty="0">
                    <a:solidFill>
                      <a:srgbClr val="FFFF00"/>
                    </a:solidFill>
                  </a:rPr>
                  <a:t>neutralisationsreaktion</a:t>
                </a:r>
                <a:r>
                  <a:rPr lang="sv-SE" dirty="0"/>
                  <a:t> </a:t>
                </a:r>
              </a:p>
              <a:p>
                <a:pPr lvl="1"/>
                <a:r>
                  <a:rPr lang="sv-SE" dirty="0"/>
                  <a:t>Om [H</a:t>
                </a:r>
                <a:r>
                  <a:rPr lang="sv-SE" baseline="-25000" dirty="0"/>
                  <a:t>3</a:t>
                </a:r>
                <a:r>
                  <a:rPr lang="sv-SE" dirty="0"/>
                  <a:t>O</a:t>
                </a:r>
                <a:r>
                  <a:rPr lang="sv-SE" sz="2400" baseline="30000" dirty="0"/>
                  <a:t>+</a:t>
                </a:r>
                <a:r>
                  <a:rPr lang="sv-SE" sz="2400" dirty="0"/>
                  <a:t>] = [OH</a:t>
                </a:r>
                <a:r>
                  <a:rPr lang="sv-SE" sz="2400" baseline="30000" dirty="0"/>
                  <a:t>-</a:t>
                </a:r>
                <a:r>
                  <a:rPr lang="sv-SE" sz="2400" dirty="0"/>
                  <a:t>] är det neutralt </a:t>
                </a:r>
                <a:endParaRPr lang="sv-SE" dirty="0"/>
              </a:p>
              <a:p>
                <a:pPr lvl="1"/>
                <a:r>
                  <a:rPr lang="sv-SE" dirty="0"/>
                  <a:t>Om [H</a:t>
                </a:r>
                <a:r>
                  <a:rPr lang="sv-SE" baseline="-25000" dirty="0"/>
                  <a:t>3</a:t>
                </a:r>
                <a:r>
                  <a:rPr lang="sv-SE" dirty="0"/>
                  <a:t>O</a:t>
                </a:r>
                <a:r>
                  <a:rPr lang="sv-SE" baseline="30000" dirty="0"/>
                  <a:t>+</a:t>
                </a:r>
                <a:r>
                  <a:rPr lang="sv-SE" dirty="0"/>
                  <a:t>] &gt; [OH</a:t>
                </a:r>
                <a:r>
                  <a:rPr lang="sv-SE" baseline="30000" dirty="0"/>
                  <a:t>-</a:t>
                </a:r>
                <a:r>
                  <a:rPr lang="sv-SE" dirty="0"/>
                  <a:t>] är det surt </a:t>
                </a:r>
              </a:p>
              <a:p>
                <a:pPr lvl="1"/>
                <a:r>
                  <a:rPr lang="sv-SE" dirty="0"/>
                  <a:t>Om [H</a:t>
                </a:r>
                <a:r>
                  <a:rPr lang="sv-SE" baseline="-25000" dirty="0"/>
                  <a:t>3</a:t>
                </a:r>
                <a:r>
                  <a:rPr lang="sv-SE" dirty="0"/>
                  <a:t>O</a:t>
                </a:r>
                <a:r>
                  <a:rPr lang="sv-SE" baseline="30000" dirty="0"/>
                  <a:t>+</a:t>
                </a:r>
                <a:r>
                  <a:rPr lang="sv-SE" dirty="0"/>
                  <a:t>] &lt; [OH</a:t>
                </a:r>
                <a:r>
                  <a:rPr lang="sv-SE" baseline="30000" dirty="0"/>
                  <a:t>-</a:t>
                </a:r>
                <a:r>
                  <a:rPr lang="sv-SE" dirty="0"/>
                  <a:t>] är det basiskt</a:t>
                </a:r>
                <a:r>
                  <a:rPr lang="sv-SE" sz="2400" dirty="0"/>
                  <a:t>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Generellt, </a:t>
                </a:r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𝑠𝑦𝑟𝑎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𝑏𝑎𝑠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𝑣𝑎𝑡𝑡𝑒𝑛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𝑠𝑎𝑙𝑡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618B7B-9580-019F-F78C-4B34826D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9998" y="1825624"/>
                <a:ext cx="6273801" cy="4900295"/>
              </a:xfrm>
              <a:blipFill>
                <a:blip r:embed="rId4"/>
                <a:stretch>
                  <a:fillRect l="-1944" t="-199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ruta 3">
            <a:extLst>
              <a:ext uri="{FF2B5EF4-FFF2-40B4-BE49-F238E27FC236}">
                <a16:creationId xmlns:a16="http://schemas.microsoft.com/office/drawing/2014/main" id="{936965D9-257C-1783-EE05-D92BFBFD97B5}"/>
              </a:ext>
            </a:extLst>
          </p:cNvPr>
          <p:cNvSpPr txBox="1"/>
          <p:nvPr/>
        </p:nvSpPr>
        <p:spPr>
          <a:xfrm>
            <a:off x="1026160" y="2782669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2"/>
                </a:solidFill>
              </a:rPr>
              <a:t>[OH</a:t>
            </a:r>
            <a:r>
              <a:rPr lang="sv-SE" sz="3600" baseline="30000" dirty="0">
                <a:solidFill>
                  <a:schemeClr val="bg2"/>
                </a:solidFill>
              </a:rPr>
              <a:t>-</a:t>
            </a:r>
            <a:r>
              <a:rPr lang="sv-SE" sz="3600" dirty="0">
                <a:solidFill>
                  <a:schemeClr val="bg2"/>
                </a:solidFill>
              </a:rPr>
              <a:t>]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93D359EF-9E54-C4A9-D82D-482AFFF8BC6C}"/>
              </a:ext>
            </a:extLst>
          </p:cNvPr>
          <p:cNvSpPr txBox="1"/>
          <p:nvPr/>
        </p:nvSpPr>
        <p:spPr>
          <a:xfrm>
            <a:off x="1391920" y="3363951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2"/>
                </a:solidFill>
              </a:rPr>
              <a:t>[OH</a:t>
            </a:r>
            <a:r>
              <a:rPr lang="sv-SE" sz="3600" baseline="30000" dirty="0">
                <a:solidFill>
                  <a:schemeClr val="bg2"/>
                </a:solidFill>
              </a:rPr>
              <a:t>-</a:t>
            </a:r>
            <a:r>
              <a:rPr lang="sv-SE" sz="3600" dirty="0">
                <a:solidFill>
                  <a:schemeClr val="bg2"/>
                </a:solidFill>
              </a:rPr>
              <a:t>]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C1FBC0-0108-6BD3-4736-5FC0D76E417B}"/>
              </a:ext>
            </a:extLst>
          </p:cNvPr>
          <p:cNvSpPr txBox="1"/>
          <p:nvPr/>
        </p:nvSpPr>
        <p:spPr>
          <a:xfrm>
            <a:off x="3769358" y="2136338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2"/>
                </a:solidFill>
              </a:rPr>
              <a:t>[OH</a:t>
            </a:r>
            <a:r>
              <a:rPr lang="sv-SE" sz="3600" baseline="30000" dirty="0">
                <a:solidFill>
                  <a:schemeClr val="bg2"/>
                </a:solidFill>
              </a:rPr>
              <a:t>-</a:t>
            </a:r>
            <a:r>
              <a:rPr lang="sv-SE" sz="3600" dirty="0">
                <a:solidFill>
                  <a:schemeClr val="bg2"/>
                </a:solidFill>
              </a:rPr>
              <a:t>] 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807591BB-2C29-C4C8-A73C-B89DD584F632}"/>
              </a:ext>
            </a:extLst>
          </p:cNvPr>
          <p:cNvSpPr txBox="1"/>
          <p:nvPr/>
        </p:nvSpPr>
        <p:spPr>
          <a:xfrm>
            <a:off x="3586480" y="4082247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2"/>
                </a:solidFill>
              </a:rPr>
              <a:t>[OH</a:t>
            </a:r>
            <a:r>
              <a:rPr lang="sv-SE" sz="3600" baseline="30000" dirty="0">
                <a:solidFill>
                  <a:schemeClr val="bg2"/>
                </a:solidFill>
              </a:rPr>
              <a:t>-</a:t>
            </a:r>
            <a:r>
              <a:rPr lang="sv-SE" sz="3600" dirty="0">
                <a:solidFill>
                  <a:schemeClr val="bg2"/>
                </a:solidFill>
              </a:rPr>
              <a:t>] 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D5C72D14-EFC4-2388-DC4C-431CDA66CEB3}"/>
              </a:ext>
            </a:extLst>
          </p:cNvPr>
          <p:cNvSpPr txBox="1"/>
          <p:nvPr/>
        </p:nvSpPr>
        <p:spPr>
          <a:xfrm>
            <a:off x="2646680" y="2990266"/>
            <a:ext cx="131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bg2"/>
                </a:solidFill>
              </a:rPr>
              <a:t>[OH</a:t>
            </a:r>
            <a:r>
              <a:rPr lang="sv-SE" sz="3600" baseline="30000" dirty="0">
                <a:solidFill>
                  <a:schemeClr val="bg2"/>
                </a:solidFill>
              </a:rPr>
              <a:t>-</a:t>
            </a:r>
            <a:r>
              <a:rPr lang="sv-SE" sz="3600" dirty="0">
                <a:solidFill>
                  <a:schemeClr val="bg2"/>
                </a:solidFill>
              </a:rPr>
              <a:t>] 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32CCEAE5-8018-D47B-DC87-2703B1B2C6F5}"/>
              </a:ext>
            </a:extLst>
          </p:cNvPr>
          <p:cNvSpPr txBox="1"/>
          <p:nvPr/>
        </p:nvSpPr>
        <p:spPr>
          <a:xfrm>
            <a:off x="370840" y="5030181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[H</a:t>
            </a:r>
            <a:r>
              <a:rPr lang="sv-SE" sz="3600" baseline="-250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sv-SE" sz="3600" baseline="30000" dirty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] 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14B30FBC-415B-B070-99F0-0E020EB7CEB6}"/>
              </a:ext>
            </a:extLst>
          </p:cNvPr>
          <p:cNvSpPr txBox="1"/>
          <p:nvPr/>
        </p:nvSpPr>
        <p:spPr>
          <a:xfrm>
            <a:off x="838200" y="5697813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[H</a:t>
            </a:r>
            <a:r>
              <a:rPr lang="sv-SE" sz="3600" baseline="-250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sv-SE" sz="3600" baseline="30000" dirty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] 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0F35280-AF08-F6F5-82A4-AC6CD482E753}"/>
              </a:ext>
            </a:extLst>
          </p:cNvPr>
          <p:cNvSpPr txBox="1"/>
          <p:nvPr/>
        </p:nvSpPr>
        <p:spPr>
          <a:xfrm>
            <a:off x="1861820" y="4857264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[H</a:t>
            </a:r>
            <a:r>
              <a:rPr lang="sv-SE" sz="3600" baseline="-250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sv-SE" sz="3600" baseline="30000" dirty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] 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396CD447-AD57-D92F-A912-F9D493A658A5}"/>
              </a:ext>
            </a:extLst>
          </p:cNvPr>
          <p:cNvSpPr txBox="1"/>
          <p:nvPr/>
        </p:nvSpPr>
        <p:spPr>
          <a:xfrm>
            <a:off x="2336800" y="5825392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[H</a:t>
            </a:r>
            <a:r>
              <a:rPr lang="sv-SE" sz="3600" baseline="-250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sv-SE" sz="3600" baseline="30000" dirty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] 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9B75A7B3-E1C0-B2AC-D1FE-D4C36D943234}"/>
              </a:ext>
            </a:extLst>
          </p:cNvPr>
          <p:cNvSpPr txBox="1"/>
          <p:nvPr/>
        </p:nvSpPr>
        <p:spPr>
          <a:xfrm>
            <a:off x="3302000" y="5252394"/>
            <a:ext cx="1569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[H</a:t>
            </a:r>
            <a:r>
              <a:rPr lang="sv-SE" sz="3600" baseline="-25000" dirty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O</a:t>
            </a:r>
            <a:r>
              <a:rPr lang="sv-SE" sz="3600" baseline="30000" dirty="0">
                <a:solidFill>
                  <a:schemeClr val="tx1">
                    <a:lumMod val="95000"/>
                  </a:schemeClr>
                </a:solidFill>
              </a:rPr>
              <a:t>+</a:t>
            </a:r>
            <a:r>
              <a:rPr lang="sv-SE" sz="3600" dirty="0">
                <a:solidFill>
                  <a:schemeClr val="tx1">
                    <a:lumMod val="95000"/>
                  </a:schemeClr>
                </a:solidFill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397112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0121844-0A5B-F58B-803E-0D230828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93293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A7D1960-7A36-A2EB-0794-06D7620F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0" y="365125"/>
            <a:ext cx="7178040" cy="1325563"/>
          </a:xfrm>
        </p:spPr>
        <p:txBody>
          <a:bodyPr/>
          <a:lstStyle/>
          <a:p>
            <a:r>
              <a:rPr lang="sv-SE" dirty="0"/>
              <a:t>Titrering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9919E0-F8C1-4021-15C8-A55B450C5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5760" y="1825625"/>
                <a:ext cx="7178040" cy="4351338"/>
              </a:xfrm>
            </p:spPr>
            <p:txBody>
              <a:bodyPr>
                <a:normAutofit/>
              </a:bodyPr>
              <a:lstStyle/>
              <a:p>
                <a:r>
                  <a:rPr lang="sv-SE" dirty="0"/>
                  <a:t>En analytiskt teknik för att kunna mäta koncentrationen av en viss syra / bas </a:t>
                </a:r>
              </a:p>
              <a:p>
                <a:r>
                  <a:rPr lang="sv-SE" dirty="0"/>
                  <a:t>Vi använder en indikator under titrering </a:t>
                </a:r>
              </a:p>
              <a:p>
                <a:r>
                  <a:rPr lang="sv-SE" dirty="0"/>
                  <a:t>När färgen slår om har vi nått </a:t>
                </a:r>
                <a:r>
                  <a:rPr lang="sv-SE" dirty="0">
                    <a:solidFill>
                      <a:srgbClr val="FFFF00"/>
                    </a:solidFill>
                  </a:rPr>
                  <a:t>ekvivalenspunkten</a:t>
                </a:r>
                <a:r>
                  <a:rPr lang="sv-SE" dirty="0"/>
                  <a:t> (n</a:t>
                </a:r>
                <a:r>
                  <a:rPr lang="sv-SE" baseline="-25000" dirty="0"/>
                  <a:t>H3O+</a:t>
                </a:r>
                <a:r>
                  <a:rPr lang="sv-SE" dirty="0"/>
                  <a:t> = </a:t>
                </a:r>
                <a:r>
                  <a:rPr lang="sv-SE" dirty="0" err="1"/>
                  <a:t>n</a:t>
                </a:r>
                <a:r>
                  <a:rPr lang="sv-SE" baseline="-25000" dirty="0" err="1"/>
                  <a:t>OH</a:t>
                </a:r>
                <a:r>
                  <a:rPr lang="sv-SE" baseline="-25000" dirty="0"/>
                  <a:t>-</a:t>
                </a:r>
                <a:r>
                  <a:rPr lang="sv-SE" dirty="0"/>
                  <a:t>) </a:t>
                </a:r>
                <a:r>
                  <a:rPr lang="sv-SE" sz="2800" dirty="0"/>
                  <a:t> </a:t>
                </a:r>
              </a:p>
              <a:p>
                <a:pPr marL="0" indent="0">
                  <a:buNone/>
                </a:pPr>
                <a:endParaRPr lang="sv-SE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sz="2400" i="1" dirty="0"/>
                  <a:t>					s står för </a:t>
                </a:r>
                <a:r>
                  <a:rPr lang="sv-SE" sz="2400" i="1" u="sng" dirty="0"/>
                  <a:t>syra</a:t>
                </a:r>
                <a:r>
                  <a:rPr lang="sv-SE" sz="2400" i="1" dirty="0"/>
                  <a:t> </a:t>
                </a:r>
              </a:p>
              <a:p>
                <a:pPr marL="0" indent="0">
                  <a:buNone/>
                </a:pPr>
                <a:r>
                  <a:rPr lang="sv-SE" sz="2400" i="1" dirty="0"/>
                  <a:t>					b står för </a:t>
                </a:r>
                <a:r>
                  <a:rPr lang="sv-SE" sz="2400" i="1" u="sng" dirty="0"/>
                  <a:t>bas</a:t>
                </a:r>
                <a:r>
                  <a:rPr lang="sv-SE" sz="2400" i="1" dirty="0"/>
                  <a:t> </a:t>
                </a:r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E9919E0-F8C1-4021-15C8-A55B450C5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5760" y="1825625"/>
                <a:ext cx="7178040" cy="4351338"/>
              </a:xfrm>
              <a:blipFill>
                <a:blip r:embed="rId4"/>
                <a:stretch>
                  <a:fillRect l="-1528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13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1D4B23-66FB-E60C-C552-B13E6C11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345E16-FADF-17AF-81B2-954282B6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 ett försök titrerade man 25,0 ml saltsyralösning med okänd koncentration med en natriumhydroxidlösning med koncentrationen 0,100 mol/dm3. När man hade tillsatt 20,7 ml av natriumhydroxiden slog indikatorn BTB om från gult till grönt. Beräkna saltsyrans koncentration</a:t>
            </a:r>
          </a:p>
        </p:txBody>
      </p:sp>
    </p:spTree>
    <p:extLst>
      <p:ext uri="{BB962C8B-B14F-4D97-AF65-F5344CB8AC3E}">
        <p14:creationId xmlns:p14="http://schemas.microsoft.com/office/powerpoint/2010/main" val="242459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98C73C-6F2D-92F8-CB35-C5B035C1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625EE8-8814-D7E6-14D8-C7377F91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 ett försök löste man 0,500 g magnesiumhydroxid, Mg(OH)</a:t>
            </a:r>
            <a:r>
              <a:rPr lang="sv-SE" baseline="-25000" dirty="0"/>
              <a:t>2</a:t>
            </a:r>
            <a:r>
              <a:rPr lang="sv-SE" dirty="0"/>
              <a:t>, i lite vatten. Hur stor volym salpetersyra med koncentrationen 1,00 mol/dm3 behövde man tillsätta för att neutralisera magnesiumhydroxidlösningen?</a:t>
            </a:r>
          </a:p>
        </p:txBody>
      </p:sp>
    </p:spTree>
    <p:extLst>
      <p:ext uri="{BB962C8B-B14F-4D97-AF65-F5344CB8AC3E}">
        <p14:creationId xmlns:p14="http://schemas.microsoft.com/office/powerpoint/2010/main" val="47335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CF3C4E-8946-BD47-EE99-09002CF9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026DCB-9EB6-9D37-3CD3-EF0F399C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49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s. </a:t>
            </a:r>
            <a:r>
              <a:rPr lang="sv-SE"/>
              <a:t>236 # 1 – 4, 10, 11, 13, 14, 18 – 23, 27 – 31, 42, 45, 47 – 50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7277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äda med rätt PH värde | Stockholms Städsystem AB">
            <a:extLst>
              <a:ext uri="{FF2B5EF4-FFF2-40B4-BE49-F238E27FC236}">
                <a16:creationId xmlns:a16="http://schemas.microsoft.com/office/drawing/2014/main" id="{4E5B2ED1-9C56-0AA1-D983-9AB06E7CD7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21" b="38334"/>
          <a:stretch/>
        </p:blipFill>
        <p:spPr bwMode="auto">
          <a:xfrm>
            <a:off x="838200" y="365125"/>
            <a:ext cx="105505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9D558E72-3EE9-AD10-472C-69DAEB85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4" y="3104148"/>
            <a:ext cx="2583402" cy="1325563"/>
          </a:xfrm>
        </p:spPr>
        <p:txBody>
          <a:bodyPr/>
          <a:lstStyle/>
          <a:p>
            <a:r>
              <a:rPr lang="sv-SE" dirty="0"/>
              <a:t>pH-skalan </a:t>
            </a:r>
          </a:p>
        </p:txBody>
      </p:sp>
      <p:pic>
        <p:nvPicPr>
          <p:cNvPr id="1028" name="Picture 4" descr="Lite kort om pH värde | Blue &amp; Green">
            <a:extLst>
              <a:ext uri="{FF2B5EF4-FFF2-40B4-BE49-F238E27FC236}">
                <a16:creationId xmlns:a16="http://schemas.microsoft.com/office/drawing/2014/main" id="{4FE14AD5-2DC0-2068-42F2-C4B985DF82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17"/>
          <a:stretch/>
        </p:blipFill>
        <p:spPr bwMode="auto">
          <a:xfrm>
            <a:off x="3733800" y="2324100"/>
            <a:ext cx="4273858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1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1B29DB-3D32-C003-473B-9E879480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pH-skalan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0E4B297-27E6-B3AD-7DF4-BEC0E76AC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Ättika i vatten: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Ammoniak i vatten: </a:t>
            </a:r>
          </a:p>
        </p:txBody>
      </p:sp>
    </p:spTree>
    <p:extLst>
      <p:ext uri="{BB962C8B-B14F-4D97-AF65-F5344CB8AC3E}">
        <p14:creationId xmlns:p14="http://schemas.microsoft.com/office/powerpoint/2010/main" val="17196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3F29CF1-35BE-68CA-B62E-E7616FA0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Autoprotolys av vatten: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Koncentration H</a:t>
            </a:r>
            <a:r>
              <a:rPr lang="sv-SE" baseline="-25000" dirty="0"/>
              <a:t>3</a:t>
            </a:r>
            <a:r>
              <a:rPr lang="sv-SE" dirty="0"/>
              <a:t>O</a:t>
            </a:r>
            <a:r>
              <a:rPr lang="sv-SE" baseline="30000" dirty="0"/>
              <a:t>+</a:t>
            </a:r>
            <a:r>
              <a:rPr lang="sv-SE" dirty="0"/>
              <a:t> är lika med koncentration OH</a:t>
            </a:r>
            <a:r>
              <a:rPr lang="sv-SE" baseline="30000" dirty="0"/>
              <a:t>-</a:t>
            </a:r>
            <a:r>
              <a:rPr lang="sv-SE" dirty="0"/>
              <a:t> </a:t>
            </a:r>
          </a:p>
          <a:p>
            <a:r>
              <a:rPr lang="sv-SE" dirty="0"/>
              <a:t>[H</a:t>
            </a:r>
            <a:r>
              <a:rPr lang="sv-SE" baseline="-25000" dirty="0"/>
              <a:t>3</a:t>
            </a:r>
            <a:r>
              <a:rPr lang="sv-SE" dirty="0"/>
              <a:t>O</a:t>
            </a:r>
            <a:r>
              <a:rPr lang="sv-SE" baseline="30000" dirty="0"/>
              <a:t>+</a:t>
            </a:r>
            <a:r>
              <a:rPr lang="sv-SE" dirty="0"/>
              <a:t>] = [OH</a:t>
            </a:r>
            <a:r>
              <a:rPr lang="sv-SE" baseline="30000" dirty="0"/>
              <a:t>-</a:t>
            </a:r>
            <a:r>
              <a:rPr lang="sv-SE" dirty="0"/>
              <a:t>]</a:t>
            </a:r>
          </a:p>
          <a:p>
            <a:r>
              <a:rPr lang="sv-SE" dirty="0"/>
              <a:t>Koncentrationen är 0.0000001 mol/L </a:t>
            </a:r>
          </a:p>
          <a:p>
            <a:pPr lvl="1"/>
            <a:r>
              <a:rPr lang="sv-SE" dirty="0"/>
              <a:t>1.0 x 10</a:t>
            </a:r>
            <a:r>
              <a:rPr lang="sv-SE" baseline="30000" dirty="0"/>
              <a:t>-7</a:t>
            </a:r>
            <a:r>
              <a:rPr lang="sv-SE" dirty="0"/>
              <a:t> mol/L </a:t>
            </a:r>
          </a:p>
          <a:p>
            <a:endParaRPr lang="sv-SE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1A6A6B7-0863-21D3-E837-4D48E76C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pH-skalan </a:t>
            </a:r>
          </a:p>
        </p:txBody>
      </p:sp>
    </p:spTree>
    <p:extLst>
      <p:ext uri="{BB962C8B-B14F-4D97-AF65-F5344CB8AC3E}">
        <p14:creationId xmlns:p14="http://schemas.microsoft.com/office/powerpoint/2010/main" val="14097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604B0-0AE4-E96E-8179-AFA84604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pH-skalan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546424-E287-E1A6-2578-927AA3232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Koncentrationerna är så små att det är inte tillämplig att använda de</a:t>
                </a:r>
              </a:p>
              <a:p>
                <a:r>
                  <a:rPr lang="sv-SE" dirty="0"/>
                  <a:t>Istället…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𝑝𝐻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sv-SE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sv-SE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sv-SE" dirty="0">
                    <a:solidFill>
                      <a:srgbClr val="FFFF00"/>
                    </a:solidFill>
                  </a:rPr>
                  <a:t>Också…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v-S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v-SE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p>
                            <m:sSupPr>
                              <m:ctrlPr>
                                <a:rPr lang="sv-SE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sv-SE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v-SE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v-SE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𝑝𝐻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D546424-E287-E1A6-2578-927AA3232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ktangel 3">
            <a:extLst>
              <a:ext uri="{FF2B5EF4-FFF2-40B4-BE49-F238E27FC236}">
                <a16:creationId xmlns:a16="http://schemas.microsoft.com/office/drawing/2014/main" id="{0A542B25-7F15-B2EA-CD3B-70407425161F}"/>
              </a:ext>
            </a:extLst>
          </p:cNvPr>
          <p:cNvSpPr/>
          <p:nvPr/>
        </p:nvSpPr>
        <p:spPr>
          <a:xfrm>
            <a:off x="4411744" y="2978870"/>
            <a:ext cx="3299382" cy="9332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>
                <a:solidFill>
                  <a:srgbClr val="FFFF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B7EE23D4-08C9-A76C-FA48-F6F9D25339F6}"/>
              </a:ext>
            </a:extLst>
          </p:cNvPr>
          <p:cNvSpPr/>
          <p:nvPr/>
        </p:nvSpPr>
        <p:spPr>
          <a:xfrm>
            <a:off x="4446309" y="4353645"/>
            <a:ext cx="3299382" cy="93325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 w="0">
                <a:solidFill>
                  <a:srgbClr val="FFFF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732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C727B4-4932-F743-BDB4-EB4AA81F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pH i en lösning där [H</a:t>
            </a:r>
            <a:r>
              <a:rPr lang="sv-SE" baseline="-25000" dirty="0"/>
              <a:t>3</a:t>
            </a:r>
            <a:r>
              <a:rPr lang="sv-SE" dirty="0"/>
              <a:t>O</a:t>
            </a:r>
            <a:r>
              <a:rPr lang="sv-SE" baseline="30000" dirty="0"/>
              <a:t>+</a:t>
            </a:r>
            <a:r>
              <a:rPr lang="sv-SE" dirty="0"/>
              <a:t>] = 1,2 x 10</a:t>
            </a:r>
            <a:r>
              <a:rPr lang="sv-SE" baseline="30000" dirty="0"/>
              <a:t>-5</a:t>
            </a:r>
            <a:r>
              <a:rPr lang="sv-SE" dirty="0"/>
              <a:t> mol/L 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106DD29-E2C0-EE39-4BC9-75EC1F64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Exempel: </a:t>
            </a:r>
          </a:p>
        </p:txBody>
      </p:sp>
    </p:spTree>
    <p:extLst>
      <p:ext uri="{BB962C8B-B14F-4D97-AF65-F5344CB8AC3E}">
        <p14:creationId xmlns:p14="http://schemas.microsoft.com/office/powerpoint/2010/main" val="30160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C727B4-4932-F743-BDB4-EB4AA81F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pH i en lösning där [H</a:t>
            </a:r>
            <a:r>
              <a:rPr lang="sv-SE" baseline="-25000" dirty="0"/>
              <a:t>3</a:t>
            </a:r>
            <a:r>
              <a:rPr lang="sv-SE" dirty="0"/>
              <a:t>O</a:t>
            </a:r>
            <a:r>
              <a:rPr lang="sv-SE" baseline="30000" dirty="0"/>
              <a:t>+</a:t>
            </a:r>
            <a:r>
              <a:rPr lang="sv-SE" dirty="0"/>
              <a:t>] = 2,8 x 10</a:t>
            </a:r>
            <a:r>
              <a:rPr lang="sv-SE" baseline="30000" dirty="0"/>
              <a:t>-8</a:t>
            </a:r>
            <a:r>
              <a:rPr lang="sv-SE" dirty="0"/>
              <a:t> mol/L. Är lösningen sur, neutral eller basisk? 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106DD29-E2C0-EE39-4BC9-75EC1F64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Exempel: </a:t>
            </a:r>
          </a:p>
        </p:txBody>
      </p:sp>
    </p:spTree>
    <p:extLst>
      <p:ext uri="{BB962C8B-B14F-4D97-AF65-F5344CB8AC3E}">
        <p14:creationId xmlns:p14="http://schemas.microsoft.com/office/powerpoint/2010/main" val="221210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96027D-3AAD-062F-9D07-66976C61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Exempel: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26D398-8BDD-7F87-7E1E-3C94B529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Vad är koncentrationen av oxoniumjon när pH är: </a:t>
            </a:r>
          </a:p>
          <a:p>
            <a:pPr marL="514350" indent="-514350">
              <a:buFont typeface="+mj-lt"/>
              <a:buAutoNum type="alphaLcParenR"/>
            </a:pPr>
            <a:r>
              <a:rPr lang="sv-SE" dirty="0"/>
              <a:t>4.5</a:t>
            </a:r>
          </a:p>
          <a:p>
            <a:pPr marL="514350" indent="-514350">
              <a:buFont typeface="+mj-lt"/>
              <a:buAutoNum type="alphaLcParenR"/>
            </a:pPr>
            <a:endParaRPr lang="sv-SE" dirty="0"/>
          </a:p>
          <a:p>
            <a:pPr marL="514350" indent="-514350">
              <a:buFont typeface="+mj-lt"/>
              <a:buAutoNum type="alphaLcParenR"/>
            </a:pPr>
            <a:endParaRPr lang="sv-SE" dirty="0"/>
          </a:p>
          <a:p>
            <a:pPr marL="514350" indent="-514350">
              <a:buFont typeface="+mj-lt"/>
              <a:buAutoNum type="alphaLcParenR"/>
            </a:pPr>
            <a:r>
              <a:rPr lang="sv-SE" dirty="0"/>
              <a:t>7.8</a:t>
            </a:r>
          </a:p>
          <a:p>
            <a:pPr marL="514350" indent="-514350">
              <a:buFont typeface="+mj-lt"/>
              <a:buAutoNum type="alphaLcParenR"/>
            </a:pPr>
            <a:endParaRPr lang="sv-SE" dirty="0"/>
          </a:p>
          <a:p>
            <a:pPr marL="514350" indent="-514350">
              <a:buFont typeface="+mj-lt"/>
              <a:buAutoNum type="alphaLcParenR"/>
            </a:pPr>
            <a:endParaRPr lang="sv-SE" dirty="0"/>
          </a:p>
          <a:p>
            <a:pPr marL="514350" indent="-514350">
              <a:buFont typeface="+mj-lt"/>
              <a:buAutoNum type="alphaLcParenR"/>
            </a:pPr>
            <a:r>
              <a:rPr lang="sv-SE" dirty="0"/>
              <a:t>12.8</a:t>
            </a:r>
          </a:p>
          <a:p>
            <a:pPr marL="514350" indent="-514350">
              <a:buFont typeface="+mj-lt"/>
              <a:buAutoNum type="alphaLcParenR"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791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FACF57-72B3-2CA9-4830-373D45FB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pH och </a:t>
            </a:r>
            <a:r>
              <a:rPr lang="sv-SE" dirty="0" err="1"/>
              <a:t>pOH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7BC598-00F7-681B-3F18-A91A093D84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Vad är sambandet mellan pH och </a:t>
                </a:r>
                <a:r>
                  <a:rPr lang="sv-SE" dirty="0" err="1"/>
                  <a:t>pOH</a:t>
                </a:r>
                <a:r>
                  <a:rPr lang="sv-SE" dirty="0"/>
                  <a:t>? </a:t>
                </a:r>
              </a:p>
              <a:p>
                <a:pPr marL="0" indent="0">
                  <a:buNone/>
                </a:pPr>
                <a:r>
                  <a:rPr lang="sv-SE" dirty="0"/>
                  <a:t>Autoprotolys av vatten: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sv-S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Vi vet: </a:t>
                </a:r>
              </a:p>
              <a:p>
                <a:r>
                  <a:rPr lang="sv-SE" dirty="0"/>
                  <a:t>Vatten är neutral, därför pH = 7</a:t>
                </a:r>
              </a:p>
              <a:p>
                <a:r>
                  <a:rPr lang="sv-SE" dirty="0"/>
                  <a:t>[H</a:t>
                </a:r>
                <a:r>
                  <a:rPr lang="sv-SE" baseline="-25000" dirty="0"/>
                  <a:t>3</a:t>
                </a:r>
                <a:r>
                  <a:rPr lang="sv-SE" dirty="0"/>
                  <a:t>O</a:t>
                </a:r>
                <a:r>
                  <a:rPr lang="sv-SE" baseline="30000" dirty="0"/>
                  <a:t>+</a:t>
                </a:r>
                <a:r>
                  <a:rPr lang="sv-SE" dirty="0"/>
                  <a:t>] = 1.0 x 10</a:t>
                </a:r>
                <a:r>
                  <a:rPr lang="sv-SE" baseline="30000" dirty="0"/>
                  <a:t>-7</a:t>
                </a:r>
                <a:r>
                  <a:rPr lang="sv-SE" dirty="0"/>
                  <a:t> </a:t>
                </a:r>
              </a:p>
              <a:p>
                <a:r>
                  <a:rPr lang="sv-SE" dirty="0"/>
                  <a:t>[H</a:t>
                </a:r>
                <a:r>
                  <a:rPr lang="sv-SE" baseline="-25000" dirty="0"/>
                  <a:t>3</a:t>
                </a:r>
                <a:r>
                  <a:rPr lang="sv-SE" dirty="0"/>
                  <a:t>O</a:t>
                </a:r>
                <a:r>
                  <a:rPr lang="sv-SE" baseline="30000" dirty="0"/>
                  <a:t>+</a:t>
                </a:r>
                <a:r>
                  <a:rPr lang="sv-SE" dirty="0"/>
                  <a:t>] = [OH</a:t>
                </a:r>
                <a:r>
                  <a:rPr lang="sv-SE" baseline="30000" dirty="0"/>
                  <a:t>-</a:t>
                </a:r>
                <a:r>
                  <a:rPr lang="sv-SE" dirty="0"/>
                  <a:t>] </a:t>
                </a:r>
              </a:p>
              <a:p>
                <a:r>
                  <a:rPr lang="sv-SE" dirty="0"/>
                  <a:t>[OH</a:t>
                </a:r>
                <a:r>
                  <a:rPr lang="sv-SE" baseline="30000" dirty="0"/>
                  <a:t>-</a:t>
                </a:r>
                <a:r>
                  <a:rPr lang="sv-SE" dirty="0"/>
                  <a:t>] = 1.0 x 10</a:t>
                </a:r>
                <a:r>
                  <a:rPr lang="sv-SE" baseline="30000" dirty="0"/>
                  <a:t>-7</a:t>
                </a:r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17BC598-00F7-681B-3F18-A91A093D84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79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8302</TotalTime>
  <Words>625</Words>
  <Application>Microsoft Office PowerPoint</Application>
  <PresentationFormat>Bredbild</PresentationFormat>
  <Paragraphs>111</Paragraphs>
  <Slides>19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Office-tema</vt:lpstr>
      <vt:lpstr>Kemi 1</vt:lpstr>
      <vt:lpstr>pH-skalan </vt:lpstr>
      <vt:lpstr>pH-skalan </vt:lpstr>
      <vt:lpstr>pH-skalan </vt:lpstr>
      <vt:lpstr>pH-skalan </vt:lpstr>
      <vt:lpstr>Exempel: </vt:lpstr>
      <vt:lpstr>Exempel: </vt:lpstr>
      <vt:lpstr>Exempel: </vt:lpstr>
      <vt:lpstr>pH och pOH</vt:lpstr>
      <vt:lpstr> </vt:lpstr>
      <vt:lpstr>pOH</vt:lpstr>
      <vt:lpstr>Exempel: </vt:lpstr>
      <vt:lpstr>Indikatorer – ändrar färg beroende på pH-värde </vt:lpstr>
      <vt:lpstr>PowerPoint-presentation</vt:lpstr>
      <vt:lpstr>Neutralisation </vt:lpstr>
      <vt:lpstr>Titrering </vt:lpstr>
      <vt:lpstr>Exempel</vt:lpstr>
      <vt:lpstr>Exempel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2</cp:revision>
  <dcterms:created xsi:type="dcterms:W3CDTF">2024-03-13T12:52:01Z</dcterms:created>
  <dcterms:modified xsi:type="dcterms:W3CDTF">2024-12-12T15:52:23Z</dcterms:modified>
</cp:coreProperties>
</file>