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7" r:id="rId13"/>
    <p:sldId id="278" r:id="rId14"/>
    <p:sldId id="279" r:id="rId15"/>
    <p:sldId id="268" r:id="rId16"/>
    <p:sldId id="269" r:id="rId17"/>
    <p:sldId id="270" r:id="rId18"/>
    <p:sldId id="271" r:id="rId19"/>
    <p:sldId id="280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03C470-96B8-4E6C-8016-6B7E6B163B1E}" v="116" dt="2025-01-27T07:32:42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Makki" userId="d0c14dd2-ce13-49c4-820b-c6a5e60d5a8d" providerId="ADAL" clId="{9D03C470-96B8-4E6C-8016-6B7E6B163B1E}"/>
    <pc:docChg chg="undo custSel addSld delSld modSld sldOrd">
      <pc:chgData name="Fares Makki" userId="d0c14dd2-ce13-49c4-820b-c6a5e60d5a8d" providerId="ADAL" clId="{9D03C470-96B8-4E6C-8016-6B7E6B163B1E}" dt="2025-01-27T13:42:49.677" v="1153" actId="5793"/>
      <pc:docMkLst>
        <pc:docMk/>
      </pc:docMkLst>
      <pc:sldChg chg="modSp modAnim modNotesTx">
        <pc:chgData name="Fares Makki" userId="d0c14dd2-ce13-49c4-820b-c6a5e60d5a8d" providerId="ADAL" clId="{9D03C470-96B8-4E6C-8016-6B7E6B163B1E}" dt="2025-01-23T10:09:17.798" v="65" actId="20577"/>
        <pc:sldMkLst>
          <pc:docMk/>
          <pc:sldMk cId="3945486851" sldId="258"/>
        </pc:sldMkLst>
        <pc:spChg chg="mod">
          <ac:chgData name="Fares Makki" userId="d0c14dd2-ce13-49c4-820b-c6a5e60d5a8d" providerId="ADAL" clId="{9D03C470-96B8-4E6C-8016-6B7E6B163B1E}" dt="2025-01-23T10:08:50.324" v="22" actId="20577"/>
          <ac:spMkLst>
            <pc:docMk/>
            <pc:sldMk cId="3945486851" sldId="258"/>
            <ac:spMk id="3" creationId="{14E940B8-FD14-E045-209E-49B4AA177380}"/>
          </ac:spMkLst>
        </pc:spChg>
      </pc:sldChg>
      <pc:sldChg chg="del">
        <pc:chgData name="Fares Makki" userId="d0c14dd2-ce13-49c4-820b-c6a5e60d5a8d" providerId="ADAL" clId="{9D03C470-96B8-4E6C-8016-6B7E6B163B1E}" dt="2025-01-27T07:33:56.205" v="857" actId="47"/>
        <pc:sldMkLst>
          <pc:docMk/>
          <pc:sldMk cId="4138163319" sldId="265"/>
        </pc:sldMkLst>
      </pc:sldChg>
      <pc:sldChg chg="ord">
        <pc:chgData name="Fares Makki" userId="d0c14dd2-ce13-49c4-820b-c6a5e60d5a8d" providerId="ADAL" clId="{9D03C470-96B8-4E6C-8016-6B7E6B163B1E}" dt="2025-01-27T07:34:12.485" v="859"/>
        <pc:sldMkLst>
          <pc:docMk/>
          <pc:sldMk cId="3015246960" sldId="268"/>
        </pc:sldMkLst>
      </pc:sldChg>
      <pc:sldChg chg="modSp mod">
        <pc:chgData name="Fares Makki" userId="d0c14dd2-ce13-49c4-820b-c6a5e60d5a8d" providerId="ADAL" clId="{9D03C470-96B8-4E6C-8016-6B7E6B163B1E}" dt="2025-01-27T07:32:20.421" v="837" actId="20577"/>
        <pc:sldMkLst>
          <pc:docMk/>
          <pc:sldMk cId="300100761" sldId="269"/>
        </pc:sldMkLst>
        <pc:spChg chg="mod">
          <ac:chgData name="Fares Makki" userId="d0c14dd2-ce13-49c4-820b-c6a5e60d5a8d" providerId="ADAL" clId="{9D03C470-96B8-4E6C-8016-6B7E6B163B1E}" dt="2025-01-27T07:32:20.421" v="837" actId="20577"/>
          <ac:spMkLst>
            <pc:docMk/>
            <pc:sldMk cId="300100761" sldId="269"/>
            <ac:spMk id="3" creationId="{CCDAA92F-2147-B9D8-3977-C974B9ED946F}"/>
          </ac:spMkLst>
        </pc:spChg>
      </pc:sldChg>
      <pc:sldChg chg="modSp mod">
        <pc:chgData name="Fares Makki" userId="d0c14dd2-ce13-49c4-820b-c6a5e60d5a8d" providerId="ADAL" clId="{9D03C470-96B8-4E6C-8016-6B7E6B163B1E}" dt="2025-01-27T07:33:14.955" v="856" actId="20577"/>
        <pc:sldMkLst>
          <pc:docMk/>
          <pc:sldMk cId="3058630045" sldId="270"/>
        </pc:sldMkLst>
        <pc:spChg chg="mod">
          <ac:chgData name="Fares Makki" userId="d0c14dd2-ce13-49c4-820b-c6a5e60d5a8d" providerId="ADAL" clId="{9D03C470-96B8-4E6C-8016-6B7E6B163B1E}" dt="2025-01-27T07:33:14.955" v="856" actId="20577"/>
          <ac:spMkLst>
            <pc:docMk/>
            <pc:sldMk cId="3058630045" sldId="270"/>
            <ac:spMk id="3" creationId="{6E7D2EA2-9D39-20F1-753F-40143D2C7980}"/>
          </ac:spMkLst>
        </pc:spChg>
      </pc:sldChg>
      <pc:sldChg chg="del">
        <pc:chgData name="Fares Makki" userId="d0c14dd2-ce13-49c4-820b-c6a5e60d5a8d" providerId="ADAL" clId="{9D03C470-96B8-4E6C-8016-6B7E6B163B1E}" dt="2025-01-27T07:39:13.939" v="1115" actId="47"/>
        <pc:sldMkLst>
          <pc:docMk/>
          <pc:sldMk cId="1993922397" sldId="272"/>
        </pc:sldMkLst>
      </pc:sldChg>
      <pc:sldChg chg="del">
        <pc:chgData name="Fares Makki" userId="d0c14dd2-ce13-49c4-820b-c6a5e60d5a8d" providerId="ADAL" clId="{9D03C470-96B8-4E6C-8016-6B7E6B163B1E}" dt="2025-01-27T07:39:30.995" v="1118" actId="2696"/>
        <pc:sldMkLst>
          <pc:docMk/>
          <pc:sldMk cId="82732285" sldId="273"/>
        </pc:sldMkLst>
      </pc:sldChg>
      <pc:sldChg chg="del mod modShow">
        <pc:chgData name="Fares Makki" userId="d0c14dd2-ce13-49c4-820b-c6a5e60d5a8d" providerId="ADAL" clId="{9D03C470-96B8-4E6C-8016-6B7E6B163B1E}" dt="2025-01-27T07:39:30.995" v="1118" actId="2696"/>
        <pc:sldMkLst>
          <pc:docMk/>
          <pc:sldMk cId="1918198844" sldId="274"/>
        </pc:sldMkLst>
      </pc:sldChg>
      <pc:sldChg chg="del mod modShow">
        <pc:chgData name="Fares Makki" userId="d0c14dd2-ce13-49c4-820b-c6a5e60d5a8d" providerId="ADAL" clId="{9D03C470-96B8-4E6C-8016-6B7E6B163B1E}" dt="2025-01-27T07:39:30.995" v="1118" actId="2696"/>
        <pc:sldMkLst>
          <pc:docMk/>
          <pc:sldMk cId="4028536931" sldId="275"/>
        </pc:sldMkLst>
      </pc:sldChg>
      <pc:sldChg chg="del">
        <pc:chgData name="Fares Makki" userId="d0c14dd2-ce13-49c4-820b-c6a5e60d5a8d" providerId="ADAL" clId="{9D03C470-96B8-4E6C-8016-6B7E6B163B1E}" dt="2025-01-27T07:40:38.121" v="1119" actId="2696"/>
        <pc:sldMkLst>
          <pc:docMk/>
          <pc:sldMk cId="583236105" sldId="276"/>
        </pc:sldMkLst>
      </pc:sldChg>
      <pc:sldChg chg="modSp new mod">
        <pc:chgData name="Fares Makki" userId="d0c14dd2-ce13-49c4-820b-c6a5e60d5a8d" providerId="ADAL" clId="{9D03C470-96B8-4E6C-8016-6B7E6B163B1E}" dt="2025-01-23T10:20:43.456" v="521" actId="20577"/>
        <pc:sldMkLst>
          <pc:docMk/>
          <pc:sldMk cId="610206482" sldId="277"/>
        </pc:sldMkLst>
        <pc:spChg chg="mod">
          <ac:chgData name="Fares Makki" userId="d0c14dd2-ce13-49c4-820b-c6a5e60d5a8d" providerId="ADAL" clId="{9D03C470-96B8-4E6C-8016-6B7E6B163B1E}" dt="2025-01-23T10:17:14.087" v="80" actId="20577"/>
          <ac:spMkLst>
            <pc:docMk/>
            <pc:sldMk cId="610206482" sldId="277"/>
            <ac:spMk id="2" creationId="{4730D3DF-1579-6277-FD3E-F8089E4B0940}"/>
          </ac:spMkLst>
        </pc:spChg>
        <pc:spChg chg="mod">
          <ac:chgData name="Fares Makki" userId="d0c14dd2-ce13-49c4-820b-c6a5e60d5a8d" providerId="ADAL" clId="{9D03C470-96B8-4E6C-8016-6B7E6B163B1E}" dt="2025-01-23T10:20:43.456" v="521" actId="20577"/>
          <ac:spMkLst>
            <pc:docMk/>
            <pc:sldMk cId="610206482" sldId="277"/>
            <ac:spMk id="3" creationId="{868137B7-DABE-2792-B6C7-0F9FDE43E108}"/>
          </ac:spMkLst>
        </pc:spChg>
      </pc:sldChg>
      <pc:sldChg chg="modSp new mod">
        <pc:chgData name="Fares Makki" userId="d0c14dd2-ce13-49c4-820b-c6a5e60d5a8d" providerId="ADAL" clId="{9D03C470-96B8-4E6C-8016-6B7E6B163B1E}" dt="2025-01-27T07:27:44.736" v="684" actId="20577"/>
        <pc:sldMkLst>
          <pc:docMk/>
          <pc:sldMk cId="3477995235" sldId="278"/>
        </pc:sldMkLst>
        <pc:spChg chg="mod">
          <ac:chgData name="Fares Makki" userId="d0c14dd2-ce13-49c4-820b-c6a5e60d5a8d" providerId="ADAL" clId="{9D03C470-96B8-4E6C-8016-6B7E6B163B1E}" dt="2025-01-27T07:25:26.770" v="535" actId="20577"/>
          <ac:spMkLst>
            <pc:docMk/>
            <pc:sldMk cId="3477995235" sldId="278"/>
            <ac:spMk id="2" creationId="{A9EB2FC3-5F38-7228-3CFA-942B083A967B}"/>
          </ac:spMkLst>
        </pc:spChg>
        <pc:spChg chg="mod">
          <ac:chgData name="Fares Makki" userId="d0c14dd2-ce13-49c4-820b-c6a5e60d5a8d" providerId="ADAL" clId="{9D03C470-96B8-4E6C-8016-6B7E6B163B1E}" dt="2025-01-27T07:27:44.736" v="684" actId="20577"/>
          <ac:spMkLst>
            <pc:docMk/>
            <pc:sldMk cId="3477995235" sldId="278"/>
            <ac:spMk id="3" creationId="{A09DA55C-12AE-2E7E-7F21-1AD9C25A6760}"/>
          </ac:spMkLst>
        </pc:spChg>
      </pc:sldChg>
      <pc:sldChg chg="modSp add mod">
        <pc:chgData name="Fares Makki" userId="d0c14dd2-ce13-49c4-820b-c6a5e60d5a8d" providerId="ADAL" clId="{9D03C470-96B8-4E6C-8016-6B7E6B163B1E}" dt="2025-01-27T07:29:17.697" v="815" actId="20577"/>
        <pc:sldMkLst>
          <pc:docMk/>
          <pc:sldMk cId="2021112403" sldId="279"/>
        </pc:sldMkLst>
        <pc:spChg chg="mod">
          <ac:chgData name="Fares Makki" userId="d0c14dd2-ce13-49c4-820b-c6a5e60d5a8d" providerId="ADAL" clId="{9D03C470-96B8-4E6C-8016-6B7E6B163B1E}" dt="2025-01-27T07:29:17.697" v="815" actId="20577"/>
          <ac:spMkLst>
            <pc:docMk/>
            <pc:sldMk cId="2021112403" sldId="279"/>
            <ac:spMk id="3" creationId="{33BD3B95-2377-3198-A667-A66291352526}"/>
          </ac:spMkLst>
        </pc:spChg>
      </pc:sldChg>
      <pc:sldChg chg="modSp new mod">
        <pc:chgData name="Fares Makki" userId="d0c14dd2-ce13-49c4-820b-c6a5e60d5a8d" providerId="ADAL" clId="{9D03C470-96B8-4E6C-8016-6B7E6B163B1E}" dt="2025-01-27T07:36:40.586" v="1029" actId="20577"/>
        <pc:sldMkLst>
          <pc:docMk/>
          <pc:sldMk cId="1968356590" sldId="280"/>
        </pc:sldMkLst>
        <pc:spChg chg="mod">
          <ac:chgData name="Fares Makki" userId="d0c14dd2-ce13-49c4-820b-c6a5e60d5a8d" providerId="ADAL" clId="{9D03C470-96B8-4E6C-8016-6B7E6B163B1E}" dt="2025-01-27T07:35:40.305" v="867" actId="20577"/>
          <ac:spMkLst>
            <pc:docMk/>
            <pc:sldMk cId="1968356590" sldId="280"/>
            <ac:spMk id="2" creationId="{13429E99-0A54-78D7-ED1E-C334B4BB93D5}"/>
          </ac:spMkLst>
        </pc:spChg>
        <pc:spChg chg="mod">
          <ac:chgData name="Fares Makki" userId="d0c14dd2-ce13-49c4-820b-c6a5e60d5a8d" providerId="ADAL" clId="{9D03C470-96B8-4E6C-8016-6B7E6B163B1E}" dt="2025-01-27T07:36:40.586" v="1029" actId="20577"/>
          <ac:spMkLst>
            <pc:docMk/>
            <pc:sldMk cId="1968356590" sldId="280"/>
            <ac:spMk id="3" creationId="{D2ED83E4-8B6D-80BC-42E7-B5FAC96E8770}"/>
          </ac:spMkLst>
        </pc:spChg>
      </pc:sldChg>
      <pc:sldChg chg="modSp new mod">
        <pc:chgData name="Fares Makki" userId="d0c14dd2-ce13-49c4-820b-c6a5e60d5a8d" providerId="ADAL" clId="{9D03C470-96B8-4E6C-8016-6B7E6B163B1E}" dt="2025-01-27T07:38:32.431" v="1114" actId="20577"/>
        <pc:sldMkLst>
          <pc:docMk/>
          <pc:sldMk cId="3998605409" sldId="281"/>
        </pc:sldMkLst>
        <pc:spChg chg="mod">
          <ac:chgData name="Fares Makki" userId="d0c14dd2-ce13-49c4-820b-c6a5e60d5a8d" providerId="ADAL" clId="{9D03C470-96B8-4E6C-8016-6B7E6B163B1E}" dt="2025-01-27T07:37:38.825" v="1038" actId="20577"/>
          <ac:spMkLst>
            <pc:docMk/>
            <pc:sldMk cId="3998605409" sldId="281"/>
            <ac:spMk id="2" creationId="{513A100A-6370-E439-2AE7-7727CB99C6F1}"/>
          </ac:spMkLst>
        </pc:spChg>
        <pc:spChg chg="mod">
          <ac:chgData name="Fares Makki" userId="d0c14dd2-ce13-49c4-820b-c6a5e60d5a8d" providerId="ADAL" clId="{9D03C470-96B8-4E6C-8016-6B7E6B163B1E}" dt="2025-01-27T07:38:32.431" v="1114" actId="20577"/>
          <ac:spMkLst>
            <pc:docMk/>
            <pc:sldMk cId="3998605409" sldId="281"/>
            <ac:spMk id="3" creationId="{67628CAB-9BBD-1B30-24B8-0536741ECD81}"/>
          </ac:spMkLst>
        </pc:spChg>
      </pc:sldChg>
      <pc:sldChg chg="modSp new mod">
        <pc:chgData name="Fares Makki" userId="d0c14dd2-ce13-49c4-820b-c6a5e60d5a8d" providerId="ADAL" clId="{9D03C470-96B8-4E6C-8016-6B7E6B163B1E}" dt="2025-01-27T13:42:49.677" v="1153" actId="5793"/>
        <pc:sldMkLst>
          <pc:docMk/>
          <pc:sldMk cId="2214643365" sldId="282"/>
        </pc:sldMkLst>
        <pc:spChg chg="mod">
          <ac:chgData name="Fares Makki" userId="d0c14dd2-ce13-49c4-820b-c6a5e60d5a8d" providerId="ADAL" clId="{9D03C470-96B8-4E6C-8016-6B7E6B163B1E}" dt="2025-01-27T13:41:21.906" v="1129" actId="20577"/>
          <ac:spMkLst>
            <pc:docMk/>
            <pc:sldMk cId="2214643365" sldId="282"/>
            <ac:spMk id="2" creationId="{9EFBCC19-A06B-DB7C-0E2B-FE3F63CC2381}"/>
          </ac:spMkLst>
        </pc:spChg>
        <pc:spChg chg="mod">
          <ac:chgData name="Fares Makki" userId="d0c14dd2-ce13-49c4-820b-c6a5e60d5a8d" providerId="ADAL" clId="{9D03C470-96B8-4E6C-8016-6B7E6B163B1E}" dt="2025-01-27T13:42:49.677" v="1153" actId="5793"/>
          <ac:spMkLst>
            <pc:docMk/>
            <pc:sldMk cId="2214643365" sldId="282"/>
            <ac:spMk id="3" creationId="{099FBE40-2EBA-900F-4E6F-E668337E1D3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575A8-D65E-4F50-ADF5-F6FCAE22F07B}" type="datetimeFigureOut">
              <a:rPr lang="sv-SE" smtClean="0"/>
              <a:t>2025-01-27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058FB-C003-4ED8-88AD-9A9AABB2B92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7162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Energi floder till och från omgivningen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058FB-C003-4ED8-88AD-9A9AABB2B922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979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Reaktanterna</a:t>
            </a:r>
            <a:r>
              <a:rPr lang="sv-SE" dirty="0"/>
              <a:t> har en viss mängd energi (kemisk energi). </a:t>
            </a:r>
          </a:p>
          <a:p>
            <a:r>
              <a:rPr lang="sv-SE" dirty="0"/>
              <a:t>De bindningarna måste bryta ner och det krävs energi – aktiveringsenergi</a:t>
            </a:r>
          </a:p>
          <a:p>
            <a:r>
              <a:rPr lang="sv-SE" dirty="0"/>
              <a:t>När nya produkterna bildas avges det energi, och produkterna har mindre mängder energi än </a:t>
            </a:r>
            <a:r>
              <a:rPr lang="sv-SE" dirty="0" err="1"/>
              <a:t>reaktanterna</a:t>
            </a:r>
            <a:r>
              <a:rPr lang="sv-SE" dirty="0"/>
              <a:t> ELLER kan det vara tvärtom och då är det ENDOTERM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058FB-C003-4ED8-88AD-9A9AABB2B922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70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058FB-C003-4ED8-88AD-9A9AABB2B922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05681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Natriumhydroxid löses i vatten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058FB-C003-4ED8-88AD-9A9AABB2B922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83289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Ammoniumnitrat löses i vatten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058FB-C003-4ED8-88AD-9A9AABB2B922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322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SVAR: 153kJ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058FB-C003-4ED8-88AD-9A9AABB2B922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721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Tänk sand på stranden vs kläder vs vatten vs metallen av </a:t>
            </a:r>
            <a:r>
              <a:rPr lang="sv-SE" dirty="0" err="1"/>
              <a:t>sätbältet</a:t>
            </a:r>
            <a:r>
              <a:rPr lang="sv-SE" dirty="0"/>
              <a:t>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058FB-C003-4ED8-88AD-9A9AABB2B922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18845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="1" i="0" dirty="0">
                <a:effectLst/>
                <a:latin typeface="PT Sans" panose="020B0503020203020204" pitchFamily="34" charset="0"/>
              </a:rPr>
              <a:t>Svar:</a:t>
            </a:r>
            <a:r>
              <a:rPr lang="sv-SE" b="0" i="0" dirty="0">
                <a:effectLst/>
                <a:latin typeface="PT Sans" panose="020B0503020203020204" pitchFamily="34" charset="0"/>
              </a:rPr>
              <a:t> Vi måste tillföra 42 kJ till vattnet för att värma det 10 °C. 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058FB-C003-4ED8-88AD-9A9AABB2B922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250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611-C0B7-4F36-AA28-770C77A1D03C}" type="datetimeFigureOut">
              <a:rPr lang="sv-SE" smtClean="0"/>
              <a:t>2025-01-27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6C01-6EEB-4FC3-854D-FF7EE792AC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5686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611-C0B7-4F36-AA28-770C77A1D03C}" type="datetimeFigureOut">
              <a:rPr lang="sv-SE" smtClean="0"/>
              <a:t>2025-01-27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6C01-6EEB-4FC3-854D-FF7EE792AC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518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611-C0B7-4F36-AA28-770C77A1D03C}" type="datetimeFigureOut">
              <a:rPr lang="sv-SE" smtClean="0"/>
              <a:t>2025-01-27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6C01-6EEB-4FC3-854D-FF7EE792AC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8602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611-C0B7-4F36-AA28-770C77A1D03C}" type="datetimeFigureOut">
              <a:rPr lang="sv-SE" smtClean="0"/>
              <a:t>2025-01-27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6C01-6EEB-4FC3-854D-FF7EE792AC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0076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611-C0B7-4F36-AA28-770C77A1D03C}" type="datetimeFigureOut">
              <a:rPr lang="sv-SE" smtClean="0"/>
              <a:t>2025-01-27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6C01-6EEB-4FC3-854D-FF7EE792AC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0666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611-C0B7-4F36-AA28-770C77A1D03C}" type="datetimeFigureOut">
              <a:rPr lang="sv-SE" smtClean="0"/>
              <a:t>2025-01-27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6C01-6EEB-4FC3-854D-FF7EE792AC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572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611-C0B7-4F36-AA28-770C77A1D03C}" type="datetimeFigureOut">
              <a:rPr lang="sv-SE" smtClean="0"/>
              <a:t>2025-01-27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6C01-6EEB-4FC3-854D-FF7EE792AC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721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611-C0B7-4F36-AA28-770C77A1D03C}" type="datetimeFigureOut">
              <a:rPr lang="sv-SE" smtClean="0"/>
              <a:t>2025-01-27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6C01-6EEB-4FC3-854D-FF7EE792AC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791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611-C0B7-4F36-AA28-770C77A1D03C}" type="datetimeFigureOut">
              <a:rPr lang="sv-SE" smtClean="0"/>
              <a:t>2025-01-27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6C01-6EEB-4FC3-854D-FF7EE792AC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413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611-C0B7-4F36-AA28-770C77A1D03C}" type="datetimeFigureOut">
              <a:rPr lang="sv-SE" smtClean="0"/>
              <a:t>2025-01-27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6C01-6EEB-4FC3-854D-FF7EE792AC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979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611-C0B7-4F36-AA28-770C77A1D03C}" type="datetimeFigureOut">
              <a:rPr lang="sv-SE" smtClean="0"/>
              <a:t>2025-01-27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6C01-6EEB-4FC3-854D-FF7EE792AC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6250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68611-C0B7-4F36-AA28-770C77A1D03C}" type="datetimeFigureOut">
              <a:rPr lang="sv-SE" smtClean="0"/>
              <a:t>2025-01-27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46C01-6EEB-4FC3-854D-FF7EE792AC8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39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BFA7AB-A57C-2EDC-D029-87ED6B93B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Kemi 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E889054-73DD-4767-E4C9-89530712E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Entalpi och Värmekapacitet </a:t>
            </a:r>
          </a:p>
        </p:txBody>
      </p:sp>
    </p:spTree>
    <p:extLst>
      <p:ext uri="{BB962C8B-B14F-4D97-AF65-F5344CB8AC3E}">
        <p14:creationId xmlns:p14="http://schemas.microsoft.com/office/powerpoint/2010/main" val="338156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4378A75-31C7-C0AC-FC0B-6B59424A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B440571-5BB3-7DA2-97CF-2A3404DE5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45500890-5FE0-F699-AE3E-D007489B3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808" y="0"/>
            <a:ext cx="8246383" cy="6858000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E452637C-B26C-828E-190F-8CC223D5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1689" y="681037"/>
            <a:ext cx="3591426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72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630B9D-C480-3B00-A4B5-9B020976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Entalpi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D74A64-8684-1651-41DA-37078626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Om ∆H &gt; 0 = endoterm </a:t>
            </a:r>
          </a:p>
          <a:p>
            <a:r>
              <a:rPr lang="sv-SE" dirty="0"/>
              <a:t>Om ∆H &lt; 0 = exoterm </a:t>
            </a:r>
          </a:p>
        </p:txBody>
      </p:sp>
    </p:spTree>
    <p:extLst>
      <p:ext uri="{BB962C8B-B14F-4D97-AF65-F5344CB8AC3E}">
        <p14:creationId xmlns:p14="http://schemas.microsoft.com/office/powerpoint/2010/main" val="369708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E556FE-06B3-6ED2-5E08-8037FF0C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96A0ED5-9CE3-B235-E210-CA11F3D9C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För reaktionen S</a:t>
            </a:r>
            <a:r>
              <a:rPr lang="sv-SE" baseline="-25000" dirty="0"/>
              <a:t>(s)</a:t>
            </a:r>
            <a:r>
              <a:rPr lang="sv-SE" dirty="0"/>
              <a:t> + O</a:t>
            </a:r>
            <a:r>
              <a:rPr lang="sv-SE" baseline="-25000" dirty="0"/>
              <a:t>2(g)</a:t>
            </a:r>
            <a:r>
              <a:rPr lang="sv-SE" dirty="0"/>
              <a:t> →  SO</a:t>
            </a:r>
            <a:r>
              <a:rPr lang="sv-SE" baseline="-25000" dirty="0"/>
              <a:t>2(g)</a:t>
            </a:r>
            <a:r>
              <a:rPr lang="sv-SE" dirty="0"/>
              <a:t> är ∆H = -297 kJ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a) Är reaktionen exoterm eller endoterm?</a:t>
            </a:r>
          </a:p>
          <a:p>
            <a:pPr marL="0" indent="0">
              <a:buNone/>
            </a:pPr>
            <a:r>
              <a:rPr lang="sv-SE" dirty="0"/>
              <a:t>b) Vad är ∆H för den motsatta reaktionen?</a:t>
            </a:r>
          </a:p>
        </p:txBody>
      </p:sp>
    </p:spTree>
    <p:extLst>
      <p:ext uri="{BB962C8B-B14F-4D97-AF65-F5344CB8AC3E}">
        <p14:creationId xmlns:p14="http://schemas.microsoft.com/office/powerpoint/2010/main" val="255586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EB2FC3-5F38-7228-3CFA-942B083A9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09DA55C-12AE-2E7E-7F21-1AD9C25A67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Hur mycket energi frigörs när 24g kol förbränns fullständigt så att det bildas koldioxid?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2(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∆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=−394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𝑘𝐽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A09DA55C-12AE-2E7E-7F21-1AD9C25A67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995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24C5B-7FD8-C313-7C61-5BED87DF5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DACB8AF-BF8B-9E95-83D9-ED3410B4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3BD3B95-2377-3198-A667-A662913525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Hur mycket energi tas upp när det bildas 1,0mol kväveoxid av kväve och syre enligt reaktionsformeln nedan? 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sv-S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+180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𝑘𝐽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33BD3B95-2377-3198-A667-A662913525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9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112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54A6EC-322B-60F0-1A62-C20A14C0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A2A5CE0-8CA2-F2ED-2E51-1A2115CB5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Hur mycket energi avges när 12,4 gram svavel reagerar med överskott av syre och bildar svaveltrioxid?</a:t>
            </a:r>
          </a:p>
          <a:p>
            <a:endParaRPr lang="sv-SE" dirty="0"/>
          </a:p>
          <a:p>
            <a:pPr marL="0" indent="0" algn="ctr">
              <a:buNone/>
            </a:pPr>
            <a:r>
              <a:rPr lang="sv-SE" dirty="0"/>
              <a:t>2 S</a:t>
            </a:r>
            <a:r>
              <a:rPr lang="sv-SE" baseline="-25000" dirty="0"/>
              <a:t>(s)</a:t>
            </a:r>
            <a:r>
              <a:rPr lang="sv-SE" dirty="0"/>
              <a:t> + 3 O</a:t>
            </a:r>
            <a:r>
              <a:rPr lang="sv-SE" baseline="-25000" dirty="0"/>
              <a:t>2(g)</a:t>
            </a:r>
            <a:r>
              <a:rPr lang="sv-SE" dirty="0"/>
              <a:t> → 2 SO</a:t>
            </a:r>
            <a:r>
              <a:rPr lang="sv-SE" baseline="-25000" dirty="0"/>
              <a:t>3(g)</a:t>
            </a:r>
            <a:r>
              <a:rPr lang="sv-SE" dirty="0"/>
              <a:t>     ∆H = –791 kJ</a:t>
            </a:r>
          </a:p>
        </p:txBody>
      </p:sp>
    </p:spTree>
    <p:extLst>
      <p:ext uri="{BB962C8B-B14F-4D97-AF65-F5344CB8AC3E}">
        <p14:creationId xmlns:p14="http://schemas.microsoft.com/office/powerpoint/2010/main" val="3015246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AE27E4-9062-170D-8A96-63BA80D4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Specifik värmekapacitet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CDAA92F-2147-B9D8-3977-C974B9ED9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Hur mycket energi krävs för att öka temperaturen av en kilogram av ett ämne en grad Kelvin </a:t>
                </a:r>
              </a:p>
              <a:p>
                <a:r>
                  <a:rPr lang="sv-SE" dirty="0"/>
                  <a:t>Tecknas, </a:t>
                </a:r>
                <a:r>
                  <a:rPr lang="sv-SE" i="1" dirty="0"/>
                  <a:t>c</a:t>
                </a:r>
                <a:r>
                  <a:rPr lang="sv-SE" dirty="0"/>
                  <a:t> </a:t>
                </a:r>
              </a:p>
              <a:p>
                <a:r>
                  <a:rPr lang="sv-SE" dirty="0"/>
                  <a:t>Mäts 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 ∙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sv-SE" dirty="0"/>
                  <a:t> </a:t>
                </a:r>
              </a:p>
              <a:p>
                <a:r>
                  <a:rPr lang="sv-SE" dirty="0"/>
                  <a:t>Vattnets specifikvärmekapacitet är 4,18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𝑘𝐽</m:t>
                        </m:r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 ∙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sv-SE" dirty="0"/>
              </a:p>
              <a:p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CCDAA92F-2147-B9D8-3977-C974B9ED9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0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F31ECB-1E29-8AB7-01E9-F2C3E1BB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Värmekapacitet och Entalpi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E7D2EA2-9D39-20F1-753F-40143D2C7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v-SE" dirty="0"/>
                  <a:t>Två viktiga ekvationer: </a:t>
                </a:r>
              </a:p>
              <a:p>
                <a:pPr marL="0" indent="0" algn="ctr">
                  <a:buNone/>
                </a:pPr>
                <a:r>
                  <a:rPr lang="sv-SE" dirty="0"/>
                  <a:t>(1) </a:t>
                </a:r>
                <a14:m>
                  <m:oMath xmlns:m="http://schemas.openxmlformats.org/officeDocument/2006/math">
                    <m:r>
                      <a:rPr lang="sv-SE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sv-SE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sv-SE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sv-SE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sv-SE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r>
                      <a:rPr lang="sv-SE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sv-SE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sv-SE" i="1" dirty="0">
                  <a:solidFill>
                    <a:srgbClr val="FFFF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sv-SE" b="0" dirty="0"/>
                  <a:t>(2) </a:t>
                </a:r>
                <a14:m>
                  <m:oMath xmlns:m="http://schemas.openxmlformats.org/officeDocument/2006/math">
                    <m:r>
                      <a:rPr lang="sv-SE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sv-SE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sv-SE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∙∆</m:t>
                    </m:r>
                    <m:r>
                      <a:rPr lang="sv-SE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sv-SE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sv-SE" i="1" dirty="0"/>
                  <a:t>q = </a:t>
                </a:r>
                <a:r>
                  <a:rPr lang="sv-SE" dirty="0"/>
                  <a:t>mängden värmeenergi (J)</a:t>
                </a:r>
              </a:p>
              <a:p>
                <a:pPr marL="0" indent="0">
                  <a:buNone/>
                </a:pPr>
                <a:r>
                  <a:rPr lang="sv-SE" i="1" dirty="0"/>
                  <a:t>m</a:t>
                </a:r>
                <a:r>
                  <a:rPr lang="sv-SE" dirty="0"/>
                  <a:t> = massa (g)</a:t>
                </a:r>
              </a:p>
              <a:p>
                <a:pPr marL="0" indent="0">
                  <a:buNone/>
                </a:pPr>
                <a:r>
                  <a:rPr lang="sv-SE" i="1" dirty="0"/>
                  <a:t>c </a:t>
                </a:r>
                <a:r>
                  <a:rPr lang="sv-SE" dirty="0"/>
                  <a:t>= specifik värmekapacitet </a:t>
                </a:r>
              </a:p>
              <a:p>
                <a:pPr marL="0" indent="0">
                  <a:buNone/>
                </a:pPr>
                <a:r>
                  <a:rPr lang="sv-SE" dirty="0"/>
                  <a:t>∆T = skillnad i temperaturen under reaktionen, i Kelvin </a:t>
                </a:r>
              </a:p>
              <a:p>
                <a:pPr marL="0" indent="0">
                  <a:buNone/>
                </a:pPr>
                <a:r>
                  <a:rPr lang="sv-SE" i="1" dirty="0"/>
                  <a:t>n = </a:t>
                </a:r>
                <a:r>
                  <a:rPr lang="sv-SE" dirty="0"/>
                  <a:t>substansmängden </a:t>
                </a:r>
              </a:p>
              <a:p>
                <a:pPr marL="0" indent="0">
                  <a:buNone/>
                </a:pPr>
                <a:r>
                  <a:rPr lang="sv-SE" dirty="0"/>
                  <a:t>∆H = skillnad av energi under reaktionen per mol 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E7D2EA2-9D39-20F1-753F-40143D2C7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630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DF538D-9B44-096C-C25C-E8B80C04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BE88E72-61C3-C4C7-CFD5-3E923FA0B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Hur mycket energi måste man tillföra för att värma 1,0 kg flytande vatten från 0,0 °C till 10 °C?</a:t>
            </a:r>
          </a:p>
        </p:txBody>
      </p:sp>
    </p:spTree>
    <p:extLst>
      <p:ext uri="{BB962C8B-B14F-4D97-AF65-F5344CB8AC3E}">
        <p14:creationId xmlns:p14="http://schemas.microsoft.com/office/powerpoint/2010/main" val="3861860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429E99-0A54-78D7-ED1E-C334B4BB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2ED83E4-8B6D-80BC-42E7-B5FAC96E8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Hur mycket ökar temperaturen i K när man tillför 1,0 kJ värmeenergi till 20,0g vatten? Vilken temperatur i </a:t>
            </a:r>
            <a:r>
              <a:rPr lang="sv-SE" baseline="30000" dirty="0" err="1"/>
              <a:t>o</a:t>
            </a:r>
            <a:r>
              <a:rPr lang="sv-SE" dirty="0" err="1"/>
              <a:t>C</a:t>
            </a:r>
            <a:r>
              <a:rPr lang="sv-SE" dirty="0"/>
              <a:t> får vattnet om temperaturen från början är 20,0</a:t>
            </a:r>
            <a:r>
              <a:rPr lang="sv-SE" baseline="30000" dirty="0"/>
              <a:t>o</a:t>
            </a:r>
            <a:r>
              <a:rPr lang="sv-SE" dirty="0"/>
              <a:t>C? </a:t>
            </a:r>
          </a:p>
        </p:txBody>
      </p:sp>
    </p:spTree>
    <p:extLst>
      <p:ext uri="{BB962C8B-B14F-4D97-AF65-F5344CB8AC3E}">
        <p14:creationId xmlns:p14="http://schemas.microsoft.com/office/powerpoint/2010/main" val="196835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66D8C21-479B-6EAC-A662-44F42E27B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Energi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267EFB0-F169-1C4B-4F0C-01CC098E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Definition: ”Förmåga att utföra ett arbete”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Energi principen: Energi kan varken skapas eller förstöras, bara omvandlas 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Det finns flera typer av energi till exempel: lägesenergi, rörelseenergi, osv. </a:t>
            </a:r>
          </a:p>
          <a:p>
            <a:r>
              <a:rPr lang="sv-SE" dirty="0"/>
              <a:t>I kemi pratar vi om värmeenergi och kemisk energi </a:t>
            </a:r>
          </a:p>
          <a:p>
            <a:pPr lvl="1"/>
            <a:r>
              <a:rPr lang="sv-SE" dirty="0"/>
              <a:t>Kemisk energi är den energi som är lagrad i kemiska bindningar </a:t>
            </a:r>
          </a:p>
        </p:txBody>
      </p:sp>
    </p:spTree>
    <p:extLst>
      <p:ext uri="{BB962C8B-B14F-4D97-AF65-F5344CB8AC3E}">
        <p14:creationId xmlns:p14="http://schemas.microsoft.com/office/powerpoint/2010/main" val="4182212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3A100A-6370-E439-2AE7-7727CB99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7628CAB-9BBD-1B30-24B8-0536741ECD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sv-SE" dirty="0"/>
                  <a:t>Hur stor massa kol behövs för att värma 100g vatten 10</a:t>
                </a:r>
                <a:r>
                  <a:rPr lang="sv-SE" baseline="30000" dirty="0"/>
                  <a:t>o</a:t>
                </a:r>
                <a:r>
                  <a:rPr lang="sv-SE" dirty="0"/>
                  <a:t>C? </a:t>
                </a:r>
              </a:p>
              <a:p>
                <a:pPr marL="0" indent="0">
                  <a:buNone/>
                </a:pPr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𝐶𝑂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2(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∆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=−394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𝑘𝐽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𝑚𝑜𝑙</m:t>
                      </m:r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67628CAB-9BBD-1B30-24B8-0536741EC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60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FBCC19-A06B-DB7C-0E2B-FE3F63CC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Övningar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99FBE40-2EBA-900F-4E6F-E668337E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s. 268 #1 – 3, 5 – 9 </a:t>
            </a:r>
          </a:p>
        </p:txBody>
      </p:sp>
    </p:spTree>
    <p:extLst>
      <p:ext uri="{BB962C8B-B14F-4D97-AF65-F5344CB8AC3E}">
        <p14:creationId xmlns:p14="http://schemas.microsoft.com/office/powerpoint/2010/main" val="221464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EE417C-D62A-9B36-E49D-E382B725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Termokemi (värmeenergi)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4E940B8-FD14-E045-209E-49B4AA177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1936" cy="4351338"/>
          </a:xfrm>
        </p:spPr>
        <p:txBody>
          <a:bodyPr/>
          <a:lstStyle/>
          <a:p>
            <a:r>
              <a:rPr lang="sv-SE" sz="3200" dirty="0"/>
              <a:t>Reaktioner i ett slutet kärl  antingen:</a:t>
            </a:r>
          </a:p>
          <a:p>
            <a:pPr lvl="1"/>
            <a:r>
              <a:rPr lang="sv-SE" sz="2800" dirty="0"/>
              <a:t>Avger energi – energi är en produkt = </a:t>
            </a:r>
            <a:r>
              <a:rPr lang="sv-SE" sz="2800" dirty="0">
                <a:solidFill>
                  <a:srgbClr val="FFFF00"/>
                </a:solidFill>
              </a:rPr>
              <a:t>exoterm</a:t>
            </a:r>
            <a:r>
              <a:rPr lang="sv-SE" sz="2800" dirty="0"/>
              <a:t> </a:t>
            </a:r>
          </a:p>
          <a:p>
            <a:pPr lvl="1"/>
            <a:r>
              <a:rPr lang="sv-SE" sz="2800" dirty="0"/>
              <a:t>Kräver energi – energi är en reaktant = </a:t>
            </a:r>
            <a:r>
              <a:rPr lang="sv-SE" sz="2800" dirty="0">
                <a:solidFill>
                  <a:srgbClr val="FFFF00"/>
                </a:solidFill>
              </a:rPr>
              <a:t>endoterm</a:t>
            </a:r>
            <a:r>
              <a:rPr lang="sv-SE" sz="2800" dirty="0"/>
              <a:t> </a:t>
            </a:r>
          </a:p>
          <a:p>
            <a:pPr lvl="1"/>
            <a:endParaRPr lang="sv-SE" dirty="0"/>
          </a:p>
        </p:txBody>
      </p:sp>
      <p:pic>
        <p:nvPicPr>
          <p:cNvPr id="1026" name="Picture 2" descr="Endothermic Och Exoterm Kemiska Reaktioner Två Kemiska Reaktioner Som Finns  I Naturen Exo Endo Värme-vektorgrafik och fler bilder på Exoterm reaktion -  iStock">
            <a:extLst>
              <a:ext uri="{FF2B5EF4-FFF2-40B4-BE49-F238E27FC236}">
                <a16:creationId xmlns:a16="http://schemas.microsoft.com/office/drawing/2014/main" id="{D3F6CE63-CEA1-DF90-BF78-111D46D2B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174" y="1690688"/>
            <a:ext cx="5829300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48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30D3DF-1579-6277-FD3E-F8089E4B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Temperatur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68137B7-DABE-2792-B6C7-0F9FDE43E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v-SE" dirty="0"/>
              <a:t>Molekylerna hos ett ämne rör på sig hela tiden  </a:t>
            </a:r>
          </a:p>
          <a:p>
            <a:r>
              <a:rPr lang="sv-SE" dirty="0"/>
              <a:t>När man värmer ämnet ökar molekylernas värmerörelser </a:t>
            </a:r>
          </a:p>
          <a:p>
            <a:endParaRPr lang="sv-SE" dirty="0"/>
          </a:p>
          <a:p>
            <a:r>
              <a:rPr lang="sv-SE" dirty="0"/>
              <a:t>Värmeenergi = summan av alla molekylernas rörelseenergier i en viss mängd </a:t>
            </a:r>
          </a:p>
          <a:p>
            <a:endParaRPr lang="sv-SE" dirty="0"/>
          </a:p>
          <a:p>
            <a:r>
              <a:rPr lang="sv-SE" dirty="0"/>
              <a:t>Temperatur = ett mått på medelvärdet av alla molekylernas rörelseenergier</a:t>
            </a:r>
          </a:p>
          <a:p>
            <a:endParaRPr lang="sv-SE" dirty="0"/>
          </a:p>
          <a:p>
            <a:r>
              <a:rPr lang="sv-SE" i="1" dirty="0"/>
              <a:t>Absoluta nollpunkten</a:t>
            </a:r>
            <a:r>
              <a:rPr lang="sv-SE" dirty="0"/>
              <a:t> = när alla rörelser hos molekylerna har upphört </a:t>
            </a:r>
          </a:p>
          <a:p>
            <a:pPr lvl="1"/>
            <a:r>
              <a:rPr lang="sv-SE" i="1" dirty="0"/>
              <a:t>-273,15 </a:t>
            </a:r>
            <a:r>
              <a:rPr lang="sv-SE" i="1" baseline="30000" dirty="0" err="1"/>
              <a:t>o</a:t>
            </a:r>
            <a:r>
              <a:rPr lang="sv-SE" dirty="0" err="1"/>
              <a:t>C</a:t>
            </a:r>
            <a:r>
              <a:rPr lang="sv-SE" dirty="0"/>
              <a:t> eller 0 K </a:t>
            </a:r>
          </a:p>
        </p:txBody>
      </p:sp>
    </p:spTree>
    <p:extLst>
      <p:ext uri="{BB962C8B-B14F-4D97-AF65-F5344CB8AC3E}">
        <p14:creationId xmlns:p14="http://schemas.microsoft.com/office/powerpoint/2010/main" val="61020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8105462-0421-E656-81DD-0EE503B5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Energidiagram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7A9000-C7BD-9323-D07D-CC017A12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332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366299D-5EB9-DDDE-DAFF-6FDF535E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C4B2C50-9AA2-E335-80B2-E0D2258F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71CEBC22-8F64-50B1-947C-6F71BD13E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513" y="-24279"/>
            <a:ext cx="12485348" cy="6981670"/>
          </a:xfrm>
          <a:prstGeom prst="rect">
            <a:avLst/>
          </a:prstGeom>
        </p:spPr>
      </p:pic>
      <p:sp>
        <p:nvSpPr>
          <p:cNvPr id="8" name="Frihandsfigur: Form 7">
            <a:extLst>
              <a:ext uri="{FF2B5EF4-FFF2-40B4-BE49-F238E27FC236}">
                <a16:creationId xmlns:a16="http://schemas.microsoft.com/office/drawing/2014/main" id="{57438E57-DEFB-0797-E3AD-6EAD2D2A9839}"/>
              </a:ext>
            </a:extLst>
          </p:cNvPr>
          <p:cNvSpPr/>
          <p:nvPr/>
        </p:nvSpPr>
        <p:spPr>
          <a:xfrm>
            <a:off x="2384981" y="84841"/>
            <a:ext cx="6881567" cy="5071621"/>
          </a:xfrm>
          <a:custGeom>
            <a:avLst/>
            <a:gdLst>
              <a:gd name="connsiteX0" fmla="*/ 2941163 w 6881567"/>
              <a:gd name="connsiteY0" fmla="*/ 0 h 5071621"/>
              <a:gd name="connsiteX1" fmla="*/ 6881567 w 6881567"/>
              <a:gd name="connsiteY1" fmla="*/ 0 h 5071621"/>
              <a:gd name="connsiteX2" fmla="*/ 6881567 w 6881567"/>
              <a:gd name="connsiteY2" fmla="*/ 1461155 h 5071621"/>
              <a:gd name="connsiteX3" fmla="*/ 6881567 w 6881567"/>
              <a:gd name="connsiteY3" fmla="*/ 5071621 h 5071621"/>
              <a:gd name="connsiteX4" fmla="*/ 0 w 6881567"/>
              <a:gd name="connsiteY4" fmla="*/ 5071621 h 5071621"/>
              <a:gd name="connsiteX5" fmla="*/ 0 w 6881567"/>
              <a:gd name="connsiteY5" fmla="*/ 1461155 h 5071621"/>
              <a:gd name="connsiteX6" fmla="*/ 2941163 w 6881567"/>
              <a:gd name="connsiteY6" fmla="*/ 1461155 h 5071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81567" h="5071621">
                <a:moveTo>
                  <a:pt x="2941163" y="0"/>
                </a:moveTo>
                <a:lnTo>
                  <a:pt x="6881567" y="0"/>
                </a:lnTo>
                <a:lnTo>
                  <a:pt x="6881567" y="1461155"/>
                </a:lnTo>
                <a:lnTo>
                  <a:pt x="6881567" y="5071621"/>
                </a:lnTo>
                <a:lnTo>
                  <a:pt x="0" y="5071621"/>
                </a:lnTo>
                <a:lnTo>
                  <a:pt x="0" y="1461155"/>
                </a:lnTo>
                <a:lnTo>
                  <a:pt x="2941163" y="146115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sv-SE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1622B455-8A16-0AA4-2861-0F7E8D895B2B}"/>
              </a:ext>
            </a:extLst>
          </p:cNvPr>
          <p:cNvSpPr/>
          <p:nvPr/>
        </p:nvSpPr>
        <p:spPr>
          <a:xfrm>
            <a:off x="9125146" y="2818614"/>
            <a:ext cx="2931736" cy="30731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5D92643B-2413-CA4A-F161-16390B7E12A3}"/>
              </a:ext>
            </a:extLst>
          </p:cNvPr>
          <p:cNvSpPr/>
          <p:nvPr/>
        </p:nvSpPr>
        <p:spPr>
          <a:xfrm>
            <a:off x="0" y="1752976"/>
            <a:ext cx="2177592" cy="18763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5AE5CBE8-B61D-8B95-C3EC-8F3599B3F923}"/>
              </a:ext>
            </a:extLst>
          </p:cNvPr>
          <p:cNvSpPr/>
          <p:nvPr/>
        </p:nvSpPr>
        <p:spPr>
          <a:xfrm>
            <a:off x="0" y="3629320"/>
            <a:ext cx="2177592" cy="15271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419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38958B-F01C-E646-B2A2-34FB7B2C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CAE9A8-4B4B-E7D6-6A2B-A8AAE914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01A5BC13-2DDA-95CC-E216-E0EE089C7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884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3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FF8A030-9377-38EC-1B4D-90E2C51E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Entalpi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CC0BB4C-B720-E8CD-9E31-F05C35EE4F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Ett ämnes energiinnehåll </a:t>
                </a:r>
              </a:p>
              <a:p>
                <a:r>
                  <a:rPr lang="sv-SE" dirty="0"/>
                  <a:t>Betecknas, H </a:t>
                </a:r>
              </a:p>
              <a:p>
                <a:r>
                  <a:rPr lang="sv-SE" dirty="0"/>
                  <a:t>Mäts i J/mol (joules per mol) </a:t>
                </a:r>
              </a:p>
              <a:p>
                <a:r>
                  <a:rPr lang="sv-SE" dirty="0"/>
                  <a:t>Kan inte mäta ett ämnes absoluta energiinnehåll och därför mäter man skillnad i entalpi (∆H) när en reaktion sker: </a:t>
                </a:r>
              </a:p>
              <a:p>
                <a:endParaRPr lang="sv-S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𝑝𝑟𝑜𝑑𝑢𝑘𝑡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𝑟𝑒𝑎𝑘𝑡𝑎𝑛𝑡</m:t>
                          </m:r>
                        </m:sub>
                      </m:sSub>
                    </m:oMath>
                  </m:oMathPara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0CC0BB4C-B720-E8CD-9E31-F05C35EE4F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31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10E875-36FC-E790-D5BB-C21FD8E3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DB79E1E-9835-D7BC-66F3-9735EDDD0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F4E30EF-3975-E2F3-9E27-0F7F5CC1F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352" y="0"/>
            <a:ext cx="8061296" cy="6858000"/>
          </a:xfrm>
          <a:prstGeom prst="rect">
            <a:avLst/>
          </a:prstGeo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0FD2E342-2823-316B-7476-A6BC4CE05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707" y="553956"/>
            <a:ext cx="4010585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9219</TotalTime>
  <Words>635</Words>
  <Application>Microsoft Office PowerPoint</Application>
  <PresentationFormat>Bredbild</PresentationFormat>
  <Paragraphs>93</Paragraphs>
  <Slides>21</Slides>
  <Notes>8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PT Sans</vt:lpstr>
      <vt:lpstr>Office-tema</vt:lpstr>
      <vt:lpstr>Kemi 1</vt:lpstr>
      <vt:lpstr>Energi </vt:lpstr>
      <vt:lpstr>Termokemi (värmeenergi) </vt:lpstr>
      <vt:lpstr>Temperatur </vt:lpstr>
      <vt:lpstr>Energidiagram </vt:lpstr>
      <vt:lpstr>PowerPoint-presentation</vt:lpstr>
      <vt:lpstr>PowerPoint-presentation</vt:lpstr>
      <vt:lpstr>Entalpi </vt:lpstr>
      <vt:lpstr>PowerPoint-presentation</vt:lpstr>
      <vt:lpstr>PowerPoint-presentation</vt:lpstr>
      <vt:lpstr>Entalpi </vt:lpstr>
      <vt:lpstr>Exempel</vt:lpstr>
      <vt:lpstr>Exempel</vt:lpstr>
      <vt:lpstr>Exempel</vt:lpstr>
      <vt:lpstr>Exempel </vt:lpstr>
      <vt:lpstr>Specifik värmekapacitet </vt:lpstr>
      <vt:lpstr>Värmekapacitet och Entalpi </vt:lpstr>
      <vt:lpstr>Exempel </vt:lpstr>
      <vt:lpstr>Exempel</vt:lpstr>
      <vt:lpstr>Exempel </vt:lpstr>
      <vt:lpstr>Övningar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Kemi 1</dc:title>
  <dc:creator>Fares Makki</dc:creator>
  <cp:lastModifiedBy>Fares Makki</cp:lastModifiedBy>
  <cp:revision>2</cp:revision>
  <dcterms:created xsi:type="dcterms:W3CDTF">2024-05-13T06:27:13Z</dcterms:created>
  <dcterms:modified xsi:type="dcterms:W3CDTF">2025-01-27T13:42:59Z</dcterms:modified>
</cp:coreProperties>
</file>