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77965-26AD-459A-AB3F-21167F19FB83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9A3FF-E102-4F76-87F8-867379B82F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529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Bärkraft – Det belastning som en ekosystem kan tål när individer använder resurserna.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E1DD-85AF-41E7-B3B8-1415A95EC05C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12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sv-SE" sz="1200" b="1" dirty="0"/>
              <a:t>Visa hur man borde anteckna kort sliden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200" dirty="0"/>
              <a:t>Bärkraften minskar genom att vi belastar naturen med olika former av miljöpåverkan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200" dirty="0"/>
              <a:t>Vi ökar ett områdes bärkraft om vi tär mindre på resurserna genom att till exempel konsumera mindre eller resa resurssnålare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200" dirty="0"/>
              <a:t>Utveckla tekniska lösningar kring hur man kan ta till vara naturresurserna till exempel jordbruk och råvaruutvinning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1200" dirty="0"/>
              <a:t>Komma överens om hur vi ska fördela jordens resurser rättvist mellan oss på ett hållbart sätt och hur vi bäst ska samarbeta för att nå dit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E1DD-85AF-41E7-B3B8-1415A95EC05C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89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tröskeleffekter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E1DD-85AF-41E7-B3B8-1415A95EC05C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753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På 40 år har landarealen av de naturliga ekosystemen minskat med ca 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Under samma tid har den sammanlagda biomassan av vilda djur minskat med ungefär 80%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De senaste 150 åren har utbredningen av korallreven i haven minskat med 50%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E1DD-85AF-41E7-B3B8-1415A95EC05C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100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v-SE" dirty="0"/>
              <a:t>Det finns med säkerhet 1,5 miljoner olika djurarter på jorden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dirty="0"/>
              <a:t>Vissa forskare bedömer att vi fortfarande bara har upptäckt en liten del av alla djurarter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E1DD-85AF-41E7-B3B8-1415A95EC05C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61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Rov och rovdjur </a:t>
            </a:r>
          </a:p>
          <a:p>
            <a:r>
              <a:rPr lang="sv-SE" dirty="0"/>
              <a:t>Predator – byte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E1DD-85AF-41E7-B3B8-1415A95EC05C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510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Sjukdomar </a:t>
            </a:r>
          </a:p>
          <a:p>
            <a:pPr marL="0" indent="0">
              <a:buNone/>
            </a:pPr>
            <a:r>
              <a:rPr lang="sv-SE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t.ex. Covid-19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E1DD-85AF-41E7-B3B8-1415A95EC05C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9638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Kan ni tänker på andra typer av varje symbios relation?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4E1DD-85AF-41E7-B3B8-1415A95EC05C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473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DD1548-7968-D651-A407-8F5C9036F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46B33C2-7561-7487-4534-8996C991C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BBD2AF2-E286-5A1C-1290-B30BFF34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5550B7A-A184-2BD4-7AA9-97881783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CECC30C-E960-B381-020B-7CBC266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537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336D8A-23CC-FD32-1DF9-122F7DC1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F55E62A-6945-D0A1-155B-2ADDEC780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50920D-1A68-4E5E-C428-0C006325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1D1E938-4208-AC61-7C39-2942CB9F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A93824F-6333-760E-B9C8-7079EFD1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738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FD01CE3-3233-B6EE-41FC-CD2B4D4B7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B28F2D0-C1FA-2C5D-C826-23FB225BA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C7AC2A2-46CC-CBB7-6163-9D24AD81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E20182E-725E-BDF4-EADD-BBD4CF13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AC810C9-AC4B-6874-9AF7-29289CFC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754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AE78A5-CB3E-4E2F-07DF-D08CBCED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7CCC57-1AFA-AE9D-28D3-552CC1285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725EA6-CEF1-69E8-62D9-2E63557A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D10B0C3-81D9-1E76-99A9-C7217FFD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D4073EE-EA46-1704-D635-96CE1B0E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2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2B6A27-905F-2B26-37B4-15C72183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1E35EBE-4A2C-57FA-DD34-BB608E43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1A4671-A96F-B539-95B8-C64690F6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24603A-08CB-9B65-7A7C-965CE955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ADEB3D-128A-2A7C-9D57-A6C5C85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127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EF987F-D07B-1053-395F-22081F9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6D8E0B-6925-D6ED-7DA9-48589B220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1B1D499-2B8F-49C7-F0AB-214780B5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8107A2A-EF35-D5CF-2E34-EE65D20F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6EF188C-F53C-D535-12CC-2A2D17424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92E89CD-B8E6-3308-2496-11C786B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88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F81275-F359-03FF-F4E6-9B12BEC1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6D3BC7-1606-B99D-BD0B-B226EA34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DDAA6EB-DF40-9C59-0D6A-18B86590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5C010251-00F6-0FD1-1374-D9EF84CBD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BA71102-74E0-A8FF-485B-D7AF181A5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E113A265-7FDF-D908-943B-F43273A9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70690E9-F825-5F23-10FD-517B6316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0629E4C-3EAF-3718-7D26-725B64E7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8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9E73B2-612B-8B54-6C5C-CF612929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B45D795-BF59-D8B2-1282-9B82A753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44EAEE7-B376-9191-BD6F-DB49FC6C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0A2E6A0-D559-BA09-EB4F-C73E1EED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23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F00E2E0-2B7B-DB8D-60E2-7308B1DD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17AB0D7-0B37-20B6-B927-A5F6F854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801D1C0-8AF9-383B-D2CD-29422CEB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718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C156DF-5750-D46A-4D07-52CFBA8E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E266237-E789-707D-586A-2E9A7FC4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05B64B4-F707-8602-465D-6AA86AC4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E42F628-E8A9-A4CB-116E-0E9839AB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925B116-21B3-484B-18D8-33C06D32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8313B4E-D180-4326-30DC-F41D2FF5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25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2F26D3-5B3A-2F94-338D-8647992E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3068475-D792-D57C-74CC-63509DCB7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253FF36-FBAF-AB3B-4923-6F03CF9A6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99155E0-10A6-A449-2541-CE61B2CB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DCCA9C3-D8C9-DCEC-EE42-33C4880C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5EB19EB-3DC2-CDB4-206B-E2C1B95D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7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03EE137-460E-A146-5D3F-DC16E474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65BD1E-123B-C3B1-93ED-4DEFD231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541CCF-94CB-A014-95A5-004675732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CDBE1-5C04-4F5E-AA4C-5B579773EDEE}" type="datetimeFigureOut">
              <a:rPr lang="sv-SE" smtClean="0"/>
              <a:t>2025-04-25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F066EC-FB53-B0BD-6B0D-084258E0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68CE031-E974-ABFF-F21B-2B5CE8472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3B5BE-C533-4BE9-9ACC-1482F59E3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4224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BBC2A6-AF64-6B8C-64E2-1EEF3A400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Naturkunskap 1b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3396C8E-300F-68A3-112E-23740DCD6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Ekologi </a:t>
            </a:r>
          </a:p>
        </p:txBody>
      </p:sp>
    </p:spTree>
    <p:extLst>
      <p:ext uri="{BB962C8B-B14F-4D97-AF65-F5344CB8AC3E}">
        <p14:creationId xmlns:p14="http://schemas.microsoft.com/office/powerpoint/2010/main" val="362646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356D70-2887-2EBA-8388-BFBDDD2E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Individ, Art, och Population</a:t>
            </a:r>
          </a:p>
        </p:txBody>
      </p:sp>
      <p:pic>
        <p:nvPicPr>
          <p:cNvPr id="6148" name="Picture 4" descr="Rennäringen i Sverige - Sametinget">
            <a:extLst>
              <a:ext uri="{FF2B5EF4-FFF2-40B4-BE49-F238E27FC236}">
                <a16:creationId xmlns:a16="http://schemas.microsoft.com/office/drawing/2014/main" id="{A97B3E50-BBB2-5A6C-6606-FDF28D75F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8" r="3771" b="1"/>
          <a:stretch/>
        </p:blipFill>
        <p:spPr bwMode="auto">
          <a:xfrm>
            <a:off x="633999" y="581098"/>
            <a:ext cx="4020297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en – Wikipedia">
            <a:extLst>
              <a:ext uri="{FF2B5EF4-FFF2-40B4-BE49-F238E27FC236}">
                <a16:creationId xmlns:a16="http://schemas.microsoft.com/office/drawing/2014/main" id="{466504F7-17BC-F3C5-B7B0-18ECC48AB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0" r="3" b="12576"/>
          <a:stretch/>
        </p:blipFill>
        <p:spPr bwMode="auto">
          <a:xfrm>
            <a:off x="633999" y="3218101"/>
            <a:ext cx="4020296" cy="247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B77474-C988-AC7D-3F46-9F554C4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v-SE" sz="2400" b="1" dirty="0">
                <a:solidFill>
                  <a:srgbClr val="FFFF00"/>
                </a:solidFill>
              </a:rPr>
              <a:t>Djurart</a:t>
            </a:r>
            <a:r>
              <a:rPr lang="sv-SE" sz="2400" dirty="0">
                <a:solidFill>
                  <a:srgbClr val="FFFF00"/>
                </a:solidFill>
              </a:rPr>
              <a:t> – ett samlingsnamn för de djur som tillsammans kan få en fruktsam avkomma. Den kan bestå av flera populationer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400" b="1" dirty="0">
                <a:solidFill>
                  <a:srgbClr val="FFFF00"/>
                </a:solidFill>
              </a:rPr>
              <a:t>Population </a:t>
            </a:r>
            <a:r>
              <a:rPr lang="sv-SE" sz="2400" dirty="0">
                <a:solidFill>
                  <a:srgbClr val="FFFF00"/>
                </a:solidFill>
              </a:rPr>
              <a:t>– grupper av djur som lever mer eller mindre åtskilda från varandra. En population består av många individer med gemensamma egenskaper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400" b="1" dirty="0">
                <a:solidFill>
                  <a:srgbClr val="FFFF00"/>
                </a:solidFill>
              </a:rPr>
              <a:t>Individ</a:t>
            </a:r>
            <a:r>
              <a:rPr lang="sv-SE" sz="2400" dirty="0">
                <a:solidFill>
                  <a:srgbClr val="FFFF00"/>
                </a:solidFill>
              </a:rPr>
              <a:t> – varje individ skiljer sig från de andra genom sin unika arvsmassa (DNA) vilken bestämmer dess utseende och funktion. DNA förs vidare från föräldrar till avkomma </a:t>
            </a:r>
          </a:p>
          <a:p>
            <a:pPr marL="0" indent="0">
              <a:buNone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162471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CB0C5C8F-3EA2-AAD7-BCF8-5C6AF052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rgbClr val="FFFF00"/>
                </a:solidFill>
              </a:rPr>
              <a:t>Vad </a:t>
            </a:r>
            <a:r>
              <a:rPr lang="en-US" sz="5100" dirty="0" err="1">
                <a:solidFill>
                  <a:srgbClr val="FFFF00"/>
                </a:solidFill>
              </a:rPr>
              <a:t>påverkar</a:t>
            </a:r>
            <a:r>
              <a:rPr lang="en-US" sz="5100" dirty="0">
                <a:solidFill>
                  <a:srgbClr val="FFFF00"/>
                </a:solidFill>
              </a:rPr>
              <a:t> population?</a:t>
            </a:r>
          </a:p>
        </p:txBody>
      </p:sp>
      <p:pic>
        <p:nvPicPr>
          <p:cNvPr id="5" name="Platshållare för innehåll 4" descr="En bild som visar text, Teckensnitt, grafisk design, clipart&#10;&#10;Automatiskt genererad beskrivning">
            <a:extLst>
              <a:ext uri="{FF2B5EF4-FFF2-40B4-BE49-F238E27FC236}">
                <a16:creationId xmlns:a16="http://schemas.microsoft.com/office/drawing/2014/main" id="{FBD5C213-2AC9-30EA-1CD6-50F6F5FC122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33999" y="1015732"/>
            <a:ext cx="6912217" cy="43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9A9DE233-D6EF-0326-D81E-A796A695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rgbClr val="FFFF00"/>
                </a:solidFill>
              </a:rPr>
              <a:t>Vad </a:t>
            </a:r>
            <a:r>
              <a:rPr lang="sv-SE" sz="5100" dirty="0">
                <a:solidFill>
                  <a:srgbClr val="FFFF00"/>
                </a:solidFill>
              </a:rPr>
              <a:t>påverkar</a:t>
            </a:r>
            <a:r>
              <a:rPr lang="en-US" sz="5100" dirty="0">
                <a:solidFill>
                  <a:srgbClr val="FFFF00"/>
                </a:solidFill>
              </a:rPr>
              <a:t> population?</a:t>
            </a:r>
          </a:p>
        </p:txBody>
      </p:sp>
      <p:pic>
        <p:nvPicPr>
          <p:cNvPr id="6" name="Platshållare för innehåll 5" descr="En bild som visar text, grafisk design, affisch, skärmbild&#10;&#10;Automatiskt genererad beskrivning">
            <a:extLst>
              <a:ext uri="{FF2B5EF4-FFF2-40B4-BE49-F238E27FC236}">
                <a16:creationId xmlns:a16="http://schemas.microsoft.com/office/drawing/2014/main" id="{FAC2596B-3040-7272-4B68-B67374E8E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1058933"/>
            <a:ext cx="6912217" cy="421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5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012E3C-338B-AA3C-4726-89193F0C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rgbClr val="FFFF00"/>
                </a:solidFill>
              </a:rPr>
              <a:t>Vad </a:t>
            </a:r>
            <a:r>
              <a:rPr lang="en-US" sz="5100" dirty="0" err="1">
                <a:solidFill>
                  <a:srgbClr val="FFFF00"/>
                </a:solidFill>
              </a:rPr>
              <a:t>påverkar</a:t>
            </a:r>
            <a:r>
              <a:rPr lang="en-US" sz="5100" dirty="0">
                <a:solidFill>
                  <a:srgbClr val="FFFF00"/>
                </a:solidFill>
              </a:rPr>
              <a:t> population? </a:t>
            </a:r>
          </a:p>
        </p:txBody>
      </p:sp>
      <p:pic>
        <p:nvPicPr>
          <p:cNvPr id="7170" name="Picture 2" descr="COVID-19">
            <a:extLst>
              <a:ext uri="{FF2B5EF4-FFF2-40B4-BE49-F238E27FC236}">
                <a16:creationId xmlns:a16="http://schemas.microsoft.com/office/drawing/2014/main" id="{832DF0C0-87B1-A5A4-CA5F-7581A98D6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76213"/>
            <a:ext cx="6912217" cy="41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88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03F5F7-F551-ACEF-84B6-717BFD59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Vad påverkar population? </a:t>
            </a:r>
          </a:p>
        </p:txBody>
      </p:sp>
      <p:pic>
        <p:nvPicPr>
          <p:cNvPr id="8194" name="Picture 2" descr="Vad är Yttre Befruktning">
            <a:extLst>
              <a:ext uri="{FF2B5EF4-FFF2-40B4-BE49-F238E27FC236}">
                <a16:creationId xmlns:a16="http://schemas.microsoft.com/office/drawing/2014/main" id="{6BDF2FAC-F79A-3CDD-7F27-0937438A9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" r="46178" b="-2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EE1BFB-E161-ED42-BE48-37189141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2200" dirty="0">
                <a:solidFill>
                  <a:srgbClr val="FFFF00"/>
                </a:solidFill>
              </a:rPr>
              <a:t>Slösa eller vårda – den som kan föda upp och få flest ungar att överleva blir vinnare i kampen om att få sprida sina arvsanlag vidare. Det finns två strategier: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200" dirty="0">
                <a:solidFill>
                  <a:srgbClr val="FFFF00"/>
                </a:solidFill>
              </a:rPr>
              <a:t>Yttre befruktning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200" dirty="0"/>
              <a:t>Lägger tusentals (ibland hundratusentals) ägg som befruktas utanför kroppen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200" dirty="0"/>
              <a:t>Lämnar sina avkomma utan vidare omvårdnad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200" dirty="0"/>
              <a:t>Kanske kommer någon i överflödet att överleva, men de flesta faller offer för rovdjur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200" dirty="0">
                <a:solidFill>
                  <a:srgbClr val="FFFF00"/>
                </a:solidFill>
              </a:rPr>
              <a:t>Inre befruktning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200" dirty="0"/>
              <a:t>Får färre avkommor men ge dem lång omvårdnad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200" dirty="0"/>
              <a:t>t. ex. däggdjur som människa, älgar, katter, hundar, osv…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v-SE" sz="1500" dirty="0"/>
          </a:p>
        </p:txBody>
      </p:sp>
    </p:spTree>
    <p:extLst>
      <p:ext uri="{BB962C8B-B14F-4D97-AF65-F5344CB8AC3E}">
        <p14:creationId xmlns:p14="http://schemas.microsoft.com/office/powerpoint/2010/main" val="119815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954683-D6A1-83FE-BC9A-880FA129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rgbClr val="FFFF00"/>
                </a:solidFill>
              </a:rPr>
              <a:t>Vad påverkar population?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EC6914-9A1E-9365-E863-1647F924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>
                <a:solidFill>
                  <a:srgbClr val="FFFF00"/>
                </a:solidFill>
              </a:rPr>
              <a:t>Organismer är beroende av och påverkar varandra på olika sätt. Det samlivet kallas för </a:t>
            </a:r>
            <a:r>
              <a:rPr lang="sv-SE" sz="2800" b="1" u="sng" dirty="0">
                <a:solidFill>
                  <a:srgbClr val="FFFF00"/>
                </a:solidFill>
              </a:rPr>
              <a:t>symbios</a:t>
            </a:r>
            <a:r>
              <a:rPr lang="sv-SE" sz="2800" dirty="0">
                <a:solidFill>
                  <a:srgbClr val="FFFF00"/>
                </a:solidFill>
              </a:rPr>
              <a:t> och kan enkelt uttryckas med två av symbolerna plus (+), minus (-) och noll (0)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6AE77BBD-27B7-B87D-981B-650FABC5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605" y="3429000"/>
            <a:ext cx="5619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958FD4-A790-D0C9-1FCD-96FFADE5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Vad påverkar population?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9AEC73-F8C0-0C7B-AFCB-152D0B12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85000" lnSpcReduction="20000"/>
          </a:bodyPr>
          <a:lstStyle/>
          <a:p>
            <a:r>
              <a:rPr lang="sv-SE" sz="2800" dirty="0">
                <a:solidFill>
                  <a:srgbClr val="FFFF00"/>
                </a:solidFill>
              </a:rPr>
              <a:t>Evolution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800" dirty="0">
                <a:solidFill>
                  <a:srgbClr val="FFFF00"/>
                </a:solidFill>
              </a:rPr>
              <a:t>Charles Darwin </a:t>
            </a:r>
            <a:r>
              <a:rPr lang="sv-SE" sz="2800" dirty="0"/>
              <a:t>seglade runt jorden på Beagle och studerade växter och djur på olika kontinenter och förde noggranna anteckningar över vad han iakttog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400" dirty="0">
                <a:solidFill>
                  <a:srgbClr val="FFFF00"/>
                </a:solidFill>
              </a:rPr>
              <a:t>Det finns en kamp där det bara är de bäst utrustade för den miljö de lever i som överlever och får möjlighet att föra sin avkomma vidare – </a:t>
            </a:r>
            <a:r>
              <a:rPr lang="sv-SE" sz="2400" b="1" u="sng" dirty="0">
                <a:solidFill>
                  <a:srgbClr val="FFFF00"/>
                </a:solidFill>
              </a:rPr>
              <a:t>naturligt urval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400" dirty="0"/>
              <a:t>En mycket liten förändring i arvsmassan hos en individ blir kanske den lilla skillnad i dess utseende eller beteende som gör att den får större möjlighet att överleva ön sina konkurrenter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400" dirty="0">
                <a:solidFill>
                  <a:srgbClr val="FFFF00"/>
                </a:solidFill>
              </a:rPr>
              <a:t>Det naturliga urvalet leder till ständiga förändringar av egenskaperna hos djur och växter </a:t>
            </a:r>
          </a:p>
        </p:txBody>
      </p:sp>
      <p:pic>
        <p:nvPicPr>
          <p:cNvPr id="10242" name="Picture 2" descr="What is evolution? – YourGenome">
            <a:extLst>
              <a:ext uri="{FF2B5EF4-FFF2-40B4-BE49-F238E27FC236}">
                <a16:creationId xmlns:a16="http://schemas.microsoft.com/office/drawing/2014/main" id="{D9A158A0-F310-2EF7-431D-DDE29FCC6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672102"/>
            <a:ext cx="3135109" cy="195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4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967DDF-DE2A-9F3C-F551-42DD5AD0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sv-SE" dirty="0"/>
              <a:t>Exit Ticket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CC0CF7D-9F43-EDBA-D0D7-A90B22FD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sv-SE" sz="3200" dirty="0"/>
              <a:t>Vad påverkar population? </a:t>
            </a:r>
          </a:p>
          <a:p>
            <a:endParaRPr lang="sv-SE" sz="3200" dirty="0"/>
          </a:p>
          <a:p>
            <a:r>
              <a:rPr lang="sv-SE" sz="3200" dirty="0"/>
              <a:t>Skriv ett svar till mig via den </a:t>
            </a:r>
            <a:r>
              <a:rPr lang="sv-SE" sz="3200" i="1" u="sng" dirty="0"/>
              <a:t>meddelande</a:t>
            </a:r>
            <a:r>
              <a:rPr lang="sv-SE" sz="3200" dirty="0"/>
              <a:t> funktionen i </a:t>
            </a:r>
            <a:r>
              <a:rPr lang="sv-SE" sz="3200" dirty="0">
                <a:solidFill>
                  <a:srgbClr val="00B0F0"/>
                </a:solidFill>
              </a:rPr>
              <a:t>Schoolsoft</a:t>
            </a:r>
            <a:r>
              <a:rPr lang="sv-SE" sz="3200" dirty="0"/>
              <a:t> </a:t>
            </a:r>
          </a:p>
        </p:txBody>
      </p:sp>
      <p:pic>
        <p:nvPicPr>
          <p:cNvPr id="7" name="Graphic 6" descr="Chat Bubble">
            <a:extLst>
              <a:ext uri="{FF2B5EF4-FFF2-40B4-BE49-F238E27FC236}">
                <a16:creationId xmlns:a16="http://schemas.microsoft.com/office/drawing/2014/main" id="{970FD300-AB74-215B-0F31-BB593B754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E193B0-B159-049B-26F6-E5C1B9C9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Ekologi </a:t>
            </a:r>
          </a:p>
        </p:txBody>
      </p:sp>
      <p:pic>
        <p:nvPicPr>
          <p:cNvPr id="5" name="Platshållare för innehåll 4" descr="En bild som visar text, skärmbild, Teckensnitt, dokument&#10;&#10;Automatiskt genererad beskrivning">
            <a:extLst>
              <a:ext uri="{FF2B5EF4-FFF2-40B4-BE49-F238E27FC236}">
                <a16:creationId xmlns:a16="http://schemas.microsoft.com/office/drawing/2014/main" id="{138FC7D7-29CB-2B5F-41D4-4DFAE440D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733" y="640081"/>
            <a:ext cx="6274748" cy="50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9CD5EB-6572-BA6C-971B-1B0EC51A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sv-SE"/>
              <a:t>Ekologi </a:t>
            </a:r>
          </a:p>
        </p:txBody>
      </p:sp>
      <p:pic>
        <p:nvPicPr>
          <p:cNvPr id="15" name="Picture 14" descr="Plantering av marken">
            <a:extLst>
              <a:ext uri="{FF2B5EF4-FFF2-40B4-BE49-F238E27FC236}">
                <a16:creationId xmlns:a16="http://schemas.microsoft.com/office/drawing/2014/main" id="{5BCC4A82-7E28-33D3-E015-7942B3692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5" r="20835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3F2CFC-083C-0184-4CA5-A54FABB6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v-SE" dirty="0"/>
              <a:t>Samband mellan djur, växter och deras levande (biotiska) och icke levande (abiotiska) omgivning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dirty="0"/>
              <a:t>Till exempel: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Ekosystem – alla biotiska och abiotiska faktorer som påverkar varandra i ett område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Näringskedjor och näringsvävar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Energiflöden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Kretslopp – kol, kväve, vatten, fosfor, osv.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Konkurrens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Klimat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Resurser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Evolution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000" dirty="0"/>
              <a:t>Mänskligheternas aktiviteter </a:t>
            </a:r>
          </a:p>
        </p:txBody>
      </p:sp>
    </p:spTree>
    <p:extLst>
      <p:ext uri="{BB962C8B-B14F-4D97-AF65-F5344CB8AC3E}">
        <p14:creationId xmlns:p14="http://schemas.microsoft.com/office/powerpoint/2010/main" val="21820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kosystem. Abiotiska och biotiska faktorer - Magnus Ehingers undervisning">
            <a:extLst>
              <a:ext uri="{FF2B5EF4-FFF2-40B4-BE49-F238E27FC236}">
                <a16:creationId xmlns:a16="http://schemas.microsoft.com/office/drawing/2014/main" id="{C109FBDE-98AE-88A3-6FC8-614E8F3C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2217" y="905933"/>
            <a:ext cx="7999569" cy="50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1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E7BCC9-B4C1-26AE-686B-FB7BF7BC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Bärkraft </a:t>
            </a:r>
          </a:p>
        </p:txBody>
      </p:sp>
      <p:pic>
        <p:nvPicPr>
          <p:cNvPr id="3074" name="Picture 2" descr="Populationer: Storlek och tillväxt - Magnus Ehingers undervisning">
            <a:extLst>
              <a:ext uri="{FF2B5EF4-FFF2-40B4-BE49-F238E27FC236}">
                <a16:creationId xmlns:a16="http://schemas.microsoft.com/office/drawing/2014/main" id="{3E4C962F-B0FF-65B3-9688-1383F44F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490387"/>
            <a:ext cx="5451627" cy="35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6A157D9-DDCA-D379-A171-BFFAF8BE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400" dirty="0">
                <a:solidFill>
                  <a:srgbClr val="FFFF00"/>
                </a:solidFill>
              </a:rPr>
              <a:t>Exponentiellt tillväxt – när individer just tagit sig in i ett område. Gott om resurser!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400" dirty="0">
                <a:solidFill>
                  <a:srgbClr val="FFFF00"/>
                </a:solidFill>
              </a:rPr>
              <a:t>Efter en tid är det för många individer och resurserna inte räcker till alla och antalet sjunker.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400" dirty="0">
                <a:solidFill>
                  <a:srgbClr val="FFFF00"/>
                </a:solidFill>
              </a:rPr>
              <a:t>Individantalet sjunker så långt att det börjar finnas resurser till alla igen och individer förökar sig. </a:t>
            </a:r>
          </a:p>
        </p:txBody>
      </p:sp>
    </p:spTree>
    <p:extLst>
      <p:ext uri="{BB962C8B-B14F-4D97-AF65-F5344CB8AC3E}">
        <p14:creationId xmlns:p14="http://schemas.microsoft.com/office/powerpoint/2010/main" val="236338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24EB4B-8726-0B8A-0574-14317CE3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Bärkraft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D8EF70-E02F-6B47-1F9C-D6BB6CFB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/>
              <a:t>Hur kan vi påverka den: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400" dirty="0"/>
              <a:t>Bärkraften minskar genom att vi belastar naturen med olika former av miljöpåverkan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400" dirty="0"/>
              <a:t>Vi ökar ett områdes bärkraft om vi tär mindre på resurserna genom att till exempel konsumera mindre eller resa resurssnålare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400" dirty="0"/>
              <a:t>Utveckla tekniska lösningar kring hur man kan ta till vara naturresurserna till exempel jordbruk och råvaruutvinning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400" dirty="0"/>
              <a:t>Komma överens om hur vi ska fördela jordens resurser rättvist mellan oss på ett hållbart sätt och hur vi bäst ska samarbeta för att nå dit </a:t>
            </a:r>
          </a:p>
        </p:txBody>
      </p:sp>
    </p:spTree>
    <p:extLst>
      <p:ext uri="{BB962C8B-B14F-4D97-AF65-F5344CB8AC3E}">
        <p14:creationId xmlns:p14="http://schemas.microsoft.com/office/powerpoint/2010/main" val="19327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DF0AE5-0F72-9EA9-FEB1-D746A0B4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Planetära gränsvärden </a:t>
            </a:r>
          </a:p>
        </p:txBody>
      </p:sp>
      <p:pic>
        <p:nvPicPr>
          <p:cNvPr id="5122" name="Picture 2" descr="Inom planetens gränser - Världsnaturfonden WWF">
            <a:extLst>
              <a:ext uri="{FF2B5EF4-FFF2-40B4-BE49-F238E27FC236}">
                <a16:creationId xmlns:a16="http://schemas.microsoft.com/office/drawing/2014/main" id="{1FE514ED-840E-E044-7766-F5AE8A8FE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61912"/>
            <a:ext cx="4001315" cy="44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34FC02-31BD-6B9A-5C0E-A91E51CA1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v-SE" sz="2800" dirty="0">
                <a:solidFill>
                  <a:srgbClr val="FFFF00"/>
                </a:solidFill>
              </a:rPr>
              <a:t>En modell som synliggöras de gränser vi har att rätta oss efter om vi vill behålla stabiliteten på jorden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800" dirty="0"/>
              <a:t>Om det gränsvärdet överskrids finns det en risk att det uppstår så kallade </a:t>
            </a:r>
            <a:r>
              <a:rPr lang="sv-SE" sz="2800" dirty="0">
                <a:solidFill>
                  <a:schemeClr val="tx1"/>
                </a:solidFill>
              </a:rPr>
              <a:t>tröskeleffekter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sv-SE" sz="2800" dirty="0">
                <a:solidFill>
                  <a:srgbClr val="FFFF00"/>
                </a:solidFill>
              </a:rPr>
              <a:t>Tröskeleffekter: tillstånd där plötsliga oväntade förändringar kan inträffa</a:t>
            </a:r>
          </a:p>
        </p:txBody>
      </p:sp>
    </p:spTree>
    <p:extLst>
      <p:ext uri="{BB962C8B-B14F-4D97-AF65-F5344CB8AC3E}">
        <p14:creationId xmlns:p14="http://schemas.microsoft.com/office/powerpoint/2010/main" val="350945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59C90F-AE33-0500-A2E2-6F9ADE43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Resiliens</a:t>
            </a:r>
            <a:r>
              <a:rPr lang="sv-SE" dirty="0"/>
              <a:t>  </a:t>
            </a:r>
          </a:p>
        </p:txBody>
      </p:sp>
      <p:pic>
        <p:nvPicPr>
          <p:cNvPr id="4098" name="Picture 2" descr="Ny dokumentär om korallreven vill “väcka världen” – Natursidan">
            <a:extLst>
              <a:ext uri="{FF2B5EF4-FFF2-40B4-BE49-F238E27FC236}">
                <a16:creationId xmlns:a16="http://schemas.microsoft.com/office/drawing/2014/main" id="{03BE2783-E5F4-011F-DD19-02BA877A5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5" r="24078" b="-1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2538FF8-6CF2-C82A-16A3-6471CF29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v-SE" sz="2800" dirty="0">
                <a:solidFill>
                  <a:srgbClr val="FFFF00"/>
                </a:solidFill>
              </a:rPr>
              <a:t>Hur mycket förändring de naturliga systemen kan klara av innan de riskerar att överskrida ett tröskelvärde och kollapsa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800" dirty="0"/>
              <a:t>Övergången från ett tillstånd till ett annat är ofta irreversibel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v-SE" sz="2800" dirty="0"/>
              <a:t>Till exempel: För ett naturområde som under en längre tid har stressats med hög miljöpåverkan är resiliens låg </a:t>
            </a:r>
          </a:p>
        </p:txBody>
      </p:sp>
    </p:spTree>
    <p:extLst>
      <p:ext uri="{BB962C8B-B14F-4D97-AF65-F5344CB8AC3E}">
        <p14:creationId xmlns:p14="http://schemas.microsoft.com/office/powerpoint/2010/main" val="427959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2FCF9B-961A-F866-70DB-0C375468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rgbClr val="FFFF00"/>
                </a:solidFill>
              </a:rPr>
              <a:t>Perspektiv</a:t>
            </a:r>
            <a:r>
              <a:rPr lang="sv-SE" dirty="0"/>
              <a:t> </a:t>
            </a:r>
          </a:p>
        </p:txBody>
      </p:sp>
      <p:pic>
        <p:nvPicPr>
          <p:cNvPr id="5" name="Picture 4" descr="Vy över jorden från utrymme">
            <a:extLst>
              <a:ext uri="{FF2B5EF4-FFF2-40B4-BE49-F238E27FC236}">
                <a16:creationId xmlns:a16="http://schemas.microsoft.com/office/drawing/2014/main" id="{61790E79-8C41-A8DA-CEA2-AD724AB2A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3" r="29308" b="2"/>
          <a:stretch/>
        </p:blipFill>
        <p:spPr>
          <a:xfrm>
            <a:off x="834473" y="640081"/>
            <a:ext cx="3600368" cy="5314406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164488F-9CF3-4267-8799-3DC58F3D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sv-SE" sz="2800" b="1" dirty="0">
                <a:solidFill>
                  <a:srgbClr val="FFFF00"/>
                </a:solidFill>
              </a:rPr>
              <a:t>Antropocentriskt perspektiv </a:t>
            </a:r>
            <a:r>
              <a:rPr lang="sv-SE" sz="2800" dirty="0">
                <a:solidFill>
                  <a:srgbClr val="FFFF00"/>
                </a:solidFill>
              </a:rPr>
              <a:t>(</a:t>
            </a:r>
            <a:r>
              <a:rPr lang="sv-SE" sz="2800" dirty="0" err="1">
                <a:solidFill>
                  <a:srgbClr val="FFFF00"/>
                </a:solidFill>
              </a:rPr>
              <a:t>antro</a:t>
            </a:r>
            <a:r>
              <a:rPr lang="sv-SE" sz="2800" dirty="0">
                <a:solidFill>
                  <a:srgbClr val="FFFF00"/>
                </a:solidFill>
              </a:rPr>
              <a:t> = människa) – människans fortlevnad vill skyddas </a:t>
            </a:r>
          </a:p>
          <a:p>
            <a:endParaRPr lang="sv-SE" sz="2800" dirty="0">
              <a:solidFill>
                <a:srgbClr val="FFFF00"/>
              </a:solidFill>
            </a:endParaRPr>
          </a:p>
          <a:p>
            <a:r>
              <a:rPr lang="sv-SE" sz="2800" b="1" dirty="0">
                <a:solidFill>
                  <a:srgbClr val="FFFF00"/>
                </a:solidFill>
              </a:rPr>
              <a:t>Biocentriskt perspektiv </a:t>
            </a:r>
            <a:r>
              <a:rPr lang="sv-SE" sz="2800" dirty="0">
                <a:solidFill>
                  <a:srgbClr val="FFFF00"/>
                </a:solidFill>
              </a:rPr>
              <a:t>(bio = allt liv) – andra organismer har en lika naturlig rätt att leva sina liv här på jorden som vi </a:t>
            </a:r>
          </a:p>
          <a:p>
            <a:endParaRPr lang="sv-SE" dirty="0">
              <a:solidFill>
                <a:srgbClr val="FFFF00"/>
              </a:solidFill>
            </a:endParaRPr>
          </a:p>
          <a:p>
            <a:endParaRPr lang="sv-S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8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864</Words>
  <Application>Microsoft Office PowerPoint</Application>
  <PresentationFormat>Bredbild</PresentationFormat>
  <Paragraphs>90</Paragraphs>
  <Slides>17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Office-tema</vt:lpstr>
      <vt:lpstr>Naturkunskap 1b</vt:lpstr>
      <vt:lpstr>Ekologi </vt:lpstr>
      <vt:lpstr>Ekologi </vt:lpstr>
      <vt:lpstr>PowerPoint-presentation</vt:lpstr>
      <vt:lpstr>Bärkraft </vt:lpstr>
      <vt:lpstr>Bärkraft </vt:lpstr>
      <vt:lpstr>Planetära gränsvärden </vt:lpstr>
      <vt:lpstr>Resiliens  </vt:lpstr>
      <vt:lpstr>Perspektiv </vt:lpstr>
      <vt:lpstr>Individ, Art, och Population</vt:lpstr>
      <vt:lpstr>Vad påverkar population?</vt:lpstr>
      <vt:lpstr>Vad påverkar population?</vt:lpstr>
      <vt:lpstr>Vad påverkar population? </vt:lpstr>
      <vt:lpstr>Vad påverkar population? </vt:lpstr>
      <vt:lpstr>Vad påverkar population? </vt:lpstr>
      <vt:lpstr>Vad påverkar population? </vt:lpstr>
      <vt:lpstr>Exit Ticket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2025-04-25T05:45:11Z</dcterms:created>
  <dcterms:modified xsi:type="dcterms:W3CDTF">2025-04-25T05:46:22Z</dcterms:modified>
</cp:coreProperties>
</file>