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63" r:id="rId21"/>
    <p:sldId id="274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F8B83-B74A-4C00-A9C6-832AAC1CBD5A}" v="10" dt="2024-11-04T07:42:06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D40F8B83-B74A-4C00-A9C6-832AAC1CBD5A}"/>
    <pc:docChg chg="custSel addSld modSld">
      <pc:chgData name="Fares Makki" userId="d0c14dd2-ce13-49c4-820b-c6a5e60d5a8d" providerId="ADAL" clId="{D40F8B83-B74A-4C00-A9C6-832AAC1CBD5A}" dt="2024-11-04T10:35:15.100" v="144" actId="729"/>
      <pc:docMkLst>
        <pc:docMk/>
      </pc:docMkLst>
      <pc:sldChg chg="mod modShow">
        <pc:chgData name="Fares Makki" userId="d0c14dd2-ce13-49c4-820b-c6a5e60d5a8d" providerId="ADAL" clId="{D40F8B83-B74A-4C00-A9C6-832AAC1CBD5A}" dt="2024-11-04T10:35:12.837" v="143" actId="729"/>
        <pc:sldMkLst>
          <pc:docMk/>
          <pc:sldMk cId="486053902" sldId="263"/>
        </pc:sldMkLst>
      </pc:sldChg>
      <pc:sldChg chg="mod modShow">
        <pc:chgData name="Fares Makki" userId="d0c14dd2-ce13-49c4-820b-c6a5e60d5a8d" providerId="ADAL" clId="{D40F8B83-B74A-4C00-A9C6-832AAC1CBD5A}" dt="2024-11-04T10:35:15.100" v="144" actId="729"/>
        <pc:sldMkLst>
          <pc:docMk/>
          <pc:sldMk cId="2908828225" sldId="274"/>
        </pc:sldMkLst>
      </pc:sldChg>
      <pc:sldChg chg="addSp modSp new mod">
        <pc:chgData name="Fares Makki" userId="d0c14dd2-ce13-49c4-820b-c6a5e60d5a8d" providerId="ADAL" clId="{D40F8B83-B74A-4C00-A9C6-832AAC1CBD5A}" dt="2024-11-04T07:42:06.605" v="142" actId="1076"/>
        <pc:sldMkLst>
          <pc:docMk/>
          <pc:sldMk cId="2581327865" sldId="276"/>
        </pc:sldMkLst>
        <pc:spChg chg="mod">
          <ac:chgData name="Fares Makki" userId="d0c14dd2-ce13-49c4-820b-c6a5e60d5a8d" providerId="ADAL" clId="{D40F8B83-B74A-4C00-A9C6-832AAC1CBD5A}" dt="2024-11-04T07:39:43.500" v="16" actId="20577"/>
          <ac:spMkLst>
            <pc:docMk/>
            <pc:sldMk cId="2581327865" sldId="276"/>
            <ac:spMk id="2" creationId="{4AD97BB5-030F-561D-80DB-9E83A5F47469}"/>
          </ac:spMkLst>
        </pc:spChg>
        <pc:spChg chg="mod">
          <ac:chgData name="Fares Makki" userId="d0c14dd2-ce13-49c4-820b-c6a5e60d5a8d" providerId="ADAL" clId="{D40F8B83-B74A-4C00-A9C6-832AAC1CBD5A}" dt="2024-11-04T07:41:18.139" v="133" actId="14100"/>
          <ac:spMkLst>
            <pc:docMk/>
            <pc:sldMk cId="2581327865" sldId="276"/>
            <ac:spMk id="3" creationId="{7ECDA5C8-28E7-B400-0286-27DF5A3AEF5A}"/>
          </ac:spMkLst>
        </pc:spChg>
        <pc:picChg chg="add mod">
          <ac:chgData name="Fares Makki" userId="d0c14dd2-ce13-49c4-820b-c6a5e60d5a8d" providerId="ADAL" clId="{D40F8B83-B74A-4C00-A9C6-832AAC1CBD5A}" dt="2024-11-04T07:42:04.166" v="141" actId="1076"/>
          <ac:picMkLst>
            <pc:docMk/>
            <pc:sldMk cId="2581327865" sldId="276"/>
            <ac:picMk id="1026" creationId="{BB2D0B8D-5045-FF2E-D40A-2AF4522728B3}"/>
          </ac:picMkLst>
        </pc:picChg>
        <pc:picChg chg="add mod">
          <ac:chgData name="Fares Makki" userId="d0c14dd2-ce13-49c4-820b-c6a5e60d5a8d" providerId="ADAL" clId="{D40F8B83-B74A-4C00-A9C6-832AAC1CBD5A}" dt="2024-11-04T07:42:06.605" v="142" actId="1076"/>
          <ac:picMkLst>
            <pc:docMk/>
            <pc:sldMk cId="2581327865" sldId="276"/>
            <ac:picMk id="1028" creationId="{EB6D25CD-41A9-8E4C-0245-7C8C037D3F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EC26-801F-4E74-9FB1-41620C80E675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5F4BC-6F50-4D35-973E-E09EB4E2C0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287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behöver prata om förnybara energikällor, men vad är energi till och börja med?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F4BC-6F50-4D35-973E-E09EB4E2C09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92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 kommer att prata om de globala målen under våren med samarbete </a:t>
            </a:r>
            <a:r>
              <a:rPr lang="sv-SE"/>
              <a:t>med samhällskunskap.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F4BC-6F50-4D35-973E-E09EB4E2C099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799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PT Sans" panose="020B0503020203020204" pitchFamily="34" charset="0"/>
              </a:rPr>
              <a:t>I genomsnitt förbränner kvinnor cirka 8 500 kJ per dygn och män cirka 11 500 kJ per dygn.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PT Sans" panose="020B0503020203020204" pitchFamily="34" charset="0"/>
              </a:rPr>
              <a:t>I vila förbränner kroppen cirka 250 kJ i timmen, om du promenerar ungefär 2 000 kJ och vid löpning bortåt 3 000 kJ.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F4BC-6F50-4D35-973E-E09EB4E2C099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070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Första två lager av termodynamik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F4BC-6F50-4D35-973E-E09EB4E2C099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96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Ex) lägesenergi </a:t>
            </a:r>
            <a:r>
              <a:rPr lang="sv-SE" dirty="0">
                <a:sym typeface="Wingdings" panose="05000000000000000000" pitchFamily="2" charset="2"/>
              </a:rPr>
              <a:t> rörelse energi  elastiskt energi  värme  lägesenergi  … </a:t>
            </a:r>
          </a:p>
          <a:p>
            <a:r>
              <a:rPr lang="sv-SE" dirty="0">
                <a:sym typeface="Wingdings" panose="05000000000000000000" pitchFamily="2" charset="2"/>
              </a:rPr>
              <a:t>Ex) kemiskt energi  rörelse energi + värme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F4BC-6F50-4D35-973E-E09EB4E2C099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839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5F4BC-6F50-4D35-973E-E09EB4E2C099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20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4222D3-D5C0-046F-A95B-2E71149C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C9063CA-E53E-3494-D5D4-B7FB9703B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F7D3F9-0884-6A76-410C-3C2DAF8D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1F4895-382B-FCC3-303D-206E74EA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CEE10F-8F88-696E-192D-03669AFC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95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85406A-0F26-2F80-440B-10D765AF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561406E-9E46-A2D1-CD5D-CB06DF40A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28596A-DB49-FD1C-78FE-07FE1805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A446D1-5679-7789-3C2C-FFB187BF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165C7F-2F11-0EDC-7B14-617912BD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472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1E397E6-E89F-006D-85B6-1BFBDE71B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441DE3D-3F67-CC85-C180-CA7B5C742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83936EE-F376-95CC-43EA-7491D04E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734D25-ABEA-E608-8ADF-1990B628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BE14C1-A744-A55D-D981-454CFE6B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696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DFC984E-5F5A-F90F-BDBC-F2B64B6C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FE4860-C0F6-8AF6-5A80-93B29F9C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0DA0BA8-CFCA-BEE5-6349-ACDF5364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09C8FCA-E9B6-23D1-2E2D-07070A18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44770BF-32E5-9AB1-C8A5-A4268252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68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BC8599-2769-74A2-E393-D7D2E554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0389609-788D-2A69-E583-105CC807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1D936A-B619-D9BC-B42F-8F5A0A23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F58C5B9-FD9B-7BC8-497D-DAC50246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53DA3F5-D53F-5191-69CE-71765C37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30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A63540-F9E3-C343-9CC4-17C39CFD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81C925-BBBA-517A-EED0-95FBEB81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0D76578-D6A4-73D5-76A2-D5A667B60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36DCFDD-B880-31BF-EFF0-00544B41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0189CF-02A8-B89D-8D27-D83D681C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B38A4C-693A-19D3-A301-2F42C2DD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449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4D1AA6-651C-71D4-056A-D813E328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D975CC4-C650-B16B-FB0A-753B2E10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137D9F9-B5CA-5103-701D-253A4CC2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BEEED0A-ADA7-BFA5-B30B-F08631C1D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A3917C5-7F05-24E3-66BD-5C67AC33A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170BC1C-53DE-4F54-D145-98DA47DD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CF51E09-48F1-DBD3-6619-6FE424C6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F0EAA3F-B78B-6623-CC6A-6C6E8C4C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217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BADB592-1DCB-CA82-02B4-815441D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771FF6B-ED17-5F39-BDEB-6A6EB1D3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C876F52-87D0-1289-CC6A-AE0CF10E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9A00782-61E0-431E-5792-C9E2A1FDA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03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676391B-296C-339A-149D-3B7B5617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943B536-8913-83A0-68FF-3C2BAC5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EA261B6-3947-E647-BF89-79B6842A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554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96C590-D400-FB0E-4143-5411434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305DD9-A13D-EBA6-339F-5C36C359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DC81467-2671-34E7-ABB8-EF1A23EE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E98A93F-000E-93C6-3948-0580052F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31FEE22-E224-8AE1-0816-A5CFB357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AA5E0F2-4478-012D-F10A-BDD170F3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453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5C6D67-0744-FD0D-5DB8-19482390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EA210AB-BB50-44D1-AA0D-3AD25122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170CE36-651A-90F6-5766-98870EB2C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F287794-007A-F89D-7216-CB4C3BCF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F4FC6DA-9E23-2640-1F07-72E2F3CC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3DCC4F19-E223-CA75-D270-C2AA89C7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936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3CFC8C0-24D5-4F9E-9B20-1C65FAC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E78D303-3BF6-779F-2580-C602AC0E7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2C2947-E13E-768C-2716-71139A0F2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FDF7-E9B6-4C2C-B070-430DC56796BA}" type="datetimeFigureOut">
              <a:rPr lang="sv-SE" smtClean="0"/>
              <a:t>2024-11-04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F936514-9C62-BF27-03C6-6C4185BF9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B03FCE-1038-FAF6-EEF8-0F34AB95D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B75F-8E5B-4DC7-A11D-B5305D558F3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5007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06C62F-BCBC-C789-A7D7-E8A1C71ADC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Naturkunskap 1b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6BF5876-F0DB-FC61-8136-EADAA98F9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Energi Lektion 1: Vad är Energi? </a:t>
            </a:r>
          </a:p>
        </p:txBody>
      </p:sp>
    </p:spTree>
    <p:extLst>
      <p:ext uri="{BB962C8B-B14F-4D97-AF65-F5344CB8AC3E}">
        <p14:creationId xmlns:p14="http://schemas.microsoft.com/office/powerpoint/2010/main" val="101809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EA4EDB-C646-15CA-8F1D-DE6CDC1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Energi </a:t>
            </a:r>
          </a:p>
        </p:txBody>
      </p:sp>
      <p:pic>
        <p:nvPicPr>
          <p:cNvPr id="4098" name="Picture 2" descr="Mekanisk energi">
            <a:extLst>
              <a:ext uri="{FF2B5EF4-FFF2-40B4-BE49-F238E27FC236}">
                <a16:creationId xmlns:a16="http://schemas.microsoft.com/office/drawing/2014/main" id="{02A7451C-1F27-A853-540C-6992257C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807" y="1390650"/>
            <a:ext cx="6572250" cy="40767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0CDD4B-B098-C578-B0B3-6370DC57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Rörelseenergi </a:t>
            </a:r>
          </a:p>
          <a:p>
            <a:r>
              <a:rPr lang="sv-SE" dirty="0"/>
              <a:t>Också kallas kinetisk energi </a:t>
            </a:r>
          </a:p>
          <a:p>
            <a:r>
              <a:rPr lang="sv-SE" dirty="0"/>
              <a:t>Allt som är i rörelse har rörelseenergi </a:t>
            </a:r>
          </a:p>
          <a:p>
            <a:r>
              <a:rPr lang="sv-SE" dirty="0"/>
              <a:t>Rörelseenergi ökar medans lägesenergi minskar och vice versa </a:t>
            </a:r>
          </a:p>
        </p:txBody>
      </p:sp>
    </p:spTree>
    <p:extLst>
      <p:ext uri="{BB962C8B-B14F-4D97-AF65-F5344CB8AC3E}">
        <p14:creationId xmlns:p14="http://schemas.microsoft.com/office/powerpoint/2010/main" val="57770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2E203A-3BF8-895D-4AEE-E649F539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Typer av Energi 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027116-E100-981D-707D-D49B44380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Elektricitet </a:t>
            </a:r>
          </a:p>
          <a:p>
            <a:r>
              <a:rPr lang="sv-SE" dirty="0"/>
              <a:t>Elektroner i rörelse </a:t>
            </a:r>
          </a:p>
          <a:p>
            <a:r>
              <a:rPr lang="sv-SE" dirty="0"/>
              <a:t>Från eluttag till apparat genom en sladd </a:t>
            </a:r>
          </a:p>
          <a:p>
            <a:r>
              <a:rPr lang="sv-SE" dirty="0"/>
              <a:t>Från batteriets minuspol till dess pluspol </a:t>
            </a:r>
          </a:p>
        </p:txBody>
      </p:sp>
      <p:pic>
        <p:nvPicPr>
          <p:cNvPr id="5122" name="Picture 2" descr="Elektricitet - Naturvetenskap och teknik">
            <a:extLst>
              <a:ext uri="{FF2B5EF4-FFF2-40B4-BE49-F238E27FC236}">
                <a16:creationId xmlns:a16="http://schemas.microsoft.com/office/drawing/2014/main" id="{71076A0A-04E8-7499-C906-792FA82D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9179"/>
            <a:ext cx="5885330" cy="419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4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18C Cutaway | Civic eg, Honda motors, Japanese domestic market">
            <a:extLst>
              <a:ext uri="{FF2B5EF4-FFF2-40B4-BE49-F238E27FC236}">
                <a16:creationId xmlns:a16="http://schemas.microsoft.com/office/drawing/2014/main" id="{9C3EDFFF-F393-FFC7-7DB9-9A198984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022" y="681037"/>
            <a:ext cx="7261999" cy="5446500"/>
          </a:xfrm>
          <a:prstGeom prst="rect">
            <a:avLst/>
          </a:prstGeom>
          <a:ln/>
          <a:effectLst>
            <a:softEdge rad="63500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F5BE83F6-F711-B385-2DAA-9E32DFCF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E123DD-1B88-6B91-BF0A-83B30421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Kemisk energi </a:t>
            </a:r>
          </a:p>
          <a:p>
            <a:r>
              <a:rPr lang="sv-SE" dirty="0"/>
              <a:t>Energi som finns i bindningar mellan atomer i en molekyl och mellan molekyler </a:t>
            </a:r>
          </a:p>
          <a:p>
            <a:r>
              <a:rPr lang="sv-SE" dirty="0"/>
              <a:t>Frigörs med nedbrytning t. ex. matspjälkning och cellandning </a:t>
            </a:r>
          </a:p>
        </p:txBody>
      </p:sp>
    </p:spTree>
    <p:extLst>
      <p:ext uri="{BB962C8B-B14F-4D97-AF65-F5344CB8AC3E}">
        <p14:creationId xmlns:p14="http://schemas.microsoft.com/office/powerpoint/2010/main" val="246448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ärmeenergi">
            <a:extLst>
              <a:ext uri="{FF2B5EF4-FFF2-40B4-BE49-F238E27FC236}">
                <a16:creationId xmlns:a16="http://schemas.microsoft.com/office/drawing/2014/main" id="{841EABA3-76E3-5844-CDB1-5CBA8B9D5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5" y="0"/>
            <a:ext cx="12220890" cy="6858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A5D55907-5C8C-7C63-A03B-354A5B0F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2DBF71-9A3D-5D04-7B8D-E77945C2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Värmeenergi </a:t>
            </a:r>
          </a:p>
          <a:p>
            <a:r>
              <a:rPr lang="sv-SE" dirty="0"/>
              <a:t>Med ökat rörelse börjar molekylerna krascha mot varandra och blir värmeenergi </a:t>
            </a:r>
          </a:p>
          <a:p>
            <a:r>
              <a:rPr lang="sv-SE" dirty="0"/>
              <a:t>Allt energi vandlas om till värme i slutet </a:t>
            </a:r>
          </a:p>
        </p:txBody>
      </p:sp>
    </p:spTree>
    <p:extLst>
      <p:ext uri="{BB962C8B-B14F-4D97-AF65-F5344CB8AC3E}">
        <p14:creationId xmlns:p14="http://schemas.microsoft.com/office/powerpoint/2010/main" val="335741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F2C924-4A97-0993-105D-BCCF3CC3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538214-1D83-68D3-B695-C493F3F5E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77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Kärnenergi </a:t>
            </a:r>
          </a:p>
          <a:p>
            <a:r>
              <a:rPr lang="sv-SE" dirty="0"/>
              <a:t>Den energi som finns bunden i atomkärnor </a:t>
            </a:r>
          </a:p>
          <a:p>
            <a:r>
              <a:rPr lang="sv-SE" dirty="0"/>
              <a:t>Två typer: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3EF483C-43F9-E2CB-114D-B5E85BAA6720}"/>
              </a:ext>
            </a:extLst>
          </p:cNvPr>
          <p:cNvSpPr txBox="1"/>
          <p:nvPr/>
        </p:nvSpPr>
        <p:spPr>
          <a:xfrm>
            <a:off x="838200" y="3152267"/>
            <a:ext cx="5257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sv-SE" sz="2800" dirty="0"/>
              <a:t>Fission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/>
              <a:t>Urankärnor klyvs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/>
              <a:t>Frigörs stora mängden energi  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3714FBD4-A8BE-E9CB-B6CC-E4B9CBC4B49B}"/>
              </a:ext>
            </a:extLst>
          </p:cNvPr>
          <p:cNvSpPr txBox="1"/>
          <p:nvPr/>
        </p:nvSpPr>
        <p:spPr>
          <a:xfrm>
            <a:off x="6096000" y="3233394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sv-SE" sz="2800" dirty="0"/>
              <a:t>Fusion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/>
              <a:t>Två små atomkärnor slås till en större atomkärna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800" dirty="0"/>
              <a:t>Strålar ut en mycket stor mängd energi som elektromagnetisk strålning  </a:t>
            </a:r>
          </a:p>
        </p:txBody>
      </p:sp>
    </p:spTree>
    <p:extLst>
      <p:ext uri="{BB962C8B-B14F-4D97-AF65-F5344CB8AC3E}">
        <p14:creationId xmlns:p14="http://schemas.microsoft.com/office/powerpoint/2010/main" val="95821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Freeform: Shape 820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09" name="Isosceles Triangle 820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kärnkraft – Ugglans Fysik">
            <a:extLst>
              <a:ext uri="{FF2B5EF4-FFF2-40B4-BE49-F238E27FC236}">
                <a16:creationId xmlns:a16="http://schemas.microsoft.com/office/drawing/2014/main" id="{0ADD7F0F-C12E-B596-5DD9-40D0FD49E0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6668" y="643467"/>
            <a:ext cx="795866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1" name="Isosceles Triangle 821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2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20" name="Picture 4" descr="Nuclear Fusion: The Science Behind Turning Water into Electricity |  ClimateScience">
            <a:extLst>
              <a:ext uri="{FF2B5EF4-FFF2-40B4-BE49-F238E27FC236}">
                <a16:creationId xmlns:a16="http://schemas.microsoft.com/office/drawing/2014/main" id="{435A43C1-39EC-13B0-8AED-9F0CD269C2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2" b="8920"/>
          <a:stretch/>
        </p:blipFill>
        <p:spPr bwMode="auto">
          <a:xfrm>
            <a:off x="5946081" y="1362074"/>
            <a:ext cx="582504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25" name="Group 922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9226" name="Freeform: Shape 922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7" name="Rectangle 922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Isosceles Triangle 923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Nuclear chain reaction - Wikipedia">
            <a:extLst>
              <a:ext uri="{FF2B5EF4-FFF2-40B4-BE49-F238E27FC236}">
                <a16:creationId xmlns:a16="http://schemas.microsoft.com/office/drawing/2014/main" id="{51CEF2D7-1AB8-CB14-9621-7509A5FD7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9"/>
          <a:stretch/>
        </p:blipFill>
        <p:spPr bwMode="auto">
          <a:xfrm>
            <a:off x="1179124" y="643467"/>
            <a:ext cx="2848821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617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22D2B1-7F40-B4D6-A967-18F9DA09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3756F9-20CB-141E-BC33-0DBA5BB2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Elektromagnetisk strålning </a:t>
            </a:r>
          </a:p>
          <a:p>
            <a:r>
              <a:rPr lang="sv-SE" dirty="0"/>
              <a:t>Bäst beskriven som en vågrörelse </a:t>
            </a:r>
          </a:p>
          <a:p>
            <a:r>
              <a:rPr lang="sv-SE" dirty="0"/>
              <a:t>Ju tätare vågorna är, desto större är energiinnehållet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1272F0E-D953-8413-B639-7879E40F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48" y="1027650"/>
            <a:ext cx="5814659" cy="48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5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AD97BB5-030F-561D-80DB-9E83A5F47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CDA5C8-28E7-B400-0286-27DF5A3AE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Elastiskt Energi </a:t>
            </a:r>
          </a:p>
          <a:p>
            <a:r>
              <a:rPr lang="sv-SE" dirty="0"/>
              <a:t>När ett föremål tänjs ut eller dras ihop och vill återfå sin ursprungliga läge </a:t>
            </a:r>
          </a:p>
        </p:txBody>
      </p:sp>
      <p:pic>
        <p:nvPicPr>
          <p:cNvPr id="1026" name="Picture 2" descr="Mekanisk energi – Ugglans Fysik">
            <a:extLst>
              <a:ext uri="{FF2B5EF4-FFF2-40B4-BE49-F238E27FC236}">
                <a16:creationId xmlns:a16="http://schemas.microsoft.com/office/drawing/2014/main" id="{BB2D0B8D-5045-FF2E-D40A-2AF452272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198" y="365125"/>
            <a:ext cx="4113033" cy="290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astic Band, Yellow 25 kg">
            <a:extLst>
              <a:ext uri="{FF2B5EF4-FFF2-40B4-BE49-F238E27FC236}">
                <a16:creationId xmlns:a16="http://schemas.microsoft.com/office/drawing/2014/main" id="{EB6D25CD-41A9-8E4C-0245-7C8C037D3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01" y="3406605"/>
            <a:ext cx="3394953" cy="3394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32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D631C8-DD5D-3593-FDB3-6A40538F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Energiomvandling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DBF1E2-AB59-5023-D0A7-75A8602E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Ex) studsande boll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Ex) frukost </a:t>
            </a:r>
          </a:p>
        </p:txBody>
      </p:sp>
    </p:spTree>
    <p:extLst>
      <p:ext uri="{BB962C8B-B14F-4D97-AF65-F5344CB8AC3E}">
        <p14:creationId xmlns:p14="http://schemas.microsoft.com/office/powerpoint/2010/main" val="42250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Nya globala mål - Svenska Läkaresällskapet">
            <a:extLst>
              <a:ext uri="{FF2B5EF4-FFF2-40B4-BE49-F238E27FC236}">
                <a16:creationId xmlns:a16="http://schemas.microsoft.com/office/drawing/2014/main" id="{3B640B0F-6ED4-0E05-6E54-C76BEF6E9F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78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latshållare för innehåll 8">
            <a:extLst>
              <a:ext uri="{FF2B5EF4-FFF2-40B4-BE49-F238E27FC236}">
                <a16:creationId xmlns:a16="http://schemas.microsoft.com/office/drawing/2014/main" id="{C013B067-25A6-B216-8BF4-53950EE40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0250" y="-1189"/>
            <a:ext cx="8188658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6053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48DB80-58EE-7F65-2F86-662D2ADA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Uppgift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4A7B691-1214-6FD0-7C3D-0187FC2B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32783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sv-SE" b="0" i="0" dirty="0">
                <a:effectLst/>
              </a:rPr>
              <a:t>Välj en energikälla och undersök hur den kan omvandlas till energitjänster i samhället. Besvara följande frågor i en uppsats:</a:t>
            </a:r>
          </a:p>
          <a:p>
            <a:pPr marL="742950" indent="-742950" algn="l">
              <a:buFont typeface="+mj-lt"/>
              <a:buAutoNum type="arabicPeriod"/>
            </a:pPr>
            <a:r>
              <a:rPr lang="sv-SE" b="0" i="0" dirty="0">
                <a:effectLst/>
              </a:rPr>
              <a:t>Hur utvinns energikällan? </a:t>
            </a:r>
          </a:p>
          <a:p>
            <a:pPr marL="742950" indent="-742950" algn="l">
              <a:buFont typeface="+mj-lt"/>
              <a:buAutoNum type="arabicPeriod"/>
            </a:pPr>
            <a:r>
              <a:rPr lang="sv-SE" b="0" i="0" dirty="0">
                <a:effectLst/>
              </a:rPr>
              <a:t>Vilka energiformer kan vi framställa från den? </a:t>
            </a:r>
          </a:p>
          <a:p>
            <a:pPr marL="742950" indent="-742950" algn="l">
              <a:buFont typeface="+mj-lt"/>
              <a:buAutoNum type="arabicPeriod"/>
            </a:pPr>
            <a:r>
              <a:rPr lang="sv-SE" b="0" i="0" dirty="0">
                <a:effectLst/>
              </a:rPr>
              <a:t>Hur transporteras energiformerna?</a:t>
            </a:r>
            <a:r>
              <a:rPr lang="sv-SE" dirty="0"/>
              <a:t> </a:t>
            </a:r>
          </a:p>
          <a:p>
            <a:pPr marL="742950" indent="-742950" algn="l">
              <a:buFont typeface="+mj-lt"/>
              <a:buAutoNum type="arabicPeriod"/>
            </a:pPr>
            <a:r>
              <a:rPr lang="sv-SE" b="0" i="0" dirty="0">
                <a:effectLst/>
              </a:rPr>
              <a:t>Vilka energitjänster kan den bidra till?</a:t>
            </a:r>
            <a:r>
              <a:rPr lang="sv-SE" dirty="0"/>
              <a:t> </a:t>
            </a:r>
          </a:p>
          <a:p>
            <a:pPr marL="742950" indent="-742950" algn="l">
              <a:buFont typeface="+mj-lt"/>
              <a:buAutoNum type="arabicPeriod"/>
            </a:pPr>
            <a:r>
              <a:rPr lang="sv-SE" b="0" i="0" dirty="0">
                <a:effectLst/>
              </a:rPr>
              <a:t>Hur stor produktion av energi från denna energikälla har vi i Sverige? Är den viktig för samhällets totala energiproduktion?</a:t>
            </a:r>
          </a:p>
          <a:p>
            <a:endParaRPr lang="sv-SE" sz="2000" dirty="0"/>
          </a:p>
        </p:txBody>
      </p:sp>
      <p:pic>
        <p:nvPicPr>
          <p:cNvPr id="4" name="Platshållare för innehåll 8">
            <a:extLst>
              <a:ext uri="{FF2B5EF4-FFF2-40B4-BE49-F238E27FC236}">
                <a16:creationId xmlns:a16="http://schemas.microsoft.com/office/drawing/2014/main" id="{55B503E7-F2D4-FCE1-9D2B-7A59A394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6" y="1611527"/>
            <a:ext cx="5706906" cy="47795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8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071496-634E-6C73-FB10-72E958CA9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4D1230-65EE-B928-7DBE-94FBDB209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”En chokladkaka är energirik”</a:t>
            </a:r>
          </a:p>
          <a:p>
            <a:r>
              <a:rPr lang="sv-SE" dirty="0"/>
              <a:t>”Husets årliga energiförbrukning är 20 000kWh </a:t>
            </a:r>
          </a:p>
          <a:p>
            <a:r>
              <a:rPr lang="sv-SE" dirty="0"/>
              <a:t>”Jag är så trött, jag har ingen energi…” </a:t>
            </a:r>
          </a:p>
          <a:p>
            <a:endParaRPr lang="sv-SE" dirty="0"/>
          </a:p>
          <a:p>
            <a:r>
              <a:rPr lang="sv-SE" dirty="0"/>
              <a:t>Energi menas: förmåga att utföra arbete </a:t>
            </a:r>
          </a:p>
          <a:p>
            <a:r>
              <a:rPr lang="sv-SE" dirty="0"/>
              <a:t>Alla processer i vår omgivning behöver energi för att ske </a:t>
            </a:r>
          </a:p>
        </p:txBody>
      </p:sp>
    </p:spTree>
    <p:extLst>
      <p:ext uri="{BB962C8B-B14F-4D97-AF65-F5344CB8AC3E}">
        <p14:creationId xmlns:p14="http://schemas.microsoft.com/office/powerpoint/2010/main" val="349504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7E2437-117A-0655-6BB5-FBBA1D87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Energis enhet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1F49AA-D7A7-BC0D-8CB2-8C782426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Energi mätts i joule (J) </a:t>
            </a:r>
          </a:p>
          <a:p>
            <a:r>
              <a:rPr lang="sv-SE" dirty="0"/>
              <a:t>Joule är ganska liten, så vi använder kilojoule (kJ) istället </a:t>
            </a:r>
          </a:p>
          <a:p>
            <a:r>
              <a:rPr lang="sv-SE" dirty="0"/>
              <a:t>På livsmedel har ni sett: kilokalorier (kcal) </a:t>
            </a:r>
          </a:p>
          <a:p>
            <a:r>
              <a:rPr lang="sv-SE" dirty="0"/>
              <a:t>1 kcal = 4.2 kJ </a:t>
            </a:r>
          </a:p>
        </p:txBody>
      </p:sp>
    </p:spTree>
    <p:extLst>
      <p:ext uri="{BB962C8B-B14F-4D97-AF65-F5344CB8AC3E}">
        <p14:creationId xmlns:p14="http://schemas.microsoft.com/office/powerpoint/2010/main" val="31624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420D786-77EC-1A1C-ECE6-2273E077C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0716" y="-1"/>
            <a:ext cx="6470568" cy="693894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1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B4E577-837C-8D5D-B857-AEBE459A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Energi och Effekt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56B8297-CFF4-CF2A-BEED-C635A67E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9549" cy="4351338"/>
          </a:xfrm>
        </p:spPr>
        <p:txBody>
          <a:bodyPr/>
          <a:lstStyle/>
          <a:p>
            <a:r>
              <a:rPr lang="sv-SE" dirty="0"/>
              <a:t>Effekt används bara med elektricitet och är lika med: </a:t>
            </a:r>
          </a:p>
          <a:p>
            <a:pPr lvl="1"/>
            <a:r>
              <a:rPr lang="sv-SE" dirty="0"/>
              <a:t>1 joule x 1 ampere x 1 sekond = 1 watt </a:t>
            </a:r>
          </a:p>
          <a:p>
            <a:r>
              <a:rPr lang="sv-SE" dirty="0"/>
              <a:t>1 watt är ganska liten, så vi använder kilowatt (kW) </a:t>
            </a:r>
          </a:p>
          <a:p>
            <a:r>
              <a:rPr lang="sv-SE" dirty="0"/>
              <a:t>kWh är ett mått på energiförbrukning </a:t>
            </a:r>
          </a:p>
          <a:p>
            <a:endParaRPr lang="sv-SE" dirty="0"/>
          </a:p>
        </p:txBody>
      </p:sp>
      <p:pic>
        <p:nvPicPr>
          <p:cNvPr id="1028" name="Picture 4" descr="Automotive Electrical Problems; How do Amperes Work -">
            <a:extLst>
              <a:ext uri="{FF2B5EF4-FFF2-40B4-BE49-F238E27FC236}">
                <a16:creationId xmlns:a16="http://schemas.microsoft.com/office/drawing/2014/main" id="{31E645FE-8355-6557-95D1-511445C288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16667" b="32666"/>
          <a:stretch/>
        </p:blipFill>
        <p:spPr bwMode="auto">
          <a:xfrm>
            <a:off x="7437749" y="2391582"/>
            <a:ext cx="4590068" cy="32194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084DB402-0D5B-52AD-2BD3-2626A6FE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52424"/>
            <a:ext cx="3932237" cy="752475"/>
          </a:xfrm>
        </p:spPr>
        <p:txBody>
          <a:bodyPr>
            <a:normAutofit/>
          </a:bodyPr>
          <a:lstStyle/>
          <a:p>
            <a:r>
              <a:rPr lang="sv-SE" sz="4400" dirty="0"/>
              <a:t>Globen </a:t>
            </a:r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E1C39A63-2DB0-7C78-F71F-0342CA02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5413375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Den 19 februari 1989 invigdes Globen i Stockholm med ishockeymatchen AIK mot Djurgården. På läktarna satt 13 850 exalterade personer. Matchen slutade 3–2 till AIK.</a:t>
            </a:r>
          </a:p>
          <a:p>
            <a:endParaRPr lang="sv-SE" dirty="0"/>
          </a:p>
          <a:p>
            <a:r>
              <a:rPr lang="sv-SE" dirty="0"/>
              <a:t>Om vi antar att varje person utvecklade värme motsvarande effekten 120 W var publikens totala effekt: </a:t>
            </a:r>
          </a:p>
          <a:p>
            <a:r>
              <a:rPr lang="sv-SE" dirty="0"/>
              <a:t>13 850 · 120 W ≈ 1 700 kW </a:t>
            </a:r>
          </a:p>
          <a:p>
            <a:r>
              <a:rPr lang="sv-SE" dirty="0"/>
              <a:t>Om vi dessutom antar att en ishockeymatch varar i totalt 90 minuter blir energianvändningen (i kWh):</a:t>
            </a:r>
          </a:p>
          <a:p>
            <a:r>
              <a:rPr lang="sv-SE" dirty="0"/>
              <a:t>13 850 · 120 W · 1,5 h ≈ 2 500 kWh</a:t>
            </a:r>
          </a:p>
          <a:p>
            <a:r>
              <a:rPr lang="sv-SE" dirty="0"/>
              <a:t>För att frysa isen i Globen krävs cirka 2 500 kWh – lika stor energimängd som åskådarna totalt avger.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1879B0-CD61-1572-C5CA-70193268FA0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42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72889855-9193-E533-3962-CC16D1EF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Energis egenskaper 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07D82DD-360F-7F28-0A98-8F7E0585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Energi kommer från solen </a:t>
            </a:r>
          </a:p>
          <a:p>
            <a:r>
              <a:rPr lang="sv-SE" dirty="0"/>
              <a:t>Energi kan varken skapas eller förstöras, den kan bara omvandlas </a:t>
            </a:r>
          </a:p>
          <a:p>
            <a:r>
              <a:rPr lang="sv-SE" dirty="0"/>
              <a:t>Energi vandlas om från högkvalitet (t. ex. lägesenergi) till låg kvalitet (t. ex. värme)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1049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FA1C3C6-1437-3395-6B9E-01678491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Typer av 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54021A-3DB3-C990-C28A-417B86069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Lägesenergi </a:t>
            </a:r>
          </a:p>
          <a:p>
            <a:r>
              <a:rPr lang="sv-SE" dirty="0"/>
              <a:t>Den potential energi ett föremål har när den befinner sig på en höjd </a:t>
            </a:r>
          </a:p>
          <a:p>
            <a:r>
              <a:rPr lang="sv-SE" dirty="0"/>
              <a:t>Ju högre upp ett föremål är desto mer lägesenergi den har </a:t>
            </a:r>
          </a:p>
          <a:p>
            <a:endParaRPr lang="sv-SE" dirty="0"/>
          </a:p>
        </p:txBody>
      </p:sp>
      <p:pic>
        <p:nvPicPr>
          <p:cNvPr id="3076" name="Picture 4" descr="Skolbanken · Arbete, kraft och energi">
            <a:extLst>
              <a:ext uri="{FF2B5EF4-FFF2-40B4-BE49-F238E27FC236}">
                <a16:creationId xmlns:a16="http://schemas.microsoft.com/office/drawing/2014/main" id="{6CAE0652-C658-355F-294C-82E52D22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09" y="3429000"/>
            <a:ext cx="5821781" cy="322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01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527</TotalTime>
  <Words>660</Words>
  <Application>Microsoft Office PowerPoint</Application>
  <PresentationFormat>Bredbild</PresentationFormat>
  <Paragraphs>96</Paragraphs>
  <Slides>21</Slides>
  <Notes>6</Notes>
  <HiddenSlides>2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PT Sans</vt:lpstr>
      <vt:lpstr>Wingdings</vt:lpstr>
      <vt:lpstr>Office-tema</vt:lpstr>
      <vt:lpstr>Naturkunskap 1b</vt:lpstr>
      <vt:lpstr>PowerPoint-presentation</vt:lpstr>
      <vt:lpstr>Energi </vt:lpstr>
      <vt:lpstr>Energis enhet</vt:lpstr>
      <vt:lpstr>PowerPoint-presentation</vt:lpstr>
      <vt:lpstr>Energi och Effekt </vt:lpstr>
      <vt:lpstr>Globen </vt:lpstr>
      <vt:lpstr>Energis egenskaper </vt:lpstr>
      <vt:lpstr>Typer av Energi </vt:lpstr>
      <vt:lpstr>Typer av Energi </vt:lpstr>
      <vt:lpstr>Typer av Energi </vt:lpstr>
      <vt:lpstr>Typer av Energi </vt:lpstr>
      <vt:lpstr>Typer av Energi </vt:lpstr>
      <vt:lpstr>Typer av Energi </vt:lpstr>
      <vt:lpstr>PowerPoint-presentation</vt:lpstr>
      <vt:lpstr>PowerPoint-presentation</vt:lpstr>
      <vt:lpstr>Typer av Energi </vt:lpstr>
      <vt:lpstr>Typer av Energi </vt:lpstr>
      <vt:lpstr>Energiomvandling </vt:lpstr>
      <vt:lpstr>PowerPoint-presentation</vt:lpstr>
      <vt:lpstr>Uppgift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Naturkunskap 1b</dc:title>
  <dc:creator>Fares Makki</dc:creator>
  <cp:lastModifiedBy>Fares Makki</cp:lastModifiedBy>
  <cp:revision>2</cp:revision>
  <dcterms:created xsi:type="dcterms:W3CDTF">2023-12-18T10:19:38Z</dcterms:created>
  <dcterms:modified xsi:type="dcterms:W3CDTF">2024-11-04T10:35:18Z</dcterms:modified>
</cp:coreProperties>
</file>