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6CD4DD-1721-4C2A-8853-C5E3567987EB}" v="2" dt="2025-02-17T13:37:19.238"/>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94" autoAdjust="0"/>
  </p:normalViewPr>
  <p:slideViewPr>
    <p:cSldViewPr snapToGrid="0">
      <p:cViewPr varScale="1">
        <p:scale>
          <a:sx n="75" d="100"/>
          <a:sy n="75" d="100"/>
        </p:scale>
        <p:origin x="97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es Makki" userId="d0c14dd2-ce13-49c4-820b-c6a5e60d5a8d" providerId="ADAL" clId="{C96CD4DD-1721-4C2A-8853-C5E3567987EB}"/>
    <pc:docChg chg="modSld">
      <pc:chgData name="Fares Makki" userId="d0c14dd2-ce13-49c4-820b-c6a5e60d5a8d" providerId="ADAL" clId="{C96CD4DD-1721-4C2A-8853-C5E3567987EB}" dt="2025-02-20T08:39:14.612" v="24" actId="14100"/>
      <pc:docMkLst>
        <pc:docMk/>
      </pc:docMkLst>
      <pc:sldChg chg="modSp">
        <pc:chgData name="Fares Makki" userId="d0c14dd2-ce13-49c4-820b-c6a5e60d5a8d" providerId="ADAL" clId="{C96CD4DD-1721-4C2A-8853-C5E3567987EB}" dt="2025-02-17T13:37:19.238" v="1" actId="20577"/>
        <pc:sldMkLst>
          <pc:docMk/>
          <pc:sldMk cId="3539969974" sldId="261"/>
        </pc:sldMkLst>
        <pc:spChg chg="mod">
          <ac:chgData name="Fares Makki" userId="d0c14dd2-ce13-49c4-820b-c6a5e60d5a8d" providerId="ADAL" clId="{C96CD4DD-1721-4C2A-8853-C5E3567987EB}" dt="2025-02-17T13:37:19.238" v="1" actId="20577"/>
          <ac:spMkLst>
            <pc:docMk/>
            <pc:sldMk cId="3539969974" sldId="261"/>
            <ac:spMk id="3" creationId="{D98CE775-4075-F84B-56FC-49504AE59C3F}"/>
          </ac:spMkLst>
        </pc:spChg>
      </pc:sldChg>
      <pc:sldChg chg="modSp mod">
        <pc:chgData name="Fares Makki" userId="d0c14dd2-ce13-49c4-820b-c6a5e60d5a8d" providerId="ADAL" clId="{C96CD4DD-1721-4C2A-8853-C5E3567987EB}" dt="2025-02-20T08:39:14.612" v="24" actId="14100"/>
        <pc:sldMkLst>
          <pc:docMk/>
          <pc:sldMk cId="1608153034" sldId="275"/>
        </pc:sldMkLst>
        <pc:graphicFrameChg chg="mod modGraphic">
          <ac:chgData name="Fares Makki" userId="d0c14dd2-ce13-49c4-820b-c6a5e60d5a8d" providerId="ADAL" clId="{C96CD4DD-1721-4C2A-8853-C5E3567987EB}" dt="2025-02-20T08:39:14.612" v="24" actId="14100"/>
          <ac:graphicFrameMkLst>
            <pc:docMk/>
            <pc:sldMk cId="1608153034" sldId="275"/>
            <ac:graphicFrameMk id="5" creationId="{6DA66E44-28A3-6D41-8512-EF3C1665165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9575B-C288-4C65-966F-798266B252E7}" type="datetimeFigureOut">
              <a:rPr lang="sv-SE" smtClean="0"/>
              <a:t>2025-02-19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77A55-C260-4E24-9395-9FB6C0666EEE}" type="slidenum">
              <a:rPr lang="sv-SE" smtClean="0"/>
              <a:t>‹#›</a:t>
            </a:fld>
            <a:endParaRPr lang="sv-SE"/>
          </a:p>
        </p:txBody>
      </p:sp>
    </p:spTree>
    <p:extLst>
      <p:ext uri="{BB962C8B-B14F-4D97-AF65-F5344CB8AC3E}">
        <p14:creationId xmlns:p14="http://schemas.microsoft.com/office/powerpoint/2010/main" val="393513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e.se/uppslagsverk/encyklopedi/enkel/sv%C3%A4llkrop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ne.se/uppslagsverk/encyklopedi/enkel/sv%C3%A4llkropp" TargetMode="External"/><Relationship Id="rId3" Type="http://schemas.openxmlformats.org/officeDocument/2006/relationships/hyperlink" Target="https://www.ne.se/uppslagsverk/encyklopedi/enkel/testikel" TargetMode="External"/><Relationship Id="rId7" Type="http://schemas.openxmlformats.org/officeDocument/2006/relationships/hyperlink" Target="https://www.ne.se/uppslagsverk/encyklopedi/enkel/testoster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ne.se/uppslagsverk/encyklopedi/l%C3%A5ng/spermie" TargetMode="External"/><Relationship Id="rId5" Type="http://schemas.openxmlformats.org/officeDocument/2006/relationships/hyperlink" Target="https://www.ne.se/uppslagsverk/encyklopedi/enkel/s%C3%A4desledare" TargetMode="External"/><Relationship Id="rId10" Type="http://schemas.openxmlformats.org/officeDocument/2006/relationships/hyperlink" Target="https://www.ne.se/uppslagsverk/encyklopedi/enkel/f%C3%B6rhud" TargetMode="External"/><Relationship Id="rId4" Type="http://schemas.openxmlformats.org/officeDocument/2006/relationships/hyperlink" Target="https://www.ne.se/uppslagsverk/encyklopedi/l%C3%A5ng/bitestikel" TargetMode="External"/><Relationship Id="rId9" Type="http://schemas.openxmlformats.org/officeDocument/2006/relationships/hyperlink" Target="https://www.ne.se/uppslagsverk/encyklopedi/enkel/oll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Ett stressigt tidsschema, eller stress av andra orsaker, minskar sexlusten för de flesta. Andra faktorer som kan minska sexlusten är depression och vissa läkemedel</a:t>
            </a:r>
            <a:endParaRPr lang="sv-SE" dirty="0"/>
          </a:p>
        </p:txBody>
      </p:sp>
      <p:sp>
        <p:nvSpPr>
          <p:cNvPr id="4" name="Platshållare för bildnummer 3"/>
          <p:cNvSpPr>
            <a:spLocks noGrp="1"/>
          </p:cNvSpPr>
          <p:nvPr>
            <p:ph type="sldNum" sz="quarter" idx="5"/>
          </p:nvPr>
        </p:nvSpPr>
        <p:spPr/>
        <p:txBody>
          <a:bodyPr/>
          <a:lstStyle/>
          <a:p>
            <a:fld id="{D2877A55-C260-4E24-9395-9FB6C0666EEE}" type="slidenum">
              <a:rPr lang="sv-SE" smtClean="0"/>
              <a:t>9</a:t>
            </a:fld>
            <a:endParaRPr lang="sv-SE"/>
          </a:p>
        </p:txBody>
      </p:sp>
    </p:spTree>
    <p:extLst>
      <p:ext uri="{BB962C8B-B14F-4D97-AF65-F5344CB8AC3E}">
        <p14:creationId xmlns:p14="http://schemas.microsoft.com/office/powerpoint/2010/main" val="278939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Kvinnans yttre könsorgan kallas </a:t>
            </a:r>
            <a:r>
              <a:rPr lang="sv-SE" b="1" i="1" dirty="0">
                <a:effectLst/>
                <a:latin typeface="PT Sans" panose="020B0503020203020204" pitchFamily="34" charset="0"/>
              </a:rPr>
              <a:t>vulva </a:t>
            </a:r>
            <a:r>
              <a:rPr lang="sv-SE" b="0" i="0" dirty="0">
                <a:effectLst/>
                <a:latin typeface="PT Sans" panose="020B0503020203020204" pitchFamily="34" charset="0"/>
              </a:rPr>
              <a:t>och omfattar venusberget, de yttre och inre blygdläpparna, Bartholins körtel, klitoris och mellangården</a:t>
            </a:r>
          </a:p>
          <a:p>
            <a:endParaRPr lang="sv-SE" b="0" i="0" dirty="0">
              <a:effectLst/>
              <a:latin typeface="PT Sans" panose="020B0503020203020204" pitchFamily="34" charset="0"/>
            </a:endParaRPr>
          </a:p>
          <a:p>
            <a:pPr algn="l"/>
            <a:r>
              <a:rPr lang="sv-SE" b="1" i="1" dirty="0">
                <a:effectLst/>
                <a:latin typeface="PT Sans" panose="020B0503020203020204" pitchFamily="34" charset="0"/>
              </a:rPr>
              <a:t>Venusberget</a:t>
            </a:r>
            <a:r>
              <a:rPr lang="sv-SE" b="0" i="0" dirty="0">
                <a:effectLst/>
                <a:latin typeface="PT Sans" panose="020B0503020203020204" pitchFamily="34" charset="0"/>
              </a:rPr>
              <a:t> är den framskjutande delen ovanför blygdläpparna och ser ut som en kulle. Behåringen varierar i färg och mängd. I venusberget finns många </a:t>
            </a:r>
            <a:r>
              <a:rPr lang="sv-SE" b="0" i="0" dirty="0" err="1">
                <a:effectLst/>
                <a:latin typeface="PT Sans" panose="020B0503020203020204" pitchFamily="34" charset="0"/>
              </a:rPr>
              <a:t>nervändar</a:t>
            </a:r>
            <a:r>
              <a:rPr lang="sv-SE" b="0" i="0" dirty="0">
                <a:effectLst/>
                <a:latin typeface="PT Sans" panose="020B0503020203020204" pitchFamily="34" charset="0"/>
              </a:rPr>
              <a:t> som gör området känsligt för beröring.</a:t>
            </a:r>
          </a:p>
          <a:p>
            <a:pPr algn="l"/>
            <a:endParaRPr lang="sv-SE" b="0" i="0" dirty="0">
              <a:effectLst/>
              <a:latin typeface="PT Sans" panose="020B0503020203020204" pitchFamily="34" charset="0"/>
            </a:endParaRPr>
          </a:p>
          <a:p>
            <a:pPr algn="l"/>
            <a:r>
              <a:rPr lang="sv-SE" b="0" i="0" dirty="0">
                <a:effectLst/>
                <a:latin typeface="PT Sans" panose="020B0503020203020204" pitchFamily="34" charset="0"/>
              </a:rPr>
              <a:t>De</a:t>
            </a:r>
            <a:r>
              <a:rPr lang="sv-SE" b="1" i="1" dirty="0">
                <a:effectLst/>
                <a:latin typeface="PT Sans" panose="020B0503020203020204" pitchFamily="34" charset="0"/>
              </a:rPr>
              <a:t> yttre blygdläpparna</a:t>
            </a:r>
            <a:r>
              <a:rPr lang="sv-SE" b="0" i="0" dirty="0">
                <a:effectLst/>
                <a:latin typeface="PT Sans" panose="020B0503020203020204" pitchFamily="34" charset="0"/>
              </a:rPr>
              <a:t> är uppbyggda av fettvävnad och glatt muskulatur för att skydda mot skav och stötar. Där finns också </a:t>
            </a:r>
            <a:r>
              <a:rPr lang="sv-SE" b="0" i="0" u="none" strike="noStrike" dirty="0">
                <a:solidFill>
                  <a:srgbClr val="3C8E44"/>
                </a:solidFill>
                <a:effectLst/>
                <a:latin typeface="PT Sans" panose="020B0503020203020204" pitchFamily="34" charset="0"/>
                <a:hlinkClick r:id="rId3"/>
              </a:rPr>
              <a:t>svällkroppar</a:t>
            </a:r>
            <a:r>
              <a:rPr lang="sv-SE" b="0" i="0" dirty="0">
                <a:effectLst/>
                <a:latin typeface="PT Sans" panose="020B0503020203020204" pitchFamily="34" charset="0"/>
              </a:rPr>
              <a:t> och många </a:t>
            </a:r>
            <a:r>
              <a:rPr lang="sv-SE" b="0" i="0" dirty="0" err="1">
                <a:effectLst/>
                <a:latin typeface="PT Sans" panose="020B0503020203020204" pitchFamily="34" charset="0"/>
              </a:rPr>
              <a:t>nervändar</a:t>
            </a:r>
            <a:r>
              <a:rPr lang="sv-SE" b="0" i="0" dirty="0">
                <a:effectLst/>
                <a:latin typeface="PT Sans" panose="020B0503020203020204" pitchFamily="34" charset="0"/>
              </a:rPr>
              <a:t>, som gör att de sväller av blod och kan mörkna vid beröring.</a:t>
            </a:r>
          </a:p>
          <a:p>
            <a:pPr algn="l"/>
            <a:endParaRPr lang="sv-SE" b="0" i="0" dirty="0">
              <a:effectLst/>
              <a:latin typeface="PT Sans" panose="020B0503020203020204" pitchFamily="34" charset="0"/>
            </a:endParaRPr>
          </a:p>
          <a:p>
            <a:pPr algn="l"/>
            <a:r>
              <a:rPr lang="sv-SE" b="0" i="0" dirty="0">
                <a:effectLst/>
                <a:latin typeface="PT Sans" panose="020B0503020203020204" pitchFamily="34" charset="0"/>
              </a:rPr>
              <a:t>De </a:t>
            </a:r>
            <a:r>
              <a:rPr lang="sv-SE" b="1" i="1" dirty="0">
                <a:effectLst/>
                <a:latin typeface="PT Sans" panose="020B0503020203020204" pitchFamily="34" charset="0"/>
              </a:rPr>
              <a:t>inre blygdläpparna</a:t>
            </a:r>
            <a:r>
              <a:rPr lang="sv-SE" b="0" i="0" dirty="0">
                <a:effectLst/>
                <a:latin typeface="PT Sans" panose="020B0503020203020204" pitchFamily="34" charset="0"/>
              </a:rPr>
              <a:t> är tunna slemhinneveck, som liksom de yttre blygdläpparna är känsliga för beröring och kan svälla. Där de inre blygdläpparna möts framtill bildar de klitorishuvan, som är en förhud för att skydda den yttersta delen av klitoris, ollonet.</a:t>
            </a:r>
          </a:p>
          <a:p>
            <a:pPr algn="l"/>
            <a:endParaRPr lang="sv-SE" b="0" i="0" dirty="0">
              <a:effectLst/>
              <a:latin typeface="PT Sans" panose="020B0503020203020204" pitchFamily="34" charset="0"/>
            </a:endParaRPr>
          </a:p>
          <a:p>
            <a:pPr algn="l"/>
            <a:r>
              <a:rPr lang="sv-SE" b="1" i="1" dirty="0">
                <a:effectLst/>
                <a:latin typeface="PT Sans" panose="020B0503020203020204" pitchFamily="34" charset="0"/>
              </a:rPr>
              <a:t>Klitoris</a:t>
            </a:r>
            <a:r>
              <a:rPr lang="sv-SE" b="0" i="0" dirty="0">
                <a:effectLst/>
                <a:latin typeface="PT Sans" panose="020B0503020203020204" pitchFamily="34" charset="0"/>
              </a:rPr>
              <a:t> består av ollonet och flera inre delar. I ollonet finns flest känselreceptorer på hela kroppen hos en kvinna. Vid sexuell upphetsning förstoras hela klitoris och styvnar på grund av att den fylls av blod.</a:t>
            </a:r>
          </a:p>
          <a:p>
            <a:pPr algn="l"/>
            <a:endParaRPr lang="sv-SE" b="0" i="0" dirty="0">
              <a:effectLst/>
              <a:latin typeface="PT Sans" panose="020B0503020203020204" pitchFamily="34" charset="0"/>
            </a:endParaRPr>
          </a:p>
          <a:p>
            <a:pPr algn="l"/>
            <a:r>
              <a:rPr lang="sv-SE" b="1" i="1" dirty="0">
                <a:effectLst/>
                <a:latin typeface="PT Sans" panose="020B0503020203020204" pitchFamily="34" charset="0"/>
              </a:rPr>
              <a:t>Bartholins körtel</a:t>
            </a:r>
            <a:r>
              <a:rPr lang="sv-SE" b="0" i="0" dirty="0">
                <a:effectLst/>
                <a:latin typeface="PT Sans" panose="020B0503020203020204" pitchFamily="34" charset="0"/>
              </a:rPr>
              <a:t> sitter innanför de yttre blygdläpparna och </a:t>
            </a:r>
            <a:r>
              <a:rPr lang="sv-SE" b="0" i="0" dirty="0" err="1">
                <a:effectLst/>
                <a:latin typeface="PT Sans" panose="020B0503020203020204" pitchFamily="34" charset="0"/>
              </a:rPr>
              <a:t>och</a:t>
            </a:r>
            <a:r>
              <a:rPr lang="sv-SE" b="0" i="0" dirty="0">
                <a:effectLst/>
                <a:latin typeface="PT Sans" panose="020B0503020203020204" pitchFamily="34" charset="0"/>
              </a:rPr>
              <a:t> mynnar ut på varsin sida om slidmynningen. Körteln producerar sekret som är mjukgörande. Vid sexuell upphetsning produceras extra mycket.</a:t>
            </a:r>
          </a:p>
          <a:p>
            <a:pPr algn="l"/>
            <a:endParaRPr lang="sv-SE" b="0" i="0" dirty="0">
              <a:effectLst/>
              <a:latin typeface="PT Sans" panose="020B0503020203020204" pitchFamily="34" charset="0"/>
            </a:endParaRPr>
          </a:p>
          <a:p>
            <a:pPr algn="l"/>
            <a:r>
              <a:rPr lang="sv-SE" b="1" i="1" dirty="0">
                <a:effectLst/>
                <a:latin typeface="PT Sans" panose="020B0503020203020204" pitchFamily="34" charset="0"/>
              </a:rPr>
              <a:t>Mellangården</a:t>
            </a:r>
            <a:r>
              <a:rPr lang="sv-SE" b="0" i="0" dirty="0">
                <a:effectLst/>
                <a:latin typeface="PT Sans" panose="020B0503020203020204" pitchFamily="34" charset="0"/>
              </a:rPr>
              <a:t> är området mellan ändtarmsöppningen och den nedre delen av blygdläpparna. Området är känsligt för beröring</a:t>
            </a:r>
          </a:p>
          <a:p>
            <a:endParaRPr lang="sv-SE" dirty="0"/>
          </a:p>
        </p:txBody>
      </p:sp>
      <p:sp>
        <p:nvSpPr>
          <p:cNvPr id="4" name="Platshållare för bildnummer 3"/>
          <p:cNvSpPr>
            <a:spLocks noGrp="1"/>
          </p:cNvSpPr>
          <p:nvPr>
            <p:ph type="sldNum" sz="quarter" idx="5"/>
          </p:nvPr>
        </p:nvSpPr>
        <p:spPr/>
        <p:txBody>
          <a:bodyPr/>
          <a:lstStyle/>
          <a:p>
            <a:fld id="{D2877A55-C260-4E24-9395-9FB6C0666EEE}" type="slidenum">
              <a:rPr lang="sv-SE" smtClean="0"/>
              <a:t>11</a:t>
            </a:fld>
            <a:endParaRPr lang="sv-SE"/>
          </a:p>
        </p:txBody>
      </p:sp>
    </p:spTree>
    <p:extLst>
      <p:ext uri="{BB962C8B-B14F-4D97-AF65-F5344CB8AC3E}">
        <p14:creationId xmlns:p14="http://schemas.microsoft.com/office/powerpoint/2010/main" val="2215130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Kvinnans inre könsorgan ligger i undre delen av bålen och består av slidan, livmodern, äggledarna och äggstockarna.</a:t>
            </a:r>
          </a:p>
          <a:p>
            <a:endParaRPr lang="sv-SE" b="0" i="0" dirty="0">
              <a:effectLst/>
              <a:latin typeface="PT Sans" panose="020B0503020203020204" pitchFamily="34" charset="0"/>
            </a:endParaRPr>
          </a:p>
          <a:p>
            <a:r>
              <a:rPr lang="sv-SE" b="0" i="0" dirty="0">
                <a:effectLst/>
                <a:latin typeface="PT Sans" panose="020B0503020203020204" pitchFamily="34" charset="0"/>
              </a:rPr>
              <a:t>Vid det första samlaget är det lika vanligt att tjejen inte blöder, som att hon gör det. Om det blöder eller gör ont beror det ofta på att hon är lite spänd eller inte tillräckligt våt</a:t>
            </a:r>
            <a:endParaRPr lang="sv-SE" dirty="0"/>
          </a:p>
        </p:txBody>
      </p:sp>
      <p:sp>
        <p:nvSpPr>
          <p:cNvPr id="4" name="Platshållare för bildnummer 3"/>
          <p:cNvSpPr>
            <a:spLocks noGrp="1"/>
          </p:cNvSpPr>
          <p:nvPr>
            <p:ph type="sldNum" sz="quarter" idx="5"/>
          </p:nvPr>
        </p:nvSpPr>
        <p:spPr/>
        <p:txBody>
          <a:bodyPr/>
          <a:lstStyle/>
          <a:p>
            <a:fld id="{D2877A55-C260-4E24-9395-9FB6C0666EEE}" type="slidenum">
              <a:rPr lang="sv-SE" smtClean="0"/>
              <a:t>12</a:t>
            </a:fld>
            <a:endParaRPr lang="sv-SE"/>
          </a:p>
        </p:txBody>
      </p:sp>
    </p:spTree>
    <p:extLst>
      <p:ext uri="{BB962C8B-B14F-4D97-AF65-F5344CB8AC3E}">
        <p14:creationId xmlns:p14="http://schemas.microsoft.com/office/powerpoint/2010/main" val="273347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r>
              <a:rPr lang="sv-SE" b="0" i="0" dirty="0">
                <a:effectLst/>
                <a:latin typeface="PT Sans" panose="020B0503020203020204" pitchFamily="34" charset="0"/>
              </a:rPr>
              <a:t>Mannens yttre könsorgan omfattar pungen och penis.</a:t>
            </a:r>
          </a:p>
          <a:p>
            <a:pPr algn="l"/>
            <a:endParaRPr lang="sv-SE" b="0" i="0" dirty="0">
              <a:effectLst/>
              <a:latin typeface="PT Sans" panose="020B0503020203020204" pitchFamily="34" charset="0"/>
            </a:endParaRPr>
          </a:p>
          <a:p>
            <a:pPr algn="l"/>
            <a:r>
              <a:rPr lang="sv-SE" b="1" i="1" dirty="0">
                <a:effectLst/>
                <a:latin typeface="PT Sans" panose="020B0503020203020204" pitchFamily="34" charset="0"/>
              </a:rPr>
              <a:t>Pungen</a:t>
            </a:r>
            <a:r>
              <a:rPr lang="sv-SE" b="0" i="0" dirty="0">
                <a:effectLst/>
                <a:latin typeface="PT Sans" panose="020B0503020203020204" pitchFamily="34" charset="0"/>
              </a:rPr>
              <a:t> innehåller </a:t>
            </a:r>
            <a:r>
              <a:rPr lang="sv-SE" b="0" i="0" u="none" strike="noStrike" dirty="0">
                <a:solidFill>
                  <a:srgbClr val="3C8E44"/>
                </a:solidFill>
                <a:effectLst/>
                <a:latin typeface="PT Sans" panose="020B0503020203020204" pitchFamily="34" charset="0"/>
                <a:hlinkClick r:id="rId3"/>
              </a:rPr>
              <a:t>testiklarna,</a:t>
            </a:r>
            <a:r>
              <a:rPr lang="sv-SE" b="0" i="0" dirty="0">
                <a:effectLst/>
                <a:latin typeface="PT Sans" panose="020B0503020203020204" pitchFamily="34" charset="0"/>
              </a:rPr>
              <a:t> </a:t>
            </a:r>
            <a:r>
              <a:rPr lang="sv-SE" b="0" i="0" u="none" strike="noStrike" dirty="0">
                <a:solidFill>
                  <a:srgbClr val="3C8E44"/>
                </a:solidFill>
                <a:effectLst/>
                <a:latin typeface="PT Sans" panose="020B0503020203020204" pitchFamily="34" charset="0"/>
                <a:hlinkClick r:id="rId4"/>
              </a:rPr>
              <a:t>bitestiklarna</a:t>
            </a:r>
            <a:r>
              <a:rPr lang="sv-SE" b="0" i="0" dirty="0">
                <a:effectLst/>
                <a:latin typeface="PT Sans" panose="020B0503020203020204" pitchFamily="34" charset="0"/>
              </a:rPr>
              <a:t> och </a:t>
            </a:r>
            <a:r>
              <a:rPr lang="sv-SE" b="0" i="0" u="none" strike="noStrike" dirty="0">
                <a:solidFill>
                  <a:srgbClr val="3C8E44"/>
                </a:solidFill>
                <a:effectLst/>
                <a:latin typeface="PT Sans" panose="020B0503020203020204" pitchFamily="34" charset="0"/>
                <a:hlinkClick r:id="rId5"/>
              </a:rPr>
              <a:t>sädesledarna</a:t>
            </a:r>
            <a:r>
              <a:rPr lang="sv-SE" b="0" i="0" dirty="0">
                <a:effectLst/>
                <a:latin typeface="PT Sans" panose="020B0503020203020204" pitchFamily="34" charset="0"/>
              </a:rPr>
              <a:t>. Testiklarna bildar </a:t>
            </a:r>
            <a:r>
              <a:rPr lang="sv-SE" b="0" i="0" u="none" strike="noStrike" dirty="0">
                <a:solidFill>
                  <a:srgbClr val="3C8E44"/>
                </a:solidFill>
                <a:effectLst/>
                <a:latin typeface="PT Sans" panose="020B0503020203020204" pitchFamily="34" charset="0"/>
                <a:hlinkClick r:id="rId6"/>
              </a:rPr>
              <a:t>spermier </a:t>
            </a:r>
            <a:r>
              <a:rPr lang="sv-SE" b="0" i="0" dirty="0">
                <a:effectLst/>
                <a:latin typeface="PT Sans" panose="020B0503020203020204" pitchFamily="34" charset="0"/>
              </a:rPr>
              <a:t>och hormonet </a:t>
            </a:r>
            <a:r>
              <a:rPr lang="sv-SE" b="0" i="0" u="none" strike="noStrike" dirty="0">
                <a:solidFill>
                  <a:srgbClr val="3C8E44"/>
                </a:solidFill>
                <a:effectLst/>
                <a:latin typeface="PT Sans" panose="020B0503020203020204" pitchFamily="34" charset="0"/>
                <a:hlinkClick r:id="rId7"/>
              </a:rPr>
              <a:t>testosteron</a:t>
            </a:r>
            <a:r>
              <a:rPr lang="sv-SE" b="0" i="0" dirty="0">
                <a:effectLst/>
                <a:latin typeface="PT Sans" panose="020B0503020203020204" pitchFamily="34" charset="0"/>
              </a:rPr>
              <a:t>. Pungen är mycket ömtålig och känslig. Den hänger ut från kroppen för att hålla en lägre temperatur än 37 °C. Testiklarna fungerar nämligen bäst vid 34 °C. Om temperaturen blir högre slutar kroppen att producera spermier. I pungen finns muskler som kan dra ihop pungen och hissa upp testiklarna för att skydda dem. Det sker vid sexuell lust.</a:t>
            </a:r>
          </a:p>
          <a:p>
            <a:pPr algn="l"/>
            <a:endParaRPr lang="sv-SE" b="0" i="0" dirty="0">
              <a:effectLst/>
              <a:latin typeface="PT Sans" panose="020B0503020203020204" pitchFamily="34" charset="0"/>
            </a:endParaRPr>
          </a:p>
          <a:p>
            <a:pPr algn="l"/>
            <a:r>
              <a:rPr lang="sv-SE" b="0" i="0" dirty="0">
                <a:effectLst/>
                <a:latin typeface="PT Sans" panose="020B0503020203020204" pitchFamily="34" charset="0"/>
              </a:rPr>
              <a:t>Testiklarna är ovala, oftast olika stora och hänger lite olika högt. De innehåller sädeskanalerna där cirka 160 miljoner spermier bildas varje dygn. Sädeskanalerna är sammanlagt ett par hundra meter långa. På testikelns baksida finns bitestikeln, som är en lång, slingrande behållare för spermierna.</a:t>
            </a:r>
          </a:p>
          <a:p>
            <a:pPr algn="l"/>
            <a:endParaRPr lang="sv-SE" b="0" i="0" dirty="0">
              <a:effectLst/>
              <a:latin typeface="PT Sans" panose="020B0503020203020204" pitchFamily="34" charset="0"/>
            </a:endParaRPr>
          </a:p>
          <a:p>
            <a:pPr algn="l"/>
            <a:r>
              <a:rPr lang="sv-SE" b="1" i="1" dirty="0">
                <a:effectLst/>
                <a:latin typeface="PT Sans" panose="020B0503020203020204" pitchFamily="34" charset="0"/>
              </a:rPr>
              <a:t>Penis</a:t>
            </a:r>
            <a:r>
              <a:rPr lang="sv-SE" b="0" i="0" dirty="0">
                <a:effectLst/>
                <a:latin typeface="PT Sans" panose="020B0503020203020204" pitchFamily="34" charset="0"/>
              </a:rPr>
              <a:t> består av penisskaftet, förhuden och ollonet. I skaftet finns tre </a:t>
            </a:r>
            <a:r>
              <a:rPr lang="sv-SE" b="0" i="0" u="none" strike="noStrike" dirty="0">
                <a:solidFill>
                  <a:srgbClr val="3C8E44"/>
                </a:solidFill>
                <a:effectLst/>
                <a:latin typeface="PT Sans" panose="020B0503020203020204" pitchFamily="34" charset="0"/>
                <a:hlinkClick r:id="rId8"/>
              </a:rPr>
              <a:t>svällkroppar,</a:t>
            </a:r>
            <a:r>
              <a:rPr lang="sv-SE" b="0" i="0" dirty="0">
                <a:effectLst/>
                <a:latin typeface="PT Sans" panose="020B0503020203020204" pitchFamily="34" charset="0"/>
              </a:rPr>
              <a:t> varav en omsluter urinröret. </a:t>
            </a:r>
            <a:r>
              <a:rPr lang="sv-SE" b="0" i="0" u="none" strike="noStrike" dirty="0">
                <a:solidFill>
                  <a:srgbClr val="3C8E44"/>
                </a:solidFill>
                <a:effectLst/>
                <a:latin typeface="PT Sans" panose="020B0503020203020204" pitchFamily="34" charset="0"/>
                <a:hlinkClick r:id="rId9"/>
              </a:rPr>
              <a:t>Ollonet</a:t>
            </a:r>
            <a:r>
              <a:rPr lang="sv-SE" b="0" i="0" dirty="0">
                <a:effectLst/>
                <a:latin typeface="PT Sans" panose="020B0503020203020204" pitchFamily="34" charset="0"/>
              </a:rPr>
              <a:t> är den yttersta delen av penis och täcks helt eller delvis av ett hudveck, </a:t>
            </a:r>
            <a:r>
              <a:rPr lang="sv-SE" b="0" i="0" u="none" strike="noStrike" dirty="0">
                <a:solidFill>
                  <a:srgbClr val="3C8E44"/>
                </a:solidFill>
                <a:effectLst/>
                <a:latin typeface="PT Sans" panose="020B0503020203020204" pitchFamily="34" charset="0"/>
                <a:hlinkClick r:id="rId10"/>
              </a:rPr>
              <a:t>förhuden</a:t>
            </a:r>
            <a:r>
              <a:rPr lang="sv-SE" b="0" i="0" dirty="0">
                <a:effectLst/>
                <a:latin typeface="PT Sans" panose="020B0503020203020204" pitchFamily="34" charset="0"/>
              </a:rPr>
              <a:t>. Om mannen är omskuren är förhuden bortopererad. Då syns hela ollonet.</a:t>
            </a:r>
          </a:p>
          <a:p>
            <a:pPr algn="l"/>
            <a:endParaRPr lang="sv-SE" b="0" i="0" dirty="0">
              <a:effectLst/>
              <a:latin typeface="PT Sans" panose="020B0503020203020204" pitchFamily="34" charset="0"/>
            </a:endParaRPr>
          </a:p>
          <a:p>
            <a:pPr algn="l"/>
            <a:r>
              <a:rPr lang="sv-SE" b="0" i="0" dirty="0">
                <a:effectLst/>
                <a:latin typeface="PT Sans" panose="020B0503020203020204" pitchFamily="34" charset="0"/>
              </a:rPr>
              <a:t>Förhuden skyddar ollonet och producerar talg som kallas smegma. I förhuden finns </a:t>
            </a:r>
            <a:r>
              <a:rPr lang="sv-SE" b="0" i="0" dirty="0" err="1">
                <a:effectLst/>
                <a:latin typeface="PT Sans" panose="020B0503020203020204" pitchFamily="34" charset="0"/>
              </a:rPr>
              <a:t>nervändar</a:t>
            </a:r>
            <a:r>
              <a:rPr lang="sv-SE" b="0" i="0" dirty="0">
                <a:effectLst/>
                <a:latin typeface="PT Sans" panose="020B0503020203020204" pitchFamily="34" charset="0"/>
              </a:rPr>
              <a:t> som kan ge lustkänslor vid beröring, och att dra den fram och tillbaka stimulerar </a:t>
            </a:r>
            <a:r>
              <a:rPr lang="sv-SE" b="0" i="0" dirty="0" err="1">
                <a:effectLst/>
                <a:latin typeface="PT Sans" panose="020B0503020203020204" pitchFamily="34" charset="0"/>
              </a:rPr>
              <a:t>nervändarna</a:t>
            </a:r>
            <a:r>
              <a:rPr lang="sv-SE" b="0" i="0" dirty="0">
                <a:effectLst/>
                <a:latin typeface="PT Sans" panose="020B0503020203020204" pitchFamily="34" charset="0"/>
              </a:rPr>
              <a:t> i ollonet. Undersidan av ollonet, där strängen från penisskaftet fäster, är det känsligaste området på mannens kropp.</a:t>
            </a:r>
          </a:p>
          <a:p>
            <a:endParaRPr lang="sv-SE" dirty="0"/>
          </a:p>
        </p:txBody>
      </p:sp>
      <p:sp>
        <p:nvSpPr>
          <p:cNvPr id="4" name="Platshållare för bildnummer 3"/>
          <p:cNvSpPr>
            <a:spLocks noGrp="1"/>
          </p:cNvSpPr>
          <p:nvPr>
            <p:ph type="sldNum" sz="quarter" idx="5"/>
          </p:nvPr>
        </p:nvSpPr>
        <p:spPr/>
        <p:txBody>
          <a:bodyPr/>
          <a:lstStyle/>
          <a:p>
            <a:fld id="{D2877A55-C260-4E24-9395-9FB6C0666EEE}" type="slidenum">
              <a:rPr lang="sv-SE" smtClean="0"/>
              <a:t>13</a:t>
            </a:fld>
            <a:endParaRPr lang="sv-SE"/>
          </a:p>
        </p:txBody>
      </p:sp>
    </p:spTree>
    <p:extLst>
      <p:ext uri="{BB962C8B-B14F-4D97-AF65-F5344CB8AC3E}">
        <p14:creationId xmlns:p14="http://schemas.microsoft.com/office/powerpoint/2010/main" val="161229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171450" indent="-171450">
              <a:buFont typeface="Arial" panose="020B0604020202020204" pitchFamily="34" charset="0"/>
              <a:buChar char="•"/>
            </a:pPr>
            <a:r>
              <a:rPr lang="sv-SE" b="0" i="0" dirty="0">
                <a:effectLst/>
                <a:latin typeface="PT Sans" panose="020B0503020203020204" pitchFamily="34" charset="0"/>
              </a:rPr>
              <a:t>Eftersom klitoris och området kring slidans öppning är viktigast för kvinnans njutning spelar slidans inre djup och bredd mindre roll för njutningen. </a:t>
            </a:r>
          </a:p>
          <a:p>
            <a:pPr marL="171450" indent="-171450">
              <a:buFont typeface="Arial" panose="020B0604020202020204" pitchFamily="34" charset="0"/>
              <a:buChar char="•"/>
            </a:pPr>
            <a:r>
              <a:rPr lang="sv-SE" b="0" i="0" dirty="0">
                <a:effectLst/>
                <a:latin typeface="PT Sans" panose="020B0503020203020204" pitchFamily="34" charset="0"/>
              </a:rPr>
              <a:t>Det betyder också att penisens bredd och längd inte spelar så stor roll för om det känns skönt i slidan eller inte vid samlag. </a:t>
            </a:r>
          </a:p>
          <a:p>
            <a:pPr marL="171450" indent="-171450">
              <a:buFont typeface="Arial" panose="020B0604020202020204" pitchFamily="34" charset="0"/>
              <a:buChar char="•"/>
            </a:pPr>
            <a:r>
              <a:rPr lang="sv-SE" b="0" i="0" dirty="0">
                <a:effectLst/>
                <a:latin typeface="PT Sans" panose="020B0503020203020204" pitchFamily="34" charset="0"/>
              </a:rPr>
              <a:t>Men för männen själva kan det spela roll för ens självbild, tankar om manlighet och identitet.</a:t>
            </a:r>
          </a:p>
          <a:p>
            <a:pPr marL="171450" indent="-171450">
              <a:buFont typeface="Arial" panose="020B0604020202020204" pitchFamily="34" charset="0"/>
              <a:buChar char="•"/>
            </a:pPr>
            <a:r>
              <a:rPr lang="sv-SE" b="0" i="0" dirty="0">
                <a:effectLst/>
                <a:latin typeface="PT Sans" panose="020B0503020203020204" pitchFamily="34" charset="0"/>
              </a:rPr>
              <a:t>Omkring 95 procent av alla penisar hos vuxna är mellan 9 och 22 centimeter vid erektion</a:t>
            </a:r>
          </a:p>
          <a:p>
            <a:pPr marL="171450" indent="-171450">
              <a:buFont typeface="Arial" panose="020B0604020202020204" pitchFamily="34" charset="0"/>
              <a:buChar char="•"/>
            </a:pPr>
            <a:r>
              <a:rPr lang="sv-SE" b="0" i="0" dirty="0">
                <a:effectLst/>
                <a:latin typeface="PT Sans" panose="020B0503020203020204" pitchFamily="34" charset="0"/>
              </a:rPr>
              <a:t>De flesta penisar är något böjda vid erektion vilket oftast inte innebär något problem. Om böjen är mer än 30 grader och ger problem, kan det åtgärdas med ett enkelt kirurgiskt ingrepp</a:t>
            </a:r>
            <a:endParaRPr lang="sv-SE" dirty="0"/>
          </a:p>
        </p:txBody>
      </p:sp>
      <p:sp>
        <p:nvSpPr>
          <p:cNvPr id="4" name="Platshållare för bildnummer 3"/>
          <p:cNvSpPr>
            <a:spLocks noGrp="1"/>
          </p:cNvSpPr>
          <p:nvPr>
            <p:ph type="sldNum" sz="quarter" idx="5"/>
          </p:nvPr>
        </p:nvSpPr>
        <p:spPr/>
        <p:txBody>
          <a:bodyPr/>
          <a:lstStyle/>
          <a:p>
            <a:fld id="{D2877A55-C260-4E24-9395-9FB6C0666EEE}" type="slidenum">
              <a:rPr lang="sv-SE" smtClean="0"/>
              <a:t>16</a:t>
            </a:fld>
            <a:endParaRPr lang="sv-SE"/>
          </a:p>
        </p:txBody>
      </p:sp>
    </p:spTree>
    <p:extLst>
      <p:ext uri="{BB962C8B-B14F-4D97-AF65-F5344CB8AC3E}">
        <p14:creationId xmlns:p14="http://schemas.microsoft.com/office/powerpoint/2010/main" val="349565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D05C91A9-7B0E-48AF-8638-8D4F4C97AE03}" type="datetimeFigureOut">
              <a:rPr lang="sv-SE" smtClean="0"/>
              <a:t>2025-02-19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401835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D05C91A9-7B0E-48AF-8638-8D4F4C97AE03}" type="datetimeFigureOut">
              <a:rPr lang="sv-SE" smtClean="0"/>
              <a:t>2025-02-19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360161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D05C91A9-7B0E-48AF-8638-8D4F4C97AE03}" type="datetimeFigureOut">
              <a:rPr lang="sv-SE" smtClean="0"/>
              <a:t>2025-02-19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332214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D05C91A9-7B0E-48AF-8638-8D4F4C97AE03}" type="datetimeFigureOut">
              <a:rPr lang="sv-SE" smtClean="0"/>
              <a:t>2025-02-19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41447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D05C91A9-7B0E-48AF-8638-8D4F4C97AE03}" type="datetimeFigureOut">
              <a:rPr lang="sv-SE" smtClean="0"/>
              <a:t>2025-02-19</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26847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D05C91A9-7B0E-48AF-8638-8D4F4C97AE03}" type="datetimeFigureOut">
              <a:rPr lang="sv-SE" smtClean="0"/>
              <a:t>2025-02-19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255327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D05C91A9-7B0E-48AF-8638-8D4F4C97AE03}" type="datetimeFigureOut">
              <a:rPr lang="sv-SE" smtClean="0"/>
              <a:t>2025-02-19</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417091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D05C91A9-7B0E-48AF-8638-8D4F4C97AE03}" type="datetimeFigureOut">
              <a:rPr lang="sv-SE" smtClean="0"/>
              <a:t>2025-02-19</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13229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C91A9-7B0E-48AF-8638-8D4F4C97AE03}" type="datetimeFigureOut">
              <a:rPr lang="sv-SE" smtClean="0"/>
              <a:t>2025-02-19</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112529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D05C91A9-7B0E-48AF-8638-8D4F4C97AE03}" type="datetimeFigureOut">
              <a:rPr lang="sv-SE" smtClean="0"/>
              <a:t>2025-02-19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250591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D05C91A9-7B0E-48AF-8638-8D4F4C97AE03}" type="datetimeFigureOut">
              <a:rPr lang="sv-SE" smtClean="0"/>
              <a:t>2025-02-19</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62F5553-9F5B-4F6A-81B7-013B8BB401B6}" type="slidenum">
              <a:rPr lang="sv-SE" smtClean="0"/>
              <a:t>‹#›</a:t>
            </a:fld>
            <a:endParaRPr lang="sv-SE"/>
          </a:p>
        </p:txBody>
      </p:sp>
    </p:spTree>
    <p:extLst>
      <p:ext uri="{BB962C8B-B14F-4D97-AF65-F5344CB8AC3E}">
        <p14:creationId xmlns:p14="http://schemas.microsoft.com/office/powerpoint/2010/main" val="386824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C91A9-7B0E-48AF-8638-8D4F4C97AE03}" type="datetimeFigureOut">
              <a:rPr lang="sv-SE" smtClean="0"/>
              <a:t>2025-02-19</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F5553-9F5B-4F6A-81B7-013B8BB401B6}" type="slidenum">
              <a:rPr lang="sv-SE" smtClean="0"/>
              <a:t>‹#›</a:t>
            </a:fld>
            <a:endParaRPr lang="sv-SE"/>
          </a:p>
        </p:txBody>
      </p:sp>
    </p:spTree>
    <p:extLst>
      <p:ext uri="{BB962C8B-B14F-4D97-AF65-F5344CB8AC3E}">
        <p14:creationId xmlns:p14="http://schemas.microsoft.com/office/powerpoint/2010/main" val="229004438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ne.se/uppslagsverk/encyklopedi/enkel/papillomvirus" TargetMode="External"/><Relationship Id="rId3" Type="http://schemas.openxmlformats.org/officeDocument/2006/relationships/hyperlink" Target="https://www.ne.se/uppslagsverk/encyklopedi/enkel/gonorre" TargetMode="External"/><Relationship Id="rId7" Type="http://schemas.openxmlformats.org/officeDocument/2006/relationships/hyperlink" Target="https://www.ne.se/uppslagsverk/encyklopedi/enkel/herpes" TargetMode="External"/><Relationship Id="rId2" Type="http://schemas.openxmlformats.org/officeDocument/2006/relationships/hyperlink" Target="https://www.ne.se/uppslagsverk/encyklopedi/enkel/klamydiainfektioner" TargetMode="External"/><Relationship Id="rId1" Type="http://schemas.openxmlformats.org/officeDocument/2006/relationships/slideLayout" Target="../slideLayouts/slideLayout2.xml"/><Relationship Id="rId6" Type="http://schemas.openxmlformats.org/officeDocument/2006/relationships/hyperlink" Target="https://www.ne.se/uppslagsverk/encyklopedi/enkel/hiv" TargetMode="External"/><Relationship Id="rId5" Type="http://schemas.openxmlformats.org/officeDocument/2006/relationships/hyperlink" Target="https://www.ne.se/uppslagsverk/encyklopedi/enkel/aids" TargetMode="External"/><Relationship Id="rId4" Type="http://schemas.openxmlformats.org/officeDocument/2006/relationships/hyperlink" Target="https://www.ne.se/uppslagsverk/encyklopedi/enkel/syfilis" TargetMode="External"/><Relationship Id="rId9" Type="http://schemas.openxmlformats.org/officeDocument/2006/relationships/hyperlink" Target="https://www.ne.se/uppslagsverk/encyklopedi/enkel/cervixcance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6i0JAfxbbKc&amp;t=3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2C23272-BC38-B737-470D-A91E818F0316}"/>
              </a:ext>
            </a:extLst>
          </p:cNvPr>
          <p:cNvSpPr>
            <a:spLocks noGrp="1"/>
          </p:cNvSpPr>
          <p:nvPr>
            <p:ph type="ctrTitle"/>
          </p:nvPr>
        </p:nvSpPr>
        <p:spPr/>
        <p:txBody>
          <a:bodyPr/>
          <a:lstStyle/>
          <a:p>
            <a:r>
              <a:rPr lang="sv-SE" dirty="0"/>
              <a:t>Naturkunskap 1b</a:t>
            </a:r>
          </a:p>
        </p:txBody>
      </p:sp>
      <p:sp>
        <p:nvSpPr>
          <p:cNvPr id="3" name="Underrubrik 2">
            <a:extLst>
              <a:ext uri="{FF2B5EF4-FFF2-40B4-BE49-F238E27FC236}">
                <a16:creationId xmlns:a16="http://schemas.microsoft.com/office/drawing/2014/main" id="{C564BCFE-A7BD-D767-BF27-EDECF37C7E49}"/>
              </a:ext>
            </a:extLst>
          </p:cNvPr>
          <p:cNvSpPr>
            <a:spLocks noGrp="1"/>
          </p:cNvSpPr>
          <p:nvPr>
            <p:ph type="subTitle" idx="1"/>
          </p:nvPr>
        </p:nvSpPr>
        <p:spPr/>
        <p:txBody>
          <a:bodyPr/>
          <a:lstStyle/>
          <a:p>
            <a:r>
              <a:rPr lang="sv-SE" dirty="0"/>
              <a:t>Samtycke och </a:t>
            </a:r>
            <a:r>
              <a:rPr lang="sv-SE" dirty="0" err="1"/>
              <a:t>Safe</a:t>
            </a:r>
            <a:r>
              <a:rPr lang="sv-SE" dirty="0"/>
              <a:t>(r) Sex </a:t>
            </a:r>
          </a:p>
        </p:txBody>
      </p:sp>
    </p:spTree>
    <p:extLst>
      <p:ext uri="{BB962C8B-B14F-4D97-AF65-F5344CB8AC3E}">
        <p14:creationId xmlns:p14="http://schemas.microsoft.com/office/powerpoint/2010/main" val="384847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FF41244-C1AD-6DB5-8640-1AF2E6605094}"/>
              </a:ext>
            </a:extLst>
          </p:cNvPr>
          <p:cNvSpPr>
            <a:spLocks noGrp="1"/>
          </p:cNvSpPr>
          <p:nvPr>
            <p:ph type="title"/>
          </p:nvPr>
        </p:nvSpPr>
        <p:spPr/>
        <p:txBody>
          <a:bodyPr/>
          <a:lstStyle/>
          <a:p>
            <a:r>
              <a:rPr lang="sv-SE" dirty="0"/>
              <a:t>Sexuell Njutning </a:t>
            </a:r>
          </a:p>
        </p:txBody>
      </p:sp>
      <p:sp>
        <p:nvSpPr>
          <p:cNvPr id="3" name="Platshållare för innehåll 2">
            <a:extLst>
              <a:ext uri="{FF2B5EF4-FFF2-40B4-BE49-F238E27FC236}">
                <a16:creationId xmlns:a16="http://schemas.microsoft.com/office/drawing/2014/main" id="{9576905E-DBA4-0304-6BDC-F6683B8ADF4F}"/>
              </a:ext>
            </a:extLst>
          </p:cNvPr>
          <p:cNvSpPr>
            <a:spLocks noGrp="1"/>
          </p:cNvSpPr>
          <p:nvPr>
            <p:ph idx="1"/>
          </p:nvPr>
        </p:nvSpPr>
        <p:spPr/>
        <p:txBody>
          <a:bodyPr/>
          <a:lstStyle/>
          <a:p>
            <a:r>
              <a:rPr lang="sv-SE" dirty="0"/>
              <a:t>Ur ett naturvetenskapligt perspektiv är sexuell njutning att känna lust och sexuell tillfredsställelse med hjälp av sin kropp</a:t>
            </a:r>
          </a:p>
          <a:p>
            <a:r>
              <a:rPr lang="sv-SE" dirty="0"/>
              <a:t>När man blir upphetsad påverkas nervsystemet, vilket bland annat leder till att mer blod samlas i könsorganen</a:t>
            </a:r>
          </a:p>
          <a:p>
            <a:pPr lvl="1"/>
            <a:r>
              <a:rPr lang="sv-SE" dirty="0"/>
              <a:t>Könsorganen delas in i yttre och inre könsorgan </a:t>
            </a:r>
          </a:p>
          <a:p>
            <a:pPr lvl="1"/>
            <a:r>
              <a:rPr lang="sv-SE" dirty="0"/>
              <a:t>Utseendet på könsorganen varier mycket från person till person </a:t>
            </a:r>
          </a:p>
          <a:p>
            <a:pPr lvl="1"/>
            <a:r>
              <a:rPr lang="sv-SE" dirty="0"/>
              <a:t>Andra delar av kroppen än könsorganen är också känsliga och kan stimuleras </a:t>
            </a:r>
          </a:p>
          <a:p>
            <a:r>
              <a:rPr lang="sv-SE" dirty="0"/>
              <a:t>Områden av kroppen som är särskilt känsliga för beröring och ger upphov till sexuell upphetsning kallas erogena zoner</a:t>
            </a:r>
          </a:p>
        </p:txBody>
      </p:sp>
    </p:spTree>
    <p:extLst>
      <p:ext uri="{BB962C8B-B14F-4D97-AF65-F5344CB8AC3E}">
        <p14:creationId xmlns:p14="http://schemas.microsoft.com/office/powerpoint/2010/main" val="420646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EC434E6-91B2-AE68-EED7-877657A4D5BC}"/>
              </a:ext>
            </a:extLst>
          </p:cNvPr>
          <p:cNvSpPr>
            <a:spLocks noGrp="1"/>
          </p:cNvSpPr>
          <p:nvPr>
            <p:ph type="title"/>
          </p:nvPr>
        </p:nvSpPr>
        <p:spPr>
          <a:xfrm>
            <a:off x="838200" y="5609902"/>
            <a:ext cx="6924026" cy="913975"/>
          </a:xfrm>
        </p:spPr>
        <p:txBody>
          <a:bodyPr vert="horz" lIns="91440" tIns="45720" rIns="91440" bIns="45720" rtlCol="0" anchor="ctr">
            <a:normAutofit/>
          </a:bodyPr>
          <a:lstStyle/>
          <a:p>
            <a:r>
              <a:rPr lang="en-US" sz="3200">
                <a:solidFill>
                  <a:srgbClr val="FFFFFF"/>
                </a:solidFill>
              </a:rPr>
              <a:t>Kvinnans Könsorgan</a:t>
            </a:r>
          </a:p>
        </p:txBody>
      </p:sp>
      <p:pic>
        <p:nvPicPr>
          <p:cNvPr id="5" name="Platshållare för innehåll 4" descr="En bild som visar text, diagram, origami, design&#10;&#10;Automatiskt genererad beskrivning">
            <a:extLst>
              <a:ext uri="{FF2B5EF4-FFF2-40B4-BE49-F238E27FC236}">
                <a16:creationId xmlns:a16="http://schemas.microsoft.com/office/drawing/2014/main" id="{5118F57E-6F46-7881-98DB-1D2A8A6DE90E}"/>
              </a:ext>
            </a:extLst>
          </p:cNvPr>
          <p:cNvPicPr>
            <a:picLocks noGrp="1" noChangeAspect="1"/>
          </p:cNvPicPr>
          <p:nvPr>
            <p:ph idx="1"/>
          </p:nvPr>
        </p:nvPicPr>
        <p:blipFill rotWithShape="1">
          <a:blip r:embed="rId3"/>
          <a:srcRect r="910"/>
          <a:stretch/>
        </p:blipFill>
        <p:spPr>
          <a:xfrm>
            <a:off x="1" y="10"/>
            <a:ext cx="12191998" cy="5352218"/>
          </a:xfrm>
          <a:prstGeom prst="rect">
            <a:avLst/>
          </a:prstGeom>
        </p:spPr>
      </p:pic>
    </p:spTree>
    <p:extLst>
      <p:ext uri="{BB962C8B-B14F-4D97-AF65-F5344CB8AC3E}">
        <p14:creationId xmlns:p14="http://schemas.microsoft.com/office/powerpoint/2010/main" val="64443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473DB9A-F503-DA12-6185-8FFFF1ABD4E5}"/>
              </a:ext>
            </a:extLst>
          </p:cNvPr>
          <p:cNvSpPr>
            <a:spLocks noGrp="1"/>
          </p:cNvSpPr>
          <p:nvPr>
            <p:ph type="title"/>
          </p:nvPr>
        </p:nvSpPr>
        <p:spPr/>
        <p:txBody>
          <a:bodyPr/>
          <a:lstStyle/>
          <a:p>
            <a:r>
              <a:rPr lang="sv-SE" dirty="0"/>
              <a:t>Inre Könsorgan</a:t>
            </a:r>
          </a:p>
        </p:txBody>
      </p:sp>
      <p:sp>
        <p:nvSpPr>
          <p:cNvPr id="3" name="Platshållare för innehåll 2">
            <a:extLst>
              <a:ext uri="{FF2B5EF4-FFF2-40B4-BE49-F238E27FC236}">
                <a16:creationId xmlns:a16="http://schemas.microsoft.com/office/drawing/2014/main" id="{314FE579-D3D5-842D-AFE4-7AC8EAB34047}"/>
              </a:ext>
            </a:extLst>
          </p:cNvPr>
          <p:cNvSpPr>
            <a:spLocks noGrp="1"/>
          </p:cNvSpPr>
          <p:nvPr>
            <p:ph idx="1"/>
          </p:nvPr>
        </p:nvSpPr>
        <p:spPr/>
        <p:txBody>
          <a:bodyPr>
            <a:normAutofit/>
          </a:bodyPr>
          <a:lstStyle/>
          <a:p>
            <a:r>
              <a:rPr lang="sv-SE" b="1" dirty="0"/>
              <a:t>Slidan (vagina) </a:t>
            </a:r>
            <a:r>
              <a:rPr lang="sv-SE" dirty="0"/>
              <a:t>är en cirka 8–10 centimeter lång kanal mellan de yttre könsorganen och livmodern. </a:t>
            </a:r>
          </a:p>
          <a:p>
            <a:pPr lvl="1"/>
            <a:r>
              <a:rPr lang="sv-SE" dirty="0"/>
              <a:t>Väggen består av elastisk vävnad och muskler</a:t>
            </a:r>
          </a:p>
          <a:p>
            <a:pPr lvl="1"/>
            <a:r>
              <a:rPr lang="sv-SE" dirty="0"/>
              <a:t>Slidans yta är klädd av slemhinna och hålls alltid fuktig</a:t>
            </a:r>
          </a:p>
          <a:p>
            <a:pPr lvl="1"/>
            <a:r>
              <a:rPr lang="sv-SE" dirty="0"/>
              <a:t>Vid sexuell upphetsning producerar slidväggarna ännu mer vätska och slidan känns fuktig (</a:t>
            </a:r>
            <a:r>
              <a:rPr lang="sv-SE" dirty="0" err="1"/>
              <a:t>lubrikation</a:t>
            </a:r>
            <a:r>
              <a:rPr lang="sv-SE" dirty="0"/>
              <a:t>)</a:t>
            </a:r>
          </a:p>
          <a:p>
            <a:pPr lvl="1"/>
            <a:r>
              <a:rPr lang="sv-SE" dirty="0"/>
              <a:t>G-punkten (erogen zon) är ett område mellan övre delen av slidans främre vägg och urinröret</a:t>
            </a:r>
          </a:p>
          <a:p>
            <a:r>
              <a:rPr lang="sv-SE" b="1" dirty="0"/>
              <a:t>Livmodern</a:t>
            </a:r>
            <a:r>
              <a:rPr lang="sv-SE" dirty="0"/>
              <a:t> är det organ där fostret finns under graviditeten</a:t>
            </a:r>
          </a:p>
          <a:p>
            <a:r>
              <a:rPr lang="sv-SE" dirty="0"/>
              <a:t>Från vardera sidan av livmodern går äggledarna till </a:t>
            </a:r>
            <a:r>
              <a:rPr lang="sv-SE" b="1" dirty="0"/>
              <a:t>äggstockarna</a:t>
            </a:r>
          </a:p>
        </p:txBody>
      </p:sp>
    </p:spTree>
    <p:extLst>
      <p:ext uri="{BB962C8B-B14F-4D97-AF65-F5344CB8AC3E}">
        <p14:creationId xmlns:p14="http://schemas.microsoft.com/office/powerpoint/2010/main" val="342831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9">
            <a:extLst>
              <a:ext uri="{FF2B5EF4-FFF2-40B4-BE49-F238E27FC236}">
                <a16:creationId xmlns:a16="http://schemas.microsoft.com/office/drawing/2014/main" id="{7B666EE6-F18D-68D8-05F2-35478B0ED038}"/>
              </a:ext>
            </a:extLst>
          </p:cNvPr>
          <p:cNvSpPr/>
          <p:nvPr/>
        </p:nvSpPr>
        <p:spPr>
          <a:xfrm>
            <a:off x="0" y="0"/>
            <a:ext cx="12192000" cy="540231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sv-SE"/>
          </a:p>
        </p:txBody>
      </p:sp>
      <p:sp>
        <p:nvSpPr>
          <p:cNvPr id="2" name="Rubrik 1">
            <a:extLst>
              <a:ext uri="{FF2B5EF4-FFF2-40B4-BE49-F238E27FC236}">
                <a16:creationId xmlns:a16="http://schemas.microsoft.com/office/drawing/2014/main" id="{CEC434E6-91B2-AE68-EED7-877657A4D5BC}"/>
              </a:ext>
            </a:extLst>
          </p:cNvPr>
          <p:cNvSpPr>
            <a:spLocks noGrp="1"/>
          </p:cNvSpPr>
          <p:nvPr>
            <p:ph type="title"/>
          </p:nvPr>
        </p:nvSpPr>
        <p:spPr>
          <a:xfrm>
            <a:off x="838200" y="5609902"/>
            <a:ext cx="6924026" cy="913975"/>
          </a:xfrm>
        </p:spPr>
        <p:txBody>
          <a:bodyPr vert="horz" lIns="91440" tIns="45720" rIns="91440" bIns="45720" rtlCol="0" anchor="ctr">
            <a:normAutofit/>
          </a:bodyPr>
          <a:lstStyle/>
          <a:p>
            <a:r>
              <a:rPr lang="sv-SE" sz="3200">
                <a:solidFill>
                  <a:srgbClr val="FFFFFF"/>
                </a:solidFill>
              </a:rPr>
              <a:t>Mannens Könsorgan</a:t>
            </a:r>
          </a:p>
        </p:txBody>
      </p:sp>
      <p:pic>
        <p:nvPicPr>
          <p:cNvPr id="9" name="Platshållare för innehåll 8">
            <a:extLst>
              <a:ext uri="{FF2B5EF4-FFF2-40B4-BE49-F238E27FC236}">
                <a16:creationId xmlns:a16="http://schemas.microsoft.com/office/drawing/2014/main" id="{7B1046BE-6472-31B5-399C-D22A5B34145C}"/>
              </a:ext>
            </a:extLst>
          </p:cNvPr>
          <p:cNvPicPr>
            <a:picLocks noGrp="1" noChangeAspect="1"/>
          </p:cNvPicPr>
          <p:nvPr>
            <p:ph idx="1"/>
          </p:nvPr>
        </p:nvPicPr>
        <p:blipFill rotWithShape="1">
          <a:blip r:embed="rId3"/>
          <a:srcRect l="1" t="4468" r="47" b="5987"/>
          <a:stretch/>
        </p:blipFill>
        <p:spPr>
          <a:xfrm>
            <a:off x="509752" y="0"/>
            <a:ext cx="11167241" cy="5402317"/>
          </a:xfrm>
          <a:prstGeom prst="rect">
            <a:avLst/>
          </a:prstGeom>
        </p:spPr>
      </p:pic>
    </p:spTree>
    <p:extLst>
      <p:ext uri="{BB962C8B-B14F-4D97-AF65-F5344CB8AC3E}">
        <p14:creationId xmlns:p14="http://schemas.microsoft.com/office/powerpoint/2010/main" val="402730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5313331-7F4C-A028-A42F-4E39EB7E89AD}"/>
              </a:ext>
            </a:extLst>
          </p:cNvPr>
          <p:cNvSpPr>
            <a:spLocks noGrp="1"/>
          </p:cNvSpPr>
          <p:nvPr>
            <p:ph type="title"/>
          </p:nvPr>
        </p:nvSpPr>
        <p:spPr/>
        <p:txBody>
          <a:bodyPr/>
          <a:lstStyle/>
          <a:p>
            <a:r>
              <a:rPr lang="sv-SE" dirty="0"/>
              <a:t>Inre Könsorgan </a:t>
            </a:r>
          </a:p>
        </p:txBody>
      </p:sp>
      <p:sp>
        <p:nvSpPr>
          <p:cNvPr id="3" name="Platshållare för innehåll 2">
            <a:extLst>
              <a:ext uri="{FF2B5EF4-FFF2-40B4-BE49-F238E27FC236}">
                <a16:creationId xmlns:a16="http://schemas.microsoft.com/office/drawing/2014/main" id="{145116B4-FA64-7AEC-A7C4-DE7A55AEAFB5}"/>
              </a:ext>
            </a:extLst>
          </p:cNvPr>
          <p:cNvSpPr>
            <a:spLocks noGrp="1"/>
          </p:cNvSpPr>
          <p:nvPr>
            <p:ph idx="1"/>
          </p:nvPr>
        </p:nvSpPr>
        <p:spPr/>
        <p:txBody>
          <a:bodyPr/>
          <a:lstStyle/>
          <a:p>
            <a:r>
              <a:rPr lang="sv-SE" dirty="0"/>
              <a:t>Bitestikeln övergår i sädesledaren, som mynnar i urinröret</a:t>
            </a:r>
          </a:p>
          <a:p>
            <a:r>
              <a:rPr lang="sv-SE" dirty="0"/>
              <a:t> Sädesblåsorna och prostata bildar sekret som blandas med sädesvätskan, eller sperman </a:t>
            </a:r>
          </a:p>
          <a:p>
            <a:r>
              <a:rPr lang="sv-SE" dirty="0"/>
              <a:t>Den bakre delen av prostata ligger nära ändtarmen och många män upplever tryck eller massage av prostatakörteln som sexuellt upphetsande</a:t>
            </a:r>
          </a:p>
        </p:txBody>
      </p:sp>
    </p:spTree>
    <p:extLst>
      <p:ext uri="{BB962C8B-B14F-4D97-AF65-F5344CB8AC3E}">
        <p14:creationId xmlns:p14="http://schemas.microsoft.com/office/powerpoint/2010/main" val="362564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5E779C8-E975-C90A-7288-CBB3ECF9ED38}"/>
              </a:ext>
            </a:extLst>
          </p:cNvPr>
          <p:cNvSpPr>
            <a:spLocks noGrp="1"/>
          </p:cNvSpPr>
          <p:nvPr>
            <p:ph type="title"/>
          </p:nvPr>
        </p:nvSpPr>
        <p:spPr/>
        <p:txBody>
          <a:bodyPr/>
          <a:lstStyle/>
          <a:p>
            <a:r>
              <a:rPr lang="sv-SE" dirty="0"/>
              <a:t>Orgasm </a:t>
            </a:r>
          </a:p>
        </p:txBody>
      </p:sp>
      <p:sp>
        <p:nvSpPr>
          <p:cNvPr id="3" name="Platshållare för innehåll 2">
            <a:extLst>
              <a:ext uri="{FF2B5EF4-FFF2-40B4-BE49-F238E27FC236}">
                <a16:creationId xmlns:a16="http://schemas.microsoft.com/office/drawing/2014/main" id="{E5C43452-E36D-A171-8841-7BB8A6E0C68F}"/>
              </a:ext>
            </a:extLst>
          </p:cNvPr>
          <p:cNvSpPr>
            <a:spLocks noGrp="1"/>
          </p:cNvSpPr>
          <p:nvPr>
            <p:ph idx="1"/>
          </p:nvPr>
        </p:nvSpPr>
        <p:spPr/>
        <p:txBody>
          <a:bodyPr/>
          <a:lstStyle/>
          <a:p>
            <a:r>
              <a:rPr lang="sv-SE" dirty="0"/>
              <a:t>Orgasm är en sexuell urladdning som innebär att musklerna i bäckenet och könsorganen dras samman så att man känner intensiv njutning</a:t>
            </a:r>
          </a:p>
          <a:p>
            <a:r>
              <a:rPr lang="sv-SE" dirty="0"/>
              <a:t>Både män och kvinnor kan också få utlösning (ejakulation) </a:t>
            </a:r>
          </a:p>
          <a:p>
            <a:pPr lvl="1"/>
            <a:r>
              <a:rPr lang="sv-SE" dirty="0"/>
              <a:t>Utlösning kommer genom urinröret och sker ofta i samband med orgasm men behöver inte göra det</a:t>
            </a:r>
          </a:p>
          <a:p>
            <a:pPr lvl="1"/>
            <a:r>
              <a:rPr lang="sv-SE" dirty="0"/>
              <a:t>En utlösning från penis är mjölkaktig och innehåller spermier och sekret från prostatan</a:t>
            </a:r>
          </a:p>
          <a:p>
            <a:pPr lvl="1"/>
            <a:r>
              <a:rPr lang="sv-SE" dirty="0"/>
              <a:t>En utlösning från slidan är en klar vätska som också innehåller sekret från prostatavävnad som finns kring urinröret</a:t>
            </a:r>
          </a:p>
        </p:txBody>
      </p:sp>
    </p:spTree>
    <p:extLst>
      <p:ext uri="{BB962C8B-B14F-4D97-AF65-F5344CB8AC3E}">
        <p14:creationId xmlns:p14="http://schemas.microsoft.com/office/powerpoint/2010/main" val="292659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BC5AFC6-A794-935F-5777-89AEB108921A}"/>
              </a:ext>
            </a:extLst>
          </p:cNvPr>
          <p:cNvSpPr>
            <a:spLocks noGrp="1"/>
          </p:cNvSpPr>
          <p:nvPr>
            <p:ph type="title"/>
          </p:nvPr>
        </p:nvSpPr>
        <p:spPr/>
        <p:txBody>
          <a:bodyPr/>
          <a:lstStyle/>
          <a:p>
            <a:r>
              <a:rPr lang="sv-SE" dirty="0"/>
              <a:t>Orgasm </a:t>
            </a:r>
          </a:p>
        </p:txBody>
      </p:sp>
      <p:sp>
        <p:nvSpPr>
          <p:cNvPr id="3" name="Platshållare för innehåll 2">
            <a:extLst>
              <a:ext uri="{FF2B5EF4-FFF2-40B4-BE49-F238E27FC236}">
                <a16:creationId xmlns:a16="http://schemas.microsoft.com/office/drawing/2014/main" id="{69FB7CAC-93FA-6CF7-B74F-F5943FDEB66B}"/>
              </a:ext>
            </a:extLst>
          </p:cNvPr>
          <p:cNvSpPr>
            <a:spLocks noGrp="1"/>
          </p:cNvSpPr>
          <p:nvPr>
            <p:ph idx="1"/>
          </p:nvPr>
        </p:nvSpPr>
        <p:spPr/>
        <p:txBody>
          <a:bodyPr/>
          <a:lstStyle/>
          <a:p>
            <a:r>
              <a:rPr lang="sv-SE" dirty="0"/>
              <a:t>För de allra flesta kvinnor är det lättast att få orgasm genom att stimulera klitoris</a:t>
            </a:r>
          </a:p>
          <a:p>
            <a:r>
              <a:rPr lang="sv-SE" dirty="0"/>
              <a:t>En del kan få vaginal orgasm genom stimulering via slidöppningen</a:t>
            </a:r>
          </a:p>
          <a:p>
            <a:r>
              <a:rPr lang="sv-SE" dirty="0"/>
              <a:t>Män får lättast orgasm genom att penis och ollonet stimuleras</a:t>
            </a:r>
          </a:p>
          <a:p>
            <a:r>
              <a:rPr lang="sv-SE" dirty="0"/>
              <a:t>Stress och prestationsångest hämmar orgasm, medan avslappning gynnar orgasm</a:t>
            </a:r>
          </a:p>
          <a:p>
            <a:r>
              <a:rPr lang="sv-SE" dirty="0"/>
              <a:t>Sex ger också välbefinnande genom att stimulera hjärnans belöningssystem under inverkan av flera biokemiska ämnen</a:t>
            </a:r>
          </a:p>
        </p:txBody>
      </p:sp>
    </p:spTree>
    <p:extLst>
      <p:ext uri="{BB962C8B-B14F-4D97-AF65-F5344CB8AC3E}">
        <p14:creationId xmlns:p14="http://schemas.microsoft.com/office/powerpoint/2010/main" val="161577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90D9E48-2743-9DCA-C3C2-A107AFD69461}"/>
              </a:ext>
            </a:extLst>
          </p:cNvPr>
          <p:cNvSpPr>
            <a:spLocks noGrp="1"/>
          </p:cNvSpPr>
          <p:nvPr>
            <p:ph type="title"/>
          </p:nvPr>
        </p:nvSpPr>
        <p:spPr/>
        <p:txBody>
          <a:bodyPr/>
          <a:lstStyle/>
          <a:p>
            <a:r>
              <a:rPr lang="sv-SE" dirty="0" err="1"/>
              <a:t>Safe</a:t>
            </a:r>
            <a:r>
              <a:rPr lang="sv-SE" dirty="0"/>
              <a:t>(r) Sex </a:t>
            </a:r>
          </a:p>
        </p:txBody>
      </p:sp>
      <p:sp>
        <p:nvSpPr>
          <p:cNvPr id="3" name="Platshållare för innehåll 2">
            <a:extLst>
              <a:ext uri="{FF2B5EF4-FFF2-40B4-BE49-F238E27FC236}">
                <a16:creationId xmlns:a16="http://schemas.microsoft.com/office/drawing/2014/main" id="{EAB70D71-ACCC-7F30-E9D4-F6F41BA5A4A6}"/>
              </a:ext>
            </a:extLst>
          </p:cNvPr>
          <p:cNvSpPr>
            <a:spLocks noGrp="1"/>
          </p:cNvSpPr>
          <p:nvPr>
            <p:ph idx="1"/>
          </p:nvPr>
        </p:nvSpPr>
        <p:spPr/>
        <p:txBody>
          <a:bodyPr>
            <a:normAutofit lnSpcReduction="10000"/>
          </a:bodyPr>
          <a:lstStyle/>
          <a:p>
            <a:r>
              <a:rPr lang="sv-SE" dirty="0" err="1"/>
              <a:t>Safe</a:t>
            </a:r>
            <a:r>
              <a:rPr lang="sv-SE" dirty="0"/>
              <a:t> (säkert) sex finns inte </a:t>
            </a:r>
          </a:p>
          <a:p>
            <a:pPr lvl="1"/>
            <a:r>
              <a:rPr lang="sv-SE" dirty="0"/>
              <a:t>Det finns alltid chanser att antingen bli gravid eller få en sexuellt överförbara sjukdom / infektion (STI)</a:t>
            </a:r>
          </a:p>
          <a:p>
            <a:r>
              <a:rPr lang="sv-SE" dirty="0"/>
              <a:t>Det som vi kan göra är att vara säkrare (</a:t>
            </a:r>
            <a:r>
              <a:rPr lang="sv-SE" dirty="0" err="1"/>
              <a:t>safer</a:t>
            </a:r>
            <a:r>
              <a:rPr lang="sv-SE" dirty="0"/>
              <a:t>) </a:t>
            </a:r>
          </a:p>
          <a:p>
            <a:pPr lvl="1"/>
            <a:r>
              <a:rPr lang="sv-SE" dirty="0"/>
              <a:t>Använd preventivmedel och metoder </a:t>
            </a:r>
          </a:p>
          <a:p>
            <a:pPr lvl="2"/>
            <a:r>
              <a:rPr lang="sv-SE" dirty="0"/>
              <a:t>Kondom </a:t>
            </a:r>
          </a:p>
          <a:p>
            <a:pPr lvl="2"/>
            <a:r>
              <a:rPr lang="sv-SE" dirty="0"/>
              <a:t>Kvinnlig kondom </a:t>
            </a:r>
          </a:p>
          <a:p>
            <a:pPr lvl="2"/>
            <a:r>
              <a:rPr lang="sv-SE" dirty="0"/>
              <a:t>Pessar </a:t>
            </a:r>
          </a:p>
          <a:p>
            <a:pPr lvl="2"/>
            <a:r>
              <a:rPr lang="sv-SE" dirty="0"/>
              <a:t>Spiral </a:t>
            </a:r>
          </a:p>
          <a:p>
            <a:pPr lvl="2"/>
            <a:r>
              <a:rPr lang="sv-SE" dirty="0"/>
              <a:t>P-pillar </a:t>
            </a:r>
          </a:p>
          <a:p>
            <a:pPr lvl="2"/>
            <a:r>
              <a:rPr lang="sv-SE" dirty="0"/>
              <a:t>Akut p-pillar</a:t>
            </a:r>
          </a:p>
          <a:p>
            <a:pPr lvl="2"/>
            <a:r>
              <a:rPr lang="sv-SE" dirty="0"/>
              <a:t>Naturliga metoder – avbrutet samlag eller ”säkra perioder” (rytmmetoden) </a:t>
            </a:r>
          </a:p>
        </p:txBody>
      </p:sp>
    </p:spTree>
    <p:extLst>
      <p:ext uri="{BB962C8B-B14F-4D97-AF65-F5344CB8AC3E}">
        <p14:creationId xmlns:p14="http://schemas.microsoft.com/office/powerpoint/2010/main" val="70167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tshållare för innehåll 4">
            <a:extLst>
              <a:ext uri="{FF2B5EF4-FFF2-40B4-BE49-F238E27FC236}">
                <a16:creationId xmlns:a16="http://schemas.microsoft.com/office/drawing/2014/main" id="{F57113DF-0DDC-84F2-192F-C5A40AEB8AD5}"/>
              </a:ext>
            </a:extLst>
          </p:cNvPr>
          <p:cNvPicPr>
            <a:picLocks noGrp="1" noChangeAspect="1"/>
          </p:cNvPicPr>
          <p:nvPr>
            <p:ph idx="1"/>
          </p:nvPr>
        </p:nvPicPr>
        <p:blipFill>
          <a:blip r:embed="rId2"/>
          <a:stretch>
            <a:fillRect/>
          </a:stretch>
        </p:blipFill>
        <p:spPr>
          <a:xfrm>
            <a:off x="2829261" y="-19472"/>
            <a:ext cx="6551407" cy="6878118"/>
          </a:xfrm>
          <a:prstGeom prst="rect">
            <a:avLst/>
          </a:prstGeom>
        </p:spPr>
      </p:pic>
    </p:spTree>
    <p:extLst>
      <p:ext uri="{BB962C8B-B14F-4D97-AF65-F5344CB8AC3E}">
        <p14:creationId xmlns:p14="http://schemas.microsoft.com/office/powerpoint/2010/main" val="614960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Platshållare för innehåll 4">
            <a:extLst>
              <a:ext uri="{FF2B5EF4-FFF2-40B4-BE49-F238E27FC236}">
                <a16:creationId xmlns:a16="http://schemas.microsoft.com/office/drawing/2014/main" id="{6DA66E44-28A3-6D41-8512-EF3C16651650}"/>
              </a:ext>
            </a:extLst>
          </p:cNvPr>
          <p:cNvGraphicFramePr>
            <a:graphicFrameLocks noGrp="1"/>
          </p:cNvGraphicFramePr>
          <p:nvPr>
            <p:ph idx="1"/>
            <p:extLst>
              <p:ext uri="{D42A27DB-BD31-4B8C-83A1-F6EECF244321}">
                <p14:modId xmlns:p14="http://schemas.microsoft.com/office/powerpoint/2010/main" val="2234260222"/>
              </p:ext>
            </p:extLst>
          </p:nvPr>
        </p:nvGraphicFramePr>
        <p:xfrm>
          <a:off x="0" y="0"/>
          <a:ext cx="12192000" cy="6858001"/>
        </p:xfrm>
        <a:graphic>
          <a:graphicData uri="http://schemas.openxmlformats.org/drawingml/2006/table">
            <a:tbl>
              <a:tblPr/>
              <a:tblGrid>
                <a:gridCol w="1418897">
                  <a:extLst>
                    <a:ext uri="{9D8B030D-6E8A-4147-A177-3AD203B41FA5}">
                      <a16:colId xmlns:a16="http://schemas.microsoft.com/office/drawing/2014/main" val="2341789166"/>
                    </a:ext>
                  </a:extLst>
                </a:gridCol>
                <a:gridCol w="1429406">
                  <a:extLst>
                    <a:ext uri="{9D8B030D-6E8A-4147-A177-3AD203B41FA5}">
                      <a16:colId xmlns:a16="http://schemas.microsoft.com/office/drawing/2014/main" val="3697180563"/>
                    </a:ext>
                  </a:extLst>
                </a:gridCol>
                <a:gridCol w="7704083">
                  <a:extLst>
                    <a:ext uri="{9D8B030D-6E8A-4147-A177-3AD203B41FA5}">
                      <a16:colId xmlns:a16="http://schemas.microsoft.com/office/drawing/2014/main" val="3908770587"/>
                    </a:ext>
                  </a:extLst>
                </a:gridCol>
                <a:gridCol w="1639614">
                  <a:extLst>
                    <a:ext uri="{9D8B030D-6E8A-4147-A177-3AD203B41FA5}">
                      <a16:colId xmlns:a16="http://schemas.microsoft.com/office/drawing/2014/main" val="3162861184"/>
                    </a:ext>
                  </a:extLst>
                </a:gridCol>
              </a:tblGrid>
              <a:tr h="270620">
                <a:tc gridSpan="4">
                  <a:txBody>
                    <a:bodyPr/>
                    <a:lstStyle/>
                    <a:p>
                      <a:pPr algn="l" fontAlgn="ctr">
                        <a:spcBef>
                          <a:spcPts val="0"/>
                        </a:spcBef>
                        <a:spcAft>
                          <a:spcPts val="0"/>
                        </a:spcAft>
                      </a:pPr>
                      <a:r>
                        <a:rPr lang="en-US" sz="1100" b="0" i="0" u="none" strike="noStrike">
                          <a:solidFill>
                            <a:srgbClr val="000000"/>
                          </a:solidFill>
                          <a:effectLst/>
                          <a:latin typeface="Arial" panose="020B0604020202020204" pitchFamily="34" charset="0"/>
                        </a:rPr>
                        <a:t>Några vanliga STI</a:t>
                      </a:r>
                    </a:p>
                  </a:txBody>
                  <a:tcPr marL="57414" marR="57414" marT="28707" marB="28707">
                    <a:lnL>
                      <a:noFill/>
                    </a:lnL>
                    <a:lnR>
                      <a:noFill/>
                    </a:lnR>
                    <a:lnT>
                      <a:noFill/>
                    </a:lnT>
                    <a:lnB>
                      <a:noFill/>
                    </a:lnB>
                    <a:solidFill>
                      <a:srgbClr val="FAFAFA"/>
                    </a:solidFill>
                  </a:tcPr>
                </a:tc>
                <a:tc hMerge="1">
                  <a:txBody>
                    <a:bodyPr/>
                    <a:lstStyle/>
                    <a:p>
                      <a:endParaRPr lang="sv-SE"/>
                    </a:p>
                  </a:txBody>
                  <a:tcPr/>
                </a:tc>
                <a:tc hMerge="1">
                  <a:txBody>
                    <a:bodyPr/>
                    <a:lstStyle/>
                    <a:p>
                      <a:endParaRPr lang="sv-SE"/>
                    </a:p>
                  </a:txBody>
                  <a:tcPr/>
                </a:tc>
                <a:tc hMerge="1">
                  <a:txBody>
                    <a:bodyPr/>
                    <a:lstStyle/>
                    <a:p>
                      <a:endParaRPr lang="sv-SE"/>
                    </a:p>
                  </a:txBody>
                  <a:tcPr/>
                </a:tc>
                <a:extLst>
                  <a:ext uri="{0D108BD9-81ED-4DB2-BD59-A6C34878D82A}">
                    <a16:rowId xmlns:a16="http://schemas.microsoft.com/office/drawing/2014/main" val="1276169040"/>
                  </a:ext>
                </a:extLst>
              </a:tr>
              <a:tr h="570647">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Sjukdom</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a:noFill/>
                    </a:lnT>
                    <a:lnB w="7620" cap="flat" cmpd="sng" algn="ctr">
                      <a:solidFill>
                        <a:srgbClr val="FFFFFF"/>
                      </a:solidFill>
                      <a:prstDash val="solid"/>
                      <a:round/>
                      <a:headEnd type="none" w="med" len="med"/>
                      <a:tailEnd type="none" w="med" len="med"/>
                    </a:lnB>
                    <a:solidFill>
                      <a:srgbClr val="C8C8C8"/>
                    </a:solidFill>
                  </a:tcPr>
                </a:tc>
                <a:tc>
                  <a:txBody>
                    <a:bodyPr/>
                    <a:lstStyle/>
                    <a:p>
                      <a:pPr algn="l" fontAlgn="ctr">
                        <a:spcBef>
                          <a:spcPts val="0"/>
                        </a:spcBef>
                        <a:spcAft>
                          <a:spcPts val="0"/>
                        </a:spcAft>
                      </a:pPr>
                      <a:endParaRPr lang="en-US" sz="1400" b="0" i="0" u="none" strike="noStrike" dirty="0">
                        <a:effectLst/>
                        <a:latin typeface="Arial" panose="020B0604020202020204" pitchFamily="34" charset="0"/>
                      </a:endParaRPr>
                    </a:p>
                    <a:p>
                      <a:pPr algn="l" fontAlgn="ctr">
                        <a:spcBef>
                          <a:spcPts val="0"/>
                        </a:spcBef>
                        <a:spcAft>
                          <a:spcPts val="0"/>
                        </a:spcAft>
                      </a:pPr>
                      <a:r>
                        <a:rPr lang="en-US" sz="1400" b="0" i="0" u="none" strike="noStrike" dirty="0">
                          <a:solidFill>
                            <a:srgbClr val="505050"/>
                          </a:solidFill>
                          <a:effectLst/>
                          <a:latin typeface="Arial" panose="020B0604020202020204" pitchFamily="34" charset="0"/>
                        </a:rPr>
                        <a:t>Organism</a:t>
                      </a:r>
                      <a:endParaRPr lang="en-US" sz="1400" b="0" i="0" u="none" strike="noStrike" dirty="0">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8C8C8"/>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Symtom</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8C8C8"/>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Anmälningspliktig</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8C8C8"/>
                    </a:solidFill>
                  </a:tcPr>
                </a:tc>
                <a:extLst>
                  <a:ext uri="{0D108BD9-81ED-4DB2-BD59-A6C34878D82A}">
                    <a16:rowId xmlns:a16="http://schemas.microsoft.com/office/drawing/2014/main" val="2915749071"/>
                  </a:ext>
                </a:extLst>
              </a:tr>
              <a:tr h="827205">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3C8E44"/>
                          </a:solidFill>
                          <a:effectLst/>
                          <a:latin typeface="Arial" panose="020B0604020202020204" pitchFamily="34" charset="0"/>
                          <a:hlinkClick r:id="rId2"/>
                        </a:rPr>
                        <a:t>klamydia</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dirty="0">
                        <a:effectLst/>
                        <a:latin typeface="Arial" panose="020B0604020202020204" pitchFamily="34" charset="0"/>
                      </a:endParaRPr>
                    </a:p>
                    <a:p>
                      <a:pPr algn="l" fontAlgn="ctr">
                        <a:spcBef>
                          <a:spcPts val="0"/>
                        </a:spcBef>
                        <a:spcAft>
                          <a:spcPts val="0"/>
                        </a:spcAft>
                      </a:pPr>
                      <a:r>
                        <a:rPr lang="en-US" sz="1400" b="0" i="0" u="none" strike="noStrike" dirty="0" err="1">
                          <a:solidFill>
                            <a:srgbClr val="505050"/>
                          </a:solidFill>
                          <a:effectLst/>
                          <a:latin typeface="Arial" panose="020B0604020202020204" pitchFamily="34" charset="0"/>
                        </a:rPr>
                        <a:t>bakterier</a:t>
                      </a:r>
                      <a:endParaRPr lang="en-US" sz="1400" b="0" i="0" u="none" strike="noStrike" dirty="0">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Mycket olika, ibland inga symtom eller sveda vid urinering samt flytning från urinröret eller från slidan.</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ja</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760353543"/>
                  </a:ext>
                </a:extLst>
              </a:tr>
              <a:tr h="570647">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3C8E44"/>
                          </a:solidFill>
                          <a:effectLst/>
                          <a:latin typeface="Arial" panose="020B0604020202020204" pitchFamily="34" charset="0"/>
                          <a:hlinkClick r:id="rId3"/>
                        </a:rPr>
                        <a:t>gonorré</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bakterier</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Flytningar från urinröret hos mannen och från slidan hos kvinnor.</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ja</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3647723648"/>
                  </a:ext>
                </a:extLst>
              </a:tr>
              <a:tr h="854477">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3C8E44"/>
                          </a:solidFill>
                          <a:effectLst/>
                          <a:latin typeface="Arial" panose="020B0604020202020204" pitchFamily="34" charset="0"/>
                          <a:hlinkClick r:id="rId4"/>
                        </a:rPr>
                        <a:t>syfilis</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bakterier</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Sår på könsorganet med rödbruna utslag på hud och slemhinnor och svullna lymfkörtlar. Håravfall, ögonbesvär, huvudvärk, ledvärk och hjärnskador. Kan bli livshotande utan behandling.</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ja</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898795006"/>
                  </a:ext>
                </a:extLst>
              </a:tr>
              <a:tr h="1596879">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3C8E44"/>
                          </a:solidFill>
                          <a:effectLst/>
                          <a:latin typeface="Arial" panose="020B0604020202020204" pitchFamily="34" charset="0"/>
                          <a:hlinkClick r:id="rId5"/>
                        </a:rPr>
                        <a:t>aids</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3C8E44"/>
                          </a:solidFill>
                          <a:effectLst/>
                          <a:latin typeface="Arial" panose="020B0604020202020204" pitchFamily="34" charset="0"/>
                          <a:hlinkClick r:id="rId6"/>
                        </a:rPr>
                        <a:t>HIV</a:t>
                      </a:r>
                      <a:r>
                        <a:rPr lang="en-US" sz="1400" b="0" i="0" u="none" strike="noStrike">
                          <a:solidFill>
                            <a:srgbClr val="505050"/>
                          </a:solidFill>
                          <a:effectLst/>
                          <a:latin typeface="Arial" panose="020B0604020202020204" pitchFamily="34" charset="0"/>
                        </a:rPr>
                        <a:t> (virus)</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dirty="0">
                        <a:effectLst/>
                        <a:latin typeface="Arial" panose="020B0604020202020204" pitchFamily="34" charset="0"/>
                      </a:endParaRPr>
                    </a:p>
                    <a:p>
                      <a:pPr algn="l" fontAlgn="ctr">
                        <a:spcBef>
                          <a:spcPts val="0"/>
                        </a:spcBef>
                        <a:spcAft>
                          <a:spcPts val="0"/>
                        </a:spcAft>
                      </a:pPr>
                      <a:r>
                        <a:rPr lang="en-US" sz="1400" b="0" i="0" u="none" strike="noStrike" dirty="0">
                          <a:solidFill>
                            <a:srgbClr val="505050"/>
                          </a:solidFill>
                          <a:effectLst/>
                          <a:latin typeface="Arial" panose="020B0604020202020204" pitchFamily="34" charset="0"/>
                        </a:rPr>
                        <a:t>Om </a:t>
                      </a:r>
                      <a:r>
                        <a:rPr lang="en-US" sz="1400" b="0" i="0" u="none" strike="noStrike" dirty="0" err="1">
                          <a:solidFill>
                            <a:srgbClr val="505050"/>
                          </a:solidFill>
                          <a:effectLst/>
                          <a:latin typeface="Arial" panose="020B0604020202020204" pitchFamily="34" charset="0"/>
                        </a:rPr>
                        <a:t>ingen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antivirusbehandling</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ges</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leder</a:t>
                      </a:r>
                      <a:r>
                        <a:rPr lang="en-US" sz="1400" b="0" i="0" u="none" strike="noStrike" dirty="0">
                          <a:solidFill>
                            <a:srgbClr val="505050"/>
                          </a:solidFill>
                          <a:effectLst/>
                          <a:latin typeface="Arial" panose="020B0604020202020204" pitchFamily="34" charset="0"/>
                        </a:rPr>
                        <a:t> HIV-</a:t>
                      </a:r>
                      <a:r>
                        <a:rPr lang="en-US" sz="1400" b="0" i="0" u="none" strike="noStrike" dirty="0" err="1">
                          <a:solidFill>
                            <a:srgbClr val="505050"/>
                          </a:solidFill>
                          <a:effectLst/>
                          <a:latin typeface="Arial" panose="020B0604020202020204" pitchFamily="34" charset="0"/>
                        </a:rPr>
                        <a:t>infektion</a:t>
                      </a:r>
                      <a:r>
                        <a:rPr lang="en-US" sz="1400" b="0" i="0" u="none" strike="noStrike" dirty="0">
                          <a:solidFill>
                            <a:srgbClr val="505050"/>
                          </a:solidFill>
                          <a:effectLst/>
                          <a:latin typeface="Arial" panose="020B0604020202020204" pitchFamily="34" charset="0"/>
                        </a:rPr>
                        <a:t> till </a:t>
                      </a:r>
                      <a:r>
                        <a:rPr lang="en-US" sz="1400" b="0" i="0" u="none" strike="noStrike" dirty="0" err="1">
                          <a:solidFill>
                            <a:srgbClr val="505050"/>
                          </a:solidFill>
                          <a:effectLst/>
                          <a:latin typeface="Arial" panose="020B0604020202020204" pitchFamily="34" charset="0"/>
                        </a:rPr>
                        <a:t>att</a:t>
                      </a:r>
                      <a:r>
                        <a:rPr lang="en-US" sz="1400" b="0" i="0" u="none" strike="noStrike" dirty="0">
                          <a:solidFill>
                            <a:srgbClr val="505050"/>
                          </a:solidFill>
                          <a:effectLst/>
                          <a:latin typeface="Arial" panose="020B0604020202020204" pitchFamily="34" charset="0"/>
                        </a:rPr>
                        <a:t> aids </a:t>
                      </a:r>
                      <a:r>
                        <a:rPr lang="en-US" sz="1400" b="0" i="0" u="none" strike="noStrike" dirty="0" err="1">
                          <a:solidFill>
                            <a:srgbClr val="505050"/>
                          </a:solidFill>
                          <a:effectLst/>
                          <a:latin typeface="Arial" panose="020B0604020202020204" pitchFamily="34" charset="0"/>
                        </a:rPr>
                        <a:t>utvecklas</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efter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i</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medeltal</a:t>
                      </a:r>
                      <a:r>
                        <a:rPr lang="en-US" sz="1400" b="0" i="0" u="none" strike="noStrike" dirty="0">
                          <a:solidFill>
                            <a:srgbClr val="505050"/>
                          </a:solidFill>
                          <a:effectLst/>
                          <a:latin typeface="Arial" panose="020B0604020202020204" pitchFamily="34" charset="0"/>
                        </a:rPr>
                        <a:t> 11 </a:t>
                      </a:r>
                      <a:r>
                        <a:rPr lang="en-US" sz="1400" b="0" i="0" u="none" strike="noStrike" dirty="0" err="1">
                          <a:solidFill>
                            <a:srgbClr val="505050"/>
                          </a:solidFill>
                          <a:effectLst/>
                          <a:latin typeface="Arial" panose="020B0604020202020204" pitchFamily="34" charset="0"/>
                        </a:rPr>
                        <a:t>år</a:t>
                      </a:r>
                      <a:r>
                        <a:rPr lang="en-US" sz="1400" b="0" i="0" u="none" strike="noStrike" dirty="0">
                          <a:solidFill>
                            <a:srgbClr val="505050"/>
                          </a:solidFill>
                          <a:effectLst/>
                          <a:latin typeface="Arial" panose="020B0604020202020204" pitchFamily="34" charset="0"/>
                        </a:rPr>
                        <a:t>. Aids </a:t>
                      </a:r>
                      <a:r>
                        <a:rPr lang="en-US" sz="1400" b="0" i="0" u="none" strike="noStrike" dirty="0" err="1">
                          <a:solidFill>
                            <a:srgbClr val="505050"/>
                          </a:solidFill>
                          <a:effectLst/>
                          <a:latin typeface="Arial" panose="020B0604020202020204" pitchFamily="34" charset="0"/>
                        </a:rPr>
                        <a:t>kännetecknas</a:t>
                      </a:r>
                      <a:r>
                        <a:rPr lang="en-US" sz="1400" b="0" i="0" u="none" strike="noStrike" dirty="0">
                          <a:solidFill>
                            <a:srgbClr val="505050"/>
                          </a:solidFill>
                          <a:effectLst/>
                          <a:latin typeface="Arial" panose="020B0604020202020204" pitchFamily="34" charset="0"/>
                        </a:rPr>
                        <a:t> av </a:t>
                      </a:r>
                      <a:r>
                        <a:rPr lang="en-US" sz="1400" b="0" i="0" u="none" strike="noStrike" dirty="0" err="1">
                          <a:solidFill>
                            <a:srgbClr val="505050"/>
                          </a:solidFill>
                          <a:effectLst/>
                          <a:latin typeface="Arial" panose="020B0604020202020204" pitchFamily="34" charset="0"/>
                        </a:rPr>
                        <a:t>svåra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skador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på</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immunsystemet</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vilket</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medför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extrem</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känslighet</a:t>
                      </a:r>
                      <a:r>
                        <a:rPr lang="en-US" sz="1400" b="0" i="0" u="none" strike="noStrike" dirty="0">
                          <a:solidFill>
                            <a:srgbClr val="505050"/>
                          </a:solidFill>
                          <a:effectLst/>
                          <a:latin typeface="Arial" panose="020B0604020202020204" pitchFamily="34" charset="0"/>
                        </a:rPr>
                        <a:t> för </a:t>
                      </a:r>
                      <a:r>
                        <a:rPr lang="en-US" sz="1400" b="0" i="0" u="none" strike="noStrike" dirty="0" err="1">
                          <a:solidFill>
                            <a:srgbClr val="505050"/>
                          </a:solidFill>
                          <a:effectLst/>
                          <a:latin typeface="Arial" panose="020B0604020202020204" pitchFamily="34" charset="0"/>
                        </a:rPr>
                        <a:t>många</a:t>
                      </a:r>
                      <a:r>
                        <a:rPr lang="en-US" sz="1400" b="0" i="0" u="none" strike="noStrike" dirty="0">
                          <a:solidFill>
                            <a:srgbClr val="505050"/>
                          </a:solidFill>
                          <a:effectLst/>
                          <a:latin typeface="Arial" panose="020B0604020202020204" pitchFamily="34" charset="0"/>
                        </a:rPr>
                        <a:t> typer av </a:t>
                      </a:r>
                      <a:r>
                        <a:rPr lang="en-US" sz="1400" b="0" i="0" u="none" strike="noStrike" dirty="0" err="1">
                          <a:solidFill>
                            <a:srgbClr val="505050"/>
                          </a:solidFill>
                          <a:effectLst/>
                          <a:latin typeface="Arial" panose="020B0604020202020204" pitchFamily="34" charset="0"/>
                        </a:rPr>
                        <a:t>infektioner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Flera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normalt</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ofarliga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mikroorganismer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kan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därmed</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få</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tillfälle</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att</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orsaka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dödliga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sjukdomar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Vanliga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symtom</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på</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sjukdomen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är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kraftigt</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förstorade</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lymfkörtlar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långvarig</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feber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extrem</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trötthet</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och</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svår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diarré</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Många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drabbas</a:t>
                      </a:r>
                      <a:r>
                        <a:rPr lang="en-US" sz="1400" b="0" i="0" u="none" strike="noStrike" dirty="0">
                          <a:solidFill>
                            <a:srgbClr val="505050"/>
                          </a:solidFill>
                          <a:effectLst/>
                          <a:latin typeface="Arial" panose="020B0604020202020204" pitchFamily="34" charset="0"/>
                        </a:rPr>
                        <a:t> av </a:t>
                      </a:r>
                      <a:r>
                        <a:rPr lang="en-US" sz="1400" b="0" i="0" u="none" strike="noStrike" dirty="0" err="1">
                          <a:solidFill>
                            <a:srgbClr val="505050"/>
                          </a:solidFill>
                          <a:effectLst/>
                          <a:latin typeface="Arial" panose="020B0604020202020204" pitchFamily="34" charset="0"/>
                        </a:rPr>
                        <a:t>extrem</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avmagring</a:t>
                      </a:r>
                      <a:r>
                        <a:rPr lang="en-US" sz="1400" b="0" i="0" u="none" strike="noStrike" dirty="0">
                          <a:solidFill>
                            <a:srgbClr val="505050"/>
                          </a:solidFill>
                          <a:effectLst/>
                          <a:latin typeface="Arial" panose="020B0604020202020204" pitchFamily="34" charset="0"/>
                        </a:rPr>
                        <a:t>. </a:t>
                      </a:r>
                      <a:endParaRPr lang="en-US" sz="1400" b="0" i="0" u="none" strike="noStrike" dirty="0">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ja</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4067078845"/>
                  </a:ext>
                </a:extLst>
              </a:tr>
              <a:tr h="1083763">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3C8E44"/>
                          </a:solidFill>
                          <a:effectLst/>
                          <a:latin typeface="Arial" panose="020B0604020202020204" pitchFamily="34" charset="0"/>
                          <a:hlinkClick r:id="rId7"/>
                        </a:rPr>
                        <a:t>herpes</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virus</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dirty="0">
                        <a:effectLst/>
                        <a:latin typeface="Arial" panose="020B0604020202020204" pitchFamily="34" charset="0"/>
                      </a:endParaRPr>
                    </a:p>
                    <a:p>
                      <a:pPr algn="l" fontAlgn="ctr">
                        <a:spcBef>
                          <a:spcPts val="0"/>
                        </a:spcBef>
                        <a:spcAft>
                          <a:spcPts val="0"/>
                        </a:spcAft>
                      </a:pPr>
                      <a:r>
                        <a:rPr lang="en-US" sz="1400" b="0" i="0" u="none" strike="noStrike" dirty="0" err="1">
                          <a:solidFill>
                            <a:srgbClr val="505050"/>
                          </a:solidFill>
                          <a:effectLst/>
                          <a:latin typeface="Arial" panose="020B0604020202020204" pitchFamily="34" charset="0"/>
                        </a:rPr>
                        <a:t>Könsherpes</a:t>
                      </a:r>
                      <a:r>
                        <a:rPr lang="en-US" sz="1400" b="0" i="0" u="none" strike="noStrike" dirty="0">
                          <a:solidFill>
                            <a:srgbClr val="505050"/>
                          </a:solidFill>
                          <a:effectLst/>
                          <a:latin typeface="Arial" panose="020B0604020202020204" pitchFamily="34" charset="0"/>
                        </a:rPr>
                        <a:t> ger </a:t>
                      </a:r>
                      <a:r>
                        <a:rPr lang="en-US" sz="1400" b="0" i="0" u="none" strike="noStrike" dirty="0" err="1">
                          <a:solidFill>
                            <a:srgbClr val="505050"/>
                          </a:solidFill>
                          <a:effectLst/>
                          <a:latin typeface="Arial" panose="020B0604020202020204" pitchFamily="34" charset="0"/>
                        </a:rPr>
                        <a:t>första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gången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ofta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smärta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sveda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och</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svullnad</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i</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könsorganen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Viruset</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stannar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kvar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i</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kroppen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och</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kan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ge</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utbrott</a:t>
                      </a:r>
                      <a:r>
                        <a:rPr lang="en-US" sz="1400" b="0" i="0" u="none" strike="noStrike" dirty="0">
                          <a:solidFill>
                            <a:srgbClr val="505050"/>
                          </a:solidFill>
                          <a:effectLst/>
                          <a:latin typeface="Arial" panose="020B0604020202020204" pitchFamily="34" charset="0"/>
                        </a:rPr>
                        <a:t> under </a:t>
                      </a:r>
                      <a:r>
                        <a:rPr lang="en-US" sz="1400" b="0" i="0" u="none" strike="noStrike" dirty="0" err="1">
                          <a:solidFill>
                            <a:srgbClr val="505050"/>
                          </a:solidFill>
                          <a:effectLst/>
                          <a:latin typeface="Arial" panose="020B0604020202020204" pitchFamily="34" charset="0"/>
                        </a:rPr>
                        <a:t>resten</a:t>
                      </a:r>
                      <a:r>
                        <a:rPr lang="en-US" sz="1400" b="0" i="0" u="none" strike="noStrike" dirty="0">
                          <a:solidFill>
                            <a:srgbClr val="505050"/>
                          </a:solidFill>
                          <a:effectLst/>
                          <a:latin typeface="Arial" panose="020B0604020202020204" pitchFamily="34" charset="0"/>
                        </a:rPr>
                        <a:t> av </a:t>
                      </a:r>
                      <a:r>
                        <a:rPr lang="en-US" sz="1400" b="0" i="0" u="none" strike="noStrike" dirty="0" err="1">
                          <a:solidFill>
                            <a:srgbClr val="505050"/>
                          </a:solidFill>
                          <a:effectLst/>
                          <a:latin typeface="Arial" panose="020B0604020202020204" pitchFamily="34" charset="0"/>
                        </a:rPr>
                        <a:t>livet</a:t>
                      </a:r>
                      <a:r>
                        <a:rPr lang="en-US" sz="1400" b="0" i="0" u="none" strike="noStrike" dirty="0">
                          <a:solidFill>
                            <a:srgbClr val="505050"/>
                          </a:solidFill>
                          <a:effectLst/>
                          <a:latin typeface="Arial" panose="020B0604020202020204" pitchFamily="34" charset="0"/>
                        </a:rPr>
                        <a:t>. Det </a:t>
                      </a:r>
                      <a:r>
                        <a:rPr lang="en-US" sz="1400" b="0" i="0" u="none" strike="noStrike" dirty="0" err="1">
                          <a:solidFill>
                            <a:srgbClr val="505050"/>
                          </a:solidFill>
                          <a:effectLst/>
                          <a:latin typeface="Arial" panose="020B0604020202020204" pitchFamily="34" charset="0"/>
                        </a:rPr>
                        <a:t>kan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överföras</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från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en</a:t>
                      </a:r>
                      <a:r>
                        <a:rPr lang="en-US" sz="1400" b="0" i="0" u="none" strike="noStrike" dirty="0">
                          <a:solidFill>
                            <a:srgbClr val="505050"/>
                          </a:solidFill>
                          <a:effectLst/>
                          <a:latin typeface="Arial" panose="020B0604020202020204" pitchFamily="34" charset="0"/>
                        </a:rPr>
                        <a:t> gravid </a:t>
                      </a:r>
                      <a:r>
                        <a:rPr lang="en-US" sz="1400" b="0" i="0" u="none" strike="noStrike" dirty="0" err="1">
                          <a:solidFill>
                            <a:srgbClr val="505050"/>
                          </a:solidFill>
                          <a:effectLst/>
                          <a:latin typeface="Arial" panose="020B0604020202020204" pitchFamily="34" charset="0"/>
                        </a:rPr>
                        <a:t>kvinna</a:t>
                      </a:r>
                      <a:r>
                        <a:rPr lang="en-US" sz="1400" b="0" i="0" u="none" strike="noStrike" dirty="0">
                          <a:solidFill>
                            <a:srgbClr val="505050"/>
                          </a:solidFill>
                          <a:effectLst/>
                          <a:latin typeface="Arial" panose="020B0604020202020204" pitchFamily="34" charset="0"/>
                        </a:rPr>
                        <a:t> till </a:t>
                      </a:r>
                      <a:r>
                        <a:rPr lang="en-US" sz="1400" b="0" i="0" u="none" strike="noStrike" dirty="0" err="1">
                          <a:solidFill>
                            <a:srgbClr val="505050"/>
                          </a:solidFill>
                          <a:effectLst/>
                          <a:latin typeface="Arial" panose="020B0604020202020204" pitchFamily="34" charset="0"/>
                        </a:rPr>
                        <a:t>fostret</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och</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orsaka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livshotande</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infektion</a:t>
                      </a:r>
                      <a:r>
                        <a:rPr lang="en-US" sz="1400" b="0" i="0" u="none" strike="noStrike" dirty="0">
                          <a:solidFill>
                            <a:srgbClr val="505050"/>
                          </a:solidFill>
                          <a:effectLst/>
                          <a:latin typeface="Arial" panose="020B0604020202020204" pitchFamily="34" charset="0"/>
                        </a:rPr>
                        <a:t>.</a:t>
                      </a:r>
                      <a:endParaRPr lang="en-US" sz="1400" b="0" i="0" u="none" strike="noStrike" dirty="0">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dirty="0">
                        <a:effectLst/>
                        <a:latin typeface="Arial" panose="020B0604020202020204" pitchFamily="34" charset="0"/>
                      </a:endParaRPr>
                    </a:p>
                    <a:p>
                      <a:pPr algn="l" fontAlgn="ctr">
                        <a:spcBef>
                          <a:spcPts val="0"/>
                        </a:spcBef>
                        <a:spcAft>
                          <a:spcPts val="0"/>
                        </a:spcAft>
                      </a:pPr>
                      <a:r>
                        <a:rPr lang="en-US" sz="1400" b="0" i="0" u="none" strike="noStrike" dirty="0" err="1">
                          <a:solidFill>
                            <a:srgbClr val="505050"/>
                          </a:solidFill>
                          <a:effectLst/>
                          <a:latin typeface="Arial" panose="020B0604020202020204" pitchFamily="34" charset="0"/>
                        </a:rPr>
                        <a:t>nej</a:t>
                      </a:r>
                      <a:endParaRPr lang="en-US" sz="1400" b="0" i="0" u="none" strike="noStrike" dirty="0">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2988279202"/>
                  </a:ext>
                </a:extLst>
              </a:tr>
              <a:tr h="1083763">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3C8E44"/>
                          </a:solidFill>
                          <a:effectLst/>
                          <a:latin typeface="Arial" panose="020B0604020202020204" pitchFamily="34" charset="0"/>
                          <a:hlinkClick r:id="rId8"/>
                        </a:rPr>
                        <a:t>kondylom</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a:effectLst/>
                        <a:latin typeface="Arial" panose="020B0604020202020204" pitchFamily="34" charset="0"/>
                      </a:endParaRPr>
                    </a:p>
                    <a:p>
                      <a:pPr algn="l" fontAlgn="ctr">
                        <a:spcBef>
                          <a:spcPts val="0"/>
                        </a:spcBef>
                        <a:spcAft>
                          <a:spcPts val="0"/>
                        </a:spcAft>
                      </a:pPr>
                      <a:r>
                        <a:rPr lang="en-US" sz="1400" b="0" i="0" u="none" strike="noStrike">
                          <a:solidFill>
                            <a:srgbClr val="505050"/>
                          </a:solidFill>
                          <a:effectLst/>
                          <a:latin typeface="Arial" panose="020B0604020202020204" pitchFamily="34" charset="0"/>
                        </a:rPr>
                        <a:t>virus</a:t>
                      </a:r>
                      <a:endParaRPr lang="en-US" sz="1400" b="0" i="0" u="none" strike="noStrike">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dirty="0">
                        <a:effectLst/>
                        <a:latin typeface="Arial" panose="020B0604020202020204" pitchFamily="34" charset="0"/>
                      </a:endParaRPr>
                    </a:p>
                    <a:p>
                      <a:pPr algn="l" fontAlgn="ctr">
                        <a:spcBef>
                          <a:spcPts val="0"/>
                        </a:spcBef>
                        <a:spcAft>
                          <a:spcPts val="0"/>
                        </a:spcAft>
                      </a:pPr>
                      <a:r>
                        <a:rPr lang="en-US" sz="1400" b="0" i="0" u="none" strike="noStrike" dirty="0" err="1">
                          <a:solidFill>
                            <a:srgbClr val="505050"/>
                          </a:solidFill>
                          <a:effectLst/>
                          <a:latin typeface="Arial" panose="020B0604020202020204" pitchFamily="34" charset="0"/>
                        </a:rPr>
                        <a:t>Vårtor</a:t>
                      </a:r>
                      <a:r>
                        <a:rPr lang="en-US" sz="1400" b="0" i="0" u="none" strike="noStrike" dirty="0">
                          <a:solidFill>
                            <a:srgbClr val="505050"/>
                          </a:solidFill>
                          <a:effectLst/>
                          <a:latin typeface="Arial" panose="020B0604020202020204" pitchFamily="34" charset="0"/>
                        </a:rPr>
                        <a:t> vid </a:t>
                      </a:r>
                      <a:r>
                        <a:rPr lang="en-US" sz="1400" b="0" i="0" u="none" strike="noStrike" dirty="0" err="1">
                          <a:solidFill>
                            <a:srgbClr val="505050"/>
                          </a:solidFill>
                          <a:effectLst/>
                          <a:latin typeface="Arial" panose="020B0604020202020204" pitchFamily="34" charset="0"/>
                        </a:rPr>
                        <a:t>könsorganen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och</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analöppningen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Viruset</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finns</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kvar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i</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kroppen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och</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kan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ge</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nya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utbrott</a:t>
                      </a:r>
                      <a:r>
                        <a:rPr lang="en-US" sz="1400" b="0" i="0" u="none" strike="noStrike" dirty="0">
                          <a:solidFill>
                            <a:srgbClr val="505050"/>
                          </a:solidFill>
                          <a:effectLst/>
                          <a:latin typeface="Arial" panose="020B0604020202020204" pitchFamily="34" charset="0"/>
                        </a:rPr>
                        <a:t>. En del virus </a:t>
                      </a:r>
                      <a:r>
                        <a:rPr lang="en-US" sz="1400" b="0" i="0" u="none" strike="noStrike" dirty="0" err="1">
                          <a:solidFill>
                            <a:srgbClr val="505050"/>
                          </a:solidFill>
                          <a:effectLst/>
                          <a:latin typeface="Arial" panose="020B0604020202020204" pitchFamily="34" charset="0"/>
                        </a:rPr>
                        <a:t>som</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orsakar</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kondylom</a:t>
                      </a:r>
                      <a:r>
                        <a:rPr lang="en-US" sz="1400" b="0" i="0" u="none" strike="noStrike" dirty="0">
                          <a:solidFill>
                            <a:srgbClr val="505050"/>
                          </a:solidFill>
                          <a:effectLst/>
                          <a:latin typeface="Arial" panose="020B0604020202020204" pitchFamily="34" charset="0"/>
                        </a:rPr>
                        <a:t>, till </a:t>
                      </a:r>
                      <a:r>
                        <a:rPr lang="en-US" sz="1400" b="0" i="0" u="none" strike="noStrike" dirty="0" err="1">
                          <a:solidFill>
                            <a:srgbClr val="505050"/>
                          </a:solidFill>
                          <a:effectLst/>
                          <a:latin typeface="Arial" panose="020B0604020202020204" pitchFamily="34" charset="0"/>
                        </a:rPr>
                        <a:t>exempel</a:t>
                      </a:r>
                      <a:r>
                        <a:rPr lang="en-US" sz="1400" b="0" i="0" u="none" strike="noStrike" dirty="0">
                          <a:solidFill>
                            <a:srgbClr val="505050"/>
                          </a:solidFill>
                          <a:effectLst/>
                          <a:latin typeface="Arial" panose="020B0604020202020204" pitchFamily="34" charset="0"/>
                        </a:rPr>
                        <a:t> </a:t>
                      </a:r>
                      <a:r>
                        <a:rPr lang="en-US" sz="1400" b="0" i="0" u="none" strike="noStrike" dirty="0">
                          <a:solidFill>
                            <a:srgbClr val="3C8E44"/>
                          </a:solidFill>
                          <a:effectLst/>
                          <a:latin typeface="Arial" panose="020B0604020202020204" pitchFamily="34" charset="0"/>
                          <a:hlinkClick r:id="rId8"/>
                        </a:rPr>
                        <a:t>HPV</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papillomvirus</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kan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infektera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livmoderhalsen</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och</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505050"/>
                          </a:solidFill>
                          <a:effectLst/>
                          <a:latin typeface="Arial" panose="020B0604020202020204" pitchFamily="34" charset="0"/>
                        </a:rPr>
                        <a:t>orsaka</a:t>
                      </a:r>
                      <a:r>
                        <a:rPr lang="en-US" sz="1400" b="0" i="0" u="none" strike="noStrike" dirty="0">
                          <a:solidFill>
                            <a:srgbClr val="505050"/>
                          </a:solidFill>
                          <a:effectLst/>
                          <a:latin typeface="Arial" panose="020B0604020202020204" pitchFamily="34" charset="0"/>
                        </a:rPr>
                        <a:t> </a:t>
                      </a:r>
                      <a:r>
                        <a:rPr lang="en-US" sz="1400" b="0" i="0" u="none" strike="noStrike" dirty="0" err="1">
                          <a:solidFill>
                            <a:srgbClr val="3C8E44"/>
                          </a:solidFill>
                          <a:effectLst/>
                          <a:latin typeface="Arial" panose="020B0604020202020204" pitchFamily="34" charset="0"/>
                          <a:hlinkClick r:id="rId9"/>
                        </a:rPr>
                        <a:t>cervixcancer</a:t>
                      </a:r>
                      <a:r>
                        <a:rPr lang="en-US" sz="1400" b="0" i="0" u="none" strike="noStrike" dirty="0">
                          <a:solidFill>
                            <a:srgbClr val="505050"/>
                          </a:solidFill>
                          <a:effectLst/>
                          <a:latin typeface="Arial" panose="020B0604020202020204" pitchFamily="34" charset="0"/>
                        </a:rPr>
                        <a:t>.</a:t>
                      </a:r>
                      <a:endParaRPr lang="en-US" sz="1400" b="0" i="0" u="none" strike="noStrike" dirty="0">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tc>
                  <a:txBody>
                    <a:bodyPr/>
                    <a:lstStyle/>
                    <a:p>
                      <a:pPr algn="l" fontAlgn="ctr">
                        <a:spcBef>
                          <a:spcPts val="0"/>
                        </a:spcBef>
                        <a:spcAft>
                          <a:spcPts val="0"/>
                        </a:spcAft>
                      </a:pPr>
                      <a:endParaRPr lang="en-US" sz="1400" b="0" i="0" u="none" strike="noStrike" dirty="0">
                        <a:effectLst/>
                        <a:latin typeface="Arial" panose="020B0604020202020204" pitchFamily="34" charset="0"/>
                      </a:endParaRPr>
                    </a:p>
                    <a:p>
                      <a:pPr algn="l" fontAlgn="ctr">
                        <a:spcBef>
                          <a:spcPts val="0"/>
                        </a:spcBef>
                        <a:spcAft>
                          <a:spcPts val="0"/>
                        </a:spcAft>
                      </a:pPr>
                      <a:r>
                        <a:rPr lang="en-US" sz="1400" b="0" i="0" u="none" strike="noStrike" dirty="0" err="1">
                          <a:solidFill>
                            <a:srgbClr val="505050"/>
                          </a:solidFill>
                          <a:effectLst/>
                          <a:latin typeface="Arial" panose="020B0604020202020204" pitchFamily="34" charset="0"/>
                        </a:rPr>
                        <a:t>nej</a:t>
                      </a:r>
                      <a:endParaRPr lang="en-US" sz="1400" b="0" i="0" u="none" strike="noStrike" dirty="0">
                        <a:effectLst/>
                        <a:latin typeface="Arial" panose="020B0604020202020204" pitchFamily="34" charset="0"/>
                      </a:endParaRPr>
                    </a:p>
                  </a:txBody>
                  <a:tcPr marL="23922" marR="23922" marT="23922" marB="23922"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359712463"/>
                  </a:ext>
                </a:extLst>
              </a:tr>
            </a:tbl>
          </a:graphicData>
        </a:graphic>
      </p:graphicFrame>
    </p:spTree>
    <p:extLst>
      <p:ext uri="{BB962C8B-B14F-4D97-AF65-F5344CB8AC3E}">
        <p14:creationId xmlns:p14="http://schemas.microsoft.com/office/powerpoint/2010/main" val="160815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475A195-3ECB-0876-87E3-E73A14B1ACB2}"/>
              </a:ext>
            </a:extLst>
          </p:cNvPr>
          <p:cNvSpPr>
            <a:spLocks noGrp="1"/>
          </p:cNvSpPr>
          <p:nvPr>
            <p:ph type="title"/>
          </p:nvPr>
        </p:nvSpPr>
        <p:spPr/>
        <p:txBody>
          <a:bodyPr/>
          <a:lstStyle/>
          <a:p>
            <a:r>
              <a:rPr lang="sv-SE" dirty="0"/>
              <a:t>Samtycke </a:t>
            </a:r>
          </a:p>
        </p:txBody>
      </p:sp>
      <p:sp>
        <p:nvSpPr>
          <p:cNvPr id="3" name="Platshållare för innehåll 2">
            <a:extLst>
              <a:ext uri="{FF2B5EF4-FFF2-40B4-BE49-F238E27FC236}">
                <a16:creationId xmlns:a16="http://schemas.microsoft.com/office/drawing/2014/main" id="{997A8DF1-3127-1527-6816-B0FF94C90666}"/>
              </a:ext>
            </a:extLst>
          </p:cNvPr>
          <p:cNvSpPr>
            <a:spLocks noGrp="1"/>
          </p:cNvSpPr>
          <p:nvPr>
            <p:ph idx="1"/>
          </p:nvPr>
        </p:nvSpPr>
        <p:spPr/>
        <p:txBody>
          <a:bodyPr/>
          <a:lstStyle/>
          <a:p>
            <a:r>
              <a:rPr lang="sv-SE" dirty="0"/>
              <a:t>Samtycke i sexuella sammanhang innebär att inte göra något mot någon som den inte vill och tycker om</a:t>
            </a:r>
          </a:p>
          <a:p>
            <a:r>
              <a:rPr lang="sv-SE" dirty="0"/>
              <a:t>Allt som har med sex att göra måste vara frivilligt och ömsesidigt</a:t>
            </a:r>
          </a:p>
          <a:p>
            <a:r>
              <a:rPr lang="sv-SE" dirty="0"/>
              <a:t>Man kan inte anta att den andra känner och vill samma sak som man själv, utan man måste lära sig att kommunicera</a:t>
            </a:r>
          </a:p>
          <a:p>
            <a:r>
              <a:rPr lang="sv-SE" dirty="0"/>
              <a:t>Det handlar också om att man inte får utnyttja om man har något slags övertag</a:t>
            </a:r>
          </a:p>
          <a:p>
            <a:r>
              <a:rPr lang="sv-SE" dirty="0">
                <a:hlinkClick r:id="rId2"/>
              </a:rPr>
              <a:t>Samtycke</a:t>
            </a:r>
            <a:endParaRPr lang="sv-SE" dirty="0"/>
          </a:p>
          <a:p>
            <a:pPr marL="0" indent="0">
              <a:buNone/>
            </a:pPr>
            <a:endParaRPr lang="sv-SE" dirty="0"/>
          </a:p>
        </p:txBody>
      </p:sp>
    </p:spTree>
    <p:extLst>
      <p:ext uri="{BB962C8B-B14F-4D97-AF65-F5344CB8AC3E}">
        <p14:creationId xmlns:p14="http://schemas.microsoft.com/office/powerpoint/2010/main" val="26164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7650CA-5626-7747-86AF-584569A4735E}"/>
              </a:ext>
            </a:extLst>
          </p:cNvPr>
          <p:cNvSpPr>
            <a:spLocks noGrp="1"/>
          </p:cNvSpPr>
          <p:nvPr>
            <p:ph type="title"/>
          </p:nvPr>
        </p:nvSpPr>
        <p:spPr/>
        <p:txBody>
          <a:bodyPr/>
          <a:lstStyle/>
          <a:p>
            <a:r>
              <a:rPr lang="sv-SE" dirty="0"/>
              <a:t>Sexuella Trakasserier </a:t>
            </a:r>
          </a:p>
        </p:txBody>
      </p:sp>
      <p:sp>
        <p:nvSpPr>
          <p:cNvPr id="3" name="Platshållare för innehåll 2">
            <a:extLst>
              <a:ext uri="{FF2B5EF4-FFF2-40B4-BE49-F238E27FC236}">
                <a16:creationId xmlns:a16="http://schemas.microsoft.com/office/drawing/2014/main" id="{A5E1C117-C19A-67D1-C467-FF2978D36436}"/>
              </a:ext>
            </a:extLst>
          </p:cNvPr>
          <p:cNvSpPr>
            <a:spLocks noGrp="1"/>
          </p:cNvSpPr>
          <p:nvPr>
            <p:ph idx="1"/>
          </p:nvPr>
        </p:nvSpPr>
        <p:spPr/>
        <p:txBody>
          <a:bodyPr>
            <a:normAutofit fontScale="85000" lnSpcReduction="20000"/>
          </a:bodyPr>
          <a:lstStyle/>
          <a:p>
            <a:r>
              <a:rPr lang="sv-SE" dirty="0"/>
              <a:t>Att trakassera betyder att man utsätter någon för obehag </a:t>
            </a:r>
          </a:p>
          <a:p>
            <a:r>
              <a:rPr lang="sv-SE" dirty="0"/>
              <a:t>Sexuella trakasserier är beteenden som har med sex eller kön att göra, och som den som utsätts upplever som kränkande</a:t>
            </a:r>
          </a:p>
          <a:p>
            <a:r>
              <a:rPr lang="sv-SE" dirty="0"/>
              <a:t>Grunden för att något ska räknas som sexuella trakasserier är att det saknas samtycke</a:t>
            </a:r>
          </a:p>
          <a:p>
            <a:r>
              <a:rPr lang="sv-SE" dirty="0"/>
              <a:t>I regel upplever den som utsätts för sexuella trakasserier att hen är i något slags underläge</a:t>
            </a:r>
          </a:p>
          <a:p>
            <a:pPr lvl="1"/>
            <a:r>
              <a:rPr lang="sv-SE" dirty="0"/>
              <a:t>Därför kan handlingarna upplevas som hotfulla och betydligt värre än den som utför dem förstår</a:t>
            </a:r>
          </a:p>
          <a:p>
            <a:r>
              <a:rPr lang="sv-SE" dirty="0"/>
              <a:t>Att utföra sexuella handlingar mot någon mot den personens vilja är olagligt</a:t>
            </a:r>
          </a:p>
          <a:p>
            <a:pPr lvl="1"/>
            <a:r>
              <a:rPr lang="sv-SE" dirty="0"/>
              <a:t>Sexuella ofredanden och övergrepp är förbjudet enligt brottsbalken</a:t>
            </a:r>
          </a:p>
          <a:p>
            <a:pPr lvl="1"/>
            <a:r>
              <a:rPr lang="sv-SE" dirty="0"/>
              <a:t>Diskrimineringslagen behandlar sexuella trakasserier i skolan, på högskolan och på arbetsplatser</a:t>
            </a:r>
          </a:p>
        </p:txBody>
      </p:sp>
    </p:spTree>
    <p:extLst>
      <p:ext uri="{BB962C8B-B14F-4D97-AF65-F5344CB8AC3E}">
        <p14:creationId xmlns:p14="http://schemas.microsoft.com/office/powerpoint/2010/main" val="302375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14EB1A0-47CD-1818-B10F-380EE57496A9}"/>
              </a:ext>
            </a:extLst>
          </p:cNvPr>
          <p:cNvSpPr>
            <a:spLocks noGrp="1"/>
          </p:cNvSpPr>
          <p:nvPr>
            <p:ph type="title"/>
          </p:nvPr>
        </p:nvSpPr>
        <p:spPr/>
        <p:txBody>
          <a:bodyPr/>
          <a:lstStyle/>
          <a:p>
            <a:r>
              <a:rPr lang="sv-SE" dirty="0"/>
              <a:t>Sexualbrott </a:t>
            </a:r>
          </a:p>
        </p:txBody>
      </p:sp>
      <p:sp>
        <p:nvSpPr>
          <p:cNvPr id="3" name="Platshållare för innehåll 2">
            <a:extLst>
              <a:ext uri="{FF2B5EF4-FFF2-40B4-BE49-F238E27FC236}">
                <a16:creationId xmlns:a16="http://schemas.microsoft.com/office/drawing/2014/main" id="{C4E45D9A-FF68-B64A-B6AF-E931B24595FA}"/>
              </a:ext>
            </a:extLst>
          </p:cNvPr>
          <p:cNvSpPr>
            <a:spLocks noGrp="1"/>
          </p:cNvSpPr>
          <p:nvPr>
            <p:ph idx="1"/>
          </p:nvPr>
        </p:nvSpPr>
        <p:spPr/>
        <p:txBody>
          <a:bodyPr/>
          <a:lstStyle/>
          <a:p>
            <a:pPr marL="0" indent="0">
              <a:buNone/>
            </a:pPr>
            <a:r>
              <a:rPr lang="sv-SE" dirty="0"/>
              <a:t>Det finns lagar som sätter gränser för vad som är tillåtet och förbjudet när det gäller relationer och sex</a:t>
            </a:r>
          </a:p>
          <a:p>
            <a:r>
              <a:rPr lang="sv-SE" dirty="0"/>
              <a:t>Sexuellt utnyttjande av person i beroendeställning</a:t>
            </a:r>
          </a:p>
          <a:p>
            <a:pPr lvl="1"/>
            <a:r>
              <a:rPr lang="sv-SE" dirty="0"/>
              <a:t>Förmå någon att ha sex genom att missbruka att hen är beroende av en</a:t>
            </a:r>
          </a:p>
          <a:p>
            <a:pPr lvl="1"/>
            <a:r>
              <a:rPr lang="sv-SE" dirty="0"/>
              <a:t>Straffet för sexuellt utnyttjande av person i beroendeställning är fängelse i högst två år</a:t>
            </a:r>
          </a:p>
          <a:p>
            <a:r>
              <a:rPr lang="sv-SE" dirty="0"/>
              <a:t>Sexuellt utnyttjande av barn</a:t>
            </a:r>
          </a:p>
          <a:p>
            <a:pPr lvl="1"/>
            <a:r>
              <a:rPr lang="sv-SE" dirty="0"/>
              <a:t>Någon som själv är äldre har sex med någon under 15 år. Det är olagligt även om den under 15 vill det</a:t>
            </a:r>
          </a:p>
          <a:p>
            <a:pPr lvl="1"/>
            <a:r>
              <a:rPr lang="sv-SE" dirty="0"/>
              <a:t>Straffet för sexuellt utnyttjande av barn är fängelse i högst fyra år</a:t>
            </a:r>
          </a:p>
        </p:txBody>
      </p:sp>
    </p:spTree>
    <p:extLst>
      <p:ext uri="{BB962C8B-B14F-4D97-AF65-F5344CB8AC3E}">
        <p14:creationId xmlns:p14="http://schemas.microsoft.com/office/powerpoint/2010/main" val="254538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83E238B-A339-C26A-51F9-4A46E9668CE5}"/>
              </a:ext>
            </a:extLst>
          </p:cNvPr>
          <p:cNvSpPr>
            <a:spLocks noGrp="1"/>
          </p:cNvSpPr>
          <p:nvPr>
            <p:ph type="title"/>
          </p:nvPr>
        </p:nvSpPr>
        <p:spPr/>
        <p:txBody>
          <a:bodyPr/>
          <a:lstStyle/>
          <a:p>
            <a:r>
              <a:rPr lang="sv-SE" dirty="0"/>
              <a:t>Sexualbrott </a:t>
            </a:r>
          </a:p>
        </p:txBody>
      </p:sp>
      <p:sp>
        <p:nvSpPr>
          <p:cNvPr id="3" name="Platshållare för innehåll 2">
            <a:extLst>
              <a:ext uri="{FF2B5EF4-FFF2-40B4-BE49-F238E27FC236}">
                <a16:creationId xmlns:a16="http://schemas.microsoft.com/office/drawing/2014/main" id="{548937FE-05DF-7B45-B42C-398465F1A823}"/>
              </a:ext>
            </a:extLst>
          </p:cNvPr>
          <p:cNvSpPr>
            <a:spLocks noGrp="1"/>
          </p:cNvSpPr>
          <p:nvPr>
            <p:ph idx="1"/>
          </p:nvPr>
        </p:nvSpPr>
        <p:spPr/>
        <p:txBody>
          <a:bodyPr>
            <a:normAutofit lnSpcReduction="10000"/>
          </a:bodyPr>
          <a:lstStyle/>
          <a:p>
            <a:r>
              <a:rPr lang="sv-SE" dirty="0"/>
              <a:t>Sexuellt ofredande</a:t>
            </a:r>
          </a:p>
          <a:p>
            <a:pPr lvl="1"/>
            <a:r>
              <a:rPr lang="sv-SE" dirty="0"/>
              <a:t>Göra eller säga något som väcker obehag och kränker någon annans sexuella integritet</a:t>
            </a:r>
          </a:p>
          <a:p>
            <a:pPr lvl="2"/>
            <a:r>
              <a:rPr lang="sv-SE" dirty="0"/>
              <a:t>Det kan till exempel vara att tafsa någon på brösten eller könsorganen</a:t>
            </a:r>
          </a:p>
          <a:p>
            <a:pPr lvl="1"/>
            <a:r>
              <a:rPr lang="sv-SE" dirty="0"/>
              <a:t>Straffet för sexuellt ofredande är böter eller fängelse i högst två år</a:t>
            </a:r>
          </a:p>
          <a:p>
            <a:r>
              <a:rPr lang="sv-SE" dirty="0"/>
              <a:t>Sexuellt tvång</a:t>
            </a:r>
          </a:p>
          <a:p>
            <a:pPr lvl="1"/>
            <a:r>
              <a:rPr lang="sv-SE" dirty="0"/>
              <a:t>Med tvång göra en sexuell handling mot någon, eller att tvinga hen att göra en sexuell handling mot en själv </a:t>
            </a:r>
          </a:p>
          <a:p>
            <a:pPr lvl="1"/>
            <a:r>
              <a:rPr lang="sv-SE" dirty="0"/>
              <a:t>Det kan också vara att man gör något sexuellt mot någon som sover eller av annan anledning inte kan freda sig</a:t>
            </a:r>
          </a:p>
          <a:p>
            <a:pPr lvl="1"/>
            <a:r>
              <a:rPr lang="sv-SE" dirty="0"/>
              <a:t>Straffet är fängelse i högst två år. För grovt sexuellt tvång är straffet lägst sex månader och högst sex års fängelse</a:t>
            </a:r>
          </a:p>
        </p:txBody>
      </p:sp>
    </p:spTree>
    <p:extLst>
      <p:ext uri="{BB962C8B-B14F-4D97-AF65-F5344CB8AC3E}">
        <p14:creationId xmlns:p14="http://schemas.microsoft.com/office/powerpoint/2010/main" val="7758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B0CF59B-93DD-7E38-2B46-3098E54D327A}"/>
              </a:ext>
            </a:extLst>
          </p:cNvPr>
          <p:cNvSpPr>
            <a:spLocks noGrp="1"/>
          </p:cNvSpPr>
          <p:nvPr>
            <p:ph type="title"/>
          </p:nvPr>
        </p:nvSpPr>
        <p:spPr/>
        <p:txBody>
          <a:bodyPr/>
          <a:lstStyle/>
          <a:p>
            <a:r>
              <a:rPr lang="sv-SE" dirty="0"/>
              <a:t>Sexualbrott</a:t>
            </a:r>
          </a:p>
        </p:txBody>
      </p:sp>
      <p:sp>
        <p:nvSpPr>
          <p:cNvPr id="3" name="Platshållare för innehåll 2">
            <a:extLst>
              <a:ext uri="{FF2B5EF4-FFF2-40B4-BE49-F238E27FC236}">
                <a16:creationId xmlns:a16="http://schemas.microsoft.com/office/drawing/2014/main" id="{D98CE775-4075-F84B-56FC-49504AE59C3F}"/>
              </a:ext>
            </a:extLst>
          </p:cNvPr>
          <p:cNvSpPr>
            <a:spLocks noGrp="1"/>
          </p:cNvSpPr>
          <p:nvPr>
            <p:ph idx="1"/>
          </p:nvPr>
        </p:nvSpPr>
        <p:spPr/>
        <p:txBody>
          <a:bodyPr/>
          <a:lstStyle/>
          <a:p>
            <a:r>
              <a:rPr lang="sv-SE" dirty="0"/>
              <a:t>Våldtäkt</a:t>
            </a:r>
          </a:p>
          <a:p>
            <a:pPr lvl="1"/>
            <a:r>
              <a:rPr lang="sv-SE" dirty="0"/>
              <a:t>Med våld eller hot tvinga någon till samlag eller något jämförbart </a:t>
            </a:r>
          </a:p>
          <a:p>
            <a:pPr lvl="1"/>
            <a:r>
              <a:rPr lang="sv-SE" dirty="0"/>
              <a:t>Det kan också vara att man har samlag eller gör något jämförbart med någon som sover eller av annan anledning inte kan freda sig</a:t>
            </a:r>
          </a:p>
          <a:p>
            <a:pPr lvl="1"/>
            <a:r>
              <a:rPr lang="sv-SE" dirty="0"/>
              <a:t>Straffet för våldtäkt är fängelse i lägst två år och högst sex år. För grov våldtäkt är straffet lägst fyra och högst tio års fängelse.</a:t>
            </a:r>
          </a:p>
        </p:txBody>
      </p:sp>
    </p:spTree>
    <p:extLst>
      <p:ext uri="{BB962C8B-B14F-4D97-AF65-F5344CB8AC3E}">
        <p14:creationId xmlns:p14="http://schemas.microsoft.com/office/powerpoint/2010/main" val="353996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ABAB8D-4FFF-7380-FA4B-2BE5B70A1552}"/>
              </a:ext>
            </a:extLst>
          </p:cNvPr>
          <p:cNvSpPr>
            <a:spLocks noGrp="1"/>
          </p:cNvSpPr>
          <p:nvPr>
            <p:ph type="title"/>
          </p:nvPr>
        </p:nvSpPr>
        <p:spPr/>
        <p:txBody>
          <a:bodyPr/>
          <a:lstStyle/>
          <a:p>
            <a:r>
              <a:rPr lang="sv-SE" dirty="0"/>
              <a:t>Sammanfattning – Samtycke </a:t>
            </a:r>
          </a:p>
        </p:txBody>
      </p:sp>
      <p:sp>
        <p:nvSpPr>
          <p:cNvPr id="3" name="Platshållare för innehåll 2">
            <a:extLst>
              <a:ext uri="{FF2B5EF4-FFF2-40B4-BE49-F238E27FC236}">
                <a16:creationId xmlns:a16="http://schemas.microsoft.com/office/drawing/2014/main" id="{765DDFBE-40BB-595C-18A6-1914CFCCAA52}"/>
              </a:ext>
            </a:extLst>
          </p:cNvPr>
          <p:cNvSpPr>
            <a:spLocks noGrp="1"/>
          </p:cNvSpPr>
          <p:nvPr>
            <p:ph idx="1"/>
          </p:nvPr>
        </p:nvSpPr>
        <p:spPr/>
        <p:txBody>
          <a:bodyPr/>
          <a:lstStyle/>
          <a:p>
            <a:r>
              <a:rPr lang="sv-SE" dirty="0"/>
              <a:t>Ett ’nej’ är alltid ett ’nej’ </a:t>
            </a:r>
          </a:p>
          <a:p>
            <a:r>
              <a:rPr lang="sv-SE" dirty="0"/>
              <a:t>Kroppsspråk kan också säga ’nej’ </a:t>
            </a:r>
          </a:p>
          <a:p>
            <a:r>
              <a:rPr lang="sv-SE" dirty="0"/>
              <a:t>Någon som är full kan inte ge samtycke</a:t>
            </a:r>
          </a:p>
          <a:p>
            <a:r>
              <a:rPr lang="sv-SE" dirty="0"/>
              <a:t>Ett ’ja’ måste vara frivilligt och entusiastiskt </a:t>
            </a:r>
          </a:p>
          <a:p>
            <a:r>
              <a:rPr lang="sv-SE" dirty="0"/>
              <a:t>En har rätt att ångra sig när som helst </a:t>
            </a:r>
          </a:p>
          <a:p>
            <a:pPr lvl="1"/>
            <a:r>
              <a:rPr lang="sv-SE" dirty="0"/>
              <a:t>Kan vara jobbigt för den andra, men så är det!</a:t>
            </a:r>
          </a:p>
          <a:p>
            <a:pPr lvl="1"/>
            <a:r>
              <a:rPr lang="sv-SE" dirty="0"/>
              <a:t>Kan vara jobbigt för en att ångra sig – tänk alla känslor! </a:t>
            </a:r>
          </a:p>
          <a:p>
            <a:r>
              <a:rPr lang="sv-SE" dirty="0"/>
              <a:t>Kommunicera!  </a:t>
            </a:r>
          </a:p>
        </p:txBody>
      </p:sp>
    </p:spTree>
    <p:extLst>
      <p:ext uri="{BB962C8B-B14F-4D97-AF65-F5344CB8AC3E}">
        <p14:creationId xmlns:p14="http://schemas.microsoft.com/office/powerpoint/2010/main" val="124648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A829440-0438-3A8C-7BB2-14D2C67515BC}"/>
              </a:ext>
            </a:extLst>
          </p:cNvPr>
          <p:cNvSpPr>
            <a:spLocks noGrp="1"/>
          </p:cNvSpPr>
          <p:nvPr>
            <p:ph type="title"/>
          </p:nvPr>
        </p:nvSpPr>
        <p:spPr/>
        <p:txBody>
          <a:bodyPr/>
          <a:lstStyle/>
          <a:p>
            <a:r>
              <a:rPr lang="sv-SE" dirty="0"/>
              <a:t>Sexualitet och lust </a:t>
            </a:r>
          </a:p>
        </p:txBody>
      </p:sp>
      <p:sp>
        <p:nvSpPr>
          <p:cNvPr id="3" name="Platshållare för innehåll 2">
            <a:extLst>
              <a:ext uri="{FF2B5EF4-FFF2-40B4-BE49-F238E27FC236}">
                <a16:creationId xmlns:a16="http://schemas.microsoft.com/office/drawing/2014/main" id="{A432D92E-BA0D-6F4A-5076-CF8CCF26C216}"/>
              </a:ext>
            </a:extLst>
          </p:cNvPr>
          <p:cNvSpPr>
            <a:spLocks noGrp="1"/>
          </p:cNvSpPr>
          <p:nvPr>
            <p:ph idx="1"/>
          </p:nvPr>
        </p:nvSpPr>
        <p:spPr/>
        <p:txBody>
          <a:bodyPr>
            <a:normAutofit/>
          </a:bodyPr>
          <a:lstStyle/>
          <a:p>
            <a:pPr marL="0" indent="0">
              <a:buNone/>
            </a:pPr>
            <a:r>
              <a:rPr lang="sv-SE" sz="2400" i="1" dirty="0"/>
              <a:t>"Sexualitet är en integrerad del av varje människas personlighet, och det gäller såväl man och kvinna som barn. Den är ett grundbehov och en aspekt av att vara mänsklig, som inte kan skiljas från andra livsaspekter. Sexualitet är inte synonym med samlag, den handlar inte om huruvida vi kan ha orgasmer eller inte, och är heller inte summan av våra erotiska liv. Dessa kan men behöver inte vara en del av vår sexualitet. Sexualitet är mycket mer: den finns i energin som driver oss att söka kärlek, kontakt, värme och närhet; den uttrycks i vårt sätt att känna och väcka känslor samt att röra vid varandra. Sexualiteten påverkar tankar, känslor, handlingar och gensvar och därigenom vår psykiska och fysiska hälsa.” </a:t>
            </a:r>
            <a:r>
              <a:rPr lang="sv-SE" dirty="0"/>
              <a:t>- WHO</a:t>
            </a:r>
          </a:p>
        </p:txBody>
      </p:sp>
    </p:spTree>
    <p:extLst>
      <p:ext uri="{BB962C8B-B14F-4D97-AF65-F5344CB8AC3E}">
        <p14:creationId xmlns:p14="http://schemas.microsoft.com/office/powerpoint/2010/main" val="293692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EC8393-C8FD-904B-EF71-C623365B8BD4}"/>
              </a:ext>
            </a:extLst>
          </p:cNvPr>
          <p:cNvSpPr>
            <a:spLocks noGrp="1"/>
          </p:cNvSpPr>
          <p:nvPr>
            <p:ph type="title"/>
          </p:nvPr>
        </p:nvSpPr>
        <p:spPr/>
        <p:txBody>
          <a:bodyPr/>
          <a:lstStyle/>
          <a:p>
            <a:r>
              <a:rPr lang="sv-SE" dirty="0"/>
              <a:t>Sexualitet och lust </a:t>
            </a:r>
          </a:p>
        </p:txBody>
      </p:sp>
      <p:sp>
        <p:nvSpPr>
          <p:cNvPr id="3" name="Platshållare för innehåll 2">
            <a:extLst>
              <a:ext uri="{FF2B5EF4-FFF2-40B4-BE49-F238E27FC236}">
                <a16:creationId xmlns:a16="http://schemas.microsoft.com/office/drawing/2014/main" id="{F9BEB155-4BB9-173D-2C1D-371E235F7DD5}"/>
              </a:ext>
            </a:extLst>
          </p:cNvPr>
          <p:cNvSpPr>
            <a:spLocks noGrp="1"/>
          </p:cNvSpPr>
          <p:nvPr>
            <p:ph idx="1"/>
          </p:nvPr>
        </p:nvSpPr>
        <p:spPr/>
        <p:txBody>
          <a:bodyPr/>
          <a:lstStyle/>
          <a:p>
            <a:r>
              <a:rPr lang="sv-SE" dirty="0"/>
              <a:t>Sexualiteten påverkar våra tankar, känslor, och handlingar </a:t>
            </a:r>
          </a:p>
          <a:p>
            <a:r>
              <a:rPr lang="sv-SE" dirty="0"/>
              <a:t>Det är något man alltid har, även om man inte har sex </a:t>
            </a:r>
          </a:p>
          <a:p>
            <a:r>
              <a:rPr lang="sv-SE" dirty="0"/>
              <a:t>Vad som är njutbart och ger lust varierar oerhört mycket mellan olika människor</a:t>
            </a:r>
          </a:p>
          <a:p>
            <a:r>
              <a:rPr lang="sv-SE" dirty="0"/>
              <a:t>Man kan njuta sexuellt ensam (onani) eller tillsammans med någon</a:t>
            </a:r>
          </a:p>
          <a:p>
            <a:r>
              <a:rPr lang="sv-SE" dirty="0"/>
              <a:t>Lust påverkas av: </a:t>
            </a:r>
          </a:p>
          <a:p>
            <a:pPr lvl="1"/>
            <a:r>
              <a:rPr lang="sv-SE" dirty="0"/>
              <a:t>förväntningar på vad som ska hända, vem man är med, årstiden, åldern, vad man äter och inte minst budskap om sex och våra kroppar i medierna</a:t>
            </a:r>
          </a:p>
        </p:txBody>
      </p:sp>
    </p:spTree>
    <p:extLst>
      <p:ext uri="{BB962C8B-B14F-4D97-AF65-F5344CB8AC3E}">
        <p14:creationId xmlns:p14="http://schemas.microsoft.com/office/powerpoint/2010/main" val="131233887"/>
      </p:ext>
    </p:extLst>
  </p:cSld>
  <p:clrMapOvr>
    <a:masterClrMapping/>
  </p:clrMapOvr>
</p:sld>
</file>

<file path=ppt/theme/theme1.xml><?xml version="1.0" encoding="utf-8"?>
<a:theme xmlns:a="http://schemas.openxmlformats.org/drawingml/2006/main" name="Office-tema">
  <a:themeElements>
    <a:clrScheme name="Blå">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2216</TotalTime>
  <Words>2083</Words>
  <Application>Microsoft Office PowerPoint</Application>
  <PresentationFormat>Bredbild</PresentationFormat>
  <Paragraphs>195</Paragraphs>
  <Slides>19</Slides>
  <Notes>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19</vt:i4>
      </vt:variant>
    </vt:vector>
  </HeadingPairs>
  <TitlesOfParts>
    <vt:vector size="24" baseType="lpstr">
      <vt:lpstr>Arial</vt:lpstr>
      <vt:lpstr>Calibri</vt:lpstr>
      <vt:lpstr>Calibri Light</vt:lpstr>
      <vt:lpstr>PT Sans</vt:lpstr>
      <vt:lpstr>Office-tema</vt:lpstr>
      <vt:lpstr>Naturkunskap 1b</vt:lpstr>
      <vt:lpstr>Samtycke </vt:lpstr>
      <vt:lpstr>Sexuella Trakasserier </vt:lpstr>
      <vt:lpstr>Sexualbrott </vt:lpstr>
      <vt:lpstr>Sexualbrott </vt:lpstr>
      <vt:lpstr>Sexualbrott</vt:lpstr>
      <vt:lpstr>Sammanfattning – Samtycke </vt:lpstr>
      <vt:lpstr>Sexualitet och lust </vt:lpstr>
      <vt:lpstr>Sexualitet och lust </vt:lpstr>
      <vt:lpstr>Sexuell Njutning </vt:lpstr>
      <vt:lpstr>Kvinnans Könsorgan</vt:lpstr>
      <vt:lpstr>Inre Könsorgan</vt:lpstr>
      <vt:lpstr>Mannens Könsorgan</vt:lpstr>
      <vt:lpstr>Inre Könsorgan </vt:lpstr>
      <vt:lpstr>Orgasm </vt:lpstr>
      <vt:lpstr>Orgasm </vt:lpstr>
      <vt:lpstr>Safe(r) Sex </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Sex Lektion 3</dc:title>
  <dc:creator>Fares Makki</dc:creator>
  <cp:lastModifiedBy>Fares Makki</cp:lastModifiedBy>
  <cp:revision>2</cp:revision>
  <dcterms:created xsi:type="dcterms:W3CDTF">2024-02-19T05:17:12Z</dcterms:created>
  <dcterms:modified xsi:type="dcterms:W3CDTF">2025-02-20T08:39:19Z</dcterms:modified>
</cp:coreProperties>
</file>