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44DA5A6C-91F0-4E24-9DD7-C62C70C0C9D0}"/>
    <pc:docChg chg="custSel addSld modSld">
      <pc:chgData name="Fares Makki" userId="d0c14dd2-ce13-49c4-820b-c6a5e60d5a8d" providerId="ADAL" clId="{44DA5A6C-91F0-4E24-9DD7-C62C70C0C9D0}" dt="2025-02-27T19:23:21.495" v="51" actId="20577"/>
      <pc:docMkLst>
        <pc:docMk/>
      </pc:docMkLst>
      <pc:sldChg chg="modSp mod">
        <pc:chgData name="Fares Makki" userId="d0c14dd2-ce13-49c4-820b-c6a5e60d5a8d" providerId="ADAL" clId="{44DA5A6C-91F0-4E24-9DD7-C62C70C0C9D0}" dt="2025-02-27T19:19:25.276" v="21" actId="14"/>
        <pc:sldMkLst>
          <pc:docMk/>
          <pc:sldMk cId="3041426409" sldId="263"/>
        </pc:sldMkLst>
        <pc:spChg chg="mod">
          <ac:chgData name="Fares Makki" userId="d0c14dd2-ce13-49c4-820b-c6a5e60d5a8d" providerId="ADAL" clId="{44DA5A6C-91F0-4E24-9DD7-C62C70C0C9D0}" dt="2025-02-27T19:19:25.276" v="21" actId="14"/>
          <ac:spMkLst>
            <pc:docMk/>
            <pc:sldMk cId="3041426409" sldId="263"/>
            <ac:spMk id="3" creationId="{835D068F-8CE2-F3D3-E970-812F374680AD}"/>
          </ac:spMkLst>
        </pc:spChg>
      </pc:sldChg>
      <pc:sldChg chg="modSp new mod">
        <pc:chgData name="Fares Makki" userId="d0c14dd2-ce13-49c4-820b-c6a5e60d5a8d" providerId="ADAL" clId="{44DA5A6C-91F0-4E24-9DD7-C62C70C0C9D0}" dt="2025-02-27T19:23:21.495" v="51" actId="20577"/>
        <pc:sldMkLst>
          <pc:docMk/>
          <pc:sldMk cId="3318629092" sldId="265"/>
        </pc:sldMkLst>
        <pc:spChg chg="mod">
          <ac:chgData name="Fares Makki" userId="d0c14dd2-ce13-49c4-820b-c6a5e60d5a8d" providerId="ADAL" clId="{44DA5A6C-91F0-4E24-9DD7-C62C70C0C9D0}" dt="2025-02-27T19:22:29.989" v="31" actId="20577"/>
          <ac:spMkLst>
            <pc:docMk/>
            <pc:sldMk cId="3318629092" sldId="265"/>
            <ac:spMk id="2" creationId="{E05FA8E2-B6BB-F7B3-B4B9-1754560226C1}"/>
          </ac:spMkLst>
        </pc:spChg>
        <pc:spChg chg="mod">
          <ac:chgData name="Fares Makki" userId="d0c14dd2-ce13-49c4-820b-c6a5e60d5a8d" providerId="ADAL" clId="{44DA5A6C-91F0-4E24-9DD7-C62C70C0C9D0}" dt="2025-02-27T19:23:21.495" v="51" actId="20577"/>
          <ac:spMkLst>
            <pc:docMk/>
            <pc:sldMk cId="3318629092" sldId="265"/>
            <ac:spMk id="3" creationId="{7B461BC8-9E55-AF84-CD0E-498566231E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EBAE2-50F6-4FAB-81B0-6EF0BFEB6AD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FAF3F-D25B-4ECC-A64A-79DD0FAA7A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631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Måla först med rostskyddsfärg som innehåller t.ex. zinkpulver och sedan med flera lager täckfärg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FAF3F-D25B-4ECC-A64A-79DD0FAA7AC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51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Rostfri stål innehåll stor mängd krom som oxideras och ges en oxidskikt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FAF3F-D25B-4ECC-A64A-79DD0FAA7AC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4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Rita en </a:t>
            </a:r>
            <a:r>
              <a:rPr lang="sv-SE" dirty="0" err="1"/>
              <a:t>galvanic</a:t>
            </a:r>
            <a:r>
              <a:rPr lang="sv-SE" dirty="0"/>
              <a:t> cell på tavlan </a:t>
            </a:r>
            <a:r>
              <a:rPr lang="sv-SE" dirty="0" err="1"/>
              <a:t>Zn</a:t>
            </a:r>
            <a:r>
              <a:rPr lang="sv-SE" dirty="0"/>
              <a:t> är anod och Cu är katod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FAF3F-D25B-4ECC-A64A-79DD0FAA7AC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669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765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986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919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892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784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907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426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925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30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67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44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32F3-4149-4C07-8E19-870D29F3B739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F7AF-C48A-4382-AF67-783730D506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6211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16A949-0615-1F68-B200-A1019C26B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B035A6-4375-317D-6805-9A17A58DF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Elektrolys och Korrosion </a:t>
            </a:r>
          </a:p>
        </p:txBody>
      </p:sp>
    </p:spTree>
    <p:extLst>
      <p:ext uri="{BB962C8B-B14F-4D97-AF65-F5344CB8AC3E}">
        <p14:creationId xmlns:p14="http://schemas.microsoft.com/office/powerpoint/2010/main" val="15018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5FA8E2-B6BB-F7B3-B4B9-17545602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B461BC8-9E55-AF84-CD0E-49856623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s. 315 #34 – 40 </a:t>
            </a:r>
          </a:p>
        </p:txBody>
      </p:sp>
    </p:spTree>
    <p:extLst>
      <p:ext uri="{BB962C8B-B14F-4D97-AF65-F5344CB8AC3E}">
        <p14:creationId xmlns:p14="http://schemas.microsoft.com/office/powerpoint/2010/main" val="33186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939FF5-75CC-BFBD-1325-839377FF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Korrosion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B1488B-C12D-9055-4BE5-0E99E68BB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4100" cy="4351338"/>
          </a:xfrm>
        </p:spPr>
        <p:txBody>
          <a:bodyPr/>
          <a:lstStyle/>
          <a:p>
            <a:r>
              <a:rPr lang="sv-SE" dirty="0"/>
              <a:t>När ett material gnagas sönder eller förstörs</a:t>
            </a:r>
          </a:p>
          <a:p>
            <a:r>
              <a:rPr lang="sv-SE" dirty="0"/>
              <a:t>Kan hända till alla material </a:t>
            </a:r>
          </a:p>
          <a:p>
            <a:pPr lvl="1"/>
            <a:r>
              <a:rPr lang="sv-SE" dirty="0"/>
              <a:t>Vi fokusera bara på metaller </a:t>
            </a:r>
          </a:p>
          <a:p>
            <a:r>
              <a:rPr lang="sv-SE" dirty="0"/>
              <a:t>När en metall korroderar sker det en reaktion med syre </a:t>
            </a:r>
          </a:p>
          <a:p>
            <a:pPr lvl="1"/>
            <a:r>
              <a:rPr lang="sv-SE" dirty="0"/>
              <a:t>Metallen oxideras medan syre reduceras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67D186E-5033-D091-A84B-46C1D11FA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27" y="0"/>
            <a:ext cx="5149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2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6530A9-FE0E-5B6D-A6AD-757550FC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Metallytor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2C9E5C-8590-33D6-EBE6-33BA5A2D6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7905" cy="4351338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Korrosion bildas när det är två olika metaller i kontakt med varandra </a:t>
            </a:r>
          </a:p>
          <a:p>
            <a:r>
              <a:rPr lang="sv-SE" dirty="0"/>
              <a:t>Rost (korrosion i järn) händer extra snabbt om järn sitter i kontakt med andra metaller eller i legeringar </a:t>
            </a:r>
          </a:p>
          <a:p>
            <a:r>
              <a:rPr lang="sv-SE" dirty="0"/>
              <a:t>Metallytor är kalla och tillåter kondensering av vatten i luften </a:t>
            </a:r>
          </a:p>
          <a:p>
            <a:r>
              <a:rPr lang="sv-SE" dirty="0"/>
              <a:t>(negativa pol) Anod: </a:t>
            </a:r>
          </a:p>
          <a:p>
            <a:pPr marL="457200" lvl="1" indent="0">
              <a:buNone/>
            </a:pPr>
            <a:r>
              <a:rPr lang="sv-SE" dirty="0"/>
              <a:t>	Fe</a:t>
            </a:r>
            <a:r>
              <a:rPr lang="sv-SE" baseline="-25000" dirty="0"/>
              <a:t>(s)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Fe</a:t>
            </a:r>
            <a:r>
              <a:rPr lang="sv-SE" baseline="30000" dirty="0">
                <a:sym typeface="Wingdings" panose="05000000000000000000" pitchFamily="2" charset="2"/>
              </a:rPr>
              <a:t>2+</a:t>
            </a:r>
            <a:r>
              <a:rPr lang="sv-SE" baseline="-25000" dirty="0">
                <a:sym typeface="Wingdings" panose="05000000000000000000" pitchFamily="2" charset="2"/>
              </a:rPr>
              <a:t>(</a:t>
            </a:r>
            <a:r>
              <a:rPr lang="sv-SE" baseline="-25000" dirty="0" err="1">
                <a:sym typeface="Wingdings" panose="05000000000000000000" pitchFamily="2" charset="2"/>
              </a:rPr>
              <a:t>aq</a:t>
            </a:r>
            <a:r>
              <a:rPr lang="sv-SE" baseline="-25000" dirty="0">
                <a:sym typeface="Wingdings" panose="05000000000000000000" pitchFamily="2" charset="2"/>
              </a:rPr>
              <a:t>)</a:t>
            </a:r>
            <a:r>
              <a:rPr lang="sv-SE" dirty="0">
                <a:sym typeface="Wingdings" panose="05000000000000000000" pitchFamily="2" charset="2"/>
              </a:rPr>
              <a:t> + 2e</a:t>
            </a:r>
            <a:r>
              <a:rPr lang="sv-SE" baseline="30000" dirty="0">
                <a:sym typeface="Wingdings" panose="05000000000000000000" pitchFamily="2" charset="2"/>
              </a:rPr>
              <a:t>-</a:t>
            </a:r>
            <a:r>
              <a:rPr lang="sv-SE" dirty="0">
                <a:sym typeface="Wingdings" panose="05000000000000000000" pitchFamily="2" charset="2"/>
              </a:rPr>
              <a:t> </a:t>
            </a:r>
          </a:p>
          <a:p>
            <a:r>
              <a:rPr lang="sv-SE" dirty="0">
                <a:sym typeface="Wingdings" panose="05000000000000000000" pitchFamily="2" charset="2"/>
              </a:rPr>
              <a:t>(positiva pol) Katod: </a:t>
            </a:r>
          </a:p>
          <a:p>
            <a:pPr marL="457200" lvl="1" indent="0">
              <a:buNone/>
            </a:pPr>
            <a:r>
              <a:rPr lang="sv-SE" dirty="0">
                <a:sym typeface="Wingdings" panose="05000000000000000000" pitchFamily="2" charset="2"/>
              </a:rPr>
              <a:t>	O</a:t>
            </a:r>
            <a:r>
              <a:rPr lang="sv-SE" baseline="-25000" dirty="0">
                <a:sym typeface="Wingdings" panose="05000000000000000000" pitchFamily="2" charset="2"/>
              </a:rPr>
              <a:t>2(</a:t>
            </a:r>
            <a:r>
              <a:rPr lang="sv-SE" baseline="-25000" dirty="0" err="1">
                <a:sym typeface="Wingdings" panose="05000000000000000000" pitchFamily="2" charset="2"/>
              </a:rPr>
              <a:t>aq</a:t>
            </a:r>
            <a:r>
              <a:rPr lang="sv-SE" baseline="-25000" dirty="0">
                <a:sym typeface="Wingdings" panose="05000000000000000000" pitchFamily="2" charset="2"/>
              </a:rPr>
              <a:t>)</a:t>
            </a:r>
            <a:r>
              <a:rPr lang="sv-SE" dirty="0">
                <a:sym typeface="Wingdings" panose="05000000000000000000" pitchFamily="2" charset="2"/>
              </a:rPr>
              <a:t> + H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O</a:t>
            </a:r>
            <a:r>
              <a:rPr lang="sv-SE" baseline="-25000" dirty="0">
                <a:sym typeface="Wingdings" panose="05000000000000000000" pitchFamily="2" charset="2"/>
              </a:rPr>
              <a:t>(l)</a:t>
            </a:r>
            <a:r>
              <a:rPr lang="sv-SE" dirty="0">
                <a:sym typeface="Wingdings" panose="05000000000000000000" pitchFamily="2" charset="2"/>
              </a:rPr>
              <a:t> + 4e</a:t>
            </a:r>
            <a:r>
              <a:rPr lang="sv-SE" baseline="30000" dirty="0">
                <a:sym typeface="Wingdings" panose="05000000000000000000" pitchFamily="2" charset="2"/>
              </a:rPr>
              <a:t>-</a:t>
            </a:r>
            <a:r>
              <a:rPr lang="sv-SE" dirty="0">
                <a:sym typeface="Wingdings" panose="05000000000000000000" pitchFamily="2" charset="2"/>
              </a:rPr>
              <a:t>  4 OH</a:t>
            </a:r>
            <a:r>
              <a:rPr lang="sv-SE" baseline="30000" dirty="0">
                <a:sym typeface="Wingdings" panose="05000000000000000000" pitchFamily="2" charset="2"/>
              </a:rPr>
              <a:t>-</a:t>
            </a:r>
            <a:r>
              <a:rPr lang="sv-SE" dirty="0">
                <a:sym typeface="Wingdings" panose="05000000000000000000" pitchFamily="2" charset="2"/>
              </a:rPr>
              <a:t> 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89C5AB24-1DA1-0231-ED33-E61897F3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30" y="1825625"/>
            <a:ext cx="5670170" cy="38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5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12C1FE-2923-359D-2434-BDCEABEB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Rost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9320B2-8355-79C2-5345-D3D9D85C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0170" cy="4351338"/>
          </a:xfrm>
        </p:spPr>
        <p:txBody>
          <a:bodyPr/>
          <a:lstStyle/>
          <a:p>
            <a:r>
              <a:rPr lang="sv-SE" dirty="0"/>
              <a:t>Då järn rostar bildas järnoxidhydroxid: </a:t>
            </a:r>
          </a:p>
          <a:p>
            <a:pPr lvl="1"/>
            <a:r>
              <a:rPr lang="sv-SE" sz="2800" dirty="0"/>
              <a:t>Många järnoxider bildas </a:t>
            </a:r>
          </a:p>
          <a:p>
            <a:pPr lvl="1"/>
            <a:r>
              <a:rPr lang="sv-SE" sz="2800" dirty="0"/>
              <a:t>Fe</a:t>
            </a:r>
            <a:r>
              <a:rPr lang="sv-SE" sz="2800" baseline="30000" dirty="0"/>
              <a:t>2+</a:t>
            </a:r>
            <a:r>
              <a:rPr lang="sv-SE" sz="2800" dirty="0"/>
              <a:t> joner bildar den svårlösliga fällning järn(II)hydroxid </a:t>
            </a:r>
          </a:p>
          <a:p>
            <a:pPr lvl="1"/>
            <a:r>
              <a:rPr lang="sv-SE" sz="2800" dirty="0"/>
              <a:t>Fe(OH)</a:t>
            </a:r>
            <a:r>
              <a:rPr lang="sv-SE" sz="2800" baseline="-25000" dirty="0"/>
              <a:t>2(s)</a:t>
            </a:r>
            <a:r>
              <a:rPr lang="sv-SE" sz="2800" dirty="0"/>
              <a:t> oxideras vidare av luftens syre till järn(III)oxidhydroxid, </a:t>
            </a:r>
            <a:r>
              <a:rPr lang="sv-SE" sz="2800" dirty="0" err="1"/>
              <a:t>FeO</a:t>
            </a:r>
            <a:r>
              <a:rPr lang="sv-SE" sz="2800" dirty="0"/>
              <a:t>(OH)</a:t>
            </a:r>
          </a:p>
          <a:p>
            <a:pPr lvl="2"/>
            <a:r>
              <a:rPr lang="sv-SE" sz="2400" dirty="0" err="1"/>
              <a:t>FeOOH</a:t>
            </a:r>
            <a:r>
              <a:rPr lang="sv-SE" sz="2400" dirty="0"/>
              <a:t> är den rödbruna förening som vi normalt kallar ”rost” </a:t>
            </a:r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49A09A5-C340-2C6D-22E3-512FD7B6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30" y="1825625"/>
            <a:ext cx="5670170" cy="38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ACF250-FE87-A7E9-68BE-966DA878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Förebygga rost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72073C-202C-55CA-9208-2A757EEA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6974" cy="4351338"/>
          </a:xfrm>
        </p:spPr>
        <p:txBody>
          <a:bodyPr/>
          <a:lstStyle/>
          <a:p>
            <a:r>
              <a:rPr lang="sv-SE" dirty="0"/>
              <a:t>Om järn har kontakt med en metall som är ett starkare reduktionsmedel än järn (mer oädel): </a:t>
            </a:r>
          </a:p>
          <a:p>
            <a:pPr lvl="1"/>
            <a:r>
              <a:rPr lang="sv-SE" dirty="0"/>
              <a:t>Negativa pol (Anod): </a:t>
            </a:r>
            <a:r>
              <a:rPr lang="sv-SE" dirty="0" err="1"/>
              <a:t>Zn</a:t>
            </a:r>
            <a:r>
              <a:rPr lang="sv-SE" baseline="-25000" dirty="0"/>
              <a:t>(s)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Zn</a:t>
            </a:r>
            <a:r>
              <a:rPr lang="sv-SE" baseline="30000" dirty="0">
                <a:sym typeface="Wingdings" panose="05000000000000000000" pitchFamily="2" charset="2"/>
              </a:rPr>
              <a:t>2+</a:t>
            </a:r>
            <a:r>
              <a:rPr lang="sv-SE" baseline="-25000" dirty="0">
                <a:sym typeface="Wingdings" panose="05000000000000000000" pitchFamily="2" charset="2"/>
              </a:rPr>
              <a:t>(</a:t>
            </a:r>
            <a:r>
              <a:rPr lang="sv-SE" baseline="-25000" dirty="0" err="1">
                <a:sym typeface="Wingdings" panose="05000000000000000000" pitchFamily="2" charset="2"/>
              </a:rPr>
              <a:t>aq</a:t>
            </a:r>
            <a:r>
              <a:rPr lang="sv-SE" baseline="-25000" dirty="0">
                <a:sym typeface="Wingdings" panose="05000000000000000000" pitchFamily="2" charset="2"/>
              </a:rPr>
              <a:t>)</a:t>
            </a:r>
            <a:r>
              <a:rPr lang="sv-SE" dirty="0">
                <a:sym typeface="Wingdings" panose="05000000000000000000" pitchFamily="2" charset="2"/>
              </a:rPr>
              <a:t> + 2e</a:t>
            </a:r>
            <a:r>
              <a:rPr lang="sv-SE" baseline="30000" dirty="0">
                <a:sym typeface="Wingdings" panose="05000000000000000000" pitchFamily="2" charset="2"/>
              </a:rPr>
              <a:t>-</a:t>
            </a:r>
            <a:r>
              <a:rPr lang="sv-SE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Men i den positiva pol finns inga järn joner och då reagerar järn inte </a:t>
            </a:r>
          </a:p>
          <a:p>
            <a:r>
              <a:rPr lang="sv-SE" dirty="0">
                <a:sym typeface="Wingdings" panose="05000000000000000000" pitchFamily="2" charset="2"/>
              </a:rPr>
              <a:t>Det kallas för offeranoder 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Ex) förzinkade föremål (galvaniserade) </a:t>
            </a:r>
          </a:p>
          <a:p>
            <a:r>
              <a:rPr lang="sv-SE" dirty="0">
                <a:sym typeface="Wingdings" panose="05000000000000000000" pitchFamily="2" charset="2"/>
              </a:rPr>
              <a:t>Kan även måla metallen för att skydda ytan från elektrolytlösning (vatten) </a:t>
            </a:r>
          </a:p>
          <a:p>
            <a:pPr lvl="1"/>
            <a:endParaRPr lang="sv-SE" dirty="0"/>
          </a:p>
        </p:txBody>
      </p:sp>
      <p:pic>
        <p:nvPicPr>
          <p:cNvPr id="2050" name="Picture 2" descr="Katodiskt skydd av metaller | RISE">
            <a:extLst>
              <a:ext uri="{FF2B5EF4-FFF2-40B4-BE49-F238E27FC236}">
                <a16:creationId xmlns:a16="http://schemas.microsoft.com/office/drawing/2014/main" id="{49A06DAC-BAEA-E9F3-83AE-4D538296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4" y="1845469"/>
            <a:ext cx="5076826" cy="336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0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11867A-6342-5062-6C47-2CAB0095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Metalloxider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1ADBAE-16C0-4A80-903C-658D5774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Oädla metaller reagerar lätt med luftens syre och bildar oxider </a:t>
            </a:r>
          </a:p>
          <a:p>
            <a:r>
              <a:rPr lang="sv-SE" dirty="0"/>
              <a:t>Oxiderna bildar täta och motståndskraftiga beläggningar på metallytorna som skyddar mot vidare angrepp av luftens syre </a:t>
            </a:r>
          </a:p>
          <a:p>
            <a:pPr lvl="1"/>
            <a:r>
              <a:rPr lang="sv-SE" dirty="0" err="1"/>
              <a:t>Anodisering</a:t>
            </a:r>
            <a:r>
              <a:rPr lang="sv-SE" dirty="0"/>
              <a:t> – en elektrisk process som görs oxidskikt tjockare </a:t>
            </a:r>
          </a:p>
        </p:txBody>
      </p:sp>
      <p:pic>
        <p:nvPicPr>
          <p:cNvPr id="4098" name="Picture 2" descr="Aluminium´s natural protection against corrosion">
            <a:extLst>
              <a:ext uri="{FF2B5EF4-FFF2-40B4-BE49-F238E27FC236}">
                <a16:creationId xmlns:a16="http://schemas.microsoft.com/office/drawing/2014/main" id="{59F29E73-B4B0-C710-8DB3-7CEAF4864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663950"/>
            <a:ext cx="67818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1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74F4A1-0CCD-6364-2A89-B1FB9CCF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Elektrolys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BEEC9D9-67CA-7419-8A79-F7E199C0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 err="1"/>
              <a:t>Lysis</a:t>
            </a:r>
            <a:r>
              <a:rPr lang="sv-SE" i="1" dirty="0"/>
              <a:t> – </a:t>
            </a:r>
            <a:r>
              <a:rPr lang="sv-SE" dirty="0"/>
              <a:t>sönderdelning </a:t>
            </a:r>
          </a:p>
          <a:p>
            <a:pPr marL="0" indent="0">
              <a:buNone/>
            </a:pPr>
            <a:r>
              <a:rPr lang="sv-SE" i="1" dirty="0"/>
              <a:t>Elektro</a:t>
            </a:r>
            <a:r>
              <a:rPr lang="sv-SE" dirty="0"/>
              <a:t> – elektrisk energi 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 en </a:t>
            </a:r>
            <a:r>
              <a:rPr lang="sv-SE" dirty="0" err="1"/>
              <a:t>galvanic</a:t>
            </a:r>
            <a:r>
              <a:rPr lang="sv-SE" dirty="0"/>
              <a:t> cell har vi oxidationsreaktion och reduktionsreaktion </a:t>
            </a:r>
          </a:p>
          <a:p>
            <a:r>
              <a:rPr lang="sv-SE" dirty="0"/>
              <a:t>Elektroner går från anod (minuspol) till katod (pluspol) </a:t>
            </a:r>
          </a:p>
          <a:p>
            <a:endParaRPr lang="sv-SE" dirty="0"/>
          </a:p>
          <a:p>
            <a:r>
              <a:rPr lang="sv-SE" dirty="0"/>
              <a:t>Med elektrolys kan vi framkalla motsatta, icke-spontana reaktionen</a:t>
            </a:r>
          </a:p>
        </p:txBody>
      </p:sp>
    </p:spTree>
    <p:extLst>
      <p:ext uri="{BB962C8B-B14F-4D97-AF65-F5344CB8AC3E}">
        <p14:creationId xmlns:p14="http://schemas.microsoft.com/office/powerpoint/2010/main" val="34191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CE7172-9C25-790F-7EA0-4D11F218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Elektrolys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5D068F-8CE2-F3D3-E970-812F3746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3825" cy="4667250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Strömkällan har en pluspol och en minuspol </a:t>
            </a:r>
          </a:p>
          <a:p>
            <a:r>
              <a:rPr lang="sv-SE" dirty="0"/>
              <a:t>Elektroden som är kopplad till strömkällans pluspol kallas anod</a:t>
            </a:r>
          </a:p>
          <a:p>
            <a:r>
              <a:rPr lang="sv-SE" dirty="0"/>
              <a:t>Elektroden som är kopplad till strömkällans minuspol kallas katod </a:t>
            </a:r>
          </a:p>
          <a:p>
            <a:r>
              <a:rPr lang="sv-SE" dirty="0"/>
              <a:t>”PANK”-regeln </a:t>
            </a:r>
          </a:p>
          <a:p>
            <a:r>
              <a:rPr lang="sv-SE" dirty="0"/>
              <a:t>Strömkällan överföras elektroner från anoden till katoden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1033747-C630-D165-ADF3-B72B50DC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25" y="0"/>
            <a:ext cx="7159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EBB714-BC94-8269-E097-56334122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Användning av elektrolys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AF9E73-3198-8085-8B65-219959ED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4925" cy="4351338"/>
          </a:xfrm>
        </p:spPr>
        <p:txBody>
          <a:bodyPr/>
          <a:lstStyle/>
          <a:p>
            <a:r>
              <a:rPr lang="sv-SE" dirty="0"/>
              <a:t>Framställning av metaller ur jonföreningar </a:t>
            </a:r>
          </a:p>
          <a:p>
            <a:pPr lvl="1"/>
            <a:r>
              <a:rPr lang="sv-SE" dirty="0"/>
              <a:t>Undantag: alkalimetaller som bildar vätgas istället </a:t>
            </a:r>
          </a:p>
          <a:p>
            <a:pPr lvl="2"/>
            <a:r>
              <a:rPr lang="sv-SE" dirty="0"/>
              <a:t>Använd vattenfria saltsmältor istället för vattenlösningar </a:t>
            </a:r>
          </a:p>
          <a:p>
            <a:r>
              <a:rPr lang="sv-SE" dirty="0"/>
              <a:t>Elförzinkning </a:t>
            </a:r>
          </a:p>
        </p:txBody>
      </p:sp>
      <p:pic>
        <p:nvPicPr>
          <p:cNvPr id="5122" name="Picture 2" descr="galvanisering av järn med Zinc (Kemi/Grundskola) – Pluggakuten">
            <a:extLst>
              <a:ext uri="{FF2B5EF4-FFF2-40B4-BE49-F238E27FC236}">
                <a16:creationId xmlns:a16="http://schemas.microsoft.com/office/drawing/2014/main" id="{B529A4A5-AF52-B593-05BF-1C5E093A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7" y="1825625"/>
            <a:ext cx="5232085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6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9103</TotalTime>
  <Words>438</Words>
  <Application>Microsoft Office PowerPoint</Application>
  <PresentationFormat>Bredbild</PresentationFormat>
  <Paragraphs>60</Paragraphs>
  <Slides>10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Office-tema</vt:lpstr>
      <vt:lpstr>Kemi 1</vt:lpstr>
      <vt:lpstr>Korrosion </vt:lpstr>
      <vt:lpstr>Metallytor </vt:lpstr>
      <vt:lpstr>Rost </vt:lpstr>
      <vt:lpstr>Förebygga rost </vt:lpstr>
      <vt:lpstr>Metalloxider </vt:lpstr>
      <vt:lpstr>Elektrolys </vt:lpstr>
      <vt:lpstr>Elektrolys</vt:lpstr>
      <vt:lpstr>Användning av elektrolys </vt:lpstr>
      <vt:lpstr>Övningar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Kemi 1</dc:title>
  <dc:creator>Fares Makki</dc:creator>
  <cp:lastModifiedBy>Fares Makki</cp:lastModifiedBy>
  <cp:revision>2</cp:revision>
  <dcterms:created xsi:type="dcterms:W3CDTF">2024-04-10T06:07:34Z</dcterms:created>
  <dcterms:modified xsi:type="dcterms:W3CDTF">2025-02-27T19:23:30Z</dcterms:modified>
</cp:coreProperties>
</file>