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76" r:id="rId4"/>
    <p:sldId id="279" r:id="rId5"/>
    <p:sldId id="280" r:id="rId6"/>
    <p:sldId id="282" r:id="rId7"/>
    <p:sldId id="274" r:id="rId8"/>
    <p:sldId id="275" r:id="rId9"/>
    <p:sldId id="277" r:id="rId10"/>
    <p:sldId id="278" r:id="rId11"/>
    <p:sldId id="281" r:id="rId12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F8624F-75F7-45C4-9432-348698C9AEDE}" v="10" dt="2025-02-03T06:54:07.6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4" d="100"/>
          <a:sy n="84" d="100"/>
        </p:scale>
        <p:origin x="5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res Makki" userId="d0c14dd2-ce13-49c4-820b-c6a5e60d5a8d" providerId="ADAL" clId="{A8F8624F-75F7-45C4-9432-348698C9AEDE}"/>
    <pc:docChg chg="undo custSel addSld delSld modSld sldOrd">
      <pc:chgData name="Fares Makki" userId="d0c14dd2-ce13-49c4-820b-c6a5e60d5a8d" providerId="ADAL" clId="{A8F8624F-75F7-45C4-9432-348698C9AEDE}" dt="2025-02-03T07:03:28.129" v="1588" actId="20577"/>
      <pc:docMkLst>
        <pc:docMk/>
      </pc:docMkLst>
      <pc:sldChg chg="modSp mod modNotesTx">
        <pc:chgData name="Fares Makki" userId="d0c14dd2-ce13-49c4-820b-c6a5e60d5a8d" providerId="ADAL" clId="{A8F8624F-75F7-45C4-9432-348698C9AEDE}" dt="2025-01-30T09:57:49.205" v="945" actId="20577"/>
        <pc:sldMkLst>
          <pc:docMk/>
          <pc:sldMk cId="82732285" sldId="273"/>
        </pc:sldMkLst>
        <pc:spChg chg="mod">
          <ac:chgData name="Fares Makki" userId="d0c14dd2-ce13-49c4-820b-c6a5e60d5a8d" providerId="ADAL" clId="{A8F8624F-75F7-45C4-9432-348698C9AEDE}" dt="2025-01-30T09:02:27.676" v="206" actId="15"/>
          <ac:spMkLst>
            <pc:docMk/>
            <pc:sldMk cId="82732285" sldId="273"/>
            <ac:spMk id="3" creationId="{D18E7B9D-1196-4301-3C21-1EB91ED3AD67}"/>
          </ac:spMkLst>
        </pc:spChg>
      </pc:sldChg>
      <pc:sldChg chg="modSp mod">
        <pc:chgData name="Fares Makki" userId="d0c14dd2-ce13-49c4-820b-c6a5e60d5a8d" providerId="ADAL" clId="{A8F8624F-75F7-45C4-9432-348698C9AEDE}" dt="2025-01-30T09:51:51.486" v="697" actId="20577"/>
        <pc:sldMkLst>
          <pc:docMk/>
          <pc:sldMk cId="1918198844" sldId="274"/>
        </pc:sldMkLst>
        <pc:spChg chg="mod">
          <ac:chgData name="Fares Makki" userId="d0c14dd2-ce13-49c4-820b-c6a5e60d5a8d" providerId="ADAL" clId="{A8F8624F-75F7-45C4-9432-348698C9AEDE}" dt="2025-01-30T09:51:51.486" v="697" actId="20577"/>
          <ac:spMkLst>
            <pc:docMk/>
            <pc:sldMk cId="1918198844" sldId="274"/>
            <ac:spMk id="2" creationId="{C0952797-C99C-DDAC-8326-958076702F47}"/>
          </ac:spMkLst>
        </pc:spChg>
      </pc:sldChg>
      <pc:sldChg chg="modSp mod modNotesTx">
        <pc:chgData name="Fares Makki" userId="d0c14dd2-ce13-49c4-820b-c6a5e60d5a8d" providerId="ADAL" clId="{A8F8624F-75F7-45C4-9432-348698C9AEDE}" dt="2025-01-30T09:16:40.906" v="229" actId="20577"/>
        <pc:sldMkLst>
          <pc:docMk/>
          <pc:sldMk cId="4028536931" sldId="275"/>
        </pc:sldMkLst>
        <pc:spChg chg="mod">
          <ac:chgData name="Fares Makki" userId="d0c14dd2-ce13-49c4-820b-c6a5e60d5a8d" providerId="ADAL" clId="{A8F8624F-75F7-45C4-9432-348698C9AEDE}" dt="2025-01-30T09:03:32.268" v="215" actId="20577"/>
          <ac:spMkLst>
            <pc:docMk/>
            <pc:sldMk cId="4028536931" sldId="275"/>
            <ac:spMk id="3" creationId="{D9507065-31E2-6522-DA5B-8BEC55102071}"/>
          </ac:spMkLst>
        </pc:spChg>
      </pc:sldChg>
      <pc:sldChg chg="add modNotesTx">
        <pc:chgData name="Fares Makki" userId="d0c14dd2-ce13-49c4-820b-c6a5e60d5a8d" providerId="ADAL" clId="{A8F8624F-75F7-45C4-9432-348698C9AEDE}" dt="2025-01-30T09:02:43.476" v="207" actId="20577"/>
        <pc:sldMkLst>
          <pc:docMk/>
          <pc:sldMk cId="1766786547" sldId="276"/>
        </pc:sldMkLst>
      </pc:sldChg>
      <pc:sldChg chg="add del ord">
        <pc:chgData name="Fares Makki" userId="d0c14dd2-ce13-49c4-820b-c6a5e60d5a8d" providerId="ADAL" clId="{A8F8624F-75F7-45C4-9432-348698C9AEDE}" dt="2025-01-27T10:18:13.150" v="4" actId="2890"/>
        <pc:sldMkLst>
          <pc:docMk/>
          <pc:sldMk cId="3889236204" sldId="276"/>
        </pc:sldMkLst>
      </pc:sldChg>
      <pc:sldChg chg="add del ord replId">
        <pc:chgData name="Fares Makki" userId="d0c14dd2-ce13-49c4-820b-c6a5e60d5a8d" providerId="ADAL" clId="{A8F8624F-75F7-45C4-9432-348698C9AEDE}" dt="2025-01-27T10:18:13.150" v="4" actId="2890"/>
        <pc:sldMkLst>
          <pc:docMk/>
          <pc:sldMk cId="1525093191" sldId="277"/>
        </pc:sldMkLst>
      </pc:sldChg>
      <pc:sldChg chg="modSp new mod">
        <pc:chgData name="Fares Makki" userId="d0c14dd2-ce13-49c4-820b-c6a5e60d5a8d" providerId="ADAL" clId="{A8F8624F-75F7-45C4-9432-348698C9AEDE}" dt="2025-01-30T09:48:03.537" v="449" actId="20577"/>
        <pc:sldMkLst>
          <pc:docMk/>
          <pc:sldMk cId="1995612639" sldId="277"/>
        </pc:sldMkLst>
        <pc:spChg chg="mod">
          <ac:chgData name="Fares Makki" userId="d0c14dd2-ce13-49c4-820b-c6a5e60d5a8d" providerId="ADAL" clId="{A8F8624F-75F7-45C4-9432-348698C9AEDE}" dt="2025-01-30T09:44:46.347" v="242" actId="20577"/>
          <ac:spMkLst>
            <pc:docMk/>
            <pc:sldMk cId="1995612639" sldId="277"/>
            <ac:spMk id="2" creationId="{793FBF06-C6D4-5A3C-0830-3DDAC68D539D}"/>
          </ac:spMkLst>
        </pc:spChg>
        <pc:spChg chg="mod">
          <ac:chgData name="Fares Makki" userId="d0c14dd2-ce13-49c4-820b-c6a5e60d5a8d" providerId="ADAL" clId="{A8F8624F-75F7-45C4-9432-348698C9AEDE}" dt="2025-01-30T09:48:03.537" v="449" actId="20577"/>
          <ac:spMkLst>
            <pc:docMk/>
            <pc:sldMk cId="1995612639" sldId="277"/>
            <ac:spMk id="3" creationId="{E05B8F50-9C1A-BD15-5B31-7408347791B0}"/>
          </ac:spMkLst>
        </pc:spChg>
      </pc:sldChg>
      <pc:sldChg chg="modSp new mod">
        <pc:chgData name="Fares Makki" userId="d0c14dd2-ce13-49c4-820b-c6a5e60d5a8d" providerId="ADAL" clId="{A8F8624F-75F7-45C4-9432-348698C9AEDE}" dt="2025-01-30T09:51:32.544" v="690" actId="20577"/>
        <pc:sldMkLst>
          <pc:docMk/>
          <pc:sldMk cId="1098846300" sldId="278"/>
        </pc:sldMkLst>
        <pc:spChg chg="mod">
          <ac:chgData name="Fares Makki" userId="d0c14dd2-ce13-49c4-820b-c6a5e60d5a8d" providerId="ADAL" clId="{A8F8624F-75F7-45C4-9432-348698C9AEDE}" dt="2025-01-30T09:48:29.368" v="457" actId="20577"/>
          <ac:spMkLst>
            <pc:docMk/>
            <pc:sldMk cId="1098846300" sldId="278"/>
            <ac:spMk id="2" creationId="{F44518D7-6A1B-6D3A-5BEE-4CF4D53500C1}"/>
          </ac:spMkLst>
        </pc:spChg>
        <pc:spChg chg="mod">
          <ac:chgData name="Fares Makki" userId="d0c14dd2-ce13-49c4-820b-c6a5e60d5a8d" providerId="ADAL" clId="{A8F8624F-75F7-45C4-9432-348698C9AEDE}" dt="2025-01-30T09:51:32.544" v="690" actId="20577"/>
          <ac:spMkLst>
            <pc:docMk/>
            <pc:sldMk cId="1098846300" sldId="278"/>
            <ac:spMk id="3" creationId="{B860AC98-3A0C-DF61-1A1C-12C3BC8A0486}"/>
          </ac:spMkLst>
        </pc:spChg>
      </pc:sldChg>
      <pc:sldChg chg="add del ord replId">
        <pc:chgData name="Fares Makki" userId="d0c14dd2-ce13-49c4-820b-c6a5e60d5a8d" providerId="ADAL" clId="{A8F8624F-75F7-45C4-9432-348698C9AEDE}" dt="2025-01-27T10:18:13.150" v="4" actId="2890"/>
        <pc:sldMkLst>
          <pc:docMk/>
          <pc:sldMk cId="3670808626" sldId="278"/>
        </pc:sldMkLst>
      </pc:sldChg>
      <pc:sldChg chg="addSp modSp new mod">
        <pc:chgData name="Fares Makki" userId="d0c14dd2-ce13-49c4-820b-c6a5e60d5a8d" providerId="ADAL" clId="{A8F8624F-75F7-45C4-9432-348698C9AEDE}" dt="2025-01-30T09:57:07.005" v="944" actId="1076"/>
        <pc:sldMkLst>
          <pc:docMk/>
          <pc:sldMk cId="4193164615" sldId="279"/>
        </pc:sldMkLst>
        <pc:spChg chg="mod">
          <ac:chgData name="Fares Makki" userId="d0c14dd2-ce13-49c4-820b-c6a5e60d5a8d" providerId="ADAL" clId="{A8F8624F-75F7-45C4-9432-348698C9AEDE}" dt="2025-01-30T09:52:17.207" v="716" actId="20577"/>
          <ac:spMkLst>
            <pc:docMk/>
            <pc:sldMk cId="4193164615" sldId="279"/>
            <ac:spMk id="2" creationId="{D80CF039-0813-3CD2-E8A0-93A581A8A9B8}"/>
          </ac:spMkLst>
        </pc:spChg>
        <pc:spChg chg="mod">
          <ac:chgData name="Fares Makki" userId="d0c14dd2-ce13-49c4-820b-c6a5e60d5a8d" providerId="ADAL" clId="{A8F8624F-75F7-45C4-9432-348698C9AEDE}" dt="2025-01-30T09:56:35.193" v="937" actId="14100"/>
          <ac:spMkLst>
            <pc:docMk/>
            <pc:sldMk cId="4193164615" sldId="279"/>
            <ac:spMk id="3" creationId="{620FEC96-D65C-36F9-80D1-F0B60E9EB5B9}"/>
          </ac:spMkLst>
        </pc:spChg>
        <pc:picChg chg="add mod">
          <ac:chgData name="Fares Makki" userId="d0c14dd2-ce13-49c4-820b-c6a5e60d5a8d" providerId="ADAL" clId="{A8F8624F-75F7-45C4-9432-348698C9AEDE}" dt="2025-01-30T09:57:07.005" v="944" actId="1076"/>
          <ac:picMkLst>
            <pc:docMk/>
            <pc:sldMk cId="4193164615" sldId="279"/>
            <ac:picMk id="1026" creationId="{83357DF8-D46B-4796-F9A1-B3FB32182670}"/>
          </ac:picMkLst>
        </pc:picChg>
      </pc:sldChg>
      <pc:sldChg chg="modSp new mod">
        <pc:chgData name="Fares Makki" userId="d0c14dd2-ce13-49c4-820b-c6a5e60d5a8d" providerId="ADAL" clId="{A8F8624F-75F7-45C4-9432-348698C9AEDE}" dt="2025-02-03T06:54:26.825" v="1309" actId="20577"/>
        <pc:sldMkLst>
          <pc:docMk/>
          <pc:sldMk cId="2783291553" sldId="280"/>
        </pc:sldMkLst>
        <pc:spChg chg="mod">
          <ac:chgData name="Fares Makki" userId="d0c14dd2-ce13-49c4-820b-c6a5e60d5a8d" providerId="ADAL" clId="{A8F8624F-75F7-45C4-9432-348698C9AEDE}" dt="2025-02-03T06:52:02.383" v="954" actId="20577"/>
          <ac:spMkLst>
            <pc:docMk/>
            <pc:sldMk cId="2783291553" sldId="280"/>
            <ac:spMk id="2" creationId="{475AEFAE-7CA2-DF79-E9A6-567878008BA5}"/>
          </ac:spMkLst>
        </pc:spChg>
        <pc:spChg chg="mod">
          <ac:chgData name="Fares Makki" userId="d0c14dd2-ce13-49c4-820b-c6a5e60d5a8d" providerId="ADAL" clId="{A8F8624F-75F7-45C4-9432-348698C9AEDE}" dt="2025-02-03T06:54:26.825" v="1309" actId="20577"/>
          <ac:spMkLst>
            <pc:docMk/>
            <pc:sldMk cId="2783291553" sldId="280"/>
            <ac:spMk id="3" creationId="{A07A62DC-3220-E76C-C0F9-D11549450867}"/>
          </ac:spMkLst>
        </pc:spChg>
      </pc:sldChg>
      <pc:sldChg chg="modSp new mod">
        <pc:chgData name="Fares Makki" userId="d0c14dd2-ce13-49c4-820b-c6a5e60d5a8d" providerId="ADAL" clId="{A8F8624F-75F7-45C4-9432-348698C9AEDE}" dt="2025-02-03T07:01:35.713" v="1377" actId="5793"/>
        <pc:sldMkLst>
          <pc:docMk/>
          <pc:sldMk cId="3224020319" sldId="281"/>
        </pc:sldMkLst>
        <pc:spChg chg="mod">
          <ac:chgData name="Fares Makki" userId="d0c14dd2-ce13-49c4-820b-c6a5e60d5a8d" providerId="ADAL" clId="{A8F8624F-75F7-45C4-9432-348698C9AEDE}" dt="2025-02-03T06:59:11.834" v="1319" actId="20577"/>
          <ac:spMkLst>
            <pc:docMk/>
            <pc:sldMk cId="3224020319" sldId="281"/>
            <ac:spMk id="2" creationId="{53EB0991-D685-54FA-30E6-56EB7AA888ED}"/>
          </ac:spMkLst>
        </pc:spChg>
        <pc:spChg chg="mod">
          <ac:chgData name="Fares Makki" userId="d0c14dd2-ce13-49c4-820b-c6a5e60d5a8d" providerId="ADAL" clId="{A8F8624F-75F7-45C4-9432-348698C9AEDE}" dt="2025-02-03T07:01:35.713" v="1377" actId="5793"/>
          <ac:spMkLst>
            <pc:docMk/>
            <pc:sldMk cId="3224020319" sldId="281"/>
            <ac:spMk id="3" creationId="{AED38C1B-6E02-8C86-0207-131E43765FB0}"/>
          </ac:spMkLst>
        </pc:spChg>
      </pc:sldChg>
      <pc:sldChg chg="modSp new mod">
        <pc:chgData name="Fares Makki" userId="d0c14dd2-ce13-49c4-820b-c6a5e60d5a8d" providerId="ADAL" clId="{A8F8624F-75F7-45C4-9432-348698C9AEDE}" dt="2025-02-03T07:03:28.129" v="1588" actId="20577"/>
        <pc:sldMkLst>
          <pc:docMk/>
          <pc:sldMk cId="4115371252" sldId="282"/>
        </pc:sldMkLst>
        <pc:spChg chg="mod">
          <ac:chgData name="Fares Makki" userId="d0c14dd2-ce13-49c4-820b-c6a5e60d5a8d" providerId="ADAL" clId="{A8F8624F-75F7-45C4-9432-348698C9AEDE}" dt="2025-02-03T07:01:53.105" v="1398" actId="20577"/>
          <ac:spMkLst>
            <pc:docMk/>
            <pc:sldMk cId="4115371252" sldId="282"/>
            <ac:spMk id="2" creationId="{A65568E9-0618-B511-D85E-73FDBFF61983}"/>
          </ac:spMkLst>
        </pc:spChg>
        <pc:spChg chg="mod">
          <ac:chgData name="Fares Makki" userId="d0c14dd2-ce13-49c4-820b-c6a5e60d5a8d" providerId="ADAL" clId="{A8F8624F-75F7-45C4-9432-348698C9AEDE}" dt="2025-02-03T07:03:28.129" v="1588" actId="20577"/>
          <ac:spMkLst>
            <pc:docMk/>
            <pc:sldMk cId="4115371252" sldId="282"/>
            <ac:spMk id="3" creationId="{1BBA9B4F-C61E-BC6D-0283-C2B9E41970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1EE933-9E44-4814-9B48-59C62EB57BF1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BEA17E-B83F-48E2-8B7D-2D0A4617F68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4548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57723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10B48-3133-B27B-8874-5D6CEDEE3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BB1D8C81-0CBE-B1A9-D5DF-DEF54433DA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46BF889E-B182-55BF-A3A7-90D0BC0EEE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baseline="0" dirty="0"/>
              <a:t>Svar: </a:t>
            </a:r>
            <a:r>
              <a:rPr lang="sv-SE" b="0" i="0" dirty="0">
                <a:effectLst/>
                <a:latin typeface="PT Sans" panose="020B0503020203020204" pitchFamily="34" charset="0"/>
              </a:rPr>
              <a:t>6,64 g propan måste förbrännas.</a:t>
            </a:r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AE28B206-E943-909A-6AA1-D200002ADB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8058FB-C003-4ED8-88AD-9A9AABB2B922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08120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SVAR: -399,5kJ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BEA17E-B83F-48E2-8B7D-2D0A4617F688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39076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CAD0A6A-BD5B-2F9B-7A94-E501742A8D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B8AB5C01-4587-5F2E-9B13-7290E9973E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D8ED7BF-5502-B3B1-DF4D-104C69BF1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85731CB-4055-0617-499A-4F05A2761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3F830DE-2E37-9AE4-768F-C15AF0F3F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97847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EBFC491-4887-7596-C65B-F00C4294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A477CEA8-16FF-7F63-E7DA-6815F02AB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B51FAF50-E514-ED67-0EEF-9F09821D9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37A509-ACD3-39F3-EFD7-161F45945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D588954-408B-56DE-42C3-E4A945844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4515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5E00E5AA-7469-C34D-26D5-5B290E642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B772DA1D-FFA6-D6CE-CD93-266B527E81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130E7BA-7B2D-59D9-8A5C-EA0CF9CD9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DD324B6-179A-9A08-5BA8-66AA5CCE0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B13531DE-1AB3-F009-5F90-F258854D4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1518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0FCF02B-1961-2700-9EFB-CEEEC491A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31362914-1434-D600-F4CD-89652B59B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DFC92935-6DED-30D7-95AA-DF4B564A9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BD0948F4-EB72-4AD2-D397-EC3C3508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E7102593-F364-17F5-4C39-0C3A55CDB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659898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3365901-F124-1BED-4269-AFACB6B04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90FA73C4-AB5F-4674-7C1D-9C6458ECA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0601C4DB-5BAC-89B0-AD2D-6DA307670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A09A3FD-4F44-3230-5244-403937B2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FF2F5E89-B99E-D58B-E525-30A4AFF29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98465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88F02D4-B45C-A5E8-C4F9-71888CFCE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8B97666-E90B-81E3-336E-9A32A37CF1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45B77A6-88A2-D0C1-C299-1269438BE5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4013D7C7-1DAC-530A-A231-DE86D24F4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A5F0ED9-9289-0182-5FFA-98223B6B4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BE7A6C58-428D-2CF7-8F96-478B38963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3057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480CACB-01D1-6106-8C6A-C5B8D2AE5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435587F7-0740-C143-410D-A601A87A5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ADD760C0-318B-0A31-8AD9-C4BB2C71E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0FA49E66-8821-3D88-361E-50E18CA91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798021AF-F985-7066-B177-E0A39AF871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216860AA-E4CE-9B20-A2FD-F801E12CC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E1AA7B00-C789-6FD7-92B0-6192E5AF1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AD1551E6-3DD1-BB13-3B8C-5494AF187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39960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39028E8-B09D-E950-8D91-7844E625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9759DB52-D569-0636-2045-049630042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7A6A4104-4CDC-EC1D-BD06-D546CED84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7BDA9F13-AAC5-1D6C-A8E8-E3663B88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497653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5E159063-EAE9-93FD-F7BA-99A0FEECB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712CB27A-7C86-4BF4-432B-0E330E619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5ADEF714-F585-E678-0342-49B719CE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7928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9363248-BC2C-D20E-621C-7D1E2E528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04A1E1-56C8-9819-16FE-77513D1B7C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C18ACB11-01FA-DE8F-9636-ABEC7CF7B1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FF5410FB-8695-C76B-CF43-998CF209B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07D9EF78-2503-F6B1-3DF5-CC5994E9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E70D494-4F18-B60A-C407-2BE3DF4A2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1318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2035A88-D8E6-3A2A-A14F-15DDAE98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08B1E6AF-3515-1919-426B-CD40995365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BBD51F04-18FD-8594-8E25-7AA7F3EB9C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A950AB09-60ED-B0B9-460D-A0D954D3E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ABBD2764-E90F-EFFA-A65F-97C794209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6FC00DE6-63CE-43CC-9000-719B7890A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72058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F46F0C0A-6EB9-E5CC-1D22-CEE99345A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C49F1EB-AE47-9F2A-6086-2C23F9EAD3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9DB5BA17-0C67-9D76-A054-A60E181FE6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0DFFCB-65D0-47FB-A9D8-DE9607B5E492}" type="datetimeFigureOut">
              <a:rPr lang="sv-SE" smtClean="0"/>
              <a:t>2025-01-29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E1E44128-3F84-E540-CF76-8980F17E3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412C38CC-7E9E-7265-3C50-C4207931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7A9F6-CECE-4ACB-8B62-433DF7537D4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447999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221EEAD-627D-62F9-3E67-6A1F9A5B95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/>
              <a:t>Kemi 1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22D5168E-E6BD-CC67-388A-CC8DE836D5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Hess Lag </a:t>
            </a:r>
          </a:p>
        </p:txBody>
      </p:sp>
    </p:spTree>
    <p:extLst>
      <p:ext uri="{BB962C8B-B14F-4D97-AF65-F5344CB8AC3E}">
        <p14:creationId xmlns:p14="http://schemas.microsoft.com/office/powerpoint/2010/main" val="1915131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4518D7-6A1B-6D3A-5BEE-4CF4D5350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860AC98-3A0C-DF61-1A1C-12C3BC8A0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Beräkna ∆H för reaktionen: </a:t>
            </a:r>
          </a:p>
          <a:p>
            <a:pPr marL="0" indent="0">
              <a:buNone/>
            </a:pPr>
            <a:r>
              <a:rPr lang="sv-SE" dirty="0"/>
              <a:t>	2Al</a:t>
            </a:r>
            <a:r>
              <a:rPr lang="sv-SE" baseline="-25000" dirty="0"/>
              <a:t>(s)</a:t>
            </a:r>
            <a:r>
              <a:rPr lang="sv-SE" dirty="0"/>
              <a:t> + Fe</a:t>
            </a:r>
            <a:r>
              <a:rPr lang="sv-SE" baseline="-25000" dirty="0"/>
              <a:t>2</a:t>
            </a:r>
            <a:r>
              <a:rPr lang="sv-SE" dirty="0"/>
              <a:t>O</a:t>
            </a:r>
            <a:r>
              <a:rPr lang="sv-SE" baseline="-25000" dirty="0"/>
              <a:t>3(s)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2 Fe</a:t>
            </a:r>
            <a:r>
              <a:rPr lang="sv-SE" baseline="-25000" dirty="0">
                <a:sym typeface="Wingdings" panose="05000000000000000000" pitchFamily="2" charset="2"/>
              </a:rPr>
              <a:t>(s)</a:t>
            </a:r>
            <a:r>
              <a:rPr lang="sv-SE" dirty="0">
                <a:sym typeface="Wingdings" panose="05000000000000000000" pitchFamily="2" charset="2"/>
              </a:rPr>
              <a:t> + Al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  <a:r>
              <a:rPr lang="sv-SE" baseline="-25000" dirty="0">
                <a:sym typeface="Wingdings" panose="05000000000000000000" pitchFamily="2" charset="2"/>
              </a:rPr>
              <a:t>3(s)</a:t>
            </a:r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dirty="0">
                <a:sym typeface="Wingdings" panose="05000000000000000000" pitchFamily="2" charset="2"/>
              </a:rPr>
              <a:t>Använd följande: </a:t>
            </a:r>
          </a:p>
          <a:p>
            <a:pPr marL="0" indent="0">
              <a:buNone/>
            </a:pPr>
            <a:r>
              <a:rPr lang="sv-SE" dirty="0">
                <a:sym typeface="Wingdings" panose="05000000000000000000" pitchFamily="2" charset="2"/>
              </a:rPr>
              <a:t>	2Al</a:t>
            </a:r>
            <a:r>
              <a:rPr lang="sv-SE" baseline="-25000" dirty="0">
                <a:sym typeface="Wingdings" panose="05000000000000000000" pitchFamily="2" charset="2"/>
              </a:rPr>
              <a:t>(s)</a:t>
            </a:r>
            <a:r>
              <a:rPr lang="sv-SE" dirty="0">
                <a:sym typeface="Wingdings" panose="05000000000000000000" pitchFamily="2" charset="2"/>
              </a:rPr>
              <a:t> + 3/2 O</a:t>
            </a:r>
            <a:r>
              <a:rPr lang="sv-SE" baseline="-25000" dirty="0">
                <a:sym typeface="Wingdings" panose="05000000000000000000" pitchFamily="2" charset="2"/>
              </a:rPr>
              <a:t>2(g) </a:t>
            </a:r>
            <a:r>
              <a:rPr lang="sv-SE" dirty="0">
                <a:sym typeface="Wingdings" panose="05000000000000000000" pitchFamily="2" charset="2"/>
              </a:rPr>
              <a:t> Al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  <a:r>
              <a:rPr lang="sv-SE" baseline="-25000" dirty="0">
                <a:sym typeface="Wingdings" panose="05000000000000000000" pitchFamily="2" charset="2"/>
              </a:rPr>
              <a:t>3(s)</a:t>
            </a:r>
            <a:r>
              <a:rPr lang="sv-SE" dirty="0">
                <a:sym typeface="Wingdings" panose="05000000000000000000" pitchFamily="2" charset="2"/>
              </a:rPr>
              <a:t> 		</a:t>
            </a:r>
            <a:r>
              <a:rPr lang="sv-SE" dirty="0"/>
              <a:t> ∆H </a:t>
            </a:r>
            <a:r>
              <a:rPr lang="sv-SE" dirty="0">
                <a:sym typeface="Wingdings" panose="05000000000000000000" pitchFamily="2" charset="2"/>
              </a:rPr>
              <a:t>= - 1601kJ</a:t>
            </a:r>
          </a:p>
          <a:p>
            <a:pPr marL="0" indent="0">
              <a:buNone/>
            </a:pPr>
            <a:r>
              <a:rPr lang="sv-SE" dirty="0">
                <a:sym typeface="Wingdings" panose="05000000000000000000" pitchFamily="2" charset="2"/>
              </a:rPr>
              <a:t>	</a:t>
            </a:r>
          </a:p>
          <a:p>
            <a:pPr marL="0" indent="0">
              <a:buNone/>
            </a:pPr>
            <a:r>
              <a:rPr lang="sv-SE" dirty="0">
                <a:sym typeface="Wingdings" panose="05000000000000000000" pitchFamily="2" charset="2"/>
              </a:rPr>
              <a:t>	2Fe</a:t>
            </a:r>
            <a:r>
              <a:rPr lang="sv-SE" baseline="-25000" dirty="0">
                <a:sym typeface="Wingdings" panose="05000000000000000000" pitchFamily="2" charset="2"/>
              </a:rPr>
              <a:t>(s)</a:t>
            </a:r>
            <a:r>
              <a:rPr lang="sv-SE" dirty="0">
                <a:sym typeface="Wingdings" panose="05000000000000000000" pitchFamily="2" charset="2"/>
              </a:rPr>
              <a:t> + 3/2 O</a:t>
            </a:r>
            <a:r>
              <a:rPr lang="sv-SE" baseline="-25000" dirty="0">
                <a:sym typeface="Wingdings" panose="05000000000000000000" pitchFamily="2" charset="2"/>
              </a:rPr>
              <a:t>2(g)</a:t>
            </a:r>
            <a:r>
              <a:rPr lang="sv-SE" dirty="0">
                <a:sym typeface="Wingdings" panose="05000000000000000000" pitchFamily="2" charset="2"/>
              </a:rPr>
              <a:t>  Fe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  <a:r>
              <a:rPr lang="sv-SE" baseline="-25000" dirty="0">
                <a:sym typeface="Wingdings" panose="05000000000000000000" pitchFamily="2" charset="2"/>
              </a:rPr>
              <a:t>3(s)</a:t>
            </a:r>
            <a:r>
              <a:rPr lang="sv-SE" dirty="0">
                <a:sym typeface="Wingdings" panose="05000000000000000000" pitchFamily="2" charset="2"/>
              </a:rPr>
              <a:t> 		</a:t>
            </a:r>
            <a:r>
              <a:rPr lang="sv-SE" dirty="0"/>
              <a:t> ∆H = - 821kJ </a:t>
            </a:r>
          </a:p>
        </p:txBody>
      </p:sp>
    </p:spTree>
    <p:extLst>
      <p:ext uri="{BB962C8B-B14F-4D97-AF65-F5344CB8AC3E}">
        <p14:creationId xmlns:p14="http://schemas.microsoft.com/office/powerpoint/2010/main" val="10988463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53EB0991-D685-54FA-30E6-56EB7AA88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Övningar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ED38C1B-6E02-8C86-0207-131E43765F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Hess Lag </a:t>
            </a:r>
            <a:r>
              <a:rPr lang="sv-SE" dirty="0" err="1"/>
              <a:t>Worksheet</a:t>
            </a: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s. 269 #12 – 16 </a:t>
            </a:r>
          </a:p>
        </p:txBody>
      </p:sp>
    </p:spTree>
    <p:extLst>
      <p:ext uri="{BB962C8B-B14F-4D97-AF65-F5344CB8AC3E}">
        <p14:creationId xmlns:p14="http://schemas.microsoft.com/office/powerpoint/2010/main" val="3224020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17F5A833-5A23-3F9A-E101-D88020ADC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Förbränningsentalpi, ∆</a:t>
            </a:r>
            <a:r>
              <a:rPr lang="sv-SE" dirty="0" err="1"/>
              <a:t>H</a:t>
            </a:r>
            <a:r>
              <a:rPr lang="sv-SE" baseline="-25000" dirty="0" err="1"/>
              <a:t>c</a:t>
            </a:r>
            <a:r>
              <a:rPr lang="sv-SE" dirty="0"/>
              <a:t>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18E7B9D-1196-4301-3C21-1EB91ED3A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Förbränningsentalpi, ∆</a:t>
            </a:r>
            <a:r>
              <a:rPr lang="sv-SE" dirty="0" err="1"/>
              <a:t>H</a:t>
            </a:r>
            <a:r>
              <a:rPr lang="sv-SE" baseline="-25000" dirty="0" err="1"/>
              <a:t>c</a:t>
            </a:r>
            <a:r>
              <a:rPr lang="sv-SE" dirty="0"/>
              <a:t>, är hur mycket energi frigörs under en förbränningsreaktion. </a:t>
            </a:r>
          </a:p>
          <a:p>
            <a:pPr lvl="1"/>
            <a:r>
              <a:rPr lang="sv-SE" dirty="0"/>
              <a:t>Kom ihåg, förbränning kan vara fullständig eller ofullständig </a:t>
            </a:r>
          </a:p>
          <a:p>
            <a:pPr lvl="1"/>
            <a:r>
              <a:rPr lang="sv-SE" dirty="0"/>
              <a:t>∆</a:t>
            </a:r>
            <a:r>
              <a:rPr lang="sv-SE" dirty="0" err="1"/>
              <a:t>H</a:t>
            </a:r>
            <a:r>
              <a:rPr lang="sv-SE" baseline="-25000" dirty="0" err="1"/>
              <a:t>c</a:t>
            </a:r>
            <a:r>
              <a:rPr lang="sv-SE" baseline="-25000" dirty="0"/>
              <a:t> </a:t>
            </a:r>
            <a:r>
              <a:rPr lang="sv-SE" dirty="0"/>
              <a:t>där </a:t>
            </a:r>
            <a:r>
              <a:rPr lang="sv-SE" i="1" dirty="0"/>
              <a:t>c</a:t>
            </a:r>
            <a:r>
              <a:rPr lang="sv-SE" dirty="0"/>
              <a:t> står för engelsk: </a:t>
            </a:r>
            <a:r>
              <a:rPr lang="sv-SE" dirty="0" err="1"/>
              <a:t>combustion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2732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5BCDF-614B-82A8-8116-646AEEA89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B92B131-6DAE-3DF4-E0FB-CA46F32BD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Förbränningsentalpi, ∆</a:t>
            </a:r>
            <a:r>
              <a:rPr lang="sv-SE" dirty="0" err="1"/>
              <a:t>H</a:t>
            </a:r>
            <a:r>
              <a:rPr lang="sv-SE" baseline="-25000" dirty="0" err="1"/>
              <a:t>c</a:t>
            </a:r>
            <a:r>
              <a:rPr lang="sv-SE" dirty="0"/>
              <a:t>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BD0D7104-6B5A-894C-708D-889125C6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Förbränningsentalpin för propan, C</a:t>
            </a:r>
            <a:r>
              <a:rPr lang="sv-SE" baseline="-25000" dirty="0"/>
              <a:t>3</a:t>
            </a:r>
            <a:r>
              <a:rPr lang="sv-SE" dirty="0"/>
              <a:t>H</a:t>
            </a:r>
            <a:r>
              <a:rPr lang="sv-SE" baseline="-25000" dirty="0"/>
              <a:t>8</a:t>
            </a:r>
            <a:r>
              <a:rPr lang="sv-SE" dirty="0"/>
              <a:t>, är ∆</a:t>
            </a:r>
            <a:r>
              <a:rPr lang="sv-SE" dirty="0" err="1"/>
              <a:t>H</a:t>
            </a:r>
            <a:r>
              <a:rPr lang="sv-SE" baseline="-25000" dirty="0" err="1"/>
              <a:t>c,propan</a:t>
            </a:r>
            <a:r>
              <a:rPr lang="sv-SE" dirty="0"/>
              <a:t> = –2 220 kJ/mol.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Hur stor massa propan måste man minst förbränna för att värma 1,00 kg vatten från 20,0 °C till 100 °C? </a:t>
            </a:r>
          </a:p>
          <a:p>
            <a:pPr marL="0" indent="0">
              <a:buNone/>
            </a:pPr>
            <a:r>
              <a:rPr lang="sv-SE" dirty="0"/>
              <a:t>Vattnets värmekapacitet är: 4,18 J/(</a:t>
            </a:r>
            <a:r>
              <a:rPr lang="sv-SE" dirty="0" err="1"/>
              <a:t>g⋅K</a:t>
            </a:r>
            <a:r>
              <a:rPr lang="sv-S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66786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D80CF039-0813-3CD2-E8A0-93A581A8A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Kalorimeter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20FEC96-D65C-36F9-80D1-F0B60E9EB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sv-SE" dirty="0"/>
              <a:t>En kalorimeter är en värmemätare som används för att bestämma entalpiförändringen </a:t>
            </a:r>
          </a:p>
          <a:p>
            <a:r>
              <a:rPr lang="sv-SE" dirty="0"/>
              <a:t>Inre behållaren där reaktionen sker</a:t>
            </a:r>
          </a:p>
          <a:p>
            <a:r>
              <a:rPr lang="sv-SE" dirty="0"/>
              <a:t>Yttre behållaren där det finns vatten </a:t>
            </a:r>
          </a:p>
          <a:p>
            <a:r>
              <a:rPr lang="sv-SE" dirty="0"/>
              <a:t>Man mäter temperaturändringen i vattnet </a:t>
            </a:r>
          </a:p>
        </p:txBody>
      </p:sp>
      <p:pic>
        <p:nvPicPr>
          <p:cNvPr id="1026" name="Picture 2" descr="WANIBESAK: Penentuan Entalpi Reaksi (∆H) melalui Eksperimen Menggunakan  Kalorimeter">
            <a:extLst>
              <a:ext uri="{FF2B5EF4-FFF2-40B4-BE49-F238E27FC236}">
                <a16:creationId xmlns:a16="http://schemas.microsoft.com/office/drawing/2014/main" id="{83357DF8-D46B-4796-F9A1-B3FB3218267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72" t="5324" r="6437" b="2374"/>
          <a:stretch/>
        </p:blipFill>
        <p:spPr bwMode="auto">
          <a:xfrm>
            <a:off x="7223235" y="264017"/>
            <a:ext cx="4424855" cy="6329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3164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75AEFAE-7CA2-DF79-E9A6-567878008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A07A62DC-3220-E76C-C0F9-D1154945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I reaktionskärlet i en kalorimeter fanns 1,20 g kol. I den yttre behållaren fanns 500g vatten med starttemperaturen 20</a:t>
            </a:r>
            <a:r>
              <a:rPr lang="sv-SE" baseline="30000" dirty="0"/>
              <a:t>o</a:t>
            </a:r>
            <a:r>
              <a:rPr lang="sv-SE" dirty="0"/>
              <a:t>C. När temperaturen inte steg längre, avlästes den. Vattnets temperatur var då 38</a:t>
            </a:r>
            <a:r>
              <a:rPr lang="sv-SE" baseline="30000" dirty="0"/>
              <a:t>o</a:t>
            </a:r>
            <a:r>
              <a:rPr lang="sv-SE" dirty="0"/>
              <a:t>C. </a:t>
            </a:r>
          </a:p>
          <a:p>
            <a:pPr marL="514350" indent="-514350">
              <a:buAutoNum type="alphaLcParenR"/>
            </a:pPr>
            <a:r>
              <a:rPr lang="sv-SE" dirty="0"/>
              <a:t>Beräkna värmeenergin som tillfördes vattnet i den yttre behållaren. </a:t>
            </a:r>
          </a:p>
          <a:p>
            <a:pPr marL="514350" indent="-514350">
              <a:buAutoNum type="alphaLcParenR"/>
            </a:pPr>
            <a:r>
              <a:rPr lang="sv-SE" dirty="0"/>
              <a:t>Beräkna värdet på entalpiändringen ∆H i kJ per mol som reagerar. </a:t>
            </a:r>
          </a:p>
        </p:txBody>
      </p:sp>
    </p:spTree>
    <p:extLst>
      <p:ext uri="{BB962C8B-B14F-4D97-AF65-F5344CB8AC3E}">
        <p14:creationId xmlns:p14="http://schemas.microsoft.com/office/powerpoint/2010/main" val="278329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65568E9-0618-B511-D85E-73FDBFF61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Dags för experiment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BBA9B4F-C61E-BC6D-0283-C2B9E419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Hälften av klassen gör experiment först medans andra hälften gör övningarna i läroboken. Vi byter efter ca 45 minuter. </a:t>
            </a:r>
          </a:p>
        </p:txBody>
      </p:sp>
    </p:spTree>
    <p:extLst>
      <p:ext uri="{BB962C8B-B14F-4D97-AF65-F5344CB8AC3E}">
        <p14:creationId xmlns:p14="http://schemas.microsoft.com/office/powerpoint/2010/main" val="411537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C0952797-C99C-DDAC-8326-958076702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Hess Lag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8856285-0C84-9321-5B7F-60119A4F97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sv-SE" dirty="0"/>
                  <a:t>Några reaktioners entalpi är omöjliga att forska i riktiga experiment</a:t>
                </a:r>
              </a:p>
              <a:p>
                <a:r>
                  <a:rPr lang="sv-SE" dirty="0"/>
                  <a:t>Man använder sig av flera olika reaktioner som sammansatt blir den önskad reaktionen </a:t>
                </a:r>
              </a:p>
              <a:p>
                <a:r>
                  <a:rPr lang="sv-SE" dirty="0"/>
                  <a:t>Använder </a:t>
                </a:r>
                <a:r>
                  <a:rPr lang="sv-SE" dirty="0">
                    <a:solidFill>
                      <a:srgbClr val="FFFF00"/>
                    </a:solidFill>
                  </a:rPr>
                  <a:t>bildningsentalpi, ∆</a:t>
                </a:r>
                <a:r>
                  <a:rPr lang="sv-SE" dirty="0" err="1">
                    <a:solidFill>
                      <a:srgbClr val="FFFF00"/>
                    </a:solidFill>
                  </a:rPr>
                  <a:t>H</a:t>
                </a:r>
                <a:r>
                  <a:rPr lang="sv-SE" baseline="-25000" dirty="0" err="1">
                    <a:solidFill>
                      <a:srgbClr val="FFFF00"/>
                    </a:solidFill>
                  </a:rPr>
                  <a:t>f</a:t>
                </a:r>
                <a:r>
                  <a:rPr lang="sv-SE" baseline="30000" dirty="0" err="1">
                    <a:solidFill>
                      <a:srgbClr val="FFFF00"/>
                    </a:solidFill>
                  </a:rPr>
                  <a:t>o</a:t>
                </a:r>
                <a:r>
                  <a:rPr lang="sv-SE" dirty="0">
                    <a:solidFill>
                      <a:srgbClr val="FFFF00"/>
                    </a:solidFill>
                  </a:rPr>
                  <a:t> </a:t>
                </a:r>
              </a:p>
              <a:p>
                <a:pPr lvl="1"/>
                <a:r>
                  <a:rPr lang="sv-SE" dirty="0"/>
                  <a:t>Energi som frigörs eller upptas när exakt 1 mol av ett ämne bildas utifrån de grundämnen som ämnet består av </a:t>
                </a:r>
              </a:p>
              <a:p>
                <a:pPr lvl="1"/>
                <a:r>
                  <a:rPr lang="sv-SE" dirty="0"/>
                  <a:t>Exempel: </a:t>
                </a:r>
                <a:r>
                  <a:rPr lang="pl-PL" dirty="0"/>
                  <a:t>C</a:t>
                </a:r>
                <a:r>
                  <a:rPr lang="pl-PL" baseline="-25000" dirty="0"/>
                  <a:t>(s)</a:t>
                </a:r>
                <a:r>
                  <a:rPr lang="pl-PL" dirty="0"/>
                  <a:t> + O</a:t>
                </a:r>
                <a:r>
                  <a:rPr lang="pl-PL" baseline="-25000" dirty="0"/>
                  <a:t>2(g)</a:t>
                </a:r>
                <a:r>
                  <a:rPr lang="pl-PL" dirty="0"/>
                  <a:t> → CO</a:t>
                </a:r>
                <a:r>
                  <a:rPr lang="pl-PL" baseline="-25000" dirty="0"/>
                  <a:t>2(g)</a:t>
                </a:r>
                <a:r>
                  <a:rPr lang="pl-PL" dirty="0"/>
                  <a:t> + 394 kJ</a:t>
                </a:r>
                <a:r>
                  <a:rPr lang="sv-SE" dirty="0"/>
                  <a:t> </a:t>
                </a: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∆</m:t>
                    </m:r>
                    <m:sSubSup>
                      <m:sSubSupPr>
                        <m:ctrlP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sSub>
                          <m:sSubPr>
                            <m:ctrlP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𝐶𝑂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  <m:sup>
                        <m:r>
                          <a:rPr lang="sv-S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</m:t>
                        </m:r>
                      </m:sup>
                    </m:sSubSup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=−394</m:t>
                    </m:r>
                    <m:r>
                      <a:rPr lang="sv-S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𝑘𝐽</m:t>
                    </m:r>
                  </m:oMath>
                </a14:m>
                <a:endParaRPr lang="sv-SE" dirty="0"/>
              </a:p>
            </p:txBody>
          </p:sp>
        </mc:Choice>
        <mc:Fallback xmlns="">
          <p:sp>
            <p:nvSpPr>
              <p:cNvPr id="3" name="Platshållare för innehåll 2">
                <a:extLst>
                  <a:ext uri="{FF2B5EF4-FFF2-40B4-BE49-F238E27FC236}">
                    <a16:creationId xmlns:a16="http://schemas.microsoft.com/office/drawing/2014/main" id="{F8856285-0C84-9321-5B7F-60119A4F97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sv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8198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8D519B8-BF2B-0EF0-A614-4F4A4800C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9507065-31E2-6522-DA5B-8BEC55102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Beräkna bildningsentalpin för järn(III)klorid, (FeCl</a:t>
            </a:r>
            <a:r>
              <a:rPr lang="sv-SE" baseline="-25000" dirty="0"/>
              <a:t>3(s)</a:t>
            </a:r>
            <a:r>
              <a:rPr lang="sv-SE" dirty="0"/>
              <a:t>), </a:t>
            </a:r>
            <a:r>
              <a:rPr lang="el-GR" dirty="0"/>
              <a:t>Δ</a:t>
            </a:r>
            <a:r>
              <a:rPr lang="sv-SE" dirty="0"/>
              <a:t>H</a:t>
            </a:r>
            <a:r>
              <a:rPr lang="sv-SE" baseline="30000" dirty="0"/>
              <a:t>0</a:t>
            </a:r>
            <a:r>
              <a:rPr lang="sv-SE" baseline="-25000" dirty="0"/>
              <a:t>f</a:t>
            </a:r>
            <a:r>
              <a:rPr lang="sv-SE" dirty="0"/>
              <a:t>, </a:t>
            </a:r>
            <a:r>
              <a:rPr lang="sv-SE" baseline="-25000" dirty="0"/>
              <a:t>FeCl3</a:t>
            </a:r>
            <a:r>
              <a:rPr lang="sv-SE" dirty="0"/>
              <a:t>, när följande reaktioner är kända: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	FeCl</a:t>
            </a:r>
            <a:r>
              <a:rPr lang="sv-SE" baseline="-25000" dirty="0"/>
              <a:t>2(s)</a:t>
            </a:r>
            <a:r>
              <a:rPr lang="sv-SE" dirty="0"/>
              <a:t> → Fe</a:t>
            </a:r>
            <a:r>
              <a:rPr lang="sv-SE" baseline="-25000" dirty="0"/>
              <a:t>(s)</a:t>
            </a:r>
            <a:r>
              <a:rPr lang="sv-SE" dirty="0"/>
              <a:t> + Cl</a:t>
            </a:r>
            <a:r>
              <a:rPr lang="sv-SE" baseline="-25000" dirty="0"/>
              <a:t>2(g)</a:t>
            </a:r>
            <a:r>
              <a:rPr lang="sv-SE" dirty="0"/>
              <a:t>     </a:t>
            </a:r>
            <a:r>
              <a:rPr lang="el-GR" dirty="0"/>
              <a:t>Δ</a:t>
            </a:r>
            <a:r>
              <a:rPr lang="sv-SE" dirty="0"/>
              <a:t>H = 342 kJ</a:t>
            </a:r>
          </a:p>
          <a:p>
            <a:endParaRPr lang="sv-SE" dirty="0"/>
          </a:p>
          <a:p>
            <a:pPr marL="0" indent="0">
              <a:buNone/>
            </a:pPr>
            <a:r>
              <a:rPr lang="sv-SE" dirty="0"/>
              <a:t>	2FeCl</a:t>
            </a:r>
            <a:r>
              <a:rPr lang="sv-SE" baseline="-25000" dirty="0"/>
              <a:t>2(s)</a:t>
            </a:r>
            <a:r>
              <a:rPr lang="sv-SE" dirty="0"/>
              <a:t> + Cl</a:t>
            </a:r>
            <a:r>
              <a:rPr lang="sv-SE" baseline="-25000" dirty="0"/>
              <a:t>2(g)</a:t>
            </a:r>
            <a:r>
              <a:rPr lang="sv-SE" dirty="0"/>
              <a:t> → 2FeCl</a:t>
            </a:r>
            <a:r>
              <a:rPr lang="sv-SE" baseline="-25000" dirty="0"/>
              <a:t>3(s)</a:t>
            </a:r>
            <a:r>
              <a:rPr lang="sv-SE" dirty="0"/>
              <a:t>     </a:t>
            </a:r>
            <a:r>
              <a:rPr lang="el-GR" dirty="0"/>
              <a:t>Δ</a:t>
            </a:r>
            <a:r>
              <a:rPr lang="sv-SE" dirty="0"/>
              <a:t>H = –115,4 kJ</a:t>
            </a:r>
          </a:p>
        </p:txBody>
      </p:sp>
    </p:spTree>
    <p:extLst>
      <p:ext uri="{BB962C8B-B14F-4D97-AF65-F5344CB8AC3E}">
        <p14:creationId xmlns:p14="http://schemas.microsoft.com/office/powerpoint/2010/main" val="4028536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793FBF06-C6D4-5A3C-0830-3DDAC68D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Exempel 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05B8F50-9C1A-BD15-5B31-740834779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v-SE" dirty="0"/>
              <a:t>Beräkna ∆H för reaktionen: </a:t>
            </a:r>
          </a:p>
          <a:p>
            <a:pPr marL="0" indent="0">
              <a:buNone/>
            </a:pPr>
            <a:r>
              <a:rPr lang="sv-SE" dirty="0"/>
              <a:t>	H</a:t>
            </a:r>
            <a:r>
              <a:rPr lang="sv-SE" baseline="-25000" dirty="0"/>
              <a:t>2(g)</a:t>
            </a:r>
            <a:r>
              <a:rPr lang="sv-SE" dirty="0"/>
              <a:t> + H</a:t>
            </a:r>
            <a:r>
              <a:rPr lang="sv-SE" baseline="-25000" dirty="0"/>
              <a:t>2</a:t>
            </a:r>
            <a:r>
              <a:rPr lang="sv-SE" dirty="0"/>
              <a:t>O</a:t>
            </a:r>
            <a:r>
              <a:rPr lang="sv-SE" baseline="-25000" dirty="0"/>
              <a:t>2(l)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2 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  <a:r>
              <a:rPr lang="sv-SE" baseline="-25000" dirty="0">
                <a:sym typeface="Wingdings" panose="05000000000000000000" pitchFamily="2" charset="2"/>
              </a:rPr>
              <a:t> (l)</a:t>
            </a:r>
            <a:r>
              <a:rPr lang="sv-SE" dirty="0">
                <a:sym typeface="Wingdings" panose="05000000000000000000" pitchFamily="2" charset="2"/>
              </a:rPr>
              <a:t> </a:t>
            </a:r>
          </a:p>
          <a:p>
            <a:pPr marL="0" indent="0">
              <a:buNone/>
            </a:pPr>
            <a:endParaRPr lang="sv-SE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sv-SE" dirty="0">
                <a:sym typeface="Wingdings" panose="05000000000000000000" pitchFamily="2" charset="2"/>
              </a:rPr>
              <a:t>Utgå från följande reaktioner: </a:t>
            </a:r>
          </a:p>
          <a:p>
            <a:pPr marL="0" indent="0">
              <a:buNone/>
            </a:pPr>
            <a:r>
              <a:rPr lang="sv-SE" dirty="0">
                <a:sym typeface="Wingdings" panose="05000000000000000000" pitchFamily="2" charset="2"/>
              </a:rPr>
              <a:t>	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  <a:r>
              <a:rPr lang="sv-SE" baseline="-25000" dirty="0">
                <a:sym typeface="Wingdings" panose="05000000000000000000" pitchFamily="2" charset="2"/>
              </a:rPr>
              <a:t>2(l)</a:t>
            </a:r>
            <a:r>
              <a:rPr lang="sv-SE" dirty="0">
                <a:sym typeface="Wingdings" panose="05000000000000000000" pitchFamily="2" charset="2"/>
              </a:rPr>
              <a:t>  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  <a:r>
              <a:rPr lang="sv-SE" baseline="-25000" dirty="0">
                <a:sym typeface="Wingdings" panose="05000000000000000000" pitchFamily="2" charset="2"/>
              </a:rPr>
              <a:t>(l)</a:t>
            </a:r>
            <a:r>
              <a:rPr lang="sv-SE" dirty="0">
                <a:sym typeface="Wingdings" panose="05000000000000000000" pitchFamily="2" charset="2"/>
              </a:rPr>
              <a:t> + ½ O</a:t>
            </a:r>
            <a:r>
              <a:rPr lang="sv-SE" baseline="-25000" dirty="0">
                <a:sym typeface="Wingdings" panose="05000000000000000000" pitchFamily="2" charset="2"/>
              </a:rPr>
              <a:t>2(g)</a:t>
            </a:r>
            <a:r>
              <a:rPr lang="sv-SE" dirty="0">
                <a:sym typeface="Wingdings" panose="05000000000000000000" pitchFamily="2" charset="2"/>
              </a:rPr>
              <a:t> 	</a:t>
            </a:r>
            <a:r>
              <a:rPr lang="sv-SE" dirty="0"/>
              <a:t> ∆H = -94,6kJ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r>
              <a:rPr lang="sv-SE" dirty="0"/>
              <a:t>	H</a:t>
            </a:r>
            <a:r>
              <a:rPr lang="sv-SE" baseline="-25000" dirty="0"/>
              <a:t>2(g)</a:t>
            </a:r>
            <a:r>
              <a:rPr lang="sv-SE" dirty="0"/>
              <a:t> + ½ O</a:t>
            </a:r>
            <a:r>
              <a:rPr lang="sv-SE" baseline="-25000" dirty="0"/>
              <a:t>2(g)</a:t>
            </a:r>
            <a:r>
              <a:rPr lang="sv-SE" dirty="0"/>
              <a:t> </a:t>
            </a:r>
            <a:r>
              <a:rPr lang="sv-SE" dirty="0">
                <a:sym typeface="Wingdings" panose="05000000000000000000" pitchFamily="2" charset="2"/>
              </a:rPr>
              <a:t> H</a:t>
            </a:r>
            <a:r>
              <a:rPr lang="sv-SE" baseline="-25000" dirty="0">
                <a:sym typeface="Wingdings" panose="05000000000000000000" pitchFamily="2" charset="2"/>
              </a:rPr>
              <a:t>2</a:t>
            </a:r>
            <a:r>
              <a:rPr lang="sv-SE" dirty="0">
                <a:sym typeface="Wingdings" panose="05000000000000000000" pitchFamily="2" charset="2"/>
              </a:rPr>
              <a:t>O</a:t>
            </a:r>
            <a:r>
              <a:rPr lang="sv-SE" baseline="-25000" dirty="0">
                <a:sym typeface="Wingdings" panose="05000000000000000000" pitchFamily="2" charset="2"/>
              </a:rPr>
              <a:t>(l)</a:t>
            </a:r>
            <a:r>
              <a:rPr lang="sv-SE" dirty="0">
                <a:sym typeface="Wingdings" panose="05000000000000000000" pitchFamily="2" charset="2"/>
              </a:rPr>
              <a:t> 		</a:t>
            </a:r>
            <a:r>
              <a:rPr lang="sv-SE" dirty="0"/>
              <a:t> ∆H = -286,0kJ </a:t>
            </a:r>
          </a:p>
        </p:txBody>
      </p:sp>
    </p:spTree>
    <p:extLst>
      <p:ext uri="{BB962C8B-B14F-4D97-AF65-F5344CB8AC3E}">
        <p14:creationId xmlns:p14="http://schemas.microsoft.com/office/powerpoint/2010/main" val="1995612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lå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7123</TotalTime>
  <Words>533</Words>
  <Application>Microsoft Office PowerPoint</Application>
  <PresentationFormat>Bredbild</PresentationFormat>
  <Paragraphs>59</Paragraphs>
  <Slides>11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6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Cambria Math</vt:lpstr>
      <vt:lpstr>PT Sans</vt:lpstr>
      <vt:lpstr>Wingdings</vt:lpstr>
      <vt:lpstr>Office-tema</vt:lpstr>
      <vt:lpstr>Kemi 1</vt:lpstr>
      <vt:lpstr>Förbränningsentalpi, ∆Hc </vt:lpstr>
      <vt:lpstr>Förbränningsentalpi, ∆Hc </vt:lpstr>
      <vt:lpstr>Kalorimeter </vt:lpstr>
      <vt:lpstr>Exempel </vt:lpstr>
      <vt:lpstr>Dags för experiment </vt:lpstr>
      <vt:lpstr>Hess Lag</vt:lpstr>
      <vt:lpstr>Exempel</vt:lpstr>
      <vt:lpstr>Exempel </vt:lpstr>
      <vt:lpstr>Exempel</vt:lpstr>
      <vt:lpstr>Övningar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Fares Makki</dc:creator>
  <cp:lastModifiedBy>Fares Makki</cp:lastModifiedBy>
  <cp:revision>1</cp:revision>
  <dcterms:created xsi:type="dcterms:W3CDTF">2025-01-27T07:39:33Z</dcterms:created>
  <dcterms:modified xsi:type="dcterms:W3CDTF">2025-02-03T07:03:34Z</dcterms:modified>
</cp:coreProperties>
</file>