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96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8" r:id="rId13"/>
    <p:sldId id="293" r:id="rId14"/>
    <p:sldId id="294" r:id="rId15"/>
    <p:sldId id="289" r:id="rId16"/>
    <p:sldId id="295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E9564-6523-49E7-8DE9-3A1359F63F9E}" v="16" dt="2024-09-16T06:22:5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BF5E9564-6523-49E7-8DE9-3A1359F63F9E}"/>
    <pc:docChg chg="custSel addSld delSld modSld">
      <pc:chgData name="Fares Makki" userId="d0c14dd2-ce13-49c4-820b-c6a5e60d5a8d" providerId="ADAL" clId="{BF5E9564-6523-49E7-8DE9-3A1359F63F9E}" dt="2024-09-16T06:22:50.676" v="653"/>
      <pc:docMkLst>
        <pc:docMk/>
      </pc:docMkLst>
      <pc:sldChg chg="modSp mod">
        <pc:chgData name="Fares Makki" userId="d0c14dd2-ce13-49c4-820b-c6a5e60d5a8d" providerId="ADAL" clId="{BF5E9564-6523-49E7-8DE9-3A1359F63F9E}" dt="2024-09-06T10:08:25.534" v="643" actId="403"/>
        <pc:sldMkLst>
          <pc:docMk/>
          <pc:sldMk cId="1260812374" sldId="286"/>
        </pc:sldMkLst>
        <pc:spChg chg="mod">
          <ac:chgData name="Fares Makki" userId="d0c14dd2-ce13-49c4-820b-c6a5e60d5a8d" providerId="ADAL" clId="{BF5E9564-6523-49E7-8DE9-3A1359F63F9E}" dt="2024-09-06T10:08:25.534" v="643" actId="403"/>
          <ac:spMkLst>
            <pc:docMk/>
            <pc:sldMk cId="1260812374" sldId="286"/>
            <ac:spMk id="2" creationId="{FD78D22F-0E1C-8392-7EDF-E1DCB7B6BF3C}"/>
          </ac:spMkLst>
        </pc:spChg>
      </pc:sldChg>
      <pc:sldChg chg="modSp mod">
        <pc:chgData name="Fares Makki" userId="d0c14dd2-ce13-49c4-820b-c6a5e60d5a8d" providerId="ADAL" clId="{BF5E9564-6523-49E7-8DE9-3A1359F63F9E}" dt="2024-09-06T10:08:51.894" v="647" actId="403"/>
        <pc:sldMkLst>
          <pc:docMk/>
          <pc:sldMk cId="1009096808" sldId="287"/>
        </pc:sldMkLst>
        <pc:spChg chg="mod">
          <ac:chgData name="Fares Makki" userId="d0c14dd2-ce13-49c4-820b-c6a5e60d5a8d" providerId="ADAL" clId="{BF5E9564-6523-49E7-8DE9-3A1359F63F9E}" dt="2024-09-06T10:08:51.894" v="647" actId="403"/>
          <ac:spMkLst>
            <pc:docMk/>
            <pc:sldMk cId="1009096808" sldId="287"/>
            <ac:spMk id="2" creationId="{4BC7D63B-DE3A-7CDF-F056-756A720417EF}"/>
          </ac:spMkLst>
        </pc:spChg>
      </pc:sldChg>
      <pc:sldChg chg="modSp mod">
        <pc:chgData name="Fares Makki" userId="d0c14dd2-ce13-49c4-820b-c6a5e60d5a8d" providerId="ADAL" clId="{BF5E9564-6523-49E7-8DE9-3A1359F63F9E}" dt="2024-09-06T10:08:56.314" v="648" actId="403"/>
        <pc:sldMkLst>
          <pc:docMk/>
          <pc:sldMk cId="3250756411" sldId="288"/>
        </pc:sldMkLst>
        <pc:spChg chg="mod">
          <ac:chgData name="Fares Makki" userId="d0c14dd2-ce13-49c4-820b-c6a5e60d5a8d" providerId="ADAL" clId="{BF5E9564-6523-49E7-8DE9-3A1359F63F9E}" dt="2024-09-06T10:08:56.314" v="648" actId="403"/>
          <ac:spMkLst>
            <pc:docMk/>
            <pc:sldMk cId="3250756411" sldId="288"/>
            <ac:spMk id="2" creationId="{76B78983-12E7-009C-2AF4-F3F6375DC3E6}"/>
          </ac:spMkLst>
        </pc:spChg>
      </pc:sldChg>
      <pc:sldChg chg="modSp modAnim">
        <pc:chgData name="Fares Makki" userId="d0c14dd2-ce13-49c4-820b-c6a5e60d5a8d" providerId="ADAL" clId="{BF5E9564-6523-49E7-8DE9-3A1359F63F9E}" dt="2024-09-16T06:22:50.676" v="653"/>
        <pc:sldMkLst>
          <pc:docMk/>
          <pc:sldMk cId="63581091" sldId="289"/>
        </pc:sldMkLst>
        <pc:picChg chg="mod">
          <ac:chgData name="Fares Makki" userId="d0c14dd2-ce13-49c4-820b-c6a5e60d5a8d" providerId="ADAL" clId="{BF5E9564-6523-49E7-8DE9-3A1359F63F9E}" dt="2024-09-06T10:04:52.374" v="640" actId="1076"/>
          <ac:picMkLst>
            <pc:docMk/>
            <pc:sldMk cId="63581091" sldId="289"/>
            <ac:picMk id="6148" creationId="{88B95881-CA70-F215-D7BF-ACC590CBBD69}"/>
          </ac:picMkLst>
        </pc:picChg>
      </pc:sldChg>
      <pc:sldChg chg="modSp mod">
        <pc:chgData name="Fares Makki" userId="d0c14dd2-ce13-49c4-820b-c6a5e60d5a8d" providerId="ADAL" clId="{BF5E9564-6523-49E7-8DE9-3A1359F63F9E}" dt="2024-09-06T09:54:23.885" v="12" actId="20577"/>
        <pc:sldMkLst>
          <pc:docMk/>
          <pc:sldMk cId="3738455144" sldId="290"/>
        </pc:sldMkLst>
        <pc:spChg chg="mod">
          <ac:chgData name="Fares Makki" userId="d0c14dd2-ce13-49c4-820b-c6a5e60d5a8d" providerId="ADAL" clId="{BF5E9564-6523-49E7-8DE9-3A1359F63F9E}" dt="2024-09-06T09:54:23.885" v="12" actId="20577"/>
          <ac:spMkLst>
            <pc:docMk/>
            <pc:sldMk cId="3738455144" sldId="290"/>
            <ac:spMk id="3" creationId="{E0CE4B4E-BDD1-5C90-6B92-D2A052DEE186}"/>
          </ac:spMkLst>
        </pc:spChg>
      </pc:sldChg>
      <pc:sldChg chg="del">
        <pc:chgData name="Fares Makki" userId="d0c14dd2-ce13-49c4-820b-c6a5e60d5a8d" providerId="ADAL" clId="{BF5E9564-6523-49E7-8DE9-3A1359F63F9E}" dt="2024-09-06T10:07:49.839" v="641" actId="2696"/>
        <pc:sldMkLst>
          <pc:docMk/>
          <pc:sldMk cId="3931433491" sldId="297"/>
        </pc:sldMkLst>
      </pc:sldChg>
      <pc:sldChg chg="addSp modSp new mod">
        <pc:chgData name="Fares Makki" userId="d0c14dd2-ce13-49c4-820b-c6a5e60d5a8d" providerId="ADAL" clId="{BF5E9564-6523-49E7-8DE9-3A1359F63F9E}" dt="2024-09-06T10:03:58.824" v="635" actId="20577"/>
        <pc:sldMkLst>
          <pc:docMk/>
          <pc:sldMk cId="1412501732" sldId="298"/>
        </pc:sldMkLst>
        <pc:spChg chg="mod">
          <ac:chgData name="Fares Makki" userId="d0c14dd2-ce13-49c4-820b-c6a5e60d5a8d" providerId="ADAL" clId="{BF5E9564-6523-49E7-8DE9-3A1359F63F9E}" dt="2024-09-06T09:56:10.325" v="31" actId="207"/>
          <ac:spMkLst>
            <pc:docMk/>
            <pc:sldMk cId="1412501732" sldId="298"/>
            <ac:spMk id="2" creationId="{162EEE72-A124-C0E2-AE4B-0CDBFDCBE4F2}"/>
          </ac:spMkLst>
        </pc:spChg>
        <pc:spChg chg="mod">
          <ac:chgData name="Fares Makki" userId="d0c14dd2-ce13-49c4-820b-c6a5e60d5a8d" providerId="ADAL" clId="{BF5E9564-6523-49E7-8DE9-3A1359F63F9E}" dt="2024-09-06T10:03:58.824" v="635" actId="20577"/>
          <ac:spMkLst>
            <pc:docMk/>
            <pc:sldMk cId="1412501732" sldId="298"/>
            <ac:spMk id="3" creationId="{A468A849-2FFC-DC01-D948-8265B4089A14}"/>
          </ac:spMkLst>
        </pc:spChg>
        <pc:picChg chg="add mod">
          <ac:chgData name="Fares Makki" userId="d0c14dd2-ce13-49c4-820b-c6a5e60d5a8d" providerId="ADAL" clId="{BF5E9564-6523-49E7-8DE9-3A1359F63F9E}" dt="2024-09-06T10:00:56.514" v="623" actId="1076"/>
          <ac:picMkLst>
            <pc:docMk/>
            <pc:sldMk cId="1412501732" sldId="298"/>
            <ac:picMk id="1026" creationId="{3CDB3277-97EA-488D-85CD-2966B0AAA8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9E43-7F96-4793-9D59-0297BCC95C29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1FF7-06DD-45C7-80CE-1ACD875242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0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Vattnet försvinner. Vi lägger till miljögifter in i vatten. Vi måste ändra oss.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C712-54C2-4A3B-8741-D1AE237C0A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39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Vattnet försvinner. Vi lägger till miljögifter in i vatten. Vi måste ändra oss.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C712-54C2-4A3B-8741-D1AE237C0A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02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har pratat om kolets kretslopp – koldioxid i atmosfären, samt metan och vatten ånga; vad har dem för effekt? Växthusgaseffekt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C712-54C2-4A3B-8741-D1AE237C0A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661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Den rikare delen (ca 20%) står för närmare 80% av all konsumtion på jorden</a:t>
            </a:r>
          </a:p>
          <a:p>
            <a:r>
              <a:rPr lang="sv-SE" dirty="0"/>
              <a:t>Vilken typ av energi vi använder, hur vi bor, hur vi transporterar oss och vad vi äter och dricker gör avtryck i naturen </a:t>
            </a:r>
          </a:p>
          <a:p>
            <a:r>
              <a:rPr lang="sv-SE" dirty="0"/>
              <a:t>Närproducerade varor ger mindre avtryck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0C712-54C2-4A3B-8741-D1AE237C0A8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36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5305DD-D179-894E-8949-518DC2BE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E8A2C27-B363-8E61-5954-9D5B9953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E0A3B6-34AA-C11B-FD11-E03A78B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6C8FFC-84ED-0D00-2D4B-7D4E31D9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DBF8DF-6B85-B0F1-89D8-7BC16ACC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8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C9F79-655F-B42E-39FB-C41B69E3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DC29D5-E1A1-50EF-C37C-6AB2F8746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DED982-86ED-F6C3-9B68-901B6F7E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22F6DC-1603-133D-2532-233178AF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FD6816-7B98-1689-E5DF-BC158D2B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4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3485211-4A58-4885-F5E9-7302686C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74E4DEB-5697-95E9-4CAA-DDF89CFE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AB112F-2730-5BBE-B21A-5F0F16EE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F71DF6-FE42-4CB8-4F3A-D96E6987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3D256A-A2AB-0EC3-B062-6F46768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59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5C7311-F143-77D0-3694-B47F6C07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346C77-3341-E355-0468-F7E71934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CF7D3A-1F92-CE17-B0C1-9CF9A2BC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D2EE08-1D54-81B1-3711-FBF5DA04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6D7BC5-057F-2591-0FDA-091A7F68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5C1495-B3F3-9134-E9E0-2C8AC644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00061B4-18EF-2757-C945-1E7D5F4F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69C96D-F99D-38EE-3092-C2E84F52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AF6817-2FF8-03DE-6582-46EDA4B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B063E8-5FE7-A538-513B-EF43D7D4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40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4DCD5C-E76D-C97F-A1D8-BC78363B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EBC2FE-9065-93F0-31EF-6350C2672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5B37067-239D-9BB9-BE10-8C975657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F87B85A-2E61-F9DD-2A7E-9518EE39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6D2DB6-69BD-10AC-D1C3-08645B5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A100734-B73D-5D7B-CBC2-B3B8ACC1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059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C17205-A01B-845D-68C8-301F813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CD9F1F-AE9C-7E49-4920-74ABAFC9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78AAF94-0C27-BA14-DA77-D5AFCFA1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8C7507-ECD8-0C1A-6330-F5FEA8B72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9C9D338-0F1F-BA85-F5D7-9F86B3EC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B29B017-EEAA-DEE2-1174-31AF7CD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70FE43B-39F9-6122-59A9-FC6E4B8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0A1657-3990-CE93-CBC8-D8AA41B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84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93030C-E24B-C676-D9BB-71A5564C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0A3245E-1BFF-2400-8716-E8DAA021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FB060E-94C4-7FB7-9C4E-0438B58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76C724-6473-261A-66CA-0C5B33DB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0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A7EE168-4B4C-3233-3E07-6C05E88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FF976A3-4E06-CC0D-C377-1B90C662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C3D64B-81D3-9D80-6D08-B78ABBC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46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7C4333-F6AD-ABAC-D362-90872795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5F022E-C388-0BEE-3695-F8785BD0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E70B5A4-F1A9-348B-6357-9118AB0FF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4468E07-42ED-A752-DDCB-EC84D581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09F19E-98F0-A8ED-BE67-E4575A6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CD0826F-7ECF-BA33-D66D-958AF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37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20BAB2-6412-10AC-1963-D7F2EB6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6DD57A-1C54-A1B3-29BD-C37B473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0699185-DEDC-CBDE-056B-E1CD3B43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6BD3B2-35CD-4152-8C6B-9E77CA03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23ED407-9BDF-FD37-2540-BD0D31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92B47ED-573E-436A-A167-DD4D576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8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7134B5-C26A-3901-44C2-F997E1E6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60335C4-F978-E8B2-5EDA-9819C904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17C281-584C-76D1-50DF-286B6C301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A95EE-5803-4D52-A7F0-6384D64F7536}" type="datetimeFigureOut">
              <a:rPr lang="sv-SE" smtClean="0"/>
              <a:t>2024-09-16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FA6562-BF7B-D78A-1136-D00F923F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8FB3EC-2C3B-2A88-7C13-DB43161DC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E51DD-8336-4420-BC05-54ECB419D24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081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9A6610-F754-F5B3-37DA-7B1C87B8A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5EB38D-0779-6595-E413-E13048F9A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Ekosystemtjänster </a:t>
            </a:r>
          </a:p>
        </p:txBody>
      </p:sp>
    </p:spTree>
    <p:extLst>
      <p:ext uri="{BB962C8B-B14F-4D97-AF65-F5344CB8AC3E}">
        <p14:creationId xmlns:p14="http://schemas.microsoft.com/office/powerpoint/2010/main" val="351240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8E8FB5-A87D-F3E9-9D49-86C3C8EC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3600" dirty="0">
                <a:solidFill>
                  <a:srgbClr val="FFFF00"/>
                </a:solidFill>
              </a:rPr>
              <a:t>Klimatförändring och Global Uppvärmning </a:t>
            </a:r>
          </a:p>
        </p:txBody>
      </p:sp>
      <p:pic>
        <p:nvPicPr>
          <p:cNvPr id="3076" name="Picture 4" descr="Klimatförändringar och global uppvärmning | Miljö och hållbarhetsfrågor |  Geografi | SO-rummet">
            <a:extLst>
              <a:ext uri="{FF2B5EF4-FFF2-40B4-BE49-F238E27FC236}">
                <a16:creationId xmlns:a16="http://schemas.microsoft.com/office/drawing/2014/main" id="{B08D2271-D5BA-4EE8-F024-FE6D3612A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12" y="823278"/>
            <a:ext cx="7836757" cy="52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4B689A-6A2B-6F66-5529-25857326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Jorderosion</a:t>
            </a:r>
            <a:r>
              <a:rPr lang="sv-SE" dirty="0"/>
              <a:t> </a:t>
            </a:r>
          </a:p>
        </p:txBody>
      </p:sp>
      <p:pic>
        <p:nvPicPr>
          <p:cNvPr id="5" name="Bildobjekt 4" descr="En bild som visar utomhus, gräs, jord, natur&#10;&#10;Automatiskt genererad beskrivning">
            <a:extLst>
              <a:ext uri="{FF2B5EF4-FFF2-40B4-BE49-F238E27FC236}">
                <a16:creationId xmlns:a16="http://schemas.microsoft.com/office/drawing/2014/main" id="{FD622D1D-ECD9-3FB9-5678-09FD38ED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1" y="1692624"/>
            <a:ext cx="7365286" cy="3590576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098DFB-B09F-1DB6-CCD4-587F266F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42113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FFFF00"/>
                </a:solidFill>
              </a:rPr>
              <a:t>När skyddande växtlighet försvagas av jordbruk och odlingsytor försvinner </a:t>
            </a:r>
          </a:p>
        </p:txBody>
      </p:sp>
    </p:spTree>
    <p:extLst>
      <p:ext uri="{BB962C8B-B14F-4D97-AF65-F5344CB8AC3E}">
        <p14:creationId xmlns:p14="http://schemas.microsoft.com/office/powerpoint/2010/main" val="50684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2EEE72-A124-C0E2-AE4B-0CDBFDCB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FFFF00"/>
                </a:solidFill>
              </a:rPr>
              <a:t>Övergödning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68A849-2FFC-DC01-D948-8265B408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508" y="2267736"/>
            <a:ext cx="4429217" cy="4629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Kväve och fosfor från jordbruk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Avrinning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Algblomning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Syrebrist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Nedbrytarna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Sedimentation</a:t>
            </a:r>
          </a:p>
        </p:txBody>
      </p:sp>
      <p:pic>
        <p:nvPicPr>
          <p:cNvPr id="1026" name="Picture 2" descr="Övergödning och algblomning i Östersjön - Världsnaturfonden WWF">
            <a:extLst>
              <a:ext uri="{FF2B5EF4-FFF2-40B4-BE49-F238E27FC236}">
                <a16:creationId xmlns:a16="http://schemas.microsoft.com/office/drawing/2014/main" id="{3CDB3277-97EA-488D-85CD-2966B0AA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" y="2024109"/>
            <a:ext cx="6860035" cy="38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4B0C14-9D88-7380-15A2-E894A4E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5600" dirty="0">
                <a:solidFill>
                  <a:srgbClr val="FFFF00"/>
                </a:solidFill>
              </a:rPr>
              <a:t>Avskogning</a:t>
            </a:r>
            <a:r>
              <a:rPr lang="sv-SE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098" name="Picture 2" descr="Hög tid att stoppa avskogningen! - Världsnaturfonden WWF">
            <a:extLst>
              <a:ext uri="{FF2B5EF4-FFF2-40B4-BE49-F238E27FC236}">
                <a16:creationId xmlns:a16="http://schemas.microsoft.com/office/drawing/2014/main" id="{87EF6CB5-DA1B-0A74-BC78-F44AA20D2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23098"/>
            <a:ext cx="6912217" cy="38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8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74563C-F665-6835-C7FC-0A775C6C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sv-SE" sz="3700" dirty="0">
                <a:solidFill>
                  <a:srgbClr val="FFFF00"/>
                </a:solidFill>
              </a:rPr>
              <a:t>Minskat Biologisk Mångfald </a:t>
            </a:r>
          </a:p>
        </p:txBody>
      </p:sp>
      <p:pic>
        <p:nvPicPr>
          <p:cNvPr id="5122" name="Picture 2" descr="Biologisk mångfald ger motståndskraft - PBL kunskapsbanken - Boverket">
            <a:extLst>
              <a:ext uri="{FF2B5EF4-FFF2-40B4-BE49-F238E27FC236}">
                <a16:creationId xmlns:a16="http://schemas.microsoft.com/office/drawing/2014/main" id="{003D6468-D749-BC43-E71E-5BAC4D196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533" y="640081"/>
            <a:ext cx="5436732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9EC5E0-9B68-734D-38E7-06507C38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rgbClr val="FFFF00"/>
                </a:solidFill>
              </a:rPr>
              <a:t>Mängden och variationen av arter </a:t>
            </a:r>
            <a:r>
              <a:rPr lang="sv-SE" sz="2800" dirty="0"/>
              <a:t>– växter, djur, svampar, och mikroorganismer </a:t>
            </a:r>
          </a:p>
        </p:txBody>
      </p:sp>
    </p:spTree>
    <p:extLst>
      <p:ext uri="{BB962C8B-B14F-4D97-AF65-F5344CB8AC3E}">
        <p14:creationId xmlns:p14="http://schemas.microsoft.com/office/powerpoint/2010/main" val="31628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B0EBC0-744D-50FE-C4C9-86DD72CF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719167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Ekologiska fotavtryck </a:t>
            </a:r>
          </a:p>
        </p:txBody>
      </p:sp>
      <p:pic>
        <p:nvPicPr>
          <p:cNvPr id="6148" name="Picture 4" descr="Vårt ekologiska fotavtryck ‹ På Egna Ben">
            <a:extLst>
              <a:ext uri="{FF2B5EF4-FFF2-40B4-BE49-F238E27FC236}">
                <a16:creationId xmlns:a16="http://schemas.microsoft.com/office/drawing/2014/main" id="{88B95881-CA70-F215-D7BF-ACC590CB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649" y="1776405"/>
            <a:ext cx="9224702" cy="48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3B3B58-19CF-9DD5-20CF-BA33B36B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603061"/>
            <a:ext cx="8929090" cy="406243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rgbClr val="FFFF00"/>
                </a:solidFill>
              </a:rPr>
              <a:t>Den biologiskt produktiva jordyta (mark- och vattenyta) som krävs för att producera allt det som vi konsumerar </a:t>
            </a:r>
            <a:r>
              <a:rPr lang="sv-SE" sz="32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3200" dirty="0"/>
              <a:t>I genomsnitt har varje människa i världen ett ekologiskt fotavtryck motsvarande ungefär 2.7 hektar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800" dirty="0"/>
              <a:t>Sverige är med bland de 15 länder som har störst ekologiskt fotavtryck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B0F0"/>
                </a:solidFill>
              </a:rPr>
              <a:t>Våra konsumentsval påverkar våra fotavtryck! </a:t>
            </a:r>
          </a:p>
        </p:txBody>
      </p:sp>
    </p:spTree>
    <p:extLst>
      <p:ext uri="{BB962C8B-B14F-4D97-AF65-F5344CB8AC3E}">
        <p14:creationId xmlns:p14="http://schemas.microsoft.com/office/powerpoint/2010/main" val="635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029DCA-471E-A889-2072-1C27E2EC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Presentation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DD9315-761F-8FCD-0DAB-6B791889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”Ekologiskt Fotavtryck Minskning”</a:t>
            </a:r>
            <a:endParaRPr lang="sv-SE" sz="2800" dirty="0"/>
          </a:p>
          <a:p>
            <a:pPr marL="0" indent="0">
              <a:buNone/>
            </a:pPr>
            <a:endParaRPr lang="sv-SE" sz="2800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Definiera ekologiskt fotavtryck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800" dirty="0"/>
              <a:t>Forska vad bidrar till ekologiskt fotavtryck </a:t>
            </a:r>
          </a:p>
          <a:p>
            <a:pPr marL="971550" lvl="1" indent="-514350">
              <a:buFont typeface="+mj-lt"/>
              <a:buAutoNum type="alphaLcParenR"/>
            </a:pPr>
            <a:r>
              <a:rPr lang="sv-SE" dirty="0"/>
              <a:t>Använd bra källor tex NE.se, FNs webbsida, Sveriges miljömål, Världsnaturfonden (WWF), etc.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sv-SE" dirty="0"/>
              <a:t>Gör källkritik om källorna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Forska hur vi kan minska fotavtryck här i Sverige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sv-SE" dirty="0"/>
              <a:t>3 – 5 förslag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Jämför med ett annat land – hur kan vi här i Sverige hjälper dem, och hur kan de hjälper oss </a:t>
            </a:r>
          </a:p>
        </p:txBody>
      </p:sp>
    </p:spTree>
    <p:extLst>
      <p:ext uri="{BB962C8B-B14F-4D97-AF65-F5344CB8AC3E}">
        <p14:creationId xmlns:p14="http://schemas.microsoft.com/office/powerpoint/2010/main" val="256798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311249-1079-7A51-FAFB-C8A28BFA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sv-SE" dirty="0"/>
              <a:t>Vattnets kretslopp </a:t>
            </a:r>
          </a:p>
        </p:txBody>
      </p:sp>
      <p:pic>
        <p:nvPicPr>
          <p:cNvPr id="2050" name="Picture 2" descr="Vattnets kretslopp – Wikipedia">
            <a:extLst>
              <a:ext uri="{FF2B5EF4-FFF2-40B4-BE49-F238E27FC236}">
                <a16:creationId xmlns:a16="http://schemas.microsoft.com/office/drawing/2014/main" id="{28B20914-1785-4C15-C5D2-043F3588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74539"/>
            <a:ext cx="5451627" cy="378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46BA88-2579-1AA9-398F-27E4A96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sv-SE" dirty="0"/>
              <a:t>Hav </a:t>
            </a:r>
          </a:p>
          <a:p>
            <a:r>
              <a:rPr lang="sv-SE" dirty="0"/>
              <a:t>Avdunstning </a:t>
            </a:r>
          </a:p>
          <a:p>
            <a:r>
              <a:rPr lang="sv-SE" dirty="0"/>
              <a:t>Kondensation </a:t>
            </a:r>
          </a:p>
          <a:p>
            <a:r>
              <a:rPr lang="sv-SE" dirty="0"/>
              <a:t>Nederbörd </a:t>
            </a:r>
          </a:p>
          <a:p>
            <a:r>
              <a:rPr lang="sv-SE" dirty="0"/>
              <a:t>Ytvattenavrinning </a:t>
            </a:r>
          </a:p>
          <a:p>
            <a:r>
              <a:rPr lang="sv-SE" dirty="0"/>
              <a:t>Grundvattenavrinning </a:t>
            </a:r>
          </a:p>
          <a:p>
            <a:r>
              <a:rPr lang="sv-SE" dirty="0"/>
              <a:t>Transpiration </a:t>
            </a:r>
          </a:p>
        </p:txBody>
      </p:sp>
    </p:spTree>
    <p:extLst>
      <p:ext uri="{BB962C8B-B14F-4D97-AF65-F5344CB8AC3E}">
        <p14:creationId xmlns:p14="http://schemas.microsoft.com/office/powerpoint/2010/main" val="5289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311249-1079-7A51-FAFB-C8A28BFA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sv-SE" dirty="0"/>
              <a:t>Vattnets kretslopp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46BA88-2579-1AA9-398F-27E4A96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sv-SE" dirty="0"/>
              <a:t>Hav </a:t>
            </a:r>
          </a:p>
          <a:p>
            <a:r>
              <a:rPr lang="sv-SE" dirty="0"/>
              <a:t>Avdunstning </a:t>
            </a:r>
          </a:p>
          <a:p>
            <a:r>
              <a:rPr lang="sv-SE" dirty="0"/>
              <a:t>Kondensation </a:t>
            </a:r>
          </a:p>
          <a:p>
            <a:r>
              <a:rPr lang="sv-SE" dirty="0"/>
              <a:t>Nederbörd </a:t>
            </a:r>
          </a:p>
          <a:p>
            <a:r>
              <a:rPr lang="sv-SE" dirty="0"/>
              <a:t>Ytvattenavrinning </a:t>
            </a:r>
          </a:p>
          <a:p>
            <a:r>
              <a:rPr lang="sv-SE" dirty="0"/>
              <a:t>Grundvattenavrinning </a:t>
            </a:r>
          </a:p>
          <a:p>
            <a:r>
              <a:rPr lang="sv-SE" dirty="0"/>
              <a:t>Transpiration </a:t>
            </a:r>
          </a:p>
        </p:txBody>
      </p:sp>
    </p:spTree>
    <p:extLst>
      <p:ext uri="{BB962C8B-B14F-4D97-AF65-F5344CB8AC3E}">
        <p14:creationId xmlns:p14="http://schemas.microsoft.com/office/powerpoint/2010/main" val="225802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8400DC-DCB1-A2D8-F7AE-E928CB8C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3" y="634946"/>
            <a:ext cx="4008299" cy="1450757"/>
          </a:xfrm>
        </p:spPr>
        <p:txBody>
          <a:bodyPr>
            <a:normAutofit/>
          </a:bodyPr>
          <a:lstStyle/>
          <a:p>
            <a:r>
              <a:rPr lang="sv-SE" sz="3700" dirty="0">
                <a:solidFill>
                  <a:srgbClr val="FFFF00"/>
                </a:solidFill>
              </a:rPr>
              <a:t>Ekosystemtjänster</a:t>
            </a:r>
            <a:r>
              <a:rPr lang="sv-SE" sz="3700" dirty="0"/>
              <a:t> </a:t>
            </a:r>
          </a:p>
        </p:txBody>
      </p:sp>
      <p:pic>
        <p:nvPicPr>
          <p:cNvPr id="5" name="Bildobjekt 4" descr="En bild som visar text, skärmbild, Teckensnitt, logotyp&#10;&#10;Automatiskt genererad beskrivning">
            <a:extLst>
              <a:ext uri="{FF2B5EF4-FFF2-40B4-BE49-F238E27FC236}">
                <a16:creationId xmlns:a16="http://schemas.microsoft.com/office/drawing/2014/main" id="{5FD04A64-6D4B-B251-C8EE-641D4809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" y="840513"/>
            <a:ext cx="7369358" cy="5176974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4FC82D-1338-2737-38D2-C30B089C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3" y="2198914"/>
            <a:ext cx="4008299" cy="4371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FFFF00"/>
                </a:solidFill>
              </a:rPr>
              <a:t>Naturen ger oss människor livsnödvändiga tjänster på flera sätt: 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Grundläggande / Stödjande  ekosystemtjänster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Reglerande ekosystemtjänster 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Försörjande ekosystemtjänster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Sociala och kulturella ekosystemtjänster </a:t>
            </a:r>
          </a:p>
        </p:txBody>
      </p:sp>
    </p:spTree>
    <p:extLst>
      <p:ext uri="{BB962C8B-B14F-4D97-AF65-F5344CB8AC3E}">
        <p14:creationId xmlns:p14="http://schemas.microsoft.com/office/powerpoint/2010/main" val="36319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9B317-C987-E226-5C95-270F98F5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Grundläggande Ekosystemtjänster </a:t>
            </a:r>
          </a:p>
        </p:txBody>
      </p:sp>
      <p:pic>
        <p:nvPicPr>
          <p:cNvPr id="4" name="Bildobjekt 3" descr="En bild som visar text, skärmbild, Teckensnitt, logotyp">
            <a:extLst>
              <a:ext uri="{FF2B5EF4-FFF2-40B4-BE49-F238E27FC236}">
                <a16:creationId xmlns:a16="http://schemas.microsoft.com/office/drawing/2014/main" id="{B3CB95AE-7015-066F-A9AB-32EAE00F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84"/>
          <a:stretch/>
        </p:blipFill>
        <p:spPr>
          <a:xfrm>
            <a:off x="1036948" y="8606"/>
            <a:ext cx="3082565" cy="6849394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AEB9DF-E30D-8419-9561-055C87E4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FFFF00"/>
                </a:solidFill>
              </a:rPr>
              <a:t>Det som får naturen att fungera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Systemet som krävs för att övriga ekosystemtjänster ska kunna finnas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Exemplar: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Fotosyntes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Vattnets kretslopp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Näringskedjor </a:t>
            </a:r>
          </a:p>
        </p:txBody>
      </p:sp>
    </p:spTree>
    <p:extLst>
      <p:ext uri="{BB962C8B-B14F-4D97-AF65-F5344CB8AC3E}">
        <p14:creationId xmlns:p14="http://schemas.microsoft.com/office/powerpoint/2010/main" val="20742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78D22F-0E1C-8392-7EDF-E1DCB7B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5" y="634946"/>
            <a:ext cx="11170267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Reglerande Ekosystemtjänster </a:t>
            </a:r>
          </a:p>
        </p:txBody>
      </p:sp>
      <p:pic>
        <p:nvPicPr>
          <p:cNvPr id="4" name="Bildobjekt 3" descr="En bild som visar text, skärmbild, Teckensnitt, logotyp">
            <a:extLst>
              <a:ext uri="{FF2B5EF4-FFF2-40B4-BE49-F238E27FC236}">
                <a16:creationId xmlns:a16="http://schemas.microsoft.com/office/drawing/2014/main" id="{13962F30-EFAA-8BDC-76A6-52D00214A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4" b="58113"/>
          <a:stretch/>
        </p:blipFill>
        <p:spPr>
          <a:xfrm>
            <a:off x="379475" y="2522906"/>
            <a:ext cx="6909801" cy="2943922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164F4C-8487-6C9B-FF39-F4D483D7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3" y="2198914"/>
            <a:ext cx="4008299" cy="43904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FFFF00"/>
                </a:solidFill>
              </a:rPr>
              <a:t>Upprätthåller en viss balans i naturen, motverkar störningar, och förhindrar katastrofer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Exemplar: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Växttäcken som förhindrar jorderosion vid skyfall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Fåglar som äter insekter och på så sätt förhindrar skadeinsekter att breda ut sig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Insekter som sköter pollinering </a:t>
            </a:r>
          </a:p>
        </p:txBody>
      </p:sp>
    </p:spTree>
    <p:extLst>
      <p:ext uri="{BB962C8B-B14F-4D97-AF65-F5344CB8AC3E}">
        <p14:creationId xmlns:p14="http://schemas.microsoft.com/office/powerpoint/2010/main" val="126081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C7D63B-DE3A-7CDF-F056-756A7204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634946"/>
            <a:ext cx="10915743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Försörjande Ekosystemtjänster </a:t>
            </a:r>
          </a:p>
        </p:txBody>
      </p:sp>
      <p:pic>
        <p:nvPicPr>
          <p:cNvPr id="4" name="Bildobjekt 3" descr="En bild som visar text, skärmbild, Teckensnitt, logotyp&#10;&#10;Automatiskt genererad beskrivning">
            <a:extLst>
              <a:ext uri="{FF2B5EF4-FFF2-40B4-BE49-F238E27FC236}">
                <a16:creationId xmlns:a16="http://schemas.microsoft.com/office/drawing/2014/main" id="{AB798311-DC46-7169-3423-D08FCD431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6" t="70113"/>
          <a:stretch/>
        </p:blipFill>
        <p:spPr>
          <a:xfrm>
            <a:off x="219220" y="2549148"/>
            <a:ext cx="7175322" cy="2185745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3547CD-31C9-313C-DEFF-BC9C58C5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91" y="2198913"/>
            <a:ext cx="4027152" cy="458838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FFFF00"/>
                </a:solidFill>
              </a:rPr>
              <a:t>Genom de grundläggande och reglerande tjänsterna tillhandahåller naturen livsnödvändiga resurser för oss människor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Exemplar: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Syre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Rent vatten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Råvaror till material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Energi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FFFF00"/>
                </a:solidFill>
              </a:rPr>
              <a:t>Sedan omvandlas dessa till produkter </a:t>
            </a:r>
            <a:r>
              <a:rPr lang="sv-SE" dirty="0"/>
              <a:t>som:  mat, kläder, mediciner, byggnader och tekniska varor </a:t>
            </a:r>
          </a:p>
        </p:txBody>
      </p:sp>
    </p:spTree>
    <p:extLst>
      <p:ext uri="{BB962C8B-B14F-4D97-AF65-F5344CB8AC3E}">
        <p14:creationId xmlns:p14="http://schemas.microsoft.com/office/powerpoint/2010/main" val="100909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B78983-12E7-009C-2AF4-F3F6375D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" y="634946"/>
            <a:ext cx="11068975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Sociala och Kulturella Ekosystemtjänster </a:t>
            </a:r>
          </a:p>
        </p:txBody>
      </p:sp>
      <p:pic>
        <p:nvPicPr>
          <p:cNvPr id="4" name="Bildobjekt 3" descr="En bild som visar text, skärmbild, Teckensnitt, logotyp&#10;&#10;Automatiskt genererad beskrivning">
            <a:extLst>
              <a:ext uri="{FF2B5EF4-FFF2-40B4-BE49-F238E27FC236}">
                <a16:creationId xmlns:a16="http://schemas.microsoft.com/office/drawing/2014/main" id="{A6B530E8-456F-5855-9898-6E04086E2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1" t="40916" b="27430"/>
          <a:stretch/>
        </p:blipFill>
        <p:spPr>
          <a:xfrm>
            <a:off x="294633" y="2919431"/>
            <a:ext cx="6909801" cy="2229146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17E817-0F74-2634-3136-EC0A3DCA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309" y="2198914"/>
            <a:ext cx="4055433" cy="41264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rgbClr val="FFFF00"/>
                </a:solidFill>
              </a:rPr>
              <a:t>Naturupplevelser leder till psykisk och social hälsa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800" dirty="0"/>
              <a:t>Exemplar: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I naturen finns platser för träning och rekreation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Naturen kan utnyttjas för turism eller inspiration </a:t>
            </a:r>
          </a:p>
        </p:txBody>
      </p:sp>
    </p:spTree>
    <p:extLst>
      <p:ext uri="{BB962C8B-B14F-4D97-AF65-F5344CB8AC3E}">
        <p14:creationId xmlns:p14="http://schemas.microsoft.com/office/powerpoint/2010/main" val="325075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38ED00-8CB8-A00B-337A-157AB7F2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FFFF00"/>
                </a:solidFill>
              </a:rPr>
              <a:t>Globala konsumtionen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CE4B4E-BDD1-5C90-6B92-D2A052DE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rgbClr val="FFFF00"/>
                </a:solidFill>
              </a:rPr>
              <a:t>Sedan 1970 har den globala konsumtionen överutnyttjat ekosystemen vilken har bidragit till: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Klimatförändring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Vattenbrist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Jorderosion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Övergödning </a:t>
            </a:r>
            <a:endParaRPr lang="sv-S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Avskogning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/>
              <a:t>Minskad biologisk mångfald 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73845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478</Words>
  <Application>Microsoft Office PowerPoint</Application>
  <PresentationFormat>Bredbild</PresentationFormat>
  <Paragraphs>96</Paragraphs>
  <Slides>16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Office-tema</vt:lpstr>
      <vt:lpstr>Naturkunskap 1b</vt:lpstr>
      <vt:lpstr>Vattnets kretslopp </vt:lpstr>
      <vt:lpstr>Vattnets kretslopp </vt:lpstr>
      <vt:lpstr>Ekosystemtjänster </vt:lpstr>
      <vt:lpstr>Grundläggande Ekosystemtjänster </vt:lpstr>
      <vt:lpstr>Reglerande Ekosystemtjänster </vt:lpstr>
      <vt:lpstr>Försörjande Ekosystemtjänster </vt:lpstr>
      <vt:lpstr>Sociala och Kulturella Ekosystemtjänster </vt:lpstr>
      <vt:lpstr>Globala konsumtionen </vt:lpstr>
      <vt:lpstr>Klimatförändring och Global Uppvärmning </vt:lpstr>
      <vt:lpstr>Jorderosion </vt:lpstr>
      <vt:lpstr>Övergödning </vt:lpstr>
      <vt:lpstr>Avskogning </vt:lpstr>
      <vt:lpstr>Minskat Biologisk Mångfald </vt:lpstr>
      <vt:lpstr>Ekologiska fotavtryck </vt:lpstr>
      <vt:lpstr>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2024-09-06T09:37:23Z</dcterms:created>
  <dcterms:modified xsi:type="dcterms:W3CDTF">2024-09-16T06:22:55Z</dcterms:modified>
</cp:coreProperties>
</file>