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3" r:id="rId6"/>
    <p:sldId id="273" r:id="rId7"/>
    <p:sldId id="274" r:id="rId8"/>
    <p:sldId id="264" r:id="rId9"/>
    <p:sldId id="275" r:id="rId10"/>
    <p:sldId id="276" r:id="rId11"/>
    <p:sldId id="277" r:id="rId12"/>
    <p:sldId id="265" r:id="rId13"/>
    <p:sldId id="27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2861F-7C58-4516-9CA2-1ACAFF54ABE3}" v="1" dt="2025-03-31T13:02:3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88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E0D2861F-7C58-4516-9CA2-1ACAFF54ABE3}"/>
    <pc:docChg chg="custSel delSld modSld">
      <pc:chgData name="Fares Makki" userId="d0c14dd2-ce13-49c4-820b-c6a5e60d5a8d" providerId="ADAL" clId="{E0D2861F-7C58-4516-9CA2-1ACAFF54ABE3}" dt="2025-04-03T07:12:07.495" v="30" actId="5793"/>
      <pc:docMkLst>
        <pc:docMk/>
      </pc:docMkLst>
      <pc:sldChg chg="del">
        <pc:chgData name="Fares Makki" userId="d0c14dd2-ce13-49c4-820b-c6a5e60d5a8d" providerId="ADAL" clId="{E0D2861F-7C58-4516-9CA2-1ACAFF54ABE3}" dt="2025-03-31T13:02:42.270" v="0" actId="47"/>
        <pc:sldMkLst>
          <pc:docMk/>
          <pc:sldMk cId="243203043" sldId="257"/>
        </pc:sldMkLst>
      </pc:sldChg>
      <pc:sldChg chg="del">
        <pc:chgData name="Fares Makki" userId="d0c14dd2-ce13-49c4-820b-c6a5e60d5a8d" providerId="ADAL" clId="{E0D2861F-7C58-4516-9CA2-1ACAFF54ABE3}" dt="2025-03-31T13:02:43.590" v="1" actId="47"/>
        <pc:sldMkLst>
          <pc:docMk/>
          <pc:sldMk cId="2314398630" sldId="258"/>
        </pc:sldMkLst>
      </pc:sldChg>
      <pc:sldChg chg="modSp mod">
        <pc:chgData name="Fares Makki" userId="d0c14dd2-ce13-49c4-820b-c6a5e60d5a8d" providerId="ADAL" clId="{E0D2861F-7C58-4516-9CA2-1ACAFF54ABE3}" dt="2025-04-03T07:12:07.495" v="30" actId="5793"/>
        <pc:sldMkLst>
          <pc:docMk/>
          <pc:sldMk cId="1309089858" sldId="259"/>
        </pc:sldMkLst>
        <pc:spChg chg="mod">
          <ac:chgData name="Fares Makki" userId="d0c14dd2-ce13-49c4-820b-c6a5e60d5a8d" providerId="ADAL" clId="{E0D2861F-7C58-4516-9CA2-1ACAFF54ABE3}" dt="2025-04-03T07:12:07.495" v="30" actId="5793"/>
          <ac:spMkLst>
            <pc:docMk/>
            <pc:sldMk cId="1309089858" sldId="259"/>
            <ac:spMk id="3" creationId="{BBA91AA0-F0CB-7ED1-0B85-72A0E20E3B89}"/>
          </ac:spMkLst>
        </pc:spChg>
      </pc:sldChg>
      <pc:sldChg chg="del">
        <pc:chgData name="Fares Makki" userId="d0c14dd2-ce13-49c4-820b-c6a5e60d5a8d" providerId="ADAL" clId="{E0D2861F-7C58-4516-9CA2-1ACAFF54ABE3}" dt="2025-03-31T13:03:12.310" v="2" actId="47"/>
        <pc:sldMkLst>
          <pc:docMk/>
          <pc:sldMk cId="2405250716" sldId="262"/>
        </pc:sldMkLst>
      </pc:sldChg>
      <pc:sldChg chg="del">
        <pc:chgData name="Fares Makki" userId="d0c14dd2-ce13-49c4-820b-c6a5e60d5a8d" providerId="ADAL" clId="{E0D2861F-7C58-4516-9CA2-1ACAFF54ABE3}" dt="2025-03-31T13:03:14.150" v="3" actId="47"/>
        <pc:sldMkLst>
          <pc:docMk/>
          <pc:sldMk cId="2014041091" sldId="266"/>
        </pc:sldMkLst>
      </pc:sldChg>
      <pc:sldChg chg="del">
        <pc:chgData name="Fares Makki" userId="d0c14dd2-ce13-49c4-820b-c6a5e60d5a8d" providerId="ADAL" clId="{E0D2861F-7C58-4516-9CA2-1ACAFF54ABE3}" dt="2025-03-31T13:03:15.576" v="4" actId="47"/>
        <pc:sldMkLst>
          <pc:docMk/>
          <pc:sldMk cId="4114858093" sldId="267"/>
        </pc:sldMkLst>
      </pc:sldChg>
      <pc:sldChg chg="del">
        <pc:chgData name="Fares Makki" userId="d0c14dd2-ce13-49c4-820b-c6a5e60d5a8d" providerId="ADAL" clId="{E0D2861F-7C58-4516-9CA2-1ACAFF54ABE3}" dt="2025-03-31T13:03:19.640" v="5" actId="47"/>
        <pc:sldMkLst>
          <pc:docMk/>
          <pc:sldMk cId="4227810918" sldId="268"/>
        </pc:sldMkLst>
      </pc:sldChg>
      <pc:sldChg chg="del">
        <pc:chgData name="Fares Makki" userId="d0c14dd2-ce13-49c4-820b-c6a5e60d5a8d" providerId="ADAL" clId="{E0D2861F-7C58-4516-9CA2-1ACAFF54ABE3}" dt="2025-03-31T13:03:26" v="7" actId="47"/>
        <pc:sldMkLst>
          <pc:docMk/>
          <pc:sldMk cId="4286446579" sldId="269"/>
        </pc:sldMkLst>
      </pc:sldChg>
      <pc:sldChg chg="del">
        <pc:chgData name="Fares Makki" userId="d0c14dd2-ce13-49c4-820b-c6a5e60d5a8d" providerId="ADAL" clId="{E0D2861F-7C58-4516-9CA2-1ACAFF54ABE3}" dt="2025-03-31T13:03:28.170" v="8" actId="47"/>
        <pc:sldMkLst>
          <pc:docMk/>
          <pc:sldMk cId="1893310689" sldId="270"/>
        </pc:sldMkLst>
      </pc:sldChg>
      <pc:sldChg chg="del">
        <pc:chgData name="Fares Makki" userId="d0c14dd2-ce13-49c4-820b-c6a5e60d5a8d" providerId="ADAL" clId="{E0D2861F-7C58-4516-9CA2-1ACAFF54ABE3}" dt="2025-03-31T13:03:24.165" v="6" actId="47"/>
        <pc:sldMkLst>
          <pc:docMk/>
          <pc:sldMk cId="5521641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5916-FC39-47D4-96DA-CF27F4470111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7DBF-27CA-4E58-99A6-D016AB5D1B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42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7DBF-27CA-4E58-99A6-D016AB5D1BB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008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/>
              <a:t>En plasmid öppnas med et restriktionsenzym </a:t>
            </a:r>
          </a:p>
          <a:p>
            <a:pPr marL="228600" indent="-228600">
              <a:buAutoNum type="arabicPeriod"/>
            </a:pPr>
            <a:r>
              <a:rPr lang="sv-SE" dirty="0"/>
              <a:t>En gen ”klipps ut” från människans DNA med restriktionsenzym (t.ex. insulin)</a:t>
            </a:r>
          </a:p>
          <a:p>
            <a:pPr marL="228600" indent="-228600">
              <a:buAutoNum type="arabicPeriod"/>
            </a:pPr>
            <a:r>
              <a:rPr lang="sv-SE" dirty="0"/>
              <a:t>Människans och bakteriens DNA fogas samman med ligasenzym </a:t>
            </a:r>
          </a:p>
          <a:p>
            <a:pPr marL="228600" indent="-228600">
              <a:buAutoNum type="arabicPeriod"/>
            </a:pPr>
            <a:r>
              <a:rPr lang="sv-SE" dirty="0"/>
              <a:t>En plasmid med hybrid-DNA har bildats</a:t>
            </a:r>
          </a:p>
          <a:p>
            <a:pPr marL="228600" indent="-228600">
              <a:buAutoNum type="arabicPeriod"/>
            </a:pPr>
            <a:r>
              <a:rPr lang="sv-SE" dirty="0"/>
              <a:t>Plasmiden tas upp av en bakterie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7DBF-27CA-4E58-99A6-D016AB5D1BB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025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Måste vara försiktigt med spridning av nya gener i naturen (inga invasiva arter!)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7DBF-27CA-4E58-99A6-D016AB5D1BB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39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Stamceller finns som: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Embryonala stamceller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(några dagar gamla ägg som har blivit över vid provrörsbefruktning)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Får användas bara om föräldrarna har gett sitt godkännande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/>
              <a:t>Vuxna stamceller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Finns runt i kroppen för att ersätta de celler som naturligt dör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Finns i benmärgen (blodstamceller), hjärnan, huden, musklerna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sv-SE" dirty="0"/>
              <a:t>Alla är redan mer specialiserade än embryonala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7DBF-27CA-4E58-99A6-D016AB5D1BB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00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835EF9-3010-4D6B-87E9-3B6DA54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1324F4C-A818-7B9D-DC62-E5523A51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FEA949-9760-7A8A-0A60-EE8BF30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9CE850-5109-1700-3F9E-66242EFE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0EF1EB-01DB-839A-8E8F-E987DEB8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5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60A280-65A2-BB45-BA9E-E09B2F13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1582B83-B410-DA32-F58B-BD45CD93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654DE0-1DE5-CBE2-611A-F45FBDA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7CD2B5-8EEB-270D-CFD5-D5FB9255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4DBE0C-D25E-6493-3047-3423AF7F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69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A2B3F03-B42B-9DA2-96C9-FF74ABB17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456337-21F9-7E7D-05CA-4D1F8745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EC35B10-AB53-94AF-8CE6-A9F0B5F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D8A4AE-7130-8B6C-1537-5A22BA3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E8C152-6E27-6FC0-76D2-F8AD4864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2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4A66BD-95E5-7D12-7A6B-90DFA0C8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99B606-8FCF-0CAD-1989-E8399152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5741CD-CB0B-70A1-239D-55B7346B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DFA79A6-AA57-69D1-0DDD-74D2295D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221A7E-8556-6197-04D0-244DD363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94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35D18D-205A-3CAF-E20E-DDA408F7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28614F-756A-56DE-3F06-3C9BDAB8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0098B5-7C8D-C46C-3C30-3A60AB1D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42CFE7-C14A-4901-A26D-114D00D6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E92C0F-6917-69F4-EADE-B5BF56CE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19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63734A-D67E-5501-6C82-455AF5A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888897-BEDC-D8F6-0B7E-B83B2FF8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2FDE4CD-6BE1-CDA6-4D11-18EC15D6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F50F1C8-9D84-F161-656B-F6BE452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EC9FB36-BD6A-36B8-4E08-D6130448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8BD238B-0D21-8081-2DEC-BCD87A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09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0258C0-C517-1440-AF5B-BDBE8AD8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88138E-3A60-5CEB-8711-851B969F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A794FCE-A6D9-6DB0-1921-90C40ABE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D628148-02B3-0E8F-C6C2-7046C345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CF89E9F-BADC-C240-C6E3-16822EAC2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99D14A2-F4DB-F4C2-D027-1B972C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4A235A3-8EE9-7962-DF7B-BCD313BA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E1ECA8A-EE61-DAFA-2089-821D1272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0D6686-1CDD-0B27-E31E-D1DAFFD8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AAADB83-F387-E5BC-92EB-25890938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D9DF65-970F-DDA6-FCDC-5BDAD823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51C742D-6B81-1992-182A-34C33AB9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6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F7AFCDF-80D3-5CB3-D48A-F1901BF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D2FC2C5-7492-5139-4177-1BD11E8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06E6463-9815-3942-D98B-EF80B236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72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248A38-42F2-3DC8-ABD3-74F3A263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FB16A1-AC9B-84DD-333B-249A9A72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7DC1A30-0F5C-1029-90FF-0D9A097E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FEDE64-DE23-964D-3C04-0F6668E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6ACB31-DE39-645D-75D3-AE7EA44D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8A96D10-3F4F-D73D-6FB6-B59E5DF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220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7E3A2B-2398-2C47-5CF4-FD285D1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9968B6A-CD72-3F72-522E-C427E999A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54A2988-02D6-348D-E526-722751CE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25F2991-FDFB-8824-7968-17076B62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90BEEE-C3DB-61A6-3588-DD9C0691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499B53-7CBB-5147-3B2D-89223CC3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334651E-E45D-824D-5A54-A82A0F3F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713938B-5674-D69E-33D1-F3CD5863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25F176-0EB3-C6FA-6A13-426CAADE7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5D793-F2EA-485E-AA84-5CD1E3E70E1C}" type="datetimeFigureOut">
              <a:rPr lang="sv-SE" smtClean="0"/>
              <a:t>2025-04-03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6B716E-E8A1-E935-2F15-4CABFFA84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2497F1-418D-F6DA-5D9B-EEBDAB46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95630-6B28-4F96-8888-0BB975FDBC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66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AB6D9B-B39A-9009-EF9A-588C3942F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Biologi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CB6B7B7-D908-716E-6310-D81EDBBAD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Genteknik </a:t>
            </a:r>
          </a:p>
        </p:txBody>
      </p:sp>
    </p:spTree>
    <p:extLst>
      <p:ext uri="{BB962C8B-B14F-4D97-AF65-F5344CB8AC3E}">
        <p14:creationId xmlns:p14="http://schemas.microsoft.com/office/powerpoint/2010/main" val="22392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A554AC-DB4D-BB04-8CC1-4882089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Stamceller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A8D54F-E948-BD7A-97BE-2DD9D27B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Stamceller är ”omogna” celler som ännu inte är specialiserade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0575347-257F-0A49-2917-A922D45F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6" y="2387027"/>
            <a:ext cx="1108864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02736-3EA2-A95D-4988-308AD4BB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Stamceller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6E6190-5E87-7E24-A334-682BB673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Exempel: </a:t>
            </a:r>
            <a:r>
              <a:rPr lang="sv-SE" i="1" dirty="0"/>
              <a:t>Parkinsons sjukdom</a:t>
            </a:r>
            <a:endParaRPr lang="sv-SE" dirty="0"/>
          </a:p>
          <a:p>
            <a:r>
              <a:rPr lang="sv-SE" dirty="0"/>
              <a:t>Celler som bildar signalämnet </a:t>
            </a:r>
            <a:r>
              <a:rPr lang="sv-SE" i="1" dirty="0"/>
              <a:t>dopamin</a:t>
            </a:r>
            <a:r>
              <a:rPr lang="sv-SE" dirty="0"/>
              <a:t> i hjärnan bryts ner </a:t>
            </a:r>
          </a:p>
          <a:p>
            <a:pPr lvl="1"/>
            <a:r>
              <a:rPr lang="sv-SE" dirty="0"/>
              <a:t>Leder till stela muskler och skakningar </a:t>
            </a:r>
          </a:p>
          <a:p>
            <a:r>
              <a:rPr lang="sv-SE" dirty="0"/>
              <a:t>Transplantera stamceller som utvecklas till dopaminbildande nervceller 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Exempel: </a:t>
            </a:r>
            <a:r>
              <a:rPr lang="sv-SE" i="1" dirty="0"/>
              <a:t>immunterapi</a:t>
            </a:r>
            <a:endParaRPr lang="sv-SE" dirty="0"/>
          </a:p>
          <a:p>
            <a:r>
              <a:rPr lang="sv-SE" dirty="0"/>
              <a:t>Patientens egna celler kan genmodifieras till att bli effektiva att hitta och oskadliggöra cancerceller </a:t>
            </a:r>
          </a:p>
        </p:txBody>
      </p:sp>
    </p:spTree>
    <p:extLst>
      <p:ext uri="{BB962C8B-B14F-4D97-AF65-F5344CB8AC3E}">
        <p14:creationId xmlns:p14="http://schemas.microsoft.com/office/powerpoint/2010/main" val="24424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237DEB-9081-45D3-1A01-19F0ACDB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Lag och etik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1F864D-0390-8DBC-CD1E-207DC626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finns en speciell </a:t>
            </a:r>
            <a:r>
              <a:rPr lang="sv-SE" i="1" dirty="0"/>
              <a:t>gentekniklag </a:t>
            </a:r>
            <a:r>
              <a:rPr lang="sv-SE" dirty="0"/>
              <a:t>som ingår i </a:t>
            </a:r>
            <a:r>
              <a:rPr lang="sv-SE" i="1" dirty="0"/>
              <a:t>Miljöbalken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Arbete med genteknik ska präglas av </a:t>
            </a:r>
            <a:r>
              <a:rPr lang="sv-SE" i="1" dirty="0" err="1"/>
              <a:t>försiktiighetsprincipen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Man får inte bedriva en verksamhet </a:t>
            </a:r>
            <a:r>
              <a:rPr lang="sv-SE" b="1" i="1" u="sng" dirty="0"/>
              <a:t>om det finns skäl att misstänka </a:t>
            </a:r>
            <a:r>
              <a:rPr lang="sv-SE" dirty="0"/>
              <a:t>att denna kan vara skadlig för människan eller miljön </a:t>
            </a:r>
          </a:p>
          <a:p>
            <a:r>
              <a:rPr lang="sv-SE" dirty="0"/>
              <a:t>Man får inte förändra arvsmassan hos en människa på sådant sätt att förändringen kan gå i arv till kommande generationer </a:t>
            </a:r>
          </a:p>
          <a:p>
            <a:r>
              <a:rPr lang="sv-SE" dirty="0"/>
              <a:t>Genterapi får bara användas om det </a:t>
            </a:r>
            <a:r>
              <a:rPr lang="sv-SE" b="1" i="1" u="sng" dirty="0"/>
              <a:t>inte</a:t>
            </a:r>
            <a:r>
              <a:rPr lang="sv-SE" dirty="0"/>
              <a:t> finns annan behandling med motsvarande effekt </a:t>
            </a:r>
          </a:p>
        </p:txBody>
      </p:sp>
    </p:spTree>
    <p:extLst>
      <p:ext uri="{BB962C8B-B14F-4D97-AF65-F5344CB8AC3E}">
        <p14:creationId xmlns:p14="http://schemas.microsoft.com/office/powerpoint/2010/main" val="264333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28D316-6CE4-785D-D2DF-DB0987F4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Regler och tillsyn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8E0F98-2A59-5CC2-87F6-71E111A7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Beslut om GMO fattas i huvudsak på EU-nivå </a:t>
            </a:r>
          </a:p>
          <a:p>
            <a:r>
              <a:rPr lang="sv-SE" dirty="0"/>
              <a:t>Varje EU-land har rätt att förbjuda import av en GMO-produkt om det finns en vetenskapligt grundad misstanke om att produkten kan vara skadlig för hälsan eller miljön </a:t>
            </a:r>
          </a:p>
          <a:p>
            <a:r>
              <a:rPr lang="sv-SE" dirty="0"/>
              <a:t>Det krävs en anmälan eller tillstånd hos berörd myndighet innan man får använda en genetisk förändrad organism </a:t>
            </a:r>
          </a:p>
        </p:txBody>
      </p:sp>
    </p:spTree>
    <p:extLst>
      <p:ext uri="{BB962C8B-B14F-4D97-AF65-F5344CB8AC3E}">
        <p14:creationId xmlns:p14="http://schemas.microsoft.com/office/powerpoint/2010/main" val="373345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F786DA-DA58-DD32-3F45-2FF67D25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Genteknik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A91AA0-F0CB-7ED1-0B85-72A0E20E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Växt- och djurförädling är beroende på evolution och genetisk variation inom en art </a:t>
            </a:r>
          </a:p>
          <a:p>
            <a:r>
              <a:rPr lang="sv-SE" dirty="0"/>
              <a:t>Under senare delen av 1900-talet upptäckte molekylärbiologiske genteknik </a:t>
            </a:r>
          </a:p>
          <a:p>
            <a:pPr lvl="1"/>
            <a:r>
              <a:rPr lang="sv-SE" dirty="0"/>
              <a:t>Enzymer som klyver DNA </a:t>
            </a:r>
          </a:p>
          <a:p>
            <a:pPr lvl="1"/>
            <a:r>
              <a:rPr lang="sv-SE" dirty="0"/>
              <a:t>Enzymer som fogar samman DNA</a:t>
            </a:r>
          </a:p>
          <a:p>
            <a:pPr lvl="1"/>
            <a:r>
              <a:rPr lang="sv-SE" dirty="0"/>
              <a:t>PCR</a:t>
            </a:r>
          </a:p>
          <a:p>
            <a:pPr lvl="1"/>
            <a:r>
              <a:rPr lang="sv-SE" dirty="0" err="1"/>
              <a:t>Gensaxen</a:t>
            </a:r>
            <a:r>
              <a:rPr lang="sv-SE" dirty="0"/>
              <a:t>, CRISPR/Cas9</a:t>
            </a:r>
          </a:p>
          <a:p>
            <a:pPr lvl="1"/>
            <a:r>
              <a:rPr lang="sv-SE" dirty="0"/>
              <a:t>Sekvensbestämning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908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B2302A-296C-0CAD-55A5-7F9081A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Restriktionsenzymer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D52BEA-A635-304F-884D-292170B0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736" cy="4351338"/>
          </a:xfrm>
        </p:spPr>
        <p:txBody>
          <a:bodyPr/>
          <a:lstStyle/>
          <a:p>
            <a:r>
              <a:rPr lang="sv-SE" dirty="0"/>
              <a:t>Restriktionsenzymer är enzymer som bryta ner DNA i specifika segment</a:t>
            </a:r>
          </a:p>
          <a:p>
            <a:r>
              <a:rPr lang="sv-SE" dirty="0"/>
              <a:t>Bakterie cellens motstånd mot virus angrepp </a:t>
            </a:r>
          </a:p>
          <a:p>
            <a:r>
              <a:rPr lang="sv-SE" dirty="0"/>
              <a:t>Kan använda för att jämföra DNA mellan individer </a:t>
            </a:r>
          </a:p>
          <a:p>
            <a:pPr lvl="1"/>
            <a:r>
              <a:rPr lang="sv-SE" dirty="0"/>
              <a:t>Kriminalbrott </a:t>
            </a:r>
          </a:p>
          <a:p>
            <a:pPr lvl="1"/>
            <a:r>
              <a:rPr lang="sv-SE" dirty="0"/>
              <a:t>Undersökning av barnets pappa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E4F6BA2-CA54-D4B9-795A-89B587A0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14" y="1027906"/>
            <a:ext cx="5183105" cy="55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2D422E-BE36-D9DD-7AC8-257AD19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CRISPR/Cas9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04D6FD-E420-74F8-CDAC-FF83C268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25624"/>
            <a:ext cx="5743575" cy="4841875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Också kallas för </a:t>
            </a:r>
            <a:r>
              <a:rPr lang="sv-SE" dirty="0" err="1"/>
              <a:t>gensaxen</a:t>
            </a:r>
            <a:r>
              <a:rPr lang="sv-SE" dirty="0"/>
              <a:t> </a:t>
            </a:r>
          </a:p>
          <a:p>
            <a:r>
              <a:rPr lang="sv-SE" dirty="0"/>
              <a:t>Forskaren kan ändra på DNA med hög precision </a:t>
            </a:r>
          </a:p>
          <a:p>
            <a:r>
              <a:rPr lang="sv-SE" dirty="0"/>
              <a:t>Ursprungligen bakteriers immunförsvar mot virus </a:t>
            </a:r>
          </a:p>
          <a:p>
            <a:r>
              <a:rPr lang="sv-SE" dirty="0"/>
              <a:t>CRISPR (</a:t>
            </a:r>
            <a:r>
              <a:rPr lang="sv-SE" dirty="0" err="1"/>
              <a:t>Clustered</a:t>
            </a:r>
            <a:r>
              <a:rPr lang="sv-SE" dirty="0"/>
              <a:t> </a:t>
            </a:r>
            <a:r>
              <a:rPr lang="sv-SE" dirty="0" err="1"/>
              <a:t>Regularly</a:t>
            </a:r>
            <a:r>
              <a:rPr lang="sv-SE" dirty="0"/>
              <a:t> </a:t>
            </a:r>
            <a:r>
              <a:rPr lang="sv-SE" dirty="0" err="1"/>
              <a:t>Interspaced</a:t>
            </a:r>
            <a:r>
              <a:rPr lang="sv-SE" dirty="0"/>
              <a:t> Short </a:t>
            </a:r>
            <a:r>
              <a:rPr lang="sv-SE" dirty="0" err="1"/>
              <a:t>Palindromic</a:t>
            </a:r>
            <a:r>
              <a:rPr lang="sv-SE" dirty="0"/>
              <a:t> </a:t>
            </a:r>
            <a:r>
              <a:rPr lang="sv-SE" dirty="0" err="1"/>
              <a:t>Repeats</a:t>
            </a:r>
            <a:r>
              <a:rPr lang="sv-SE" dirty="0"/>
              <a:t>) består av </a:t>
            </a:r>
            <a:r>
              <a:rPr lang="sv-SE" dirty="0" err="1"/>
              <a:t>nukleas</a:t>
            </a:r>
            <a:r>
              <a:rPr lang="sv-SE" dirty="0"/>
              <a:t> (Cas9) och RNA sekvens (guide-RNA)</a:t>
            </a:r>
          </a:p>
          <a:p>
            <a:pPr lvl="1"/>
            <a:r>
              <a:rPr lang="sv-SE" dirty="0"/>
              <a:t>RNA sekvens är som ett ”genetisk minne” från angripande virus-DNA</a:t>
            </a:r>
          </a:p>
          <a:p>
            <a:pPr lvl="1"/>
            <a:r>
              <a:rPr lang="sv-SE" dirty="0"/>
              <a:t>Cas9 och RNA sekvens söker upp, känner igen och oskadliggör virus DNA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A5B313D-DD0D-CD32-36DE-CE0E48BD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7108"/>
            <a:ext cx="6016750" cy="51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2826E-E5D9-DBD4-CC5D-ABCB7140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Genmodifiering och GMO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0A884D-D086-E1B8-27CA-81B3C894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748" cy="4351338"/>
          </a:xfrm>
        </p:spPr>
        <p:txBody>
          <a:bodyPr/>
          <a:lstStyle/>
          <a:p>
            <a:r>
              <a:rPr lang="sv-SE" dirty="0"/>
              <a:t>En organism som har fått minst en artfrämmande gen (nya egenskaper) </a:t>
            </a:r>
          </a:p>
          <a:p>
            <a:pPr lvl="1"/>
            <a:r>
              <a:rPr lang="sv-SE" dirty="0"/>
              <a:t>Kallas genmodifierad organism (GMO) eller </a:t>
            </a:r>
            <a:r>
              <a:rPr lang="sv-SE" i="1" dirty="0"/>
              <a:t>transgen</a:t>
            </a:r>
            <a:r>
              <a:rPr lang="sv-SE" dirty="0"/>
              <a:t> </a:t>
            </a:r>
          </a:p>
          <a:p>
            <a:r>
              <a:rPr lang="sv-SE" dirty="0"/>
              <a:t>Flytta gener från en art till en annan för att få bättre egenskaper (efter människor behov) </a:t>
            </a:r>
          </a:p>
          <a:p>
            <a:pPr lvl="1"/>
            <a:endParaRPr lang="sv-SE" dirty="0"/>
          </a:p>
        </p:txBody>
      </p:sp>
      <p:pic>
        <p:nvPicPr>
          <p:cNvPr id="3074" name="Picture 2" descr="The Health Effects of GMO Foods - ABC News">
            <a:extLst>
              <a:ext uri="{FF2B5EF4-FFF2-40B4-BE49-F238E27FC236}">
                <a16:creationId xmlns:a16="http://schemas.microsoft.com/office/drawing/2014/main" id="{226FE13D-E74C-59E2-D2E2-34998A62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19" y="2213252"/>
            <a:ext cx="5529381" cy="31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26EAD4-5E50-A065-8583-A1279095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098" name="Picture 2" descr="How to add foreign DNA to bacteria — Science Learning Hub">
            <a:extLst>
              <a:ext uri="{FF2B5EF4-FFF2-40B4-BE49-F238E27FC236}">
                <a16:creationId xmlns:a16="http://schemas.microsoft.com/office/drawing/2014/main" id="{E228CCD7-6123-63AA-D441-B235289A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5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78DB28-A45E-9BAB-A17D-33ED729B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4CA773-EB47-DE7A-CF9B-E0AE966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Gentekniken på växter inleddes med en gen hos bakterier som var resistent mot ogräs bekämpningsmedel </a:t>
            </a:r>
          </a:p>
          <a:p>
            <a:pPr lvl="1"/>
            <a:r>
              <a:rPr lang="sv-SE" dirty="0"/>
              <a:t>Nu minskar forskare mängden gifter inom jordbruket</a:t>
            </a:r>
          </a:p>
          <a:p>
            <a:pPr lvl="2"/>
            <a:r>
              <a:rPr lang="sv-SE" dirty="0"/>
              <a:t>Utveckla växter med eget skydd mot t. ex. skadeinsekter </a:t>
            </a:r>
          </a:p>
          <a:p>
            <a:r>
              <a:rPr lang="sv-SE" dirty="0"/>
              <a:t>Tagit fram grödor med högre näringsvärden </a:t>
            </a:r>
          </a:p>
          <a:p>
            <a:r>
              <a:rPr lang="sv-SE" dirty="0"/>
              <a:t>Tagit fram grödor som producerar mediciner</a:t>
            </a:r>
          </a:p>
          <a:p>
            <a:endParaRPr lang="sv-SE" dirty="0"/>
          </a:p>
          <a:p>
            <a:r>
              <a:rPr lang="sv-SE" dirty="0"/>
              <a:t>GMO-djur används framförallt inom medicinsk forskning</a:t>
            </a:r>
          </a:p>
          <a:p>
            <a:pPr lvl="1"/>
            <a:r>
              <a:rPr lang="sv-SE" dirty="0"/>
              <a:t>Förstå mänskliga sjukdomar och få fram nya behandlingar </a:t>
            </a:r>
          </a:p>
          <a:p>
            <a:pPr lvl="1"/>
            <a:r>
              <a:rPr lang="sv-SE" dirty="0"/>
              <a:t>”Knockout-möss” som har fått specifika gener avstängda </a:t>
            </a:r>
          </a:p>
        </p:txBody>
      </p:sp>
    </p:spTree>
    <p:extLst>
      <p:ext uri="{BB962C8B-B14F-4D97-AF65-F5344CB8AC3E}">
        <p14:creationId xmlns:p14="http://schemas.microsoft.com/office/powerpoint/2010/main" val="1457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EEA333-0FBA-FABE-24D5-96777DF1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Genterapi och Stamceller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2E71B2-1BC7-2E7B-4231-D8D1AAEB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v-SE" dirty="0"/>
              <a:t>Behandling av sjukdomar som orsakas av defekta gener kallas </a:t>
            </a:r>
            <a:r>
              <a:rPr lang="sv-SE" i="1" dirty="0"/>
              <a:t>genterapi</a:t>
            </a:r>
            <a:r>
              <a:rPr lang="sv-SE" dirty="0"/>
              <a:t> </a:t>
            </a:r>
          </a:p>
          <a:p>
            <a:r>
              <a:rPr lang="sv-SE" dirty="0"/>
              <a:t>Överför ”friska” gener till patienter</a:t>
            </a:r>
          </a:p>
          <a:p>
            <a:pPr lvl="1"/>
            <a:r>
              <a:rPr lang="sv-SE" dirty="0"/>
              <a:t>Kan ske med virus (vektor) </a:t>
            </a:r>
          </a:p>
          <a:p>
            <a:pPr lvl="1"/>
            <a:r>
              <a:rPr lang="sv-SE" dirty="0"/>
              <a:t>Kan ske med stamceller </a:t>
            </a:r>
          </a:p>
        </p:txBody>
      </p:sp>
      <p:pic>
        <p:nvPicPr>
          <p:cNvPr id="5122" name="Picture 2" descr="Genterapi – historia – Gentekniknämnden">
            <a:extLst>
              <a:ext uri="{FF2B5EF4-FFF2-40B4-BE49-F238E27FC236}">
                <a16:creationId xmlns:a16="http://schemas.microsoft.com/office/drawing/2014/main" id="{7E2E9288-C18E-D13D-F3BA-742DF8F9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4693"/>
            <a:ext cx="6095999" cy="43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9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FF9636-B0CD-BA2D-4458-56EC409B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85911" y="2766219"/>
            <a:ext cx="5486398" cy="1325563"/>
          </a:xfrm>
        </p:spPr>
        <p:txBody>
          <a:bodyPr>
            <a:normAutofit/>
          </a:bodyPr>
          <a:lstStyle/>
          <a:p>
            <a:r>
              <a:rPr lang="sv-SE" dirty="0"/>
              <a:t>Virus vektor genterapi </a:t>
            </a:r>
          </a:p>
        </p:txBody>
      </p:sp>
      <p:pic>
        <p:nvPicPr>
          <p:cNvPr id="6146" name="Picture 2" descr="Snabb utveckling inom genterapi">
            <a:extLst>
              <a:ext uri="{FF2B5EF4-FFF2-40B4-BE49-F238E27FC236}">
                <a16:creationId xmlns:a16="http://schemas.microsoft.com/office/drawing/2014/main" id="{C1C72924-81E2-4CA5-BB24-B2219DA38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6" y="0"/>
            <a:ext cx="8616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18992</TotalTime>
  <Words>588</Words>
  <Application>Microsoft Office PowerPoint</Application>
  <PresentationFormat>Bredbild</PresentationFormat>
  <Paragraphs>81</Paragraphs>
  <Slides>13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Office-tema</vt:lpstr>
      <vt:lpstr>Biologi 1</vt:lpstr>
      <vt:lpstr>Genteknik </vt:lpstr>
      <vt:lpstr>Restriktionsenzymer </vt:lpstr>
      <vt:lpstr>CRISPR/Cas9</vt:lpstr>
      <vt:lpstr>Genmodifiering och GMO</vt:lpstr>
      <vt:lpstr>PowerPoint-presentation</vt:lpstr>
      <vt:lpstr>GMO</vt:lpstr>
      <vt:lpstr>Genterapi och Stamceller </vt:lpstr>
      <vt:lpstr>Virus vektor genterapi </vt:lpstr>
      <vt:lpstr>Stamceller</vt:lpstr>
      <vt:lpstr>Stamceller </vt:lpstr>
      <vt:lpstr>Lag och etik </vt:lpstr>
      <vt:lpstr>Regler och tillsyn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2</cp:revision>
  <dcterms:created xsi:type="dcterms:W3CDTF">2025-03-13T09:04:20Z</dcterms:created>
  <dcterms:modified xsi:type="dcterms:W3CDTF">2025-04-03T07:12:12Z</dcterms:modified>
</cp:coreProperties>
</file>