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1B868-E830-4842-9CFB-BC0CFF56A978}" v="67" dt="2025-01-16T08:07:50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22" autoAdjust="0"/>
  </p:normalViewPr>
  <p:slideViewPr>
    <p:cSldViewPr snapToGrid="0">
      <p:cViewPr varScale="1">
        <p:scale>
          <a:sx n="106" d="100"/>
          <a:sy n="106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C8B1B868-E830-4842-9CFB-BC0CFF56A978}"/>
    <pc:docChg chg="undo custSel addSld modSld">
      <pc:chgData name="Fares Makki" userId="d0c14dd2-ce13-49c4-820b-c6a5e60d5a8d" providerId="ADAL" clId="{C8B1B868-E830-4842-9CFB-BC0CFF56A978}" dt="2025-01-16T08:11:58.610" v="1038" actId="20577"/>
      <pc:docMkLst>
        <pc:docMk/>
      </pc:docMkLst>
      <pc:sldChg chg="addSp modSp mod modAnim modNotesTx">
        <pc:chgData name="Fares Makki" userId="d0c14dd2-ce13-49c4-820b-c6a5e60d5a8d" providerId="ADAL" clId="{C8B1B868-E830-4842-9CFB-BC0CFF56A978}" dt="2025-01-16T07:59:23.329" v="533"/>
        <pc:sldMkLst>
          <pc:docMk/>
          <pc:sldMk cId="3855563351" sldId="258"/>
        </pc:sldMkLst>
        <pc:spChg chg="mod">
          <ac:chgData name="Fares Makki" userId="d0c14dd2-ce13-49c4-820b-c6a5e60d5a8d" providerId="ADAL" clId="{C8B1B868-E830-4842-9CFB-BC0CFF56A978}" dt="2025-01-16T07:58:35.264" v="527" actId="27636"/>
          <ac:spMkLst>
            <pc:docMk/>
            <pc:sldMk cId="3855563351" sldId="258"/>
            <ac:spMk id="3" creationId="{1CF1D422-8D4A-A5FB-4156-864E0E7C62FE}"/>
          </ac:spMkLst>
        </pc:spChg>
        <pc:picChg chg="add mod">
          <ac:chgData name="Fares Makki" userId="d0c14dd2-ce13-49c4-820b-c6a5e60d5a8d" providerId="ADAL" clId="{C8B1B868-E830-4842-9CFB-BC0CFF56A978}" dt="2025-01-16T07:58:44.189" v="529" actId="1076"/>
          <ac:picMkLst>
            <pc:docMk/>
            <pc:sldMk cId="3855563351" sldId="258"/>
            <ac:picMk id="2050" creationId="{922637F4-3C04-6A4F-C952-03AB692473FC}"/>
          </ac:picMkLst>
        </pc:picChg>
      </pc:sldChg>
      <pc:sldChg chg="addSp modSp mod modAnim">
        <pc:chgData name="Fares Makki" userId="d0c14dd2-ce13-49c4-820b-c6a5e60d5a8d" providerId="ADAL" clId="{C8B1B868-E830-4842-9CFB-BC0CFF56A978}" dt="2025-01-16T08:07:50.059" v="553"/>
        <pc:sldMkLst>
          <pc:docMk/>
          <pc:sldMk cId="647175655" sldId="259"/>
        </pc:sldMkLst>
        <pc:spChg chg="mod">
          <ac:chgData name="Fares Makki" userId="d0c14dd2-ce13-49c4-820b-c6a5e60d5a8d" providerId="ADAL" clId="{C8B1B868-E830-4842-9CFB-BC0CFF56A978}" dt="2025-01-16T08:05:21.279" v="539" actId="14100"/>
          <ac:spMkLst>
            <pc:docMk/>
            <pc:sldMk cId="647175655" sldId="259"/>
            <ac:spMk id="3" creationId="{450DA826-8E73-79CD-4BE4-E60165D87474}"/>
          </ac:spMkLst>
        </pc:spChg>
        <pc:picChg chg="add mod">
          <ac:chgData name="Fares Makki" userId="d0c14dd2-ce13-49c4-820b-c6a5e60d5a8d" providerId="ADAL" clId="{C8B1B868-E830-4842-9CFB-BC0CFF56A978}" dt="2025-01-16T08:05:24.489" v="540" actId="1076"/>
          <ac:picMkLst>
            <pc:docMk/>
            <pc:sldMk cId="647175655" sldId="259"/>
            <ac:picMk id="3074" creationId="{3815BD97-F05F-ABD8-C965-61E61B5174A3}"/>
          </ac:picMkLst>
        </pc:picChg>
        <pc:picChg chg="add mod">
          <ac:chgData name="Fares Makki" userId="d0c14dd2-ce13-49c4-820b-c6a5e60d5a8d" providerId="ADAL" clId="{C8B1B868-E830-4842-9CFB-BC0CFF56A978}" dt="2025-01-16T08:06:09.999" v="542" actId="1076"/>
          <ac:picMkLst>
            <pc:docMk/>
            <pc:sldMk cId="647175655" sldId="259"/>
            <ac:picMk id="3076" creationId="{CBDF7B24-7090-A875-5213-86AF0637A8C7}"/>
          </ac:picMkLst>
        </pc:picChg>
        <pc:picChg chg="add mod">
          <ac:chgData name="Fares Makki" userId="d0c14dd2-ce13-49c4-820b-c6a5e60d5a8d" providerId="ADAL" clId="{C8B1B868-E830-4842-9CFB-BC0CFF56A978}" dt="2025-01-16T08:07:19.240" v="545" actId="1076"/>
          <ac:picMkLst>
            <pc:docMk/>
            <pc:sldMk cId="647175655" sldId="259"/>
            <ac:picMk id="3078" creationId="{1553CAA9-F240-DF97-FFB0-6B2646D2769E}"/>
          </ac:picMkLst>
        </pc:picChg>
      </pc:sldChg>
      <pc:sldChg chg="modSp mod">
        <pc:chgData name="Fares Makki" userId="d0c14dd2-ce13-49c4-820b-c6a5e60d5a8d" providerId="ADAL" clId="{C8B1B868-E830-4842-9CFB-BC0CFF56A978}" dt="2025-01-16T08:11:58.610" v="1038" actId="20577"/>
        <pc:sldMkLst>
          <pc:docMk/>
          <pc:sldMk cId="427918742" sldId="262"/>
        </pc:sldMkLst>
        <pc:spChg chg="mod">
          <ac:chgData name="Fares Makki" userId="d0c14dd2-ce13-49c4-820b-c6a5e60d5a8d" providerId="ADAL" clId="{C8B1B868-E830-4842-9CFB-BC0CFF56A978}" dt="2025-01-16T08:11:58.610" v="1038" actId="20577"/>
          <ac:spMkLst>
            <pc:docMk/>
            <pc:sldMk cId="427918742" sldId="262"/>
            <ac:spMk id="3" creationId="{23F9117E-6FD5-EC8C-A585-BD028DCB24E7}"/>
          </ac:spMkLst>
        </pc:spChg>
      </pc:sldChg>
      <pc:sldChg chg="addSp modSp new mod modAnim">
        <pc:chgData name="Fares Makki" userId="d0c14dd2-ce13-49c4-820b-c6a5e60d5a8d" providerId="ADAL" clId="{C8B1B868-E830-4842-9CFB-BC0CFF56A978}" dt="2025-01-16T07:53:38.189" v="477"/>
        <pc:sldMkLst>
          <pc:docMk/>
          <pc:sldMk cId="1843981213" sldId="263"/>
        </pc:sldMkLst>
        <pc:spChg chg="mod">
          <ac:chgData name="Fares Makki" userId="d0c14dd2-ce13-49c4-820b-c6a5e60d5a8d" providerId="ADAL" clId="{C8B1B868-E830-4842-9CFB-BC0CFF56A978}" dt="2025-01-16T07:41:37.318" v="8" actId="20577"/>
          <ac:spMkLst>
            <pc:docMk/>
            <pc:sldMk cId="1843981213" sldId="263"/>
            <ac:spMk id="2" creationId="{45936F74-37D9-6E7E-5BEF-6B8D65EB7A62}"/>
          </ac:spMkLst>
        </pc:spChg>
        <pc:spChg chg="mod">
          <ac:chgData name="Fares Makki" userId="d0c14dd2-ce13-49c4-820b-c6a5e60d5a8d" providerId="ADAL" clId="{C8B1B868-E830-4842-9CFB-BC0CFF56A978}" dt="2025-01-16T07:52:48.888" v="471" actId="20577"/>
          <ac:spMkLst>
            <pc:docMk/>
            <pc:sldMk cId="1843981213" sldId="263"/>
            <ac:spMk id="3" creationId="{D980B661-CFFD-CC43-DFDF-965500B909E0}"/>
          </ac:spMkLst>
        </pc:spChg>
        <pc:picChg chg="add mod">
          <ac:chgData name="Fares Makki" userId="d0c14dd2-ce13-49c4-820b-c6a5e60d5a8d" providerId="ADAL" clId="{C8B1B868-E830-4842-9CFB-BC0CFF56A978}" dt="2025-01-16T07:53:10.199" v="473" actId="1076"/>
          <ac:picMkLst>
            <pc:docMk/>
            <pc:sldMk cId="1843981213" sldId="263"/>
            <ac:picMk id="1026" creationId="{D79187FD-2C50-E84D-2837-95BB9CD9325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8T08:55:00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54,'75'1,"-17"0,1-2,69-10,-24-1,1 5,130 8,-84 1,464-2,-583 2,55 9,-53-5,46 1,96-7,175 10,-229 0,89 12,-146-15,-1-2,112-6,-59-1,175 15,9 0,-191-12,22 0,211-24,170-28,-454 46,56-7,88-2,1448 16,-875-4,-437-11,-44 0,395 12,-365 2,-259 2,0 4,82 19,-41-7,-13-7,100 1,98-14,-112-1,-124 2,11-1,0 3,84 13,-121-11,52 0,-56-4,-1 1,0 1,31 7,-10-1,1-1,0-3,0-2,62-6,-8 2,1319 2,-1393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8T08:55:07.4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0 154,'20'-8,"-1"1,1 1,1 1,-1 0,1 1,21 0,2-2,461-43,-211 37,-18 0,872-24,401 37,-1320 12,-2 1,-98-14,395 15,-120-5,-347-10,-23 1,55 11,-52-6,40 1,54-9,62 4,-114 10,-50-7,48 3,634-6,-340-4,232 22,240 63,-657-48,-123-20,119 11,156 0,-290-18,-30-5,-1-1,33 1,531-21,432-7,-431 26,-547 1,1 2,-1 1,44 13,34 5,-17-10,134 1,1552-15,-1769 0,0-1,0 0,0-1,0 0,0-1,17-8,-15 6,1 1,0 0,21-4,-16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8T08:55:10.8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27,'706'0,"-670"-2,55-9,26-2,270 12,-185 2,-178-1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8T08:56:13.6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2,'124'-1,"131"3,-159 10,-61-6,44 1,182-8,90 2,-126 25,-125-13,-68-8,49 3,-21-4,85 17,39 3,-20-22,-99-4,0 4,0 2,98 19,-80-9,-61-12,0 2,-1 0,1 1,28 12,-32-10,0-1,1-1,-1 0,1-2,38 4,99-8,-72-1,1109 2,-1165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8T08:56:16.0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51,'319'-14,"-129"3,940-15,876 26,-1984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8T08:56:18.7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0,'3772'0,"-3750"0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83DF0-2601-4E37-95D0-239C0B4335C7}" type="datetimeFigureOut">
              <a:rPr lang="sv-SE" smtClean="0"/>
              <a:t>2025-01-16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954E7-2349-4BD5-BA1A-D6A526D7AB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71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Samma belöningssystem påverkas på samma sätt om man tar kokain eller lyckas vinna en dataspel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954E7-2349-4BD5-BA1A-D6A526D7ABCA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18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31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577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09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264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73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78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202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900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53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178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271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F89D-F1A5-44CC-A4F6-1999B766EA5A}" type="datetimeFigureOut">
              <a:rPr lang="sv-SE" smtClean="0"/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9D8EE-5E34-4256-9359-F97D3A3E4D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850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BD3002-4F43-9D12-FB30-E26084009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Naturkunskap 1b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144B2CF-BE10-1164-173C-AE1E182F2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Hälsa: Beroende </a:t>
            </a:r>
          </a:p>
        </p:txBody>
      </p:sp>
    </p:spTree>
    <p:extLst>
      <p:ext uri="{BB962C8B-B14F-4D97-AF65-F5344CB8AC3E}">
        <p14:creationId xmlns:p14="http://schemas.microsoft.com/office/powerpoint/2010/main" val="279489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5BF77E7B-26C1-17BD-C431-5E526145A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735115" cy="2524477"/>
          </a:xfrm>
          <a:ln>
            <a:solidFill>
              <a:schemeClr val="bg1"/>
            </a:solidFill>
          </a:ln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45C602A0-1048-5B5E-83F1-641FBC281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307"/>
          <a:stretch/>
        </p:blipFill>
        <p:spPr>
          <a:xfrm>
            <a:off x="0" y="2786662"/>
            <a:ext cx="6723017" cy="22193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33B58EEC-6D27-0DFC-107E-E414E0668B47}"/>
              </a:ext>
            </a:extLst>
          </p:cNvPr>
          <p:cNvSpPr/>
          <p:nvPr/>
        </p:nvSpPr>
        <p:spPr>
          <a:xfrm>
            <a:off x="12098" y="2786662"/>
            <a:ext cx="5061453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673DCD7E-7C11-9F90-4261-64BE48FF4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751" y="1139638"/>
            <a:ext cx="5838151" cy="5135673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Pennanteckning 14">
                <a:extLst>
                  <a:ext uri="{FF2B5EF4-FFF2-40B4-BE49-F238E27FC236}">
                    <a16:creationId xmlns:a16="http://schemas.microsoft.com/office/drawing/2014/main" id="{128D523A-0EB8-C870-04F8-FE0C1E03A7A8}"/>
                  </a:ext>
                </a:extLst>
              </p14:cNvPr>
              <p14:cNvContentPartPr/>
              <p14:nvPr/>
            </p14:nvContentPartPr>
            <p14:xfrm>
              <a:off x="6492989" y="1255138"/>
              <a:ext cx="4595760" cy="48960"/>
            </p14:xfrm>
          </p:contentPart>
        </mc:Choice>
        <mc:Fallback xmlns="">
          <p:pic>
            <p:nvPicPr>
              <p:cNvPr id="15" name="Pennanteckning 14">
                <a:extLst>
                  <a:ext uri="{FF2B5EF4-FFF2-40B4-BE49-F238E27FC236}">
                    <a16:creationId xmlns:a16="http://schemas.microsoft.com/office/drawing/2014/main" id="{128D523A-0EB8-C870-04F8-FE0C1E03A7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989" y="1147498"/>
                <a:ext cx="47034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Pennanteckning 15">
                <a:extLst>
                  <a:ext uri="{FF2B5EF4-FFF2-40B4-BE49-F238E27FC236}">
                    <a16:creationId xmlns:a16="http://schemas.microsoft.com/office/drawing/2014/main" id="{1887E4B2-7C14-4B1E-68F6-96A581873C31}"/>
                  </a:ext>
                </a:extLst>
              </p14:cNvPr>
              <p14:cNvContentPartPr/>
              <p14:nvPr/>
            </p14:nvContentPartPr>
            <p14:xfrm>
              <a:off x="6474269" y="1477258"/>
              <a:ext cx="5227560" cy="130320"/>
            </p14:xfrm>
          </p:contentPart>
        </mc:Choice>
        <mc:Fallback xmlns="">
          <p:pic>
            <p:nvPicPr>
              <p:cNvPr id="16" name="Pennanteckning 15">
                <a:extLst>
                  <a:ext uri="{FF2B5EF4-FFF2-40B4-BE49-F238E27FC236}">
                    <a16:creationId xmlns:a16="http://schemas.microsoft.com/office/drawing/2014/main" id="{1887E4B2-7C14-4B1E-68F6-96A581873C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20269" y="1369258"/>
                <a:ext cx="53352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Pennanteckning 16">
                <a:extLst>
                  <a:ext uri="{FF2B5EF4-FFF2-40B4-BE49-F238E27FC236}">
                    <a16:creationId xmlns:a16="http://schemas.microsoft.com/office/drawing/2014/main" id="{1A6A2ABE-0624-69A0-8A7B-D543A29214B7}"/>
                  </a:ext>
                </a:extLst>
              </p14:cNvPr>
              <p14:cNvContentPartPr/>
              <p14:nvPr/>
            </p14:nvContentPartPr>
            <p14:xfrm>
              <a:off x="6483269" y="1772818"/>
              <a:ext cx="563040" cy="10080"/>
            </p14:xfrm>
          </p:contentPart>
        </mc:Choice>
        <mc:Fallback xmlns="">
          <p:pic>
            <p:nvPicPr>
              <p:cNvPr id="17" name="Pennanteckning 16">
                <a:extLst>
                  <a:ext uri="{FF2B5EF4-FFF2-40B4-BE49-F238E27FC236}">
                    <a16:creationId xmlns:a16="http://schemas.microsoft.com/office/drawing/2014/main" id="{1A6A2ABE-0624-69A0-8A7B-D543A29214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29629" y="1664818"/>
                <a:ext cx="670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Pennanteckning 17">
                <a:extLst>
                  <a:ext uri="{FF2B5EF4-FFF2-40B4-BE49-F238E27FC236}">
                    <a16:creationId xmlns:a16="http://schemas.microsoft.com/office/drawing/2014/main" id="{06EEC289-151D-9FDA-AF95-BD781D70355B}"/>
                  </a:ext>
                </a:extLst>
              </p14:cNvPr>
              <p14:cNvContentPartPr/>
              <p14:nvPr/>
            </p14:nvContentPartPr>
            <p14:xfrm>
              <a:off x="7924349" y="3240898"/>
              <a:ext cx="1577160" cy="85320"/>
            </p14:xfrm>
          </p:contentPart>
        </mc:Choice>
        <mc:Fallback xmlns="">
          <p:pic>
            <p:nvPicPr>
              <p:cNvPr id="18" name="Pennanteckning 17">
                <a:extLst>
                  <a:ext uri="{FF2B5EF4-FFF2-40B4-BE49-F238E27FC236}">
                    <a16:creationId xmlns:a16="http://schemas.microsoft.com/office/drawing/2014/main" id="{06EEC289-151D-9FDA-AF95-BD781D70355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70349" y="3133258"/>
                <a:ext cx="16848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Pennanteckning 18">
                <a:extLst>
                  <a:ext uri="{FF2B5EF4-FFF2-40B4-BE49-F238E27FC236}">
                    <a16:creationId xmlns:a16="http://schemas.microsoft.com/office/drawing/2014/main" id="{B79E8A87-56E5-E1EF-70F2-F9A5316676E3}"/>
                  </a:ext>
                </a:extLst>
              </p14:cNvPr>
              <p14:cNvContentPartPr/>
              <p14:nvPr/>
            </p14:nvContentPartPr>
            <p14:xfrm>
              <a:off x="10427789" y="3491098"/>
              <a:ext cx="1320480" cy="18720"/>
            </p14:xfrm>
          </p:contentPart>
        </mc:Choice>
        <mc:Fallback xmlns="">
          <p:pic>
            <p:nvPicPr>
              <p:cNvPr id="19" name="Pennanteckning 18">
                <a:extLst>
                  <a:ext uri="{FF2B5EF4-FFF2-40B4-BE49-F238E27FC236}">
                    <a16:creationId xmlns:a16="http://schemas.microsoft.com/office/drawing/2014/main" id="{B79E8A87-56E5-E1EF-70F2-F9A5316676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73789" y="3383098"/>
                <a:ext cx="1428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Pennanteckning 19">
                <a:extLst>
                  <a:ext uri="{FF2B5EF4-FFF2-40B4-BE49-F238E27FC236}">
                    <a16:creationId xmlns:a16="http://schemas.microsoft.com/office/drawing/2014/main" id="{DAA49687-1C0B-FE61-368A-A000E796C568}"/>
                  </a:ext>
                </a:extLst>
              </p14:cNvPr>
              <p14:cNvContentPartPr/>
              <p14:nvPr/>
            </p14:nvContentPartPr>
            <p14:xfrm>
              <a:off x="10002629" y="4673338"/>
              <a:ext cx="1366200" cy="360"/>
            </p14:xfrm>
          </p:contentPart>
        </mc:Choice>
        <mc:Fallback xmlns="">
          <p:pic>
            <p:nvPicPr>
              <p:cNvPr id="20" name="Pennanteckning 19">
                <a:extLst>
                  <a:ext uri="{FF2B5EF4-FFF2-40B4-BE49-F238E27FC236}">
                    <a16:creationId xmlns:a16="http://schemas.microsoft.com/office/drawing/2014/main" id="{DAA49687-1C0B-FE61-368A-A000E796C5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48989" y="4565338"/>
                <a:ext cx="1473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6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936F74-37D9-6E7E-5BEF-6B8D65E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Beroende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80B661-CFFD-CC43-DFDF-965500B9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sv-SE" dirty="0"/>
              <a:t>Ett beteende där man okontrollerbar konsumerar något som man vet är skadligt </a:t>
            </a:r>
          </a:p>
          <a:p>
            <a:r>
              <a:rPr lang="sv-SE" dirty="0"/>
              <a:t>Ett beroende påverkar man fysiskt, psykiskt, och socialt </a:t>
            </a:r>
          </a:p>
          <a:p>
            <a:r>
              <a:rPr lang="sv-SE" dirty="0"/>
              <a:t>Känns som om man kan inte leva utan beroendeframkallande substans eller upplevelse </a:t>
            </a:r>
          </a:p>
          <a:p>
            <a:pPr lvl="1"/>
            <a:endParaRPr lang="sv-SE" dirty="0"/>
          </a:p>
        </p:txBody>
      </p:sp>
      <p:pic>
        <p:nvPicPr>
          <p:cNvPr id="1026" name="Picture 2" descr="Privatperson | Nämndemansgården">
            <a:extLst>
              <a:ext uri="{FF2B5EF4-FFF2-40B4-BE49-F238E27FC236}">
                <a16:creationId xmlns:a16="http://schemas.microsoft.com/office/drawing/2014/main" id="{D79187FD-2C50-E84D-2837-95BB9CD93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03" y="1909762"/>
            <a:ext cx="5808548" cy="325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9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054492-6CA1-016C-0A15-B86C4EEE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Beroende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CF1D422-8D4A-A5FB-4156-864E0E7C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0541" cy="4351338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Toleransutveckling</a:t>
            </a:r>
          </a:p>
          <a:p>
            <a:pPr lvl="1"/>
            <a:r>
              <a:rPr lang="sv-SE" dirty="0"/>
              <a:t>Dosen måste ökas om önskad effekt ska nås </a:t>
            </a:r>
          </a:p>
          <a:p>
            <a:r>
              <a:rPr lang="sv-SE" dirty="0"/>
              <a:t>Belöningssystemet</a:t>
            </a:r>
          </a:p>
          <a:p>
            <a:pPr lvl="1"/>
            <a:r>
              <a:rPr lang="sv-SE" dirty="0"/>
              <a:t>Dopamin utsöndras i hjärnan och skickas signaler som gör att vi upplever belöningar </a:t>
            </a:r>
          </a:p>
          <a:p>
            <a:pPr lvl="1"/>
            <a:r>
              <a:rPr lang="sv-SE" dirty="0"/>
              <a:t>Vilja upprepa de beteenden </a:t>
            </a:r>
          </a:p>
          <a:p>
            <a:endParaRPr lang="sv-SE" dirty="0"/>
          </a:p>
          <a:p>
            <a:r>
              <a:rPr lang="sv-SE" dirty="0"/>
              <a:t>Med tiden kan dopaminreceptorer minska vilket leder till ett behöv av att ta mer droger eller upprepa beteenden oftare för att få samma njutning </a:t>
            </a:r>
          </a:p>
        </p:txBody>
      </p:sp>
      <p:pic>
        <p:nvPicPr>
          <p:cNvPr id="2050" name="Picture 2" descr="Dopamin – vad har det för funktion? | illvet.se">
            <a:extLst>
              <a:ext uri="{FF2B5EF4-FFF2-40B4-BE49-F238E27FC236}">
                <a16:creationId xmlns:a16="http://schemas.microsoft.com/office/drawing/2014/main" id="{922637F4-3C04-6A4F-C952-03AB69247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158" y="1932546"/>
            <a:ext cx="5469842" cy="378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6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C644A0-8A0B-E092-ACD4-691E11B5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Beroende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0DA826-8E73-79CD-4BE4-E60165D8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0971" cy="4351338"/>
          </a:xfrm>
        </p:spPr>
        <p:txBody>
          <a:bodyPr/>
          <a:lstStyle/>
          <a:p>
            <a:r>
              <a:rPr lang="sv-SE" dirty="0"/>
              <a:t>Psykiskt beroende – ångest, rastlöshet, och ett begär att på nytt tillföra den beroendeframkallande substansen   </a:t>
            </a:r>
          </a:p>
          <a:p>
            <a:r>
              <a:rPr lang="sv-SE" dirty="0"/>
              <a:t>Fysiskt beroende – behovet att ständigt tillföra en substans för att undvika abstinenssymptomen </a:t>
            </a:r>
          </a:p>
          <a:p>
            <a:r>
              <a:rPr lang="sv-SE" dirty="0"/>
              <a:t>Socialt beroende - individen drivs av en önskan att ingå i en grupp där konsumtion av berusningsmedel är den viktigaste sammanhållande faktorn</a:t>
            </a:r>
          </a:p>
          <a:p>
            <a:endParaRPr lang="sv-SE" dirty="0"/>
          </a:p>
        </p:txBody>
      </p:sp>
      <p:pic>
        <p:nvPicPr>
          <p:cNvPr id="3074" name="Picture 2" descr="Alkohol">
            <a:extLst>
              <a:ext uri="{FF2B5EF4-FFF2-40B4-BE49-F238E27FC236}">
                <a16:creationId xmlns:a16="http://schemas.microsoft.com/office/drawing/2014/main" id="{3815BD97-F05F-ABD8-C965-61E61B517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20" y="4519049"/>
            <a:ext cx="4191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bstinens | 45 minuter">
            <a:extLst>
              <a:ext uri="{FF2B5EF4-FFF2-40B4-BE49-F238E27FC236}">
                <a16:creationId xmlns:a16="http://schemas.microsoft.com/office/drawing/2014/main" id="{CBDF7B24-7090-A875-5213-86AF0637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20" y="2338951"/>
            <a:ext cx="15240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kadligt bruk och beroende | Kävlinge kommun">
            <a:extLst>
              <a:ext uri="{FF2B5EF4-FFF2-40B4-BE49-F238E27FC236}">
                <a16:creationId xmlns:a16="http://schemas.microsoft.com/office/drawing/2014/main" id="{1553CAA9-F240-DF97-FFB0-6B2646D27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172" y="527050"/>
            <a:ext cx="3468496" cy="181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DF311D-2068-8568-DE2A-AA24CCE1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uppstår ett beroende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B6D888-710F-C860-8E09-C66FBD56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Lagar, regler och sociala normer spelar roll </a:t>
            </a:r>
          </a:p>
          <a:p>
            <a:r>
              <a:rPr lang="sv-SE" dirty="0"/>
              <a:t>Genetiskt disposition – om det uppstår ett beroende i familjen ökas risken i en individ för ett beroende att uppstå (inte nödvändigtvis samma) </a:t>
            </a:r>
          </a:p>
          <a:p>
            <a:r>
              <a:rPr lang="sv-SE" dirty="0"/>
              <a:t>Vissa är mer benägna att ta risker – medveten eller impuls </a:t>
            </a:r>
          </a:p>
          <a:p>
            <a:r>
              <a:rPr lang="sv-SE" dirty="0"/>
              <a:t>Toleransutveckling och abstinenssymptom </a:t>
            </a:r>
          </a:p>
          <a:p>
            <a:r>
              <a:rPr lang="sv-SE" dirty="0"/>
              <a:t>Belöningssystemet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254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6C0692-F32D-FBA9-D0E3-5D310232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Beroende på: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3F5702-009C-7BA1-C0D2-2C6D03CE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Alkohol</a:t>
            </a:r>
          </a:p>
          <a:p>
            <a:r>
              <a:rPr lang="sv-SE" dirty="0"/>
              <a:t>Droger </a:t>
            </a:r>
          </a:p>
          <a:p>
            <a:r>
              <a:rPr lang="sv-SE" dirty="0"/>
              <a:t>Nikotin</a:t>
            </a:r>
          </a:p>
          <a:p>
            <a:r>
              <a:rPr lang="sv-SE" dirty="0"/>
              <a:t>Dataspel </a:t>
            </a:r>
          </a:p>
          <a:p>
            <a:r>
              <a:rPr lang="sv-SE" dirty="0"/>
              <a:t>Spel </a:t>
            </a:r>
          </a:p>
          <a:p>
            <a:r>
              <a:rPr lang="sv-SE" dirty="0"/>
              <a:t>Dopning </a:t>
            </a:r>
          </a:p>
          <a:p>
            <a:r>
              <a:rPr lang="sv-SE" dirty="0"/>
              <a:t>…</a:t>
            </a:r>
          </a:p>
        </p:txBody>
      </p:sp>
      <p:pic>
        <p:nvPicPr>
          <p:cNvPr id="1028" name="Picture 4" descr="Riskbruk, missbruk eller beroende">
            <a:extLst>
              <a:ext uri="{FF2B5EF4-FFF2-40B4-BE49-F238E27FC236}">
                <a16:creationId xmlns:a16="http://schemas.microsoft.com/office/drawing/2014/main" id="{17F06A7C-1343-B552-695A-02A6116A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495" y="1825625"/>
            <a:ext cx="6923542" cy="33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C30817-A333-4274-7FA7-DB83FBA5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Presentationer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3F9117E-6FD5-EC8C-A585-BD028DCB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Ni ska uppdelas i små grupper och kommer att presentera om ett beroende från en lista</a:t>
            </a:r>
          </a:p>
          <a:p>
            <a:r>
              <a:rPr lang="sv-SE" dirty="0"/>
              <a:t>Under presentationen kommer ni svara på följande frågor:</a:t>
            </a:r>
          </a:p>
          <a:p>
            <a:pPr lvl="1"/>
            <a:r>
              <a:rPr lang="sv-SE" dirty="0"/>
              <a:t>Vad är ett beroende? </a:t>
            </a:r>
          </a:p>
          <a:p>
            <a:pPr lvl="1"/>
            <a:r>
              <a:rPr lang="sv-SE" dirty="0"/>
              <a:t>Hur uppstår ett beroende - generellt? </a:t>
            </a:r>
          </a:p>
          <a:p>
            <a:pPr lvl="1"/>
            <a:r>
              <a:rPr lang="sv-SE" dirty="0"/>
              <a:t>Hur uppstår ert valt beroende? </a:t>
            </a:r>
          </a:p>
          <a:p>
            <a:pPr lvl="1"/>
            <a:r>
              <a:rPr lang="sv-SE" dirty="0"/>
              <a:t>Hur påverkar ert valt beroende ens psykiskt och fysiskt hälsa? </a:t>
            </a:r>
          </a:p>
          <a:p>
            <a:pPr lvl="1"/>
            <a:r>
              <a:rPr lang="sv-SE" dirty="0"/>
              <a:t>Hur bekämpas ett beroende?</a:t>
            </a:r>
          </a:p>
          <a:p>
            <a:pPr lvl="1"/>
            <a:r>
              <a:rPr lang="sv-SE" dirty="0"/>
              <a:t>Vilka stöd / hjälp finns mot beroendet? </a:t>
            </a:r>
          </a:p>
          <a:p>
            <a:r>
              <a:rPr lang="sv-SE" dirty="0"/>
              <a:t>Hänvisa alla källor och gör en källkritik var (skriftligt) </a:t>
            </a:r>
          </a:p>
        </p:txBody>
      </p:sp>
    </p:spTree>
    <p:extLst>
      <p:ext uri="{BB962C8B-B14F-4D97-AF65-F5344CB8AC3E}">
        <p14:creationId xmlns:p14="http://schemas.microsoft.com/office/powerpoint/2010/main" val="42791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1525</TotalTime>
  <Words>302</Words>
  <Application>Microsoft Office PowerPoint</Application>
  <PresentationFormat>Bredbild</PresentationFormat>
  <Paragraphs>44</Paragraphs>
  <Slides>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Office-tema</vt:lpstr>
      <vt:lpstr>Naturkunskap 1b</vt:lpstr>
      <vt:lpstr>PowerPoint-presentation</vt:lpstr>
      <vt:lpstr>Beroende</vt:lpstr>
      <vt:lpstr>Beroende </vt:lpstr>
      <vt:lpstr>Beroende </vt:lpstr>
      <vt:lpstr>Hur uppstår ett beroende </vt:lpstr>
      <vt:lpstr>Beroende på: </vt:lpstr>
      <vt:lpstr>Presentationer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Naturkunskap 1b</dc:title>
  <dc:creator>Fares Makki</dc:creator>
  <cp:lastModifiedBy>Fares Makki</cp:lastModifiedBy>
  <cp:revision>2</cp:revision>
  <dcterms:created xsi:type="dcterms:W3CDTF">2024-04-08T08:21:18Z</dcterms:created>
  <dcterms:modified xsi:type="dcterms:W3CDTF">2025-01-16T08:12:05Z</dcterms:modified>
</cp:coreProperties>
</file>