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0" r:id="rId4"/>
    <p:sldId id="261" r:id="rId5"/>
    <p:sldId id="259" r:id="rId6"/>
    <p:sldId id="262" r:id="rId7"/>
    <p:sldId id="264" r:id="rId8"/>
    <p:sldId id="263"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6DF9F6-3C8D-4D99-AAD7-DC4B6BEC2E6D}" v="59" dt="2025-02-07T07:14:28.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151" autoAdjust="0"/>
  </p:normalViewPr>
  <p:slideViewPr>
    <p:cSldViewPr snapToGrid="0">
      <p:cViewPr varScale="1">
        <p:scale>
          <a:sx n="71" d="100"/>
          <a:sy n="71" d="100"/>
        </p:scale>
        <p:origin x="43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es Makki" userId="d0c14dd2-ce13-49c4-820b-c6a5e60d5a8d" providerId="ADAL" clId="{E06DF9F6-3C8D-4D99-AAD7-DC4B6BEC2E6D}"/>
    <pc:docChg chg="delSld modSld sldOrd">
      <pc:chgData name="Fares Makki" userId="d0c14dd2-ce13-49c4-820b-c6a5e60d5a8d" providerId="ADAL" clId="{E06DF9F6-3C8D-4D99-AAD7-DC4B6BEC2E6D}" dt="2025-02-07T07:14:36.715" v="72" actId="20577"/>
      <pc:docMkLst>
        <pc:docMk/>
      </pc:docMkLst>
      <pc:sldChg chg="del">
        <pc:chgData name="Fares Makki" userId="d0c14dd2-ce13-49c4-820b-c6a5e60d5a8d" providerId="ADAL" clId="{E06DF9F6-3C8D-4D99-AAD7-DC4B6BEC2E6D}" dt="2025-02-07T07:11:44.811" v="61" actId="2696"/>
        <pc:sldMkLst>
          <pc:docMk/>
          <pc:sldMk cId="3899960014" sldId="258"/>
        </pc:sldMkLst>
      </pc:sldChg>
      <pc:sldChg chg="modAnim">
        <pc:chgData name="Fares Makki" userId="d0c14dd2-ce13-49c4-820b-c6a5e60d5a8d" providerId="ADAL" clId="{E06DF9F6-3C8D-4D99-AAD7-DC4B6BEC2E6D}" dt="2025-02-07T06:52:55.313" v="5"/>
        <pc:sldMkLst>
          <pc:docMk/>
          <pc:sldMk cId="1865469783" sldId="259"/>
        </pc:sldMkLst>
      </pc:sldChg>
      <pc:sldChg chg="ord modAnim">
        <pc:chgData name="Fares Makki" userId="d0c14dd2-ce13-49c4-820b-c6a5e60d5a8d" providerId="ADAL" clId="{E06DF9F6-3C8D-4D99-AAD7-DC4B6BEC2E6D}" dt="2025-02-07T07:11:20.167" v="58"/>
        <pc:sldMkLst>
          <pc:docMk/>
          <pc:sldMk cId="3759293264" sldId="260"/>
        </pc:sldMkLst>
      </pc:sldChg>
      <pc:sldChg chg="modSp ord modAnim">
        <pc:chgData name="Fares Makki" userId="d0c14dd2-ce13-49c4-820b-c6a5e60d5a8d" providerId="ADAL" clId="{E06DF9F6-3C8D-4D99-AAD7-DC4B6BEC2E6D}" dt="2025-02-07T07:11:21.836" v="60"/>
        <pc:sldMkLst>
          <pc:docMk/>
          <pc:sldMk cId="4096066594" sldId="261"/>
        </pc:sldMkLst>
        <pc:spChg chg="mod">
          <ac:chgData name="Fares Makki" userId="d0c14dd2-ce13-49c4-820b-c6a5e60d5a8d" providerId="ADAL" clId="{E06DF9F6-3C8D-4D99-AAD7-DC4B6BEC2E6D}" dt="2025-02-07T07:00:09.155" v="15" actId="20577"/>
          <ac:spMkLst>
            <pc:docMk/>
            <pc:sldMk cId="4096066594" sldId="261"/>
            <ac:spMk id="3" creationId="{2E7D079A-41B3-A2AD-3A38-7AC84DFAB076}"/>
          </ac:spMkLst>
        </pc:spChg>
      </pc:sldChg>
      <pc:sldChg chg="modAnim">
        <pc:chgData name="Fares Makki" userId="d0c14dd2-ce13-49c4-820b-c6a5e60d5a8d" providerId="ADAL" clId="{E06DF9F6-3C8D-4D99-AAD7-DC4B6BEC2E6D}" dt="2025-02-07T07:01:48.759" v="43"/>
        <pc:sldMkLst>
          <pc:docMk/>
          <pc:sldMk cId="4294455902" sldId="262"/>
        </pc:sldMkLst>
      </pc:sldChg>
      <pc:sldChg chg="modAnim">
        <pc:chgData name="Fares Makki" userId="d0c14dd2-ce13-49c4-820b-c6a5e60d5a8d" providerId="ADAL" clId="{E06DF9F6-3C8D-4D99-AAD7-DC4B6BEC2E6D}" dt="2025-02-07T07:02:31.198" v="51"/>
        <pc:sldMkLst>
          <pc:docMk/>
          <pc:sldMk cId="3485355226" sldId="263"/>
        </pc:sldMkLst>
      </pc:sldChg>
      <pc:sldChg chg="modNotesTx">
        <pc:chgData name="Fares Makki" userId="d0c14dd2-ce13-49c4-820b-c6a5e60d5a8d" providerId="ADAL" clId="{E06DF9F6-3C8D-4D99-AAD7-DC4B6BEC2E6D}" dt="2025-02-07T07:14:36.715" v="72" actId="20577"/>
        <pc:sldMkLst>
          <pc:docMk/>
          <pc:sldMk cId="3985020910" sldId="264"/>
        </pc:sldMkLst>
      </pc:sldChg>
      <pc:sldChg chg="modAnim">
        <pc:chgData name="Fares Makki" userId="d0c14dd2-ce13-49c4-820b-c6a5e60d5a8d" providerId="ADAL" clId="{E06DF9F6-3C8D-4D99-AAD7-DC4B6BEC2E6D}" dt="2025-02-07T07:03:00.008" v="56"/>
        <pc:sldMkLst>
          <pc:docMk/>
          <pc:sldMk cId="3193749151"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78819-7FAA-46D6-8A1A-632519578788}" type="datetimeFigureOut">
              <a:rPr lang="sv-SE" smtClean="0"/>
              <a:t>2025-02-07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C2842-4962-4219-BDC6-5524F4EFC033}" type="slidenum">
              <a:rPr lang="sv-SE" smtClean="0"/>
              <a:t>‹#›</a:t>
            </a:fld>
            <a:endParaRPr lang="sv-SE"/>
          </a:p>
        </p:txBody>
      </p:sp>
    </p:spTree>
    <p:extLst>
      <p:ext uri="{BB962C8B-B14F-4D97-AF65-F5344CB8AC3E}">
        <p14:creationId xmlns:p14="http://schemas.microsoft.com/office/powerpoint/2010/main" val="1211904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e.se/uppslagsverk/encyklopedi/enkel/nor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effectLst/>
                <a:latin typeface="PT Sans" panose="020B0503020203020204" pitchFamily="34" charset="0"/>
              </a:rPr>
              <a:t>Ditt sätt att se på andra människor, deras liv och känslor, kan spela stor roll för hur de mår. Ofta kan du själv påverka vad du tänker och tycker, om du tar dig tid att reflektera över var dina tankar och känslor kommer ifrån.</a:t>
            </a:r>
          </a:p>
          <a:p>
            <a:endParaRPr lang="sv-SE" b="0" i="0" dirty="0">
              <a:effectLst/>
              <a:latin typeface="PT Sans" panose="020B0503020203020204" pitchFamily="34" charset="0"/>
            </a:endParaRPr>
          </a:p>
          <a:p>
            <a:r>
              <a:rPr lang="sv-SE" b="0" i="0" dirty="0">
                <a:effectLst/>
                <a:latin typeface="PT Sans" panose="020B0503020203020204" pitchFamily="34" charset="0"/>
              </a:rPr>
              <a:t>Det gäller inte minst sexuella relationer. För dem har vi faktiskt en del lagar och regler – men dessutom har vi </a:t>
            </a:r>
            <a:r>
              <a:rPr lang="sv-SE" b="0" i="0" u="none" strike="noStrike" dirty="0">
                <a:solidFill>
                  <a:srgbClr val="3C8E44"/>
                </a:solidFill>
                <a:effectLst/>
                <a:latin typeface="PT Sans" panose="020B0503020203020204" pitchFamily="34" charset="0"/>
                <a:hlinkClick r:id="rId3"/>
              </a:rPr>
              <a:t>normer</a:t>
            </a:r>
            <a:r>
              <a:rPr lang="sv-SE" b="0" i="0" dirty="0">
                <a:effectLst/>
                <a:latin typeface="PT Sans" panose="020B0503020203020204" pitchFamily="34" charset="0"/>
              </a:rPr>
              <a:t>, som ofta styr oss minst lika mycket</a:t>
            </a:r>
          </a:p>
          <a:p>
            <a:endParaRPr lang="sv-SE" b="0" i="0" dirty="0">
              <a:effectLst/>
              <a:latin typeface="PT Sans" panose="020B0503020203020204" pitchFamily="34" charset="0"/>
            </a:endParaRPr>
          </a:p>
          <a:p>
            <a:pPr algn="l"/>
            <a:r>
              <a:rPr lang="sv-SE" b="1" i="0" dirty="0">
                <a:effectLst/>
                <a:latin typeface="PT Sans" panose="020B0503020203020204" pitchFamily="34" charset="0"/>
              </a:rPr>
              <a:t>Privat – det vi inte diskuterar i klassrummet</a:t>
            </a:r>
            <a:endParaRPr lang="sv-SE" b="0" i="0" dirty="0">
              <a:effectLst/>
              <a:latin typeface="PT Sans" panose="020B0503020203020204" pitchFamily="34" charset="0"/>
            </a:endParaRPr>
          </a:p>
          <a:p>
            <a:pPr algn="l"/>
            <a:r>
              <a:rPr lang="sv-SE" b="0" i="0" dirty="0">
                <a:effectLst/>
                <a:latin typeface="PT Sans" panose="020B0503020203020204" pitchFamily="34" charset="0"/>
              </a:rPr>
              <a:t>När man hade sex första gången och med vem.</a:t>
            </a:r>
          </a:p>
          <a:p>
            <a:pPr algn="l"/>
            <a:r>
              <a:rPr lang="sv-SE" b="1" i="0" dirty="0">
                <a:effectLst/>
                <a:latin typeface="PT Sans" panose="020B0503020203020204" pitchFamily="34" charset="0"/>
              </a:rPr>
              <a:t>Personligt – det kan ge fördjupad förståelse och insikt</a:t>
            </a:r>
            <a:endParaRPr lang="sv-SE" b="0" i="0" dirty="0">
              <a:effectLst/>
              <a:latin typeface="PT Sans" panose="020B0503020203020204" pitchFamily="34" charset="0"/>
            </a:endParaRPr>
          </a:p>
          <a:p>
            <a:pPr algn="l"/>
            <a:r>
              <a:rPr lang="sv-SE" b="0" i="0" dirty="0">
                <a:effectLst/>
                <a:latin typeface="PT Sans" panose="020B0503020203020204" pitchFamily="34" charset="0"/>
              </a:rPr>
              <a:t>Exempel på vilka känslor och tankar man kan ha inför att ha sex första gången.</a:t>
            </a:r>
          </a:p>
          <a:p>
            <a:endParaRPr lang="sv-SE" dirty="0"/>
          </a:p>
        </p:txBody>
      </p:sp>
      <p:sp>
        <p:nvSpPr>
          <p:cNvPr id="4" name="Platshållare för bildnummer 3"/>
          <p:cNvSpPr>
            <a:spLocks noGrp="1"/>
          </p:cNvSpPr>
          <p:nvPr>
            <p:ph type="sldNum" sz="quarter" idx="5"/>
          </p:nvPr>
        </p:nvSpPr>
        <p:spPr/>
        <p:txBody>
          <a:bodyPr/>
          <a:lstStyle/>
          <a:p>
            <a:fld id="{AEBC2842-4962-4219-BDC6-5524F4EFC033}" type="slidenum">
              <a:rPr lang="sv-SE" smtClean="0"/>
              <a:t>2</a:t>
            </a:fld>
            <a:endParaRPr lang="sv-SE"/>
          </a:p>
        </p:txBody>
      </p:sp>
    </p:spTree>
    <p:extLst>
      <p:ext uri="{BB962C8B-B14F-4D97-AF65-F5344CB8AC3E}">
        <p14:creationId xmlns:p14="http://schemas.microsoft.com/office/powerpoint/2010/main" val="190537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effectLst/>
                <a:latin typeface="PT Sans" panose="020B0503020203020204" pitchFamily="34" charset="0"/>
              </a:rPr>
              <a:t>Mängden dopamin i hjärnan ökar när man är kär, men också när man har sex, som man därför upplever som givande och härligt. Även droger som kokain och heroin verkar genom att öka frisättningen av dopamin</a:t>
            </a:r>
          </a:p>
          <a:p>
            <a:endParaRPr lang="sv-SE" b="0" i="0" dirty="0">
              <a:effectLst/>
              <a:latin typeface="PT Sans" panose="020B0503020203020204" pitchFamily="34" charset="0"/>
            </a:endParaRPr>
          </a:p>
          <a:p>
            <a:r>
              <a:rPr lang="sv-SE" b="0" i="0" dirty="0">
                <a:effectLst/>
                <a:latin typeface="PT Sans" panose="020B0503020203020204" pitchFamily="34" charset="0"/>
              </a:rPr>
              <a:t>Både romantisk förälskelse och sexuell upphetsning stänger av delar av hjärnan som är kopplade till bland annat omdöme och kritiskt tänkande</a:t>
            </a:r>
          </a:p>
          <a:p>
            <a:endParaRPr lang="sv-SE" b="0" i="0" dirty="0">
              <a:effectLst/>
              <a:latin typeface="PT Sans" panose="020B0503020203020204" pitchFamily="34" charset="0"/>
            </a:endParaRPr>
          </a:p>
          <a:p>
            <a:r>
              <a:rPr lang="sv-SE" b="0" i="0" dirty="0">
                <a:effectLst/>
                <a:latin typeface="PT Sans" panose="020B0503020203020204" pitchFamily="34" charset="0"/>
              </a:rPr>
              <a:t>Om vi trivs ihop och har mycket kroppskontakt utsöndras </a:t>
            </a:r>
            <a:r>
              <a:rPr lang="sv-SE" b="0" i="0" dirty="0" err="1">
                <a:effectLst/>
                <a:latin typeface="PT Sans" panose="020B0503020203020204" pitchFamily="34" charset="0"/>
              </a:rPr>
              <a:t>oxytocin</a:t>
            </a:r>
            <a:r>
              <a:rPr lang="sv-SE" b="0" i="0" dirty="0">
                <a:effectLst/>
                <a:latin typeface="PT Sans" panose="020B0503020203020204" pitchFamily="34" charset="0"/>
              </a:rPr>
              <a:t>. Det gör oss avkopplade, får oss att känna samhörighet, minskar ångest och hjälper oss att lita på andra. Alltihop sådant som hjälper oss att hålla samman relationer.</a:t>
            </a:r>
            <a:endParaRPr lang="sv-SE" dirty="0"/>
          </a:p>
        </p:txBody>
      </p:sp>
      <p:sp>
        <p:nvSpPr>
          <p:cNvPr id="4" name="Platshållare för bildnummer 3"/>
          <p:cNvSpPr>
            <a:spLocks noGrp="1"/>
          </p:cNvSpPr>
          <p:nvPr>
            <p:ph type="sldNum" sz="quarter" idx="5"/>
          </p:nvPr>
        </p:nvSpPr>
        <p:spPr/>
        <p:txBody>
          <a:bodyPr/>
          <a:lstStyle/>
          <a:p>
            <a:fld id="{AEBC2842-4962-4219-BDC6-5524F4EFC033}" type="slidenum">
              <a:rPr lang="sv-SE" smtClean="0"/>
              <a:t>3</a:t>
            </a:fld>
            <a:endParaRPr lang="sv-SE"/>
          </a:p>
        </p:txBody>
      </p:sp>
    </p:spTree>
    <p:extLst>
      <p:ext uri="{BB962C8B-B14F-4D97-AF65-F5344CB8AC3E}">
        <p14:creationId xmlns:p14="http://schemas.microsoft.com/office/powerpoint/2010/main" val="294358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effectLst/>
                <a:latin typeface="PT Sans" panose="020B0503020203020204" pitchFamily="34" charset="0"/>
              </a:rPr>
              <a:t>Men om den du är med ofta får dig att känna dig arg, ledsen, generad, ifrågasatt eller förminskad, så borde du antagligen inte umgås med den personen.</a:t>
            </a:r>
            <a:endParaRPr lang="sv-SE" dirty="0"/>
          </a:p>
        </p:txBody>
      </p:sp>
      <p:sp>
        <p:nvSpPr>
          <p:cNvPr id="4" name="Platshållare för bildnummer 3"/>
          <p:cNvSpPr>
            <a:spLocks noGrp="1"/>
          </p:cNvSpPr>
          <p:nvPr>
            <p:ph type="sldNum" sz="quarter" idx="5"/>
          </p:nvPr>
        </p:nvSpPr>
        <p:spPr/>
        <p:txBody>
          <a:bodyPr/>
          <a:lstStyle/>
          <a:p>
            <a:fld id="{AEBC2842-4962-4219-BDC6-5524F4EFC033}" type="slidenum">
              <a:rPr lang="sv-SE" smtClean="0"/>
              <a:t>5</a:t>
            </a:fld>
            <a:endParaRPr lang="sv-SE"/>
          </a:p>
        </p:txBody>
      </p:sp>
    </p:spTree>
    <p:extLst>
      <p:ext uri="{BB962C8B-B14F-4D97-AF65-F5344CB8AC3E}">
        <p14:creationId xmlns:p14="http://schemas.microsoft.com/office/powerpoint/2010/main" val="3048424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effectLst/>
                <a:latin typeface="PT Sans" panose="020B0503020203020204" pitchFamily="34" charset="0"/>
              </a:rPr>
              <a:t>Det är inte normalt och inte rimligt att man på grund av en relation ska behöva avstå från att träffa andra kompisar, bara kunna träffa vissa godkända kompisar eller inte få gå ut när man vill för att inte göra sin vän eller partner arg och orolig.</a:t>
            </a:r>
          </a:p>
          <a:p>
            <a:endParaRPr lang="sv-SE" b="0" i="0" dirty="0">
              <a:effectLst/>
              <a:latin typeface="PT Sans" panose="020B0503020203020204" pitchFamily="34" charset="0"/>
            </a:endParaRPr>
          </a:p>
          <a:p>
            <a:r>
              <a:rPr lang="sv-SE" b="0" i="0" dirty="0">
                <a:effectLst/>
                <a:latin typeface="PT Sans" panose="020B0503020203020204" pitchFamily="34" charset="0"/>
              </a:rPr>
              <a:t>De flesta som har umgåtts länge med en person som ifrågasätter och trycker ner dem tycker till slut att det är deras eget fel. De skäms och känner sig misslyckade</a:t>
            </a:r>
          </a:p>
          <a:p>
            <a:endParaRPr lang="sv-SE" b="0" i="0" dirty="0">
              <a:effectLst/>
              <a:latin typeface="PT Sans" panose="020B0503020203020204" pitchFamily="34" charset="0"/>
            </a:endParaRPr>
          </a:p>
          <a:p>
            <a:endParaRPr lang="sv-SE" dirty="0"/>
          </a:p>
        </p:txBody>
      </p:sp>
      <p:sp>
        <p:nvSpPr>
          <p:cNvPr id="4" name="Platshållare för bildnummer 3"/>
          <p:cNvSpPr>
            <a:spLocks noGrp="1"/>
          </p:cNvSpPr>
          <p:nvPr>
            <p:ph type="sldNum" sz="quarter" idx="5"/>
          </p:nvPr>
        </p:nvSpPr>
        <p:spPr/>
        <p:txBody>
          <a:bodyPr/>
          <a:lstStyle/>
          <a:p>
            <a:fld id="{AEBC2842-4962-4219-BDC6-5524F4EFC033}" type="slidenum">
              <a:rPr lang="sv-SE" smtClean="0"/>
              <a:t>6</a:t>
            </a:fld>
            <a:endParaRPr lang="sv-SE"/>
          </a:p>
        </p:txBody>
      </p:sp>
    </p:spTree>
    <p:extLst>
      <p:ext uri="{BB962C8B-B14F-4D97-AF65-F5344CB8AC3E}">
        <p14:creationId xmlns:p14="http://schemas.microsoft.com/office/powerpoint/2010/main" val="2002819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solidFill>
                  <a:srgbClr val="828282"/>
                </a:solidFill>
                <a:effectLst/>
                <a:latin typeface="PT Sans" panose="020B0503020203020204" pitchFamily="34" charset="0"/>
              </a:rPr>
              <a:t>Hur skulle du tolka den här bilden? Är det en bra eller dålig relation? I alla relationer finns svårigheter. Vad skulle personerna på bilden kunna göra?</a:t>
            </a:r>
          </a:p>
          <a:p>
            <a:endParaRPr lang="sv-SE" b="0" i="0" dirty="0">
              <a:solidFill>
                <a:srgbClr val="828282"/>
              </a:solidFill>
              <a:effectLst/>
              <a:latin typeface="PT Sans" panose="020B05030202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b="0" i="0" dirty="0">
                <a:solidFill>
                  <a:srgbClr val="828282"/>
                </a:solidFill>
                <a:effectLst/>
                <a:latin typeface="PT Sans" panose="020B0503020203020204" pitchFamily="34" charset="0"/>
              </a:rPr>
              <a:t>Kolla ”Dör för dig” serie del 1 på NE.se (8 </a:t>
            </a:r>
            <a:r>
              <a:rPr lang="sv-SE" b="0" i="0">
                <a:solidFill>
                  <a:srgbClr val="828282"/>
                </a:solidFill>
                <a:effectLst/>
                <a:latin typeface="PT Sans" panose="020B0503020203020204" pitchFamily="34" charset="0"/>
              </a:rPr>
              <a:t>minuter):    https://www.ne.se/play/ur/serie/221483</a:t>
            </a:r>
          </a:p>
          <a:p>
            <a:endParaRPr lang="sv-SE" b="0" i="0" dirty="0">
              <a:solidFill>
                <a:srgbClr val="828282"/>
              </a:solidFill>
              <a:effectLst/>
              <a:latin typeface="PT Sans" panose="020B0503020203020204" pitchFamily="34" charset="0"/>
            </a:endParaRPr>
          </a:p>
          <a:p>
            <a:endParaRPr lang="sv-SE" b="0" i="0" dirty="0">
              <a:solidFill>
                <a:srgbClr val="828282"/>
              </a:solidFill>
              <a:effectLst/>
              <a:latin typeface="PT Sans" panose="020B0503020203020204" pitchFamily="34" charset="0"/>
            </a:endParaRPr>
          </a:p>
          <a:p>
            <a:endParaRPr lang="sv-SE" dirty="0"/>
          </a:p>
        </p:txBody>
      </p:sp>
      <p:sp>
        <p:nvSpPr>
          <p:cNvPr id="4" name="Platshållare för bildnummer 3"/>
          <p:cNvSpPr>
            <a:spLocks noGrp="1"/>
          </p:cNvSpPr>
          <p:nvPr>
            <p:ph type="sldNum" sz="quarter" idx="5"/>
          </p:nvPr>
        </p:nvSpPr>
        <p:spPr/>
        <p:txBody>
          <a:bodyPr/>
          <a:lstStyle/>
          <a:p>
            <a:fld id="{AEBC2842-4962-4219-BDC6-5524F4EFC033}" type="slidenum">
              <a:rPr lang="sv-SE" smtClean="0"/>
              <a:t>7</a:t>
            </a:fld>
            <a:endParaRPr lang="sv-SE"/>
          </a:p>
        </p:txBody>
      </p:sp>
    </p:spTree>
    <p:extLst>
      <p:ext uri="{BB962C8B-B14F-4D97-AF65-F5344CB8AC3E}">
        <p14:creationId xmlns:p14="http://schemas.microsoft.com/office/powerpoint/2010/main" val="3185466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Det går alltid att bryta relationen och ta sig vidare till en som är bättre, även om det kan kännas omöjligt i ögonblicket</a:t>
            </a:r>
          </a:p>
          <a:p>
            <a:endParaRPr lang="sv-SE" dirty="0"/>
          </a:p>
          <a:p>
            <a:r>
              <a:rPr lang="sv-SE" dirty="0"/>
              <a:t>Kriser i relationer kan få livet att kännas väldigt tungt: </a:t>
            </a:r>
            <a:r>
              <a:rPr lang="sv-SE" b="0" i="0" dirty="0">
                <a:effectLst/>
                <a:latin typeface="PT Sans" panose="020B0503020203020204" pitchFamily="34" charset="0"/>
              </a:rPr>
              <a:t>När du är arg, ledsen eller rädd är det lätt att du fastnar i dina egna tankar. Du kanske ältar samma saker om och om igen utan att se någon lösning. Det brukar vara bra att prata med någon annan då</a:t>
            </a:r>
            <a:endParaRPr lang="sv-SE" dirty="0"/>
          </a:p>
        </p:txBody>
      </p:sp>
      <p:sp>
        <p:nvSpPr>
          <p:cNvPr id="4" name="Platshållare för bildnummer 3"/>
          <p:cNvSpPr>
            <a:spLocks noGrp="1"/>
          </p:cNvSpPr>
          <p:nvPr>
            <p:ph type="sldNum" sz="quarter" idx="5"/>
          </p:nvPr>
        </p:nvSpPr>
        <p:spPr/>
        <p:txBody>
          <a:bodyPr/>
          <a:lstStyle/>
          <a:p>
            <a:fld id="{AEBC2842-4962-4219-BDC6-5524F4EFC033}" type="slidenum">
              <a:rPr lang="sv-SE" smtClean="0"/>
              <a:t>8</a:t>
            </a:fld>
            <a:endParaRPr lang="sv-SE"/>
          </a:p>
        </p:txBody>
      </p:sp>
    </p:spTree>
    <p:extLst>
      <p:ext uri="{BB962C8B-B14F-4D97-AF65-F5344CB8AC3E}">
        <p14:creationId xmlns:p14="http://schemas.microsoft.com/office/powerpoint/2010/main" val="3867128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b="0" i="0" dirty="0">
                <a:effectLst/>
                <a:latin typeface="PT Sans" panose="020B0503020203020204" pitchFamily="34" charset="0"/>
              </a:rPr>
              <a:t>Få hittar rätt partner vid första försöket. Även om den man träffar är precis rätt just då kan relationen förändras, och man kan utvecklas åt olika håll.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b="0" i="0" dirty="0">
              <a:effectLst/>
              <a:latin typeface="PT Sans" panose="020B05030202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b="0" i="0" dirty="0">
                <a:effectLst/>
                <a:latin typeface="PT Sans" panose="020B0503020203020204" pitchFamily="34" charset="0"/>
              </a:rPr>
              <a:t>Många märker efter några månader, eller efter många år, att de inte längre passar så bra ihop.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b="0" i="0" dirty="0">
              <a:effectLst/>
              <a:latin typeface="PT Sans" panose="020B05030202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b="0" i="0" dirty="0">
                <a:effectLst/>
                <a:latin typeface="PT Sans" panose="020B0503020203020204" pitchFamily="34" charset="0"/>
              </a:rPr>
              <a:t>Det måste inte betyda att man valde fel. Man kanske valde rätt för sitt 17-åriga jag, men passar bättre ihop med någon annan när man är 22 eller senare i livet.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b="0" i="0" dirty="0">
              <a:effectLst/>
              <a:latin typeface="PT Sans" panose="020B05030202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sv-SE" b="0" i="0" dirty="0">
                <a:effectLst/>
                <a:latin typeface="PT Sans" panose="020B0503020203020204" pitchFamily="34" charset="0"/>
              </a:rPr>
              <a:t>I varje ny relation lär man sig mer om vad man själv behöver för att må bra och vilken sorts människor och beteenden man trivs med. Om du orkar fundera över vad som känts rätt och vad som känts fel i en relation så har du förmodligen en betydligt bättre chans att få det riktigt bra nästa gång du hittar någon att vara tillsammans med.</a:t>
            </a:r>
            <a:endParaRPr lang="sv-SE" dirty="0"/>
          </a:p>
          <a:p>
            <a:endParaRPr lang="sv-SE" dirty="0"/>
          </a:p>
        </p:txBody>
      </p:sp>
      <p:sp>
        <p:nvSpPr>
          <p:cNvPr id="4" name="Platshållare för bildnummer 3"/>
          <p:cNvSpPr>
            <a:spLocks noGrp="1"/>
          </p:cNvSpPr>
          <p:nvPr>
            <p:ph type="sldNum" sz="quarter" idx="5"/>
          </p:nvPr>
        </p:nvSpPr>
        <p:spPr/>
        <p:txBody>
          <a:bodyPr/>
          <a:lstStyle/>
          <a:p>
            <a:fld id="{AEBC2842-4962-4219-BDC6-5524F4EFC033}" type="slidenum">
              <a:rPr lang="sv-SE" smtClean="0"/>
              <a:t>11</a:t>
            </a:fld>
            <a:endParaRPr lang="sv-SE"/>
          </a:p>
        </p:txBody>
      </p:sp>
    </p:spTree>
    <p:extLst>
      <p:ext uri="{BB962C8B-B14F-4D97-AF65-F5344CB8AC3E}">
        <p14:creationId xmlns:p14="http://schemas.microsoft.com/office/powerpoint/2010/main" val="161314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E9232B67-72AE-4289-896D-FFDAA5517D1D}" type="datetimeFigureOut">
              <a:rPr lang="sv-SE" smtClean="0"/>
              <a:t>2025-02-07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20434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E9232B67-72AE-4289-896D-FFDAA5517D1D}" type="datetimeFigureOut">
              <a:rPr lang="sv-SE" smtClean="0"/>
              <a:t>2025-02-07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13966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E9232B67-72AE-4289-896D-FFDAA5517D1D}" type="datetimeFigureOut">
              <a:rPr lang="sv-SE" smtClean="0"/>
              <a:t>2025-02-07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235626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E9232B67-72AE-4289-896D-FFDAA5517D1D}" type="datetimeFigureOut">
              <a:rPr lang="sv-SE" smtClean="0"/>
              <a:t>2025-02-07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192814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E9232B67-72AE-4289-896D-FFDAA5517D1D}" type="datetimeFigureOut">
              <a:rPr lang="sv-SE" smtClean="0"/>
              <a:t>2025-02-07</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325731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E9232B67-72AE-4289-896D-FFDAA5517D1D}" type="datetimeFigureOut">
              <a:rPr lang="sv-SE" smtClean="0"/>
              <a:t>2025-02-07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345365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E9232B67-72AE-4289-896D-FFDAA5517D1D}" type="datetimeFigureOut">
              <a:rPr lang="sv-SE" smtClean="0"/>
              <a:t>2025-02-07</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250424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E9232B67-72AE-4289-896D-FFDAA5517D1D}" type="datetimeFigureOut">
              <a:rPr lang="sv-SE" smtClean="0"/>
              <a:t>2025-02-07</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21525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232B67-72AE-4289-896D-FFDAA5517D1D}" type="datetimeFigureOut">
              <a:rPr lang="sv-SE" smtClean="0"/>
              <a:t>2025-02-07</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383149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E9232B67-72AE-4289-896D-FFDAA5517D1D}" type="datetimeFigureOut">
              <a:rPr lang="sv-SE" smtClean="0"/>
              <a:t>2025-02-07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756601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E9232B67-72AE-4289-896D-FFDAA5517D1D}" type="datetimeFigureOut">
              <a:rPr lang="sv-SE" smtClean="0"/>
              <a:t>2025-02-07</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A8A792E4-7C85-4587-B0AE-3A49EE7806CC}" type="slidenum">
              <a:rPr lang="sv-SE" smtClean="0"/>
              <a:t>‹#›</a:t>
            </a:fld>
            <a:endParaRPr lang="sv-SE"/>
          </a:p>
        </p:txBody>
      </p:sp>
    </p:spTree>
    <p:extLst>
      <p:ext uri="{BB962C8B-B14F-4D97-AF65-F5344CB8AC3E}">
        <p14:creationId xmlns:p14="http://schemas.microsoft.com/office/powerpoint/2010/main" val="171528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232B67-72AE-4289-896D-FFDAA5517D1D}" type="datetimeFigureOut">
              <a:rPr lang="sv-SE" smtClean="0"/>
              <a:t>2025-02-07</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792E4-7C85-4587-B0AE-3A49EE7806CC}" type="slidenum">
              <a:rPr lang="sv-SE" smtClean="0"/>
              <a:t>‹#›</a:t>
            </a:fld>
            <a:endParaRPr lang="sv-SE"/>
          </a:p>
        </p:txBody>
      </p:sp>
    </p:spTree>
    <p:extLst>
      <p:ext uri="{BB962C8B-B14F-4D97-AF65-F5344CB8AC3E}">
        <p14:creationId xmlns:p14="http://schemas.microsoft.com/office/powerpoint/2010/main" val="28898697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88A0FF6-B332-FB92-AACB-B20773FC4037}"/>
              </a:ext>
            </a:extLst>
          </p:cNvPr>
          <p:cNvSpPr>
            <a:spLocks noGrp="1"/>
          </p:cNvSpPr>
          <p:nvPr>
            <p:ph type="ctrTitle"/>
          </p:nvPr>
        </p:nvSpPr>
        <p:spPr/>
        <p:txBody>
          <a:bodyPr/>
          <a:lstStyle/>
          <a:p>
            <a:r>
              <a:rPr lang="sv-SE" dirty="0"/>
              <a:t>Naturkunskap 1b</a:t>
            </a:r>
          </a:p>
        </p:txBody>
      </p:sp>
      <p:sp>
        <p:nvSpPr>
          <p:cNvPr id="3" name="Underrubrik 2">
            <a:extLst>
              <a:ext uri="{FF2B5EF4-FFF2-40B4-BE49-F238E27FC236}">
                <a16:creationId xmlns:a16="http://schemas.microsoft.com/office/drawing/2014/main" id="{5E31018E-E98C-554E-8CB4-874081EF0F6F}"/>
              </a:ext>
            </a:extLst>
          </p:cNvPr>
          <p:cNvSpPr>
            <a:spLocks noGrp="1"/>
          </p:cNvSpPr>
          <p:nvPr>
            <p:ph type="subTitle" idx="1"/>
          </p:nvPr>
        </p:nvSpPr>
        <p:spPr/>
        <p:txBody>
          <a:bodyPr/>
          <a:lstStyle/>
          <a:p>
            <a:r>
              <a:rPr lang="sv-SE" dirty="0"/>
              <a:t>Relationer  </a:t>
            </a:r>
          </a:p>
        </p:txBody>
      </p:sp>
    </p:spTree>
    <p:extLst>
      <p:ext uri="{BB962C8B-B14F-4D97-AF65-F5344CB8AC3E}">
        <p14:creationId xmlns:p14="http://schemas.microsoft.com/office/powerpoint/2010/main" val="88707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393B6DC-6F80-CBB7-1FF1-8E51E3EDD81D}"/>
              </a:ext>
            </a:extLst>
          </p:cNvPr>
          <p:cNvSpPr>
            <a:spLocks noGrp="1"/>
          </p:cNvSpPr>
          <p:nvPr>
            <p:ph type="title"/>
          </p:nvPr>
        </p:nvSpPr>
        <p:spPr/>
        <p:txBody>
          <a:bodyPr/>
          <a:lstStyle/>
          <a:p>
            <a:r>
              <a:rPr lang="sv-SE" dirty="0"/>
              <a:t>Ärligt och Vänligt </a:t>
            </a:r>
          </a:p>
        </p:txBody>
      </p:sp>
      <p:sp>
        <p:nvSpPr>
          <p:cNvPr id="3" name="Platshållare för innehåll 2">
            <a:extLst>
              <a:ext uri="{FF2B5EF4-FFF2-40B4-BE49-F238E27FC236}">
                <a16:creationId xmlns:a16="http://schemas.microsoft.com/office/drawing/2014/main" id="{3EC66A63-CAAE-6445-2A86-7DC2E17F4C5B}"/>
              </a:ext>
            </a:extLst>
          </p:cNvPr>
          <p:cNvSpPr>
            <a:spLocks noGrp="1"/>
          </p:cNvSpPr>
          <p:nvPr>
            <p:ph idx="1"/>
          </p:nvPr>
        </p:nvSpPr>
        <p:spPr/>
        <p:txBody>
          <a:bodyPr/>
          <a:lstStyle/>
          <a:p>
            <a:r>
              <a:rPr lang="sv-SE" dirty="0"/>
              <a:t>Att vara i en relation som man inte trivs med kan vara väldigt jobbigt</a:t>
            </a:r>
          </a:p>
          <a:p>
            <a:pPr lvl="1"/>
            <a:r>
              <a:rPr lang="sv-SE" dirty="0"/>
              <a:t>Ges dåligt samvete samtidigt som man blir arg och irriterad för att man inte får ha det som man själv önskar</a:t>
            </a:r>
          </a:p>
          <a:p>
            <a:r>
              <a:rPr lang="sv-SE" dirty="0"/>
              <a:t>Hur jobbigt det än är att göra slut så är det allra bäst om du ärligt men vänligt kan tala om för din partner eller kompis hur du känner </a:t>
            </a:r>
          </a:p>
          <a:p>
            <a:pPr lvl="1"/>
            <a:r>
              <a:rPr lang="sv-SE" dirty="0"/>
              <a:t>Den blir säkert ledsen, men de allra flesta tycker ändå att det är mycket värre att själv behöva gissa sig till sanningen.</a:t>
            </a:r>
          </a:p>
        </p:txBody>
      </p:sp>
    </p:spTree>
    <p:extLst>
      <p:ext uri="{BB962C8B-B14F-4D97-AF65-F5344CB8AC3E}">
        <p14:creationId xmlns:p14="http://schemas.microsoft.com/office/powerpoint/2010/main" val="38414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A033919-C51F-4C33-8976-C11B7131D95D}"/>
              </a:ext>
            </a:extLst>
          </p:cNvPr>
          <p:cNvSpPr>
            <a:spLocks noGrp="1"/>
          </p:cNvSpPr>
          <p:nvPr>
            <p:ph type="title"/>
          </p:nvPr>
        </p:nvSpPr>
        <p:spPr/>
        <p:txBody>
          <a:bodyPr/>
          <a:lstStyle/>
          <a:p>
            <a:r>
              <a:rPr lang="sv-SE" dirty="0"/>
              <a:t>Att hitta någon </a:t>
            </a:r>
          </a:p>
        </p:txBody>
      </p:sp>
      <p:sp>
        <p:nvSpPr>
          <p:cNvPr id="3" name="Platshållare för innehåll 2">
            <a:extLst>
              <a:ext uri="{FF2B5EF4-FFF2-40B4-BE49-F238E27FC236}">
                <a16:creationId xmlns:a16="http://schemas.microsoft.com/office/drawing/2014/main" id="{7B5D41A0-3897-85DF-0DDA-4DFF539130E4}"/>
              </a:ext>
            </a:extLst>
          </p:cNvPr>
          <p:cNvSpPr>
            <a:spLocks noGrp="1"/>
          </p:cNvSpPr>
          <p:nvPr>
            <p:ph idx="1"/>
          </p:nvPr>
        </p:nvSpPr>
        <p:spPr/>
        <p:txBody>
          <a:bodyPr>
            <a:normAutofit lnSpcReduction="10000"/>
          </a:bodyPr>
          <a:lstStyle/>
          <a:p>
            <a:r>
              <a:rPr lang="sv-SE" dirty="0"/>
              <a:t>År 1872 skrevs det i svensk lag att både män och kvinnor har rätt att besluta vem de ska gifta sig med </a:t>
            </a:r>
          </a:p>
          <a:p>
            <a:pPr lvl="1"/>
            <a:r>
              <a:rPr lang="sv-SE" dirty="0"/>
              <a:t>Förr var det föräldrar som bestämde </a:t>
            </a:r>
          </a:p>
          <a:p>
            <a:r>
              <a:rPr lang="sv-SE" dirty="0"/>
              <a:t>I några länder är det fortfarande föräldrar som bestämmer – arrangerade äktenskap </a:t>
            </a:r>
          </a:p>
          <a:p>
            <a:pPr lvl="1"/>
            <a:r>
              <a:rPr lang="sv-SE" dirty="0"/>
              <a:t>Syns som överenskommelse, eller affärsuppgörelse </a:t>
            </a:r>
          </a:p>
          <a:p>
            <a:pPr lvl="1"/>
            <a:r>
              <a:rPr lang="sv-SE" dirty="0"/>
              <a:t>Förälskelse går ju över </a:t>
            </a:r>
          </a:p>
          <a:p>
            <a:pPr lvl="1"/>
            <a:r>
              <a:rPr lang="sv-SE" dirty="0"/>
              <a:t>Inte samma som tvångsäktenskap </a:t>
            </a:r>
          </a:p>
          <a:p>
            <a:r>
              <a:rPr lang="sv-SE" dirty="0"/>
              <a:t>I Sverige idag… </a:t>
            </a:r>
          </a:p>
          <a:p>
            <a:pPr lvl="1"/>
            <a:r>
              <a:rPr lang="sv-SE" dirty="0"/>
              <a:t>Träffa partner på jobbet, i skolan, på fest </a:t>
            </a:r>
          </a:p>
          <a:p>
            <a:pPr lvl="1"/>
            <a:r>
              <a:rPr lang="sv-SE" dirty="0"/>
              <a:t>Internet eller nätdejting </a:t>
            </a:r>
          </a:p>
          <a:p>
            <a:pPr lvl="1"/>
            <a:endParaRPr lang="sv-SE" dirty="0"/>
          </a:p>
          <a:p>
            <a:endParaRPr lang="sv-SE" dirty="0"/>
          </a:p>
        </p:txBody>
      </p:sp>
    </p:spTree>
    <p:extLst>
      <p:ext uri="{BB962C8B-B14F-4D97-AF65-F5344CB8AC3E}">
        <p14:creationId xmlns:p14="http://schemas.microsoft.com/office/powerpoint/2010/main" val="98496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412162A-25CB-0EB0-2BEF-80253625B610}"/>
              </a:ext>
            </a:extLst>
          </p:cNvPr>
          <p:cNvSpPr>
            <a:spLocks noGrp="1"/>
          </p:cNvSpPr>
          <p:nvPr>
            <p:ph type="title"/>
          </p:nvPr>
        </p:nvSpPr>
        <p:spPr/>
        <p:txBody>
          <a:bodyPr/>
          <a:lstStyle/>
          <a:p>
            <a:r>
              <a:rPr lang="sv-SE" dirty="0"/>
              <a:t>Att vara med andra  </a:t>
            </a:r>
          </a:p>
        </p:txBody>
      </p:sp>
      <p:sp>
        <p:nvSpPr>
          <p:cNvPr id="3" name="Platshållare för innehåll 2">
            <a:extLst>
              <a:ext uri="{FF2B5EF4-FFF2-40B4-BE49-F238E27FC236}">
                <a16:creationId xmlns:a16="http://schemas.microsoft.com/office/drawing/2014/main" id="{0B69E2A9-26B5-C9EA-3210-88C1EF80BE13}"/>
              </a:ext>
            </a:extLst>
          </p:cNvPr>
          <p:cNvSpPr>
            <a:spLocks noGrp="1"/>
          </p:cNvSpPr>
          <p:nvPr>
            <p:ph idx="1"/>
          </p:nvPr>
        </p:nvSpPr>
        <p:spPr/>
        <p:txBody>
          <a:bodyPr/>
          <a:lstStyle/>
          <a:p>
            <a:r>
              <a:rPr lang="sv-SE" dirty="0"/>
              <a:t>Ibland är det skönt att vara ensam – men ingen vill vara det jämt </a:t>
            </a:r>
          </a:p>
          <a:p>
            <a:r>
              <a:rPr lang="sv-SE" dirty="0"/>
              <a:t>Människor är sociala – vi behöver relationer </a:t>
            </a:r>
          </a:p>
          <a:p>
            <a:pPr lvl="1"/>
            <a:r>
              <a:rPr lang="sv-SE" dirty="0"/>
              <a:t>Hur tar vi ansvar för att må bra? </a:t>
            </a:r>
          </a:p>
          <a:p>
            <a:pPr lvl="1"/>
            <a:r>
              <a:rPr lang="sv-SE" dirty="0"/>
              <a:t>Hur tar vi ansvar för våra känslor och handlingar? </a:t>
            </a:r>
          </a:p>
          <a:p>
            <a:pPr lvl="1"/>
            <a:r>
              <a:rPr lang="sv-SE" dirty="0"/>
              <a:t>Kan man ta ansvar för andras känslor? </a:t>
            </a:r>
          </a:p>
          <a:p>
            <a:r>
              <a:rPr lang="sv-SE" dirty="0"/>
              <a:t>Våra tankar och vårt beteende präglas mycket av vad som anses normalt och rätt i vårt samhälle för tillfället</a:t>
            </a:r>
          </a:p>
          <a:p>
            <a:r>
              <a:rPr lang="sv-SE" dirty="0"/>
              <a:t>Privat eller personligt </a:t>
            </a:r>
          </a:p>
        </p:txBody>
      </p:sp>
    </p:spTree>
    <p:extLst>
      <p:ext uri="{BB962C8B-B14F-4D97-AF65-F5344CB8AC3E}">
        <p14:creationId xmlns:p14="http://schemas.microsoft.com/office/powerpoint/2010/main" val="119542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ECE11C9-7AA1-B4DD-C3C8-B33D5DECEA0B}"/>
              </a:ext>
            </a:extLst>
          </p:cNvPr>
          <p:cNvSpPr>
            <a:spLocks noGrp="1"/>
          </p:cNvSpPr>
          <p:nvPr>
            <p:ph type="title"/>
          </p:nvPr>
        </p:nvSpPr>
        <p:spPr/>
        <p:txBody>
          <a:bodyPr/>
          <a:lstStyle/>
          <a:p>
            <a:r>
              <a:rPr lang="sv-SE" dirty="0"/>
              <a:t>Förälskelse </a:t>
            </a:r>
          </a:p>
        </p:txBody>
      </p:sp>
      <p:sp>
        <p:nvSpPr>
          <p:cNvPr id="3" name="Platshållare för innehåll 2">
            <a:extLst>
              <a:ext uri="{FF2B5EF4-FFF2-40B4-BE49-F238E27FC236}">
                <a16:creationId xmlns:a16="http://schemas.microsoft.com/office/drawing/2014/main" id="{CDC90706-C36B-3E23-D060-06108E949E0C}"/>
              </a:ext>
            </a:extLst>
          </p:cNvPr>
          <p:cNvSpPr>
            <a:spLocks noGrp="1"/>
          </p:cNvSpPr>
          <p:nvPr>
            <p:ph idx="1"/>
          </p:nvPr>
        </p:nvSpPr>
        <p:spPr/>
        <p:txBody>
          <a:bodyPr>
            <a:normAutofit lnSpcReduction="10000"/>
          </a:bodyPr>
          <a:lstStyle/>
          <a:p>
            <a:r>
              <a:rPr lang="sv-SE" dirty="0"/>
              <a:t>Förälskad – har det med sex att göra?</a:t>
            </a:r>
          </a:p>
          <a:p>
            <a:r>
              <a:rPr lang="sv-SE" dirty="0"/>
              <a:t>Förälskelse gör att man känner sig upprymd eftersom visa områden i hjärnan blir extra aktiva – de som ingår i belöningssystemet </a:t>
            </a:r>
          </a:p>
          <a:p>
            <a:r>
              <a:rPr lang="sv-SE" dirty="0"/>
              <a:t>I belöningssystemet finns celler som bildar signalsubstansen </a:t>
            </a:r>
            <a:r>
              <a:rPr lang="sv-SE" b="1" u="sng" dirty="0"/>
              <a:t>dopamin</a:t>
            </a:r>
          </a:p>
          <a:p>
            <a:pPr lvl="1"/>
            <a:r>
              <a:rPr lang="sv-SE" dirty="0"/>
              <a:t>Dopamin gör att man känner välbefinnande och sätter kroppen i </a:t>
            </a:r>
            <a:r>
              <a:rPr lang="sv-SE" dirty="0" err="1"/>
              <a:t>feelgoodläge</a:t>
            </a:r>
            <a:endParaRPr lang="sv-SE" dirty="0"/>
          </a:p>
          <a:p>
            <a:r>
              <a:rPr lang="sv-SE" dirty="0"/>
              <a:t>Ytterligare två signalsubstanser som ökar i början av en kärleksrelation är </a:t>
            </a:r>
            <a:r>
              <a:rPr lang="sv-SE" b="1" u="sng" dirty="0" err="1"/>
              <a:t>oxytocin</a:t>
            </a:r>
            <a:r>
              <a:rPr lang="sv-SE" dirty="0"/>
              <a:t> och </a:t>
            </a:r>
            <a:r>
              <a:rPr lang="sv-SE" b="1" u="sng" dirty="0" err="1"/>
              <a:t>vasopressin</a:t>
            </a:r>
            <a:r>
              <a:rPr lang="sv-SE" b="1" u="sng" dirty="0"/>
              <a:t> </a:t>
            </a:r>
            <a:r>
              <a:rPr lang="sv-SE" dirty="0"/>
              <a:t>som gör att man känner sig trygg och mysig </a:t>
            </a:r>
          </a:p>
          <a:p>
            <a:r>
              <a:rPr lang="sv-SE" dirty="0"/>
              <a:t>Signalsubstans </a:t>
            </a:r>
            <a:r>
              <a:rPr lang="sv-SE" b="1" u="sng" dirty="0"/>
              <a:t>serotonin</a:t>
            </a:r>
            <a:r>
              <a:rPr lang="sv-SE" dirty="0"/>
              <a:t> minskas och därför tänker man om den de är kär i så ofta </a:t>
            </a:r>
          </a:p>
        </p:txBody>
      </p:sp>
    </p:spTree>
    <p:extLst>
      <p:ext uri="{BB962C8B-B14F-4D97-AF65-F5344CB8AC3E}">
        <p14:creationId xmlns:p14="http://schemas.microsoft.com/office/powerpoint/2010/main" val="375929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53BE8CF-7652-EEB6-AD57-CD958DB0A3EF}"/>
              </a:ext>
            </a:extLst>
          </p:cNvPr>
          <p:cNvSpPr>
            <a:spLocks noGrp="1"/>
          </p:cNvSpPr>
          <p:nvPr>
            <p:ph type="title"/>
          </p:nvPr>
        </p:nvSpPr>
        <p:spPr/>
        <p:txBody>
          <a:bodyPr/>
          <a:lstStyle/>
          <a:p>
            <a:r>
              <a:rPr lang="sv-SE" dirty="0"/>
              <a:t>Oväntade förälskelser </a:t>
            </a:r>
          </a:p>
        </p:txBody>
      </p:sp>
      <p:sp>
        <p:nvSpPr>
          <p:cNvPr id="3" name="Platshållare för innehåll 2">
            <a:extLst>
              <a:ext uri="{FF2B5EF4-FFF2-40B4-BE49-F238E27FC236}">
                <a16:creationId xmlns:a16="http://schemas.microsoft.com/office/drawing/2014/main" id="{2E7D079A-41B3-A2AD-3A38-7AC84DFAB076}"/>
              </a:ext>
            </a:extLst>
          </p:cNvPr>
          <p:cNvSpPr>
            <a:spLocks noGrp="1"/>
          </p:cNvSpPr>
          <p:nvPr>
            <p:ph idx="1"/>
          </p:nvPr>
        </p:nvSpPr>
        <p:spPr/>
        <p:txBody>
          <a:bodyPr/>
          <a:lstStyle/>
          <a:p>
            <a:r>
              <a:rPr lang="sv-SE" dirty="0"/>
              <a:t>Ibland kan man själv bli överraskad av sin förälskelse</a:t>
            </a:r>
          </a:p>
          <a:p>
            <a:pPr lvl="1"/>
            <a:r>
              <a:rPr lang="sv-SE" dirty="0"/>
              <a:t>Det kan vara en omtumlande upplevelse – skrämmande, härlig, osv </a:t>
            </a:r>
          </a:p>
          <a:p>
            <a:pPr lvl="1"/>
            <a:r>
              <a:rPr lang="sv-SE" dirty="0"/>
              <a:t>Känslan är tillåten </a:t>
            </a:r>
          </a:p>
          <a:p>
            <a:r>
              <a:rPr lang="sv-SE" dirty="0"/>
              <a:t>Kanske är någon i din omgivning emot relationen </a:t>
            </a:r>
          </a:p>
          <a:p>
            <a:pPr lvl="1"/>
            <a:r>
              <a:rPr lang="sv-SE" dirty="0"/>
              <a:t>Det bästa är att prata när alla är lugna och har tid att prata </a:t>
            </a:r>
          </a:p>
          <a:p>
            <a:pPr lvl="1"/>
            <a:r>
              <a:rPr lang="sv-SE" dirty="0"/>
              <a:t>Be den person att förklara vad de har emot relationen </a:t>
            </a:r>
          </a:p>
          <a:p>
            <a:pPr lvl="1"/>
            <a:r>
              <a:rPr lang="sv-SE" dirty="0"/>
              <a:t>Du har rätt själv att bestämma vem du umgås med, men det kan vara klokt att lyssna på vad dina närmaste tänker </a:t>
            </a:r>
          </a:p>
        </p:txBody>
      </p:sp>
    </p:spTree>
    <p:extLst>
      <p:ext uri="{BB962C8B-B14F-4D97-AF65-F5344CB8AC3E}">
        <p14:creationId xmlns:p14="http://schemas.microsoft.com/office/powerpoint/2010/main" val="409606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25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750"/>
                            </p:stCondLst>
                            <p:childTnLst>
                              <p:par>
                                <p:cTn id="31" presetID="2" presetClass="entr" presetSubtype="4" fill="hold" nodeType="afterEffect">
                                  <p:stCondLst>
                                    <p:cond delay="25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5000"/>
                            </p:stCondLst>
                            <p:childTnLst>
                              <p:par>
                                <p:cTn id="36" presetID="2" presetClass="entr" presetSubtype="4" fill="hold" nodeType="afterEffect">
                                  <p:stCondLst>
                                    <p:cond delay="25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A8BD9E4-D0A1-260F-F707-3C5F3528E293}"/>
              </a:ext>
            </a:extLst>
          </p:cNvPr>
          <p:cNvSpPr>
            <a:spLocks noGrp="1"/>
          </p:cNvSpPr>
          <p:nvPr>
            <p:ph type="title"/>
          </p:nvPr>
        </p:nvSpPr>
        <p:spPr/>
        <p:txBody>
          <a:bodyPr/>
          <a:lstStyle/>
          <a:p>
            <a:r>
              <a:rPr lang="sv-SE" dirty="0"/>
              <a:t>Relationer </a:t>
            </a:r>
          </a:p>
        </p:txBody>
      </p:sp>
      <p:sp>
        <p:nvSpPr>
          <p:cNvPr id="3" name="Platshållare för innehåll 2">
            <a:extLst>
              <a:ext uri="{FF2B5EF4-FFF2-40B4-BE49-F238E27FC236}">
                <a16:creationId xmlns:a16="http://schemas.microsoft.com/office/drawing/2014/main" id="{378380A1-BBF1-AB82-48F5-37573C045520}"/>
              </a:ext>
            </a:extLst>
          </p:cNvPr>
          <p:cNvSpPr>
            <a:spLocks noGrp="1"/>
          </p:cNvSpPr>
          <p:nvPr>
            <p:ph idx="1"/>
          </p:nvPr>
        </p:nvSpPr>
        <p:spPr/>
        <p:txBody>
          <a:bodyPr/>
          <a:lstStyle/>
          <a:p>
            <a:r>
              <a:rPr lang="sv-SE" dirty="0"/>
              <a:t>Oavsett typ av relation </a:t>
            </a:r>
            <a:r>
              <a:rPr lang="sv-SE" sz="1800" dirty="0"/>
              <a:t>(partner, klasskompis, bästa vän, föräldrar, lärare, osv)</a:t>
            </a:r>
            <a:r>
              <a:rPr lang="sv-SE" dirty="0"/>
              <a:t>, </a:t>
            </a:r>
            <a:r>
              <a:rPr lang="sv-SE" b="1" u="sng" dirty="0"/>
              <a:t>en bra relation får dig själv att må bra </a:t>
            </a:r>
            <a:endParaRPr lang="sv-SE" dirty="0"/>
          </a:p>
          <a:p>
            <a:pPr lvl="1"/>
            <a:r>
              <a:rPr lang="sv-SE" dirty="0"/>
              <a:t>Trygg och uppskattad </a:t>
            </a:r>
          </a:p>
          <a:p>
            <a:pPr lvl="1"/>
            <a:r>
              <a:rPr lang="sv-SE" dirty="0"/>
              <a:t>Måste inte ständig prestera något eller bevisa hur bra du är </a:t>
            </a:r>
          </a:p>
          <a:p>
            <a:pPr lvl="1"/>
            <a:r>
              <a:rPr lang="sv-SE" dirty="0"/>
              <a:t>Omtyckt och älskad för den du är </a:t>
            </a:r>
          </a:p>
          <a:p>
            <a:r>
              <a:rPr lang="sv-SE" dirty="0"/>
              <a:t>Bra relation betyder inte aldrig är oense, aldrig osams, eller aldrig behöver anstränga sig </a:t>
            </a:r>
          </a:p>
          <a:p>
            <a:pPr lvl="1"/>
            <a:r>
              <a:rPr lang="sv-SE" dirty="0"/>
              <a:t>Ingen gör rätt jämt </a:t>
            </a:r>
          </a:p>
          <a:p>
            <a:r>
              <a:rPr lang="sv-SE" dirty="0"/>
              <a:t>Vi måste kunna tala om för varandra när vi tycker att någon gör fel och diskutera hur vi beter oss</a:t>
            </a:r>
          </a:p>
        </p:txBody>
      </p:sp>
    </p:spTree>
    <p:extLst>
      <p:ext uri="{BB962C8B-B14F-4D97-AF65-F5344CB8AC3E}">
        <p14:creationId xmlns:p14="http://schemas.microsoft.com/office/powerpoint/2010/main" val="186546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74A0AA2-B199-FDA8-885E-5EA69815E4E6}"/>
              </a:ext>
            </a:extLst>
          </p:cNvPr>
          <p:cNvSpPr>
            <a:spLocks noGrp="1"/>
          </p:cNvSpPr>
          <p:nvPr>
            <p:ph type="title"/>
          </p:nvPr>
        </p:nvSpPr>
        <p:spPr/>
        <p:txBody>
          <a:bodyPr/>
          <a:lstStyle/>
          <a:p>
            <a:r>
              <a:rPr lang="sv-SE" dirty="0"/>
              <a:t>Dåliga relationer </a:t>
            </a:r>
          </a:p>
        </p:txBody>
      </p:sp>
      <p:sp>
        <p:nvSpPr>
          <p:cNvPr id="3" name="Platshållare för innehåll 2">
            <a:extLst>
              <a:ext uri="{FF2B5EF4-FFF2-40B4-BE49-F238E27FC236}">
                <a16:creationId xmlns:a16="http://schemas.microsoft.com/office/drawing/2014/main" id="{BD78169C-2E21-5D9E-D4CC-89C385DE9DA7}"/>
              </a:ext>
            </a:extLst>
          </p:cNvPr>
          <p:cNvSpPr>
            <a:spLocks noGrp="1"/>
          </p:cNvSpPr>
          <p:nvPr>
            <p:ph idx="1"/>
          </p:nvPr>
        </p:nvSpPr>
        <p:spPr/>
        <p:txBody>
          <a:bodyPr>
            <a:normAutofit lnSpcReduction="10000"/>
          </a:bodyPr>
          <a:lstStyle/>
          <a:p>
            <a:r>
              <a:rPr lang="sv-SE" dirty="0"/>
              <a:t>Det finns ingen andel av tiden där man borde må bra i en relation, men något kan krävas av en relation för att den inte ska betecknas som dålig: </a:t>
            </a:r>
          </a:p>
          <a:p>
            <a:pPr lvl="1"/>
            <a:r>
              <a:rPr lang="sv-SE" dirty="0"/>
              <a:t>Våld – vänner och partner inte får slås med varandra, ingen ska behöva utsättas för fysiskt, psykiskt, eller emotionellt våld (grälar, hånfull, prata illa om)</a:t>
            </a:r>
          </a:p>
          <a:p>
            <a:pPr lvl="1"/>
            <a:r>
              <a:rPr lang="sv-SE" dirty="0"/>
              <a:t>Kontrollerande </a:t>
            </a:r>
          </a:p>
          <a:p>
            <a:pPr lvl="1"/>
            <a:r>
              <a:rPr lang="sv-SE" dirty="0"/>
              <a:t>Svartsjuk </a:t>
            </a:r>
          </a:p>
          <a:p>
            <a:pPr lvl="1"/>
            <a:r>
              <a:rPr lang="sv-SE" dirty="0"/>
              <a:t>Kritisk </a:t>
            </a:r>
          </a:p>
          <a:p>
            <a:pPr lvl="1"/>
            <a:r>
              <a:rPr lang="sv-SE" dirty="0"/>
              <a:t>Aggressiv </a:t>
            </a:r>
          </a:p>
          <a:p>
            <a:r>
              <a:rPr lang="sv-SE" dirty="0"/>
              <a:t>Det är aldrig ditt fel att du drabbas av fysiskt, psykiskt eller emotionellt våld i en relation</a:t>
            </a:r>
          </a:p>
        </p:txBody>
      </p:sp>
    </p:spTree>
    <p:extLst>
      <p:ext uri="{BB962C8B-B14F-4D97-AF65-F5344CB8AC3E}">
        <p14:creationId xmlns:p14="http://schemas.microsoft.com/office/powerpoint/2010/main" val="429445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3000"/>
                            </p:stCondLst>
                            <p:childTnLst>
                              <p:par>
                                <p:cTn id="15" presetID="2" presetClass="entr" presetSubtype="4" fill="hold"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500"/>
                            </p:stCondLst>
                            <p:childTnLst>
                              <p:par>
                                <p:cTn id="20" presetID="2" presetClass="entr" presetSubtype="4" fill="hold"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2" presetClass="entr" presetSubtype="4" fill="hold" nodeType="afterEffect">
                                  <p:stCondLst>
                                    <p:cond delay="5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500"/>
                            </p:stCondLst>
                            <p:childTnLst>
                              <p:par>
                                <p:cTn id="30" presetID="2" presetClass="entr" presetSubtype="4" fill="hold" nodeType="afterEffect">
                                  <p:stCondLst>
                                    <p:cond delay="50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latshållare för innehåll 4">
            <a:extLst>
              <a:ext uri="{FF2B5EF4-FFF2-40B4-BE49-F238E27FC236}">
                <a16:creationId xmlns:a16="http://schemas.microsoft.com/office/drawing/2014/main" id="{C19A34AF-0138-0491-5AA3-05D1E3CA63D4}"/>
              </a:ext>
            </a:extLst>
          </p:cNvPr>
          <p:cNvPicPr>
            <a:picLocks noGrp="1" noChangeAspect="1"/>
          </p:cNvPicPr>
          <p:nvPr>
            <p:ph idx="1"/>
          </p:nvPr>
        </p:nvPicPr>
        <p:blipFill>
          <a:blip r:embed="rId3"/>
          <a:stretch>
            <a:fillRect/>
          </a:stretch>
        </p:blipFill>
        <p:spPr>
          <a:xfrm>
            <a:off x="2298172" y="457200"/>
            <a:ext cx="7595655" cy="5943600"/>
          </a:xfrm>
          <a:prstGeom prst="rect">
            <a:avLst/>
          </a:prstGeom>
        </p:spPr>
      </p:pic>
    </p:spTree>
    <p:extLst>
      <p:ext uri="{BB962C8B-B14F-4D97-AF65-F5344CB8AC3E}">
        <p14:creationId xmlns:p14="http://schemas.microsoft.com/office/powerpoint/2010/main" val="398502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4292569-3AA1-D487-E2E4-D92E18EC77F0}"/>
              </a:ext>
            </a:extLst>
          </p:cNvPr>
          <p:cNvSpPr>
            <a:spLocks noGrp="1"/>
          </p:cNvSpPr>
          <p:nvPr>
            <p:ph type="title"/>
          </p:nvPr>
        </p:nvSpPr>
        <p:spPr/>
        <p:txBody>
          <a:bodyPr/>
          <a:lstStyle/>
          <a:p>
            <a:r>
              <a:rPr lang="sv-SE" dirty="0"/>
              <a:t>Hjälp</a:t>
            </a:r>
          </a:p>
        </p:txBody>
      </p:sp>
      <p:sp>
        <p:nvSpPr>
          <p:cNvPr id="3" name="Platshållare för innehåll 2">
            <a:extLst>
              <a:ext uri="{FF2B5EF4-FFF2-40B4-BE49-F238E27FC236}">
                <a16:creationId xmlns:a16="http://schemas.microsoft.com/office/drawing/2014/main" id="{1648F4D6-4037-3BFA-BFE4-1A54BDC5C702}"/>
              </a:ext>
            </a:extLst>
          </p:cNvPr>
          <p:cNvSpPr>
            <a:spLocks noGrp="1"/>
          </p:cNvSpPr>
          <p:nvPr>
            <p:ph idx="1"/>
          </p:nvPr>
        </p:nvSpPr>
        <p:spPr/>
        <p:txBody>
          <a:bodyPr/>
          <a:lstStyle/>
          <a:p>
            <a:r>
              <a:rPr lang="sv-SE" dirty="0"/>
              <a:t>Om du inte vill tala med någon du känner kan du vända dig till:</a:t>
            </a:r>
          </a:p>
          <a:p>
            <a:pPr lvl="1"/>
            <a:r>
              <a:rPr lang="sv-SE" dirty="0"/>
              <a:t>Ungdomsmottagningen (umo.se) 13 – 20 eller 25 år beroende på vart du bor </a:t>
            </a:r>
          </a:p>
          <a:p>
            <a:pPr lvl="1"/>
            <a:r>
              <a:rPr lang="sv-SE" dirty="0"/>
              <a:t>Kurator eller annan vårdpersonal från elevhälsa </a:t>
            </a:r>
          </a:p>
          <a:p>
            <a:pPr lvl="1"/>
            <a:r>
              <a:rPr lang="sv-SE" dirty="0"/>
              <a:t>Kvinnofridslinjen eller Sveriges kvinno- och tjejjourer om du är tjej</a:t>
            </a:r>
          </a:p>
          <a:p>
            <a:pPr lvl="1"/>
            <a:r>
              <a:rPr lang="sv-SE" dirty="0"/>
              <a:t>Killfrågor.se om du är kille </a:t>
            </a:r>
          </a:p>
          <a:p>
            <a:pPr lvl="1"/>
            <a:r>
              <a:rPr lang="sv-SE" dirty="0"/>
              <a:t>BRIS – upp till 18 år </a:t>
            </a:r>
          </a:p>
          <a:p>
            <a:pPr lvl="1"/>
            <a:r>
              <a:rPr lang="sv-SE" dirty="0"/>
              <a:t>RFSL:s brottsofferjour om du definierar som HBTQ+</a:t>
            </a:r>
          </a:p>
          <a:p>
            <a:pPr lvl="1"/>
            <a:r>
              <a:rPr lang="sv-SE" dirty="0"/>
              <a:t>Nationella hjälplinjen </a:t>
            </a:r>
          </a:p>
          <a:p>
            <a:r>
              <a:rPr lang="sv-SE" dirty="0"/>
              <a:t>Om du ser någon annan som inte mår bra i sin relation så försök prata med den personen om du kan</a:t>
            </a:r>
          </a:p>
        </p:txBody>
      </p:sp>
    </p:spTree>
    <p:extLst>
      <p:ext uri="{BB962C8B-B14F-4D97-AF65-F5344CB8AC3E}">
        <p14:creationId xmlns:p14="http://schemas.microsoft.com/office/powerpoint/2010/main" val="348535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4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60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8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2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00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12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4000"/>
                            </p:stCondLst>
                            <p:childTnLst>
                              <p:par>
                                <p:cTn id="40" presetID="2" presetClass="entr" presetSubtype="4"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20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45B3FF4-C582-39BE-FAA0-3AFE32637340}"/>
              </a:ext>
            </a:extLst>
          </p:cNvPr>
          <p:cNvSpPr>
            <a:spLocks noGrp="1"/>
          </p:cNvSpPr>
          <p:nvPr>
            <p:ph type="title"/>
          </p:nvPr>
        </p:nvSpPr>
        <p:spPr/>
        <p:txBody>
          <a:bodyPr/>
          <a:lstStyle/>
          <a:p>
            <a:r>
              <a:rPr lang="sv-SE" dirty="0"/>
              <a:t>När relationen är slut </a:t>
            </a:r>
          </a:p>
        </p:txBody>
      </p:sp>
      <p:sp>
        <p:nvSpPr>
          <p:cNvPr id="3" name="Platshållare för innehåll 2">
            <a:extLst>
              <a:ext uri="{FF2B5EF4-FFF2-40B4-BE49-F238E27FC236}">
                <a16:creationId xmlns:a16="http://schemas.microsoft.com/office/drawing/2014/main" id="{3337F5DD-473C-0C0C-6D0A-12E56582C6CF}"/>
              </a:ext>
            </a:extLst>
          </p:cNvPr>
          <p:cNvSpPr>
            <a:spLocks noGrp="1"/>
          </p:cNvSpPr>
          <p:nvPr>
            <p:ph idx="1"/>
          </p:nvPr>
        </p:nvSpPr>
        <p:spPr/>
        <p:txBody>
          <a:bodyPr/>
          <a:lstStyle/>
          <a:p>
            <a:pPr marL="0" indent="0">
              <a:buNone/>
            </a:pPr>
            <a:r>
              <a:rPr lang="sv-SE" dirty="0"/>
              <a:t>Taylor och sin partner har börjat gräla oftare och Taylor känner sig inte lika trygg i relationen som förre. Taylor vill inte vara kvar i relation därför börjar bete sig på ett ovänligt sätt – med skarpa ord och inte hjälpsam i vardagligt liv. </a:t>
            </a:r>
          </a:p>
          <a:p>
            <a:r>
              <a:rPr lang="sv-SE" dirty="0"/>
              <a:t>Rätt eller fel? </a:t>
            </a:r>
          </a:p>
          <a:p>
            <a:r>
              <a:rPr lang="sv-SE" dirty="0"/>
              <a:t>Vilka känslor har Taylor? </a:t>
            </a:r>
          </a:p>
          <a:p>
            <a:r>
              <a:rPr lang="sv-SE" dirty="0"/>
              <a:t>Vilka känslor har Taylors partner? </a:t>
            </a:r>
          </a:p>
          <a:p>
            <a:r>
              <a:rPr lang="sv-SE" dirty="0"/>
              <a:t>Hur kunde dem hantera relationen på ett bättre sätt?  </a:t>
            </a:r>
          </a:p>
        </p:txBody>
      </p:sp>
    </p:spTree>
    <p:extLst>
      <p:ext uri="{BB962C8B-B14F-4D97-AF65-F5344CB8AC3E}">
        <p14:creationId xmlns:p14="http://schemas.microsoft.com/office/powerpoint/2010/main" val="319374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ema">
  <a:themeElements>
    <a:clrScheme name="Blå">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431</TotalTime>
  <Words>1393</Words>
  <Application>Microsoft Office PowerPoint</Application>
  <PresentationFormat>Bredbild</PresentationFormat>
  <Paragraphs>110</Paragraphs>
  <Slides>11</Slides>
  <Notes>7</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11</vt:i4>
      </vt:variant>
    </vt:vector>
  </HeadingPairs>
  <TitlesOfParts>
    <vt:vector size="16" baseType="lpstr">
      <vt:lpstr>Arial</vt:lpstr>
      <vt:lpstr>Calibri</vt:lpstr>
      <vt:lpstr>Calibri Light</vt:lpstr>
      <vt:lpstr>PT Sans</vt:lpstr>
      <vt:lpstr>Office-tema</vt:lpstr>
      <vt:lpstr>Naturkunskap 1b</vt:lpstr>
      <vt:lpstr>Att vara med andra  </vt:lpstr>
      <vt:lpstr>Förälskelse </vt:lpstr>
      <vt:lpstr>Oväntade förälskelser </vt:lpstr>
      <vt:lpstr>Relationer </vt:lpstr>
      <vt:lpstr>Dåliga relationer </vt:lpstr>
      <vt:lpstr>PowerPoint-presentation</vt:lpstr>
      <vt:lpstr>Hjälp</vt:lpstr>
      <vt:lpstr>När relationen är slut </vt:lpstr>
      <vt:lpstr>Ärligt och Vänligt </vt:lpstr>
      <vt:lpstr>Att hitta någon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Naturkunskap 1b</dc:title>
  <dc:creator>Fares Makki</dc:creator>
  <cp:lastModifiedBy>Fares Makki</cp:lastModifiedBy>
  <cp:revision>2</cp:revision>
  <dcterms:created xsi:type="dcterms:W3CDTF">2024-02-05T05:25:39Z</dcterms:created>
  <dcterms:modified xsi:type="dcterms:W3CDTF">2025-02-07T07:14:43Z</dcterms:modified>
</cp:coreProperties>
</file>