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95F15EE-936B-4B0D-91D8-206E23665C6B}" v="23" dt="2025-02-14T07:13:14.03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2789" autoAdjust="0"/>
  </p:normalViewPr>
  <p:slideViewPr>
    <p:cSldViewPr snapToGrid="0">
      <p:cViewPr varScale="1">
        <p:scale>
          <a:sx n="73" d="100"/>
          <a:sy n="73" d="100"/>
        </p:scale>
        <p:origin x="509" y="72"/>
      </p:cViewPr>
      <p:guideLst/>
    </p:cSldViewPr>
  </p:slideViewPr>
  <p:notesTextViewPr>
    <p:cViewPr>
      <p:scale>
        <a:sx n="1" d="1"/>
        <a:sy n="1" d="1"/>
      </p:scale>
      <p:origin x="0" y="-29"/>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ares Makki" userId="d0c14dd2-ce13-49c4-820b-c6a5e60d5a8d" providerId="ADAL" clId="{195F15EE-936B-4B0D-91D8-206E23665C6B}"/>
    <pc:docChg chg="modSld">
      <pc:chgData name="Fares Makki" userId="d0c14dd2-ce13-49c4-820b-c6a5e60d5a8d" providerId="ADAL" clId="{195F15EE-936B-4B0D-91D8-206E23665C6B}" dt="2025-02-14T07:21:43.383" v="100" actId="20577"/>
      <pc:docMkLst>
        <pc:docMk/>
      </pc:docMkLst>
      <pc:sldChg chg="modNotesTx">
        <pc:chgData name="Fares Makki" userId="d0c14dd2-ce13-49c4-820b-c6a5e60d5a8d" providerId="ADAL" clId="{195F15EE-936B-4B0D-91D8-206E23665C6B}" dt="2025-02-14T07:21:43.383" v="100" actId="20577"/>
        <pc:sldMkLst>
          <pc:docMk/>
          <pc:sldMk cId="3386402145" sldId="256"/>
        </pc:sldMkLst>
      </pc:sldChg>
      <pc:sldChg chg="modAnim">
        <pc:chgData name="Fares Makki" userId="d0c14dd2-ce13-49c4-820b-c6a5e60d5a8d" providerId="ADAL" clId="{195F15EE-936B-4B0D-91D8-206E23665C6B}" dt="2025-02-14T07:09:02.900" v="3"/>
        <pc:sldMkLst>
          <pc:docMk/>
          <pc:sldMk cId="742614111" sldId="257"/>
        </pc:sldMkLst>
      </pc:sldChg>
      <pc:sldChg chg="modAnim">
        <pc:chgData name="Fares Makki" userId="d0c14dd2-ce13-49c4-820b-c6a5e60d5a8d" providerId="ADAL" clId="{195F15EE-936B-4B0D-91D8-206E23665C6B}" dt="2025-02-14T07:09:53.992" v="5"/>
        <pc:sldMkLst>
          <pc:docMk/>
          <pc:sldMk cId="2223471862" sldId="258"/>
        </pc:sldMkLst>
      </pc:sldChg>
      <pc:sldChg chg="modAnim">
        <pc:chgData name="Fares Makki" userId="d0c14dd2-ce13-49c4-820b-c6a5e60d5a8d" providerId="ADAL" clId="{195F15EE-936B-4B0D-91D8-206E23665C6B}" dt="2025-02-14T07:11:33.695" v="11"/>
        <pc:sldMkLst>
          <pc:docMk/>
          <pc:sldMk cId="1798134273" sldId="259"/>
        </pc:sldMkLst>
      </pc:sldChg>
      <pc:sldChg chg="modAnim">
        <pc:chgData name="Fares Makki" userId="d0c14dd2-ce13-49c4-820b-c6a5e60d5a8d" providerId="ADAL" clId="{195F15EE-936B-4B0D-91D8-206E23665C6B}" dt="2025-02-14T07:12:21.524" v="16"/>
        <pc:sldMkLst>
          <pc:docMk/>
          <pc:sldMk cId="175573486" sldId="260"/>
        </pc:sldMkLst>
      </pc:sldChg>
      <pc:sldChg chg="modAnim">
        <pc:chgData name="Fares Makki" userId="d0c14dd2-ce13-49c4-820b-c6a5e60d5a8d" providerId="ADAL" clId="{195F15EE-936B-4B0D-91D8-206E23665C6B}" dt="2025-02-14T07:12:33.554" v="18"/>
        <pc:sldMkLst>
          <pc:docMk/>
          <pc:sldMk cId="2784381204" sldId="261"/>
        </pc:sldMkLst>
      </pc:sldChg>
      <pc:sldChg chg="modAnim modNotesTx">
        <pc:chgData name="Fares Makki" userId="d0c14dd2-ce13-49c4-820b-c6a5e60d5a8d" providerId="ADAL" clId="{195F15EE-936B-4B0D-91D8-206E23665C6B}" dt="2025-02-14T07:20:00.899" v="24" actId="20577"/>
        <pc:sldMkLst>
          <pc:docMk/>
          <pc:sldMk cId="3354219555" sldId="262"/>
        </pc:sldMkLst>
      </pc:sldChg>
      <pc:sldChg chg="modAnim">
        <pc:chgData name="Fares Makki" userId="d0c14dd2-ce13-49c4-820b-c6a5e60d5a8d" providerId="ADAL" clId="{195F15EE-936B-4B0D-91D8-206E23665C6B}" dt="2025-02-14T07:13:14.034" v="22"/>
        <pc:sldMkLst>
          <pc:docMk/>
          <pc:sldMk cId="97838085" sldId="263"/>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tshållare för sidhuvud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sv-SE"/>
          </a:p>
        </p:txBody>
      </p:sp>
      <p:sp>
        <p:nvSpPr>
          <p:cNvPr id="3" name="Platshållare fö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B47916B-DA71-4317-BF9D-C7141C63F556}" type="datetimeFigureOut">
              <a:rPr lang="sv-SE" smtClean="0"/>
              <a:t>2025-02-14</a:t>
            </a:fld>
            <a:endParaRPr lang="sv-SE"/>
          </a:p>
        </p:txBody>
      </p:sp>
      <p:sp>
        <p:nvSpPr>
          <p:cNvPr id="4" name="Platshållare för bildobjekt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sv-SE"/>
          </a:p>
        </p:txBody>
      </p:sp>
      <p:sp>
        <p:nvSpPr>
          <p:cNvPr id="5" name="Platshållare för anteckninga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p>
        </p:txBody>
      </p:sp>
      <p:sp>
        <p:nvSpPr>
          <p:cNvPr id="6" name="Platshållare för sidfo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sv-SE"/>
          </a:p>
        </p:txBody>
      </p:sp>
      <p:sp>
        <p:nvSpPr>
          <p:cNvPr id="7" name="Platshållare för bild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A452F8-9F28-4417-BD99-C72F84507710}" type="slidenum">
              <a:rPr lang="sv-SE" smtClean="0"/>
              <a:t>‹#›</a:t>
            </a:fld>
            <a:endParaRPr lang="sv-SE"/>
          </a:p>
        </p:txBody>
      </p:sp>
    </p:spTree>
    <p:extLst>
      <p:ext uri="{BB962C8B-B14F-4D97-AF65-F5344CB8AC3E}">
        <p14:creationId xmlns:p14="http://schemas.microsoft.com/office/powerpoint/2010/main" val="596383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a:t>Börja med övningen: Brainstorma om normer på blädderblock: </a:t>
            </a:r>
          </a:p>
          <a:p>
            <a:endParaRPr lang="sv-SE" dirty="0"/>
          </a:p>
          <a:p>
            <a:pPr algn="l"/>
            <a:r>
              <a:rPr lang="sv-SE" b="0" i="0" dirty="0">
                <a:solidFill>
                  <a:srgbClr val="253746"/>
                </a:solidFill>
                <a:effectLst/>
                <a:latin typeface="proxima-nova"/>
              </a:rPr>
              <a:t>Klassen delas in i tre </a:t>
            </a:r>
            <a:r>
              <a:rPr lang="sv-SE" b="0" i="0">
                <a:solidFill>
                  <a:srgbClr val="253746"/>
                </a:solidFill>
                <a:effectLst/>
                <a:latin typeface="proxima-nova"/>
              </a:rPr>
              <a:t>grupper.</a:t>
            </a:r>
          </a:p>
          <a:p>
            <a:pPr algn="l"/>
            <a:endParaRPr lang="sv-SE" b="0" i="0" dirty="0">
              <a:solidFill>
                <a:srgbClr val="253746"/>
              </a:solidFill>
              <a:effectLst/>
              <a:latin typeface="proxima-nova"/>
            </a:endParaRPr>
          </a:p>
          <a:p>
            <a:pPr algn="l"/>
            <a:r>
              <a:rPr lang="sv-SE" b="0" i="0" dirty="0">
                <a:solidFill>
                  <a:srgbClr val="253746"/>
                </a:solidFill>
                <a:effectLst/>
                <a:latin typeface="proxima-nova"/>
              </a:rPr>
              <a:t>Varje grupp får ett blädderblock med följande ämnen att </a:t>
            </a:r>
            <a:r>
              <a:rPr lang="sv-SE" b="0" i="0" dirty="0" err="1">
                <a:solidFill>
                  <a:srgbClr val="253746"/>
                </a:solidFill>
                <a:effectLst/>
                <a:latin typeface="proxima-nova"/>
              </a:rPr>
              <a:t>brainstorma</a:t>
            </a:r>
            <a:r>
              <a:rPr lang="sv-SE" b="0" i="0" dirty="0">
                <a:solidFill>
                  <a:srgbClr val="253746"/>
                </a:solidFill>
                <a:effectLst/>
                <a:latin typeface="proxima-nova"/>
              </a:rPr>
              <a:t> om:</a:t>
            </a:r>
          </a:p>
          <a:p>
            <a:pPr lvl="1" algn="l">
              <a:spcAft>
                <a:spcPts val="1800"/>
              </a:spcAft>
              <a:buFont typeface="Arial" panose="020B0604020202020204" pitchFamily="34" charset="0"/>
              <a:buChar char="•"/>
            </a:pPr>
            <a:r>
              <a:rPr lang="sv-SE" b="0" i="0" dirty="0">
                <a:solidFill>
                  <a:srgbClr val="253746"/>
                </a:solidFill>
                <a:effectLst/>
                <a:latin typeface="proxima-nova"/>
              </a:rPr>
              <a:t>Normer och sex.</a:t>
            </a:r>
          </a:p>
          <a:p>
            <a:pPr lvl="1" algn="l">
              <a:spcAft>
                <a:spcPts val="1800"/>
              </a:spcAft>
              <a:buFont typeface="Arial" panose="020B0604020202020204" pitchFamily="34" charset="0"/>
              <a:buChar char="•"/>
            </a:pPr>
            <a:r>
              <a:rPr lang="sv-SE" b="0" i="0" dirty="0">
                <a:solidFill>
                  <a:srgbClr val="253746"/>
                </a:solidFill>
                <a:effectLst/>
                <a:latin typeface="proxima-nova"/>
              </a:rPr>
              <a:t>Normer och relationer.</a:t>
            </a:r>
          </a:p>
          <a:p>
            <a:pPr lvl="1" algn="l">
              <a:spcAft>
                <a:spcPts val="1800"/>
              </a:spcAft>
              <a:buFont typeface="Arial" panose="020B0604020202020204" pitchFamily="34" charset="0"/>
              <a:buChar char="•"/>
            </a:pPr>
            <a:r>
              <a:rPr lang="sv-SE" b="0" i="0" dirty="0">
                <a:solidFill>
                  <a:srgbClr val="253746"/>
                </a:solidFill>
                <a:effectLst/>
                <a:latin typeface="proxima-nova"/>
              </a:rPr>
              <a:t>Normer och identitet.</a:t>
            </a:r>
          </a:p>
          <a:p>
            <a:pPr algn="l">
              <a:spcAft>
                <a:spcPts val="1800"/>
              </a:spcAft>
              <a:buFont typeface="Arial" panose="020B0604020202020204" pitchFamily="34" charset="0"/>
              <a:buChar char="•"/>
            </a:pPr>
            <a:endParaRPr lang="sv-SE" b="0" i="0" dirty="0">
              <a:solidFill>
                <a:srgbClr val="253746"/>
              </a:solidFill>
              <a:effectLst/>
              <a:latin typeface="proxima-nova"/>
            </a:endParaRPr>
          </a:p>
          <a:p>
            <a:pPr algn="l"/>
            <a:r>
              <a:rPr lang="sv-SE" b="0" i="0" dirty="0">
                <a:solidFill>
                  <a:srgbClr val="253746"/>
                </a:solidFill>
                <a:effectLst/>
                <a:latin typeface="proxima-nova"/>
              </a:rPr>
              <a:t>Skriv ner allt ni vet, tror och har uppfattat om ämnet:</a:t>
            </a:r>
          </a:p>
          <a:p>
            <a:pPr lvl="1" algn="l">
              <a:spcAft>
                <a:spcPts val="1800"/>
              </a:spcAft>
              <a:buFont typeface="Arial" panose="020B0604020202020204" pitchFamily="34" charset="0"/>
              <a:buChar char="•"/>
            </a:pPr>
            <a:r>
              <a:rPr lang="sv-SE" b="0" i="0" dirty="0">
                <a:solidFill>
                  <a:srgbClr val="253746"/>
                </a:solidFill>
                <a:effectLst/>
                <a:latin typeface="proxima-nova"/>
              </a:rPr>
              <a:t>Vad syns i medierna?</a:t>
            </a:r>
          </a:p>
          <a:p>
            <a:pPr lvl="1" algn="l">
              <a:spcAft>
                <a:spcPts val="1800"/>
              </a:spcAft>
              <a:buFont typeface="Arial" panose="020B0604020202020204" pitchFamily="34" charset="0"/>
              <a:buChar char="•"/>
            </a:pPr>
            <a:r>
              <a:rPr lang="sv-SE" b="0" i="0" dirty="0">
                <a:solidFill>
                  <a:srgbClr val="253746"/>
                </a:solidFill>
                <a:effectLst/>
                <a:latin typeface="proxima-nova"/>
              </a:rPr>
              <a:t>Vad har skolan undervisat om?</a:t>
            </a:r>
          </a:p>
          <a:p>
            <a:pPr lvl="1" algn="l">
              <a:spcAft>
                <a:spcPts val="1800"/>
              </a:spcAft>
              <a:buFont typeface="Arial" panose="020B0604020202020204" pitchFamily="34" charset="0"/>
              <a:buChar char="•"/>
            </a:pPr>
            <a:r>
              <a:rPr lang="sv-SE" b="0" i="0" dirty="0">
                <a:solidFill>
                  <a:srgbClr val="253746"/>
                </a:solidFill>
                <a:effectLst/>
                <a:latin typeface="proxima-nova"/>
              </a:rPr>
              <a:t>Hur går snacket i kompisgänget?</a:t>
            </a:r>
          </a:p>
          <a:p>
            <a:endParaRPr lang="sv-SE" dirty="0"/>
          </a:p>
        </p:txBody>
      </p:sp>
      <p:sp>
        <p:nvSpPr>
          <p:cNvPr id="4" name="Platshållare för bildnummer 3"/>
          <p:cNvSpPr>
            <a:spLocks noGrp="1"/>
          </p:cNvSpPr>
          <p:nvPr>
            <p:ph type="sldNum" sz="quarter" idx="5"/>
          </p:nvPr>
        </p:nvSpPr>
        <p:spPr/>
        <p:txBody>
          <a:bodyPr/>
          <a:lstStyle/>
          <a:p>
            <a:fld id="{18A452F8-9F28-4417-BD99-C72F84507710}" type="slidenum">
              <a:rPr lang="sv-SE" smtClean="0"/>
              <a:t>1</a:t>
            </a:fld>
            <a:endParaRPr lang="sv-SE"/>
          </a:p>
        </p:txBody>
      </p:sp>
    </p:spTree>
    <p:extLst>
      <p:ext uri="{BB962C8B-B14F-4D97-AF65-F5344CB8AC3E}">
        <p14:creationId xmlns:p14="http://schemas.microsoft.com/office/powerpoint/2010/main" val="22564709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a:t>De får bestämma om ”skämtet”, eller osynliggörandet är problematiskt eller inte </a:t>
            </a:r>
          </a:p>
        </p:txBody>
      </p:sp>
      <p:sp>
        <p:nvSpPr>
          <p:cNvPr id="4" name="Platshållare för bildnummer 3"/>
          <p:cNvSpPr>
            <a:spLocks noGrp="1"/>
          </p:cNvSpPr>
          <p:nvPr>
            <p:ph type="sldNum" sz="quarter" idx="5"/>
          </p:nvPr>
        </p:nvSpPr>
        <p:spPr/>
        <p:txBody>
          <a:bodyPr/>
          <a:lstStyle/>
          <a:p>
            <a:fld id="{18A452F8-9F28-4417-BD99-C72F84507710}" type="slidenum">
              <a:rPr lang="sv-SE" smtClean="0"/>
              <a:t>2</a:t>
            </a:fld>
            <a:endParaRPr lang="sv-SE"/>
          </a:p>
        </p:txBody>
      </p:sp>
    </p:spTree>
    <p:extLst>
      <p:ext uri="{BB962C8B-B14F-4D97-AF65-F5344CB8AC3E}">
        <p14:creationId xmlns:p14="http://schemas.microsoft.com/office/powerpoint/2010/main" val="34962070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pPr algn="l"/>
            <a:r>
              <a:rPr lang="sv-SE" b="0" i="0" dirty="0">
                <a:effectLst/>
                <a:latin typeface="PT Sans" panose="020B0503020203020204" pitchFamily="34" charset="0"/>
              </a:rPr>
              <a:t>Att vara i en norm (vara normföljare) är ofta knappt märkbart. Det beror på att det mesta i samhället är tillrättalagt utifrån antaganden om vad som är vanligast, "normalt". Här följer några vanliga frågor som normföljare sällan behöver fundera över, oroa sig för eller förbereda sig på vid ett biobesök.</a:t>
            </a:r>
          </a:p>
          <a:p>
            <a:pPr algn="l">
              <a:buFont typeface="+mj-lt"/>
              <a:buAutoNum type="arabicPeriod"/>
            </a:pPr>
            <a:r>
              <a:rPr lang="sv-SE" b="0" i="0" dirty="0">
                <a:effectLst/>
                <a:latin typeface="PT Sans" panose="020B0503020203020204" pitchFamily="34" charset="0"/>
              </a:rPr>
              <a:t>Kommer jag att komma in på biografen? </a:t>
            </a:r>
            <a:br>
              <a:rPr lang="sv-SE" b="0" i="0" dirty="0">
                <a:effectLst/>
                <a:latin typeface="PT Sans" panose="020B0503020203020204" pitchFamily="34" charset="0"/>
              </a:rPr>
            </a:br>
            <a:br>
              <a:rPr lang="sv-SE" b="0" i="0" dirty="0">
                <a:effectLst/>
                <a:latin typeface="PT Sans" panose="020B0503020203020204" pitchFamily="34" charset="0"/>
              </a:rPr>
            </a:br>
            <a:endParaRPr lang="sv-SE" b="0" i="0" dirty="0">
              <a:effectLst/>
              <a:latin typeface="PT Sans" panose="020B0503020203020204" pitchFamily="34" charset="0"/>
            </a:endParaRPr>
          </a:p>
          <a:p>
            <a:pPr algn="l">
              <a:buFont typeface="+mj-lt"/>
              <a:buAutoNum type="arabicPeriod"/>
            </a:pPr>
            <a:r>
              <a:rPr lang="sv-SE" b="0" i="0" dirty="0">
                <a:effectLst/>
                <a:latin typeface="PT Sans" panose="020B0503020203020204" pitchFamily="34" charset="0"/>
              </a:rPr>
              <a:t>Kommer jag att komma hem från bion? </a:t>
            </a:r>
            <a:br>
              <a:rPr lang="sv-SE" b="0" i="0" dirty="0">
                <a:effectLst/>
                <a:latin typeface="PT Sans" panose="020B0503020203020204" pitchFamily="34" charset="0"/>
              </a:rPr>
            </a:br>
            <a:br>
              <a:rPr lang="sv-SE" b="0" i="0" dirty="0">
                <a:effectLst/>
                <a:latin typeface="PT Sans" panose="020B0503020203020204" pitchFamily="34" charset="0"/>
              </a:rPr>
            </a:br>
            <a:endParaRPr lang="sv-SE" b="0" i="0" dirty="0">
              <a:effectLst/>
              <a:latin typeface="PT Sans" panose="020B0503020203020204" pitchFamily="34" charset="0"/>
            </a:endParaRPr>
          </a:p>
          <a:p>
            <a:pPr algn="l">
              <a:buFont typeface="+mj-lt"/>
              <a:buAutoNum type="arabicPeriod"/>
            </a:pPr>
            <a:r>
              <a:rPr lang="sv-SE" b="0" i="0" dirty="0">
                <a:effectLst/>
                <a:latin typeface="PT Sans" panose="020B0503020203020204" pitchFamily="34" charset="0"/>
              </a:rPr>
              <a:t>Kommer filmens huvudroll att handla om någon som jag kan identifiera mig med? </a:t>
            </a:r>
            <a:br>
              <a:rPr lang="sv-SE" b="0" i="0" dirty="0">
                <a:effectLst/>
                <a:latin typeface="PT Sans" panose="020B0503020203020204" pitchFamily="34" charset="0"/>
              </a:rPr>
            </a:br>
            <a:br>
              <a:rPr lang="sv-SE" b="0" i="0" dirty="0">
                <a:effectLst/>
                <a:latin typeface="PT Sans" panose="020B0503020203020204" pitchFamily="34" charset="0"/>
              </a:rPr>
            </a:br>
            <a:endParaRPr lang="sv-SE" b="0" i="0" dirty="0">
              <a:effectLst/>
              <a:latin typeface="PT Sans" panose="020B0503020203020204" pitchFamily="34" charset="0"/>
            </a:endParaRPr>
          </a:p>
          <a:p>
            <a:pPr algn="l">
              <a:buFont typeface="+mj-lt"/>
              <a:buAutoNum type="arabicPeriod"/>
            </a:pPr>
            <a:r>
              <a:rPr lang="sv-SE" b="0" i="0" dirty="0">
                <a:effectLst/>
                <a:latin typeface="PT Sans" panose="020B0503020203020204" pitchFamily="34" charset="0"/>
              </a:rPr>
              <a:t>Kommer handlingen i filmen göra att jag kommer att behöva försvara min religion när vi fikar efteråt? </a:t>
            </a:r>
            <a:br>
              <a:rPr lang="sv-SE" b="0" i="0" dirty="0">
                <a:effectLst/>
                <a:latin typeface="PT Sans" panose="020B0503020203020204" pitchFamily="34" charset="0"/>
              </a:rPr>
            </a:br>
            <a:br>
              <a:rPr lang="sv-SE" b="0" i="0" dirty="0">
                <a:effectLst/>
                <a:latin typeface="PT Sans" panose="020B0503020203020204" pitchFamily="34" charset="0"/>
              </a:rPr>
            </a:br>
            <a:endParaRPr lang="sv-SE" b="0" i="0" dirty="0">
              <a:effectLst/>
              <a:latin typeface="PT Sans" panose="020B0503020203020204" pitchFamily="34" charset="0"/>
            </a:endParaRPr>
          </a:p>
          <a:p>
            <a:pPr algn="l">
              <a:buFont typeface="+mj-lt"/>
              <a:buAutoNum type="arabicPeriod"/>
            </a:pPr>
            <a:r>
              <a:rPr lang="sv-SE" b="0" i="0" dirty="0">
                <a:effectLst/>
                <a:latin typeface="PT Sans" panose="020B0503020203020204" pitchFamily="34" charset="0"/>
              </a:rPr>
              <a:t>Kommer jag att kunna hålla min </a:t>
            </a:r>
            <a:r>
              <a:rPr lang="sv-SE" b="0" i="0" dirty="0" err="1">
                <a:effectLst/>
                <a:latin typeface="PT Sans" panose="020B0503020203020204" pitchFamily="34" charset="0"/>
              </a:rPr>
              <a:t>biodejt</a:t>
            </a:r>
            <a:r>
              <a:rPr lang="sv-SE" b="0" i="0" dirty="0">
                <a:effectLst/>
                <a:latin typeface="PT Sans" panose="020B0503020203020204" pitchFamily="34" charset="0"/>
              </a:rPr>
              <a:t> i handen utan att någon kommer med negativa kommentarer? </a:t>
            </a:r>
            <a:br>
              <a:rPr lang="sv-SE" b="0" i="0" dirty="0">
                <a:effectLst/>
                <a:latin typeface="PT Sans" panose="020B0503020203020204" pitchFamily="34" charset="0"/>
              </a:rPr>
            </a:br>
            <a:br>
              <a:rPr lang="sv-SE" b="0" i="0" dirty="0">
                <a:effectLst/>
                <a:latin typeface="PT Sans" panose="020B0503020203020204" pitchFamily="34" charset="0"/>
              </a:rPr>
            </a:br>
            <a:endParaRPr lang="sv-SE" b="0" i="0" dirty="0">
              <a:effectLst/>
              <a:latin typeface="PT Sans" panose="020B0503020203020204" pitchFamily="34" charset="0"/>
            </a:endParaRPr>
          </a:p>
          <a:p>
            <a:pPr algn="l">
              <a:buFont typeface="+mj-lt"/>
              <a:buAutoNum type="arabicPeriod"/>
            </a:pPr>
            <a:r>
              <a:rPr lang="sv-SE" b="0" i="0" dirty="0">
                <a:effectLst/>
                <a:latin typeface="PT Sans" panose="020B0503020203020204" pitchFamily="34" charset="0"/>
              </a:rPr>
              <a:t>Kommer filmen att handla om att den färg jag har på min hud är samma som de kriminella, de som gör onda saker eller de fattiga har? </a:t>
            </a:r>
            <a:br>
              <a:rPr lang="sv-SE" b="0" i="0" dirty="0">
                <a:effectLst/>
                <a:latin typeface="PT Sans" panose="020B0503020203020204" pitchFamily="34" charset="0"/>
              </a:rPr>
            </a:br>
            <a:br>
              <a:rPr lang="sv-SE" b="0" i="0" dirty="0">
                <a:effectLst/>
                <a:latin typeface="PT Sans" panose="020B0503020203020204" pitchFamily="34" charset="0"/>
              </a:rPr>
            </a:br>
            <a:endParaRPr lang="sv-SE" b="0" i="0" dirty="0">
              <a:effectLst/>
              <a:latin typeface="PT Sans" panose="020B0503020203020204" pitchFamily="34" charset="0"/>
            </a:endParaRPr>
          </a:p>
          <a:p>
            <a:pPr algn="l">
              <a:buFont typeface="+mj-lt"/>
              <a:buAutoNum type="arabicPeriod"/>
            </a:pPr>
            <a:r>
              <a:rPr lang="sv-SE" b="0" i="0" dirty="0">
                <a:effectLst/>
                <a:latin typeface="PT Sans" panose="020B0503020203020204" pitchFamily="34" charset="0"/>
              </a:rPr>
              <a:t>Kommer handlingen i filmen att fokusera på att min åldersgrupp fattar korkade beslut, pratar löjligt och har det svårt? </a:t>
            </a:r>
          </a:p>
          <a:p>
            <a:endParaRPr lang="sv-SE" dirty="0"/>
          </a:p>
        </p:txBody>
      </p:sp>
      <p:sp>
        <p:nvSpPr>
          <p:cNvPr id="4" name="Platshållare för bildnummer 3"/>
          <p:cNvSpPr>
            <a:spLocks noGrp="1"/>
          </p:cNvSpPr>
          <p:nvPr>
            <p:ph type="sldNum" sz="quarter" idx="5"/>
          </p:nvPr>
        </p:nvSpPr>
        <p:spPr/>
        <p:txBody>
          <a:bodyPr/>
          <a:lstStyle/>
          <a:p>
            <a:fld id="{18A452F8-9F28-4417-BD99-C72F84507710}" type="slidenum">
              <a:rPr lang="sv-SE" smtClean="0"/>
              <a:t>4</a:t>
            </a:fld>
            <a:endParaRPr lang="sv-SE"/>
          </a:p>
        </p:txBody>
      </p:sp>
    </p:spTree>
    <p:extLst>
      <p:ext uri="{BB962C8B-B14F-4D97-AF65-F5344CB8AC3E}">
        <p14:creationId xmlns:p14="http://schemas.microsoft.com/office/powerpoint/2010/main" val="28402938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b="0" i="0" dirty="0">
                <a:effectLst/>
                <a:latin typeface="PT Sans" panose="020B0503020203020204" pitchFamily="34" charset="0"/>
              </a:rPr>
              <a:t> Den känslan kan infinna sig oavsett sexuell läggning.</a:t>
            </a:r>
            <a:endParaRPr lang="sv-SE" dirty="0"/>
          </a:p>
        </p:txBody>
      </p:sp>
      <p:sp>
        <p:nvSpPr>
          <p:cNvPr id="4" name="Platshållare för bildnummer 3"/>
          <p:cNvSpPr>
            <a:spLocks noGrp="1"/>
          </p:cNvSpPr>
          <p:nvPr>
            <p:ph type="sldNum" sz="quarter" idx="5"/>
          </p:nvPr>
        </p:nvSpPr>
        <p:spPr/>
        <p:txBody>
          <a:bodyPr/>
          <a:lstStyle/>
          <a:p>
            <a:fld id="{18A452F8-9F28-4417-BD99-C72F84507710}" type="slidenum">
              <a:rPr lang="sv-SE" smtClean="0"/>
              <a:t>6</a:t>
            </a:fld>
            <a:endParaRPr lang="sv-SE"/>
          </a:p>
        </p:txBody>
      </p:sp>
    </p:spTree>
    <p:extLst>
      <p:ext uri="{BB962C8B-B14F-4D97-AF65-F5344CB8AC3E}">
        <p14:creationId xmlns:p14="http://schemas.microsoft.com/office/powerpoint/2010/main" val="9567539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r>
              <a:rPr lang="sv-SE" dirty="0"/>
              <a:t>Att förhålla sig kritisk mot maskulinitetsnormen är inte samma som att förhålla sig kritisk mot män </a:t>
            </a:r>
          </a:p>
          <a:p>
            <a:endParaRPr lang="sv-SE" dirty="0"/>
          </a:p>
          <a:p>
            <a:r>
              <a:rPr lang="sv-SE" dirty="0"/>
              <a:t>Kolla 15min film på NE.se om maskulinitetsnormen https://www.ne.se/play/ur/program/198740 </a:t>
            </a:r>
          </a:p>
        </p:txBody>
      </p:sp>
      <p:sp>
        <p:nvSpPr>
          <p:cNvPr id="4" name="Platshållare för bildnummer 3"/>
          <p:cNvSpPr>
            <a:spLocks noGrp="1"/>
          </p:cNvSpPr>
          <p:nvPr>
            <p:ph type="sldNum" sz="quarter" idx="5"/>
          </p:nvPr>
        </p:nvSpPr>
        <p:spPr/>
        <p:txBody>
          <a:bodyPr/>
          <a:lstStyle/>
          <a:p>
            <a:fld id="{18A452F8-9F28-4417-BD99-C72F84507710}" type="slidenum">
              <a:rPr lang="sv-SE" smtClean="0"/>
              <a:t>7</a:t>
            </a:fld>
            <a:endParaRPr lang="sv-SE"/>
          </a:p>
        </p:txBody>
      </p:sp>
    </p:spTree>
    <p:extLst>
      <p:ext uri="{BB962C8B-B14F-4D97-AF65-F5344CB8AC3E}">
        <p14:creationId xmlns:p14="http://schemas.microsoft.com/office/powerpoint/2010/main" val="20682789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dirty="0"/>
          </a:p>
        </p:txBody>
      </p:sp>
      <p:sp>
        <p:nvSpPr>
          <p:cNvPr id="4" name="Platshållare för bildnummer 3"/>
          <p:cNvSpPr>
            <a:spLocks noGrp="1"/>
          </p:cNvSpPr>
          <p:nvPr>
            <p:ph type="sldNum" sz="quarter" idx="5"/>
          </p:nvPr>
        </p:nvSpPr>
        <p:spPr/>
        <p:txBody>
          <a:bodyPr/>
          <a:lstStyle/>
          <a:p>
            <a:fld id="{18A452F8-9F28-4417-BD99-C72F84507710}" type="slidenum">
              <a:rPr lang="sv-SE" smtClean="0"/>
              <a:t>8</a:t>
            </a:fld>
            <a:endParaRPr lang="sv-SE"/>
          </a:p>
        </p:txBody>
      </p:sp>
    </p:spTree>
    <p:extLst>
      <p:ext uri="{BB962C8B-B14F-4D97-AF65-F5344CB8AC3E}">
        <p14:creationId xmlns:p14="http://schemas.microsoft.com/office/powerpoint/2010/main" val="20916638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tshållare för bildobjekt 1"/>
          <p:cNvSpPr>
            <a:spLocks noGrp="1" noRot="1" noChangeAspect="1"/>
          </p:cNvSpPr>
          <p:nvPr>
            <p:ph type="sldImg"/>
          </p:nvPr>
        </p:nvSpPr>
        <p:spPr/>
      </p:sp>
      <p:sp>
        <p:nvSpPr>
          <p:cNvPr id="3" name="Platshållare för anteckningar 2"/>
          <p:cNvSpPr>
            <a:spLocks noGrp="1"/>
          </p:cNvSpPr>
          <p:nvPr>
            <p:ph type="body" idx="1"/>
          </p:nvPr>
        </p:nvSpPr>
        <p:spPr/>
        <p:txBody>
          <a:bodyPr/>
          <a:lstStyle/>
          <a:p>
            <a:endParaRPr lang="sv-SE" dirty="0"/>
          </a:p>
        </p:txBody>
      </p:sp>
      <p:sp>
        <p:nvSpPr>
          <p:cNvPr id="4" name="Platshållare för bildnummer 3"/>
          <p:cNvSpPr>
            <a:spLocks noGrp="1"/>
          </p:cNvSpPr>
          <p:nvPr>
            <p:ph type="sldNum" sz="quarter" idx="5"/>
          </p:nvPr>
        </p:nvSpPr>
        <p:spPr/>
        <p:txBody>
          <a:bodyPr/>
          <a:lstStyle/>
          <a:p>
            <a:fld id="{18A452F8-9F28-4417-BD99-C72F84507710}" type="slidenum">
              <a:rPr lang="sv-SE" smtClean="0"/>
              <a:t>9</a:t>
            </a:fld>
            <a:endParaRPr lang="sv-SE"/>
          </a:p>
        </p:txBody>
      </p:sp>
    </p:spTree>
    <p:extLst>
      <p:ext uri="{BB962C8B-B14F-4D97-AF65-F5344CB8AC3E}">
        <p14:creationId xmlns:p14="http://schemas.microsoft.com/office/powerpoint/2010/main" val="9444982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Rubrikbi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sv-SE"/>
              <a:t>Klicka här för att ändra mall för rubrikformat</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sv-SE"/>
              <a:t>Klicka här för att ändra mall för underrubrikformat</a:t>
            </a:r>
            <a:endParaRPr lang="en-US" dirty="0"/>
          </a:p>
        </p:txBody>
      </p:sp>
      <p:sp>
        <p:nvSpPr>
          <p:cNvPr id="4" name="Date Placeholder 3"/>
          <p:cNvSpPr>
            <a:spLocks noGrp="1"/>
          </p:cNvSpPr>
          <p:nvPr>
            <p:ph type="dt" sz="half" idx="10"/>
          </p:nvPr>
        </p:nvSpPr>
        <p:spPr/>
        <p:txBody>
          <a:bodyPr/>
          <a:lstStyle/>
          <a:p>
            <a:fld id="{ACA46931-9801-4C57-9DDD-A76C3E306CD0}" type="datetimeFigureOut">
              <a:rPr lang="sv-SE" smtClean="0"/>
              <a:t>2025-02-14</a:t>
            </a:fld>
            <a:endParaRPr lang="sv-SE"/>
          </a:p>
        </p:txBody>
      </p:sp>
      <p:sp>
        <p:nvSpPr>
          <p:cNvPr id="5" name="Footer Placeholder 4"/>
          <p:cNvSpPr>
            <a:spLocks noGrp="1"/>
          </p:cNvSpPr>
          <p:nvPr>
            <p:ph type="ftr" sz="quarter" idx="11"/>
          </p:nvPr>
        </p:nvSpPr>
        <p:spPr/>
        <p:txBody>
          <a:bodyPr/>
          <a:lstStyle/>
          <a:p>
            <a:endParaRPr lang="sv-SE"/>
          </a:p>
        </p:txBody>
      </p:sp>
      <p:sp>
        <p:nvSpPr>
          <p:cNvPr id="6" name="Slide Number Placeholder 5"/>
          <p:cNvSpPr>
            <a:spLocks noGrp="1"/>
          </p:cNvSpPr>
          <p:nvPr>
            <p:ph type="sldNum" sz="quarter" idx="12"/>
          </p:nvPr>
        </p:nvSpPr>
        <p:spPr/>
        <p:txBody>
          <a:bodyPr/>
          <a:lstStyle/>
          <a:p>
            <a:fld id="{76364EC7-9DF8-4D82-8FD7-AA1EC677AF37}" type="slidenum">
              <a:rPr lang="sv-SE" smtClean="0"/>
              <a:t>‹#›</a:t>
            </a:fld>
            <a:endParaRPr lang="sv-SE"/>
          </a:p>
        </p:txBody>
      </p:sp>
    </p:spTree>
    <p:extLst>
      <p:ext uri="{BB962C8B-B14F-4D97-AF65-F5344CB8AC3E}">
        <p14:creationId xmlns:p14="http://schemas.microsoft.com/office/powerpoint/2010/main" val="31401311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Rubrik och lodrä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a:t>Klicka här för att ändra mall för rubrikformat</a:t>
            </a:r>
            <a:endParaRPr lang="en-US" dirty="0"/>
          </a:p>
        </p:txBody>
      </p:sp>
      <p:sp>
        <p:nvSpPr>
          <p:cNvPr id="3" name="Vertical Text Placeholder 2"/>
          <p:cNvSpPr>
            <a:spLocks noGrp="1"/>
          </p:cNvSpPr>
          <p:nvPr>
            <p:ph type="body" orient="vert" idx="1"/>
          </p:nvPr>
        </p:nvSpPr>
        <p:spPr/>
        <p:txBody>
          <a:bodyPr vert="eaVert"/>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endParaRPr lang="en-US" dirty="0"/>
          </a:p>
        </p:txBody>
      </p:sp>
      <p:sp>
        <p:nvSpPr>
          <p:cNvPr id="4" name="Date Placeholder 3"/>
          <p:cNvSpPr>
            <a:spLocks noGrp="1"/>
          </p:cNvSpPr>
          <p:nvPr>
            <p:ph type="dt" sz="half" idx="10"/>
          </p:nvPr>
        </p:nvSpPr>
        <p:spPr/>
        <p:txBody>
          <a:bodyPr/>
          <a:lstStyle/>
          <a:p>
            <a:fld id="{ACA46931-9801-4C57-9DDD-A76C3E306CD0}" type="datetimeFigureOut">
              <a:rPr lang="sv-SE" smtClean="0"/>
              <a:t>2025-02-14</a:t>
            </a:fld>
            <a:endParaRPr lang="sv-SE"/>
          </a:p>
        </p:txBody>
      </p:sp>
      <p:sp>
        <p:nvSpPr>
          <p:cNvPr id="5" name="Footer Placeholder 4"/>
          <p:cNvSpPr>
            <a:spLocks noGrp="1"/>
          </p:cNvSpPr>
          <p:nvPr>
            <p:ph type="ftr" sz="quarter" idx="11"/>
          </p:nvPr>
        </p:nvSpPr>
        <p:spPr/>
        <p:txBody>
          <a:bodyPr/>
          <a:lstStyle/>
          <a:p>
            <a:endParaRPr lang="sv-SE"/>
          </a:p>
        </p:txBody>
      </p:sp>
      <p:sp>
        <p:nvSpPr>
          <p:cNvPr id="6" name="Slide Number Placeholder 5"/>
          <p:cNvSpPr>
            <a:spLocks noGrp="1"/>
          </p:cNvSpPr>
          <p:nvPr>
            <p:ph type="sldNum" sz="quarter" idx="12"/>
          </p:nvPr>
        </p:nvSpPr>
        <p:spPr/>
        <p:txBody>
          <a:bodyPr/>
          <a:lstStyle/>
          <a:p>
            <a:fld id="{76364EC7-9DF8-4D82-8FD7-AA1EC677AF37}" type="slidenum">
              <a:rPr lang="sv-SE" smtClean="0"/>
              <a:t>‹#›</a:t>
            </a:fld>
            <a:endParaRPr lang="sv-SE"/>
          </a:p>
        </p:txBody>
      </p:sp>
    </p:spTree>
    <p:extLst>
      <p:ext uri="{BB962C8B-B14F-4D97-AF65-F5344CB8AC3E}">
        <p14:creationId xmlns:p14="http://schemas.microsoft.com/office/powerpoint/2010/main" val="40684301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Lodrät rubrik och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sv-SE"/>
              <a:t>Klicka här för att ändra mall för rubrikformat</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endParaRPr lang="en-US" dirty="0"/>
          </a:p>
        </p:txBody>
      </p:sp>
      <p:sp>
        <p:nvSpPr>
          <p:cNvPr id="4" name="Date Placeholder 3"/>
          <p:cNvSpPr>
            <a:spLocks noGrp="1"/>
          </p:cNvSpPr>
          <p:nvPr>
            <p:ph type="dt" sz="half" idx="10"/>
          </p:nvPr>
        </p:nvSpPr>
        <p:spPr/>
        <p:txBody>
          <a:bodyPr/>
          <a:lstStyle/>
          <a:p>
            <a:fld id="{ACA46931-9801-4C57-9DDD-A76C3E306CD0}" type="datetimeFigureOut">
              <a:rPr lang="sv-SE" smtClean="0"/>
              <a:t>2025-02-14</a:t>
            </a:fld>
            <a:endParaRPr lang="sv-SE"/>
          </a:p>
        </p:txBody>
      </p:sp>
      <p:sp>
        <p:nvSpPr>
          <p:cNvPr id="5" name="Footer Placeholder 4"/>
          <p:cNvSpPr>
            <a:spLocks noGrp="1"/>
          </p:cNvSpPr>
          <p:nvPr>
            <p:ph type="ftr" sz="quarter" idx="11"/>
          </p:nvPr>
        </p:nvSpPr>
        <p:spPr/>
        <p:txBody>
          <a:bodyPr/>
          <a:lstStyle/>
          <a:p>
            <a:endParaRPr lang="sv-SE"/>
          </a:p>
        </p:txBody>
      </p:sp>
      <p:sp>
        <p:nvSpPr>
          <p:cNvPr id="6" name="Slide Number Placeholder 5"/>
          <p:cNvSpPr>
            <a:spLocks noGrp="1"/>
          </p:cNvSpPr>
          <p:nvPr>
            <p:ph type="sldNum" sz="quarter" idx="12"/>
          </p:nvPr>
        </p:nvSpPr>
        <p:spPr/>
        <p:txBody>
          <a:bodyPr/>
          <a:lstStyle/>
          <a:p>
            <a:fld id="{76364EC7-9DF8-4D82-8FD7-AA1EC677AF37}" type="slidenum">
              <a:rPr lang="sv-SE" smtClean="0"/>
              <a:t>‹#›</a:t>
            </a:fld>
            <a:endParaRPr lang="sv-SE"/>
          </a:p>
        </p:txBody>
      </p:sp>
    </p:spTree>
    <p:extLst>
      <p:ext uri="{BB962C8B-B14F-4D97-AF65-F5344CB8AC3E}">
        <p14:creationId xmlns:p14="http://schemas.microsoft.com/office/powerpoint/2010/main" val="3823005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Rubrik och innehål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a:t>Klicka här för att ändra mall för rubrikformat</a:t>
            </a:r>
            <a:endParaRPr lang="en-US" dirty="0"/>
          </a:p>
        </p:txBody>
      </p:sp>
      <p:sp>
        <p:nvSpPr>
          <p:cNvPr id="3" name="Content Placeholder 2"/>
          <p:cNvSpPr>
            <a:spLocks noGrp="1"/>
          </p:cNvSpPr>
          <p:nvPr>
            <p:ph idx="1"/>
          </p:nvPr>
        </p:nvSpPr>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endParaRPr lang="en-US" dirty="0"/>
          </a:p>
        </p:txBody>
      </p:sp>
      <p:sp>
        <p:nvSpPr>
          <p:cNvPr id="4" name="Date Placeholder 3"/>
          <p:cNvSpPr>
            <a:spLocks noGrp="1"/>
          </p:cNvSpPr>
          <p:nvPr>
            <p:ph type="dt" sz="half" idx="10"/>
          </p:nvPr>
        </p:nvSpPr>
        <p:spPr/>
        <p:txBody>
          <a:bodyPr/>
          <a:lstStyle/>
          <a:p>
            <a:fld id="{ACA46931-9801-4C57-9DDD-A76C3E306CD0}" type="datetimeFigureOut">
              <a:rPr lang="sv-SE" smtClean="0"/>
              <a:t>2025-02-14</a:t>
            </a:fld>
            <a:endParaRPr lang="sv-SE"/>
          </a:p>
        </p:txBody>
      </p:sp>
      <p:sp>
        <p:nvSpPr>
          <p:cNvPr id="5" name="Footer Placeholder 4"/>
          <p:cNvSpPr>
            <a:spLocks noGrp="1"/>
          </p:cNvSpPr>
          <p:nvPr>
            <p:ph type="ftr" sz="quarter" idx="11"/>
          </p:nvPr>
        </p:nvSpPr>
        <p:spPr/>
        <p:txBody>
          <a:bodyPr/>
          <a:lstStyle/>
          <a:p>
            <a:endParaRPr lang="sv-SE"/>
          </a:p>
        </p:txBody>
      </p:sp>
      <p:sp>
        <p:nvSpPr>
          <p:cNvPr id="6" name="Slide Number Placeholder 5"/>
          <p:cNvSpPr>
            <a:spLocks noGrp="1"/>
          </p:cNvSpPr>
          <p:nvPr>
            <p:ph type="sldNum" sz="quarter" idx="12"/>
          </p:nvPr>
        </p:nvSpPr>
        <p:spPr/>
        <p:txBody>
          <a:bodyPr/>
          <a:lstStyle/>
          <a:p>
            <a:fld id="{76364EC7-9DF8-4D82-8FD7-AA1EC677AF37}" type="slidenum">
              <a:rPr lang="sv-SE" smtClean="0"/>
              <a:t>‹#›</a:t>
            </a:fld>
            <a:endParaRPr lang="sv-SE"/>
          </a:p>
        </p:txBody>
      </p:sp>
    </p:spTree>
    <p:extLst>
      <p:ext uri="{BB962C8B-B14F-4D97-AF65-F5344CB8AC3E}">
        <p14:creationId xmlns:p14="http://schemas.microsoft.com/office/powerpoint/2010/main" val="1644250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vsnittsrubrik">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sv-SE"/>
              <a:t>Klicka här för att ändra mall för rubrikformat</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sv-SE"/>
              <a:t>Klicka här för att ändra format på bakgrundstexten</a:t>
            </a:r>
          </a:p>
        </p:txBody>
      </p:sp>
      <p:sp>
        <p:nvSpPr>
          <p:cNvPr id="4" name="Date Placeholder 3"/>
          <p:cNvSpPr>
            <a:spLocks noGrp="1"/>
          </p:cNvSpPr>
          <p:nvPr>
            <p:ph type="dt" sz="half" idx="10"/>
          </p:nvPr>
        </p:nvSpPr>
        <p:spPr/>
        <p:txBody>
          <a:bodyPr/>
          <a:lstStyle/>
          <a:p>
            <a:fld id="{ACA46931-9801-4C57-9DDD-A76C3E306CD0}" type="datetimeFigureOut">
              <a:rPr lang="sv-SE" smtClean="0"/>
              <a:t>2025-02-14</a:t>
            </a:fld>
            <a:endParaRPr lang="sv-SE"/>
          </a:p>
        </p:txBody>
      </p:sp>
      <p:sp>
        <p:nvSpPr>
          <p:cNvPr id="5" name="Footer Placeholder 4"/>
          <p:cNvSpPr>
            <a:spLocks noGrp="1"/>
          </p:cNvSpPr>
          <p:nvPr>
            <p:ph type="ftr" sz="quarter" idx="11"/>
          </p:nvPr>
        </p:nvSpPr>
        <p:spPr/>
        <p:txBody>
          <a:bodyPr/>
          <a:lstStyle/>
          <a:p>
            <a:endParaRPr lang="sv-SE"/>
          </a:p>
        </p:txBody>
      </p:sp>
      <p:sp>
        <p:nvSpPr>
          <p:cNvPr id="6" name="Slide Number Placeholder 5"/>
          <p:cNvSpPr>
            <a:spLocks noGrp="1"/>
          </p:cNvSpPr>
          <p:nvPr>
            <p:ph type="sldNum" sz="quarter" idx="12"/>
          </p:nvPr>
        </p:nvSpPr>
        <p:spPr/>
        <p:txBody>
          <a:bodyPr/>
          <a:lstStyle/>
          <a:p>
            <a:fld id="{76364EC7-9DF8-4D82-8FD7-AA1EC677AF37}" type="slidenum">
              <a:rPr lang="sv-SE" smtClean="0"/>
              <a:t>‹#›</a:t>
            </a:fld>
            <a:endParaRPr lang="sv-SE"/>
          </a:p>
        </p:txBody>
      </p:sp>
    </p:spTree>
    <p:extLst>
      <p:ext uri="{BB962C8B-B14F-4D97-AF65-F5344CB8AC3E}">
        <p14:creationId xmlns:p14="http://schemas.microsoft.com/office/powerpoint/2010/main" val="33186961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vå dela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a:t>Klicka här för att ändra mall för rubrikformat</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endParaRPr lang="en-US" dirty="0"/>
          </a:p>
        </p:txBody>
      </p:sp>
      <p:sp>
        <p:nvSpPr>
          <p:cNvPr id="5" name="Date Placeholder 4"/>
          <p:cNvSpPr>
            <a:spLocks noGrp="1"/>
          </p:cNvSpPr>
          <p:nvPr>
            <p:ph type="dt" sz="half" idx="10"/>
          </p:nvPr>
        </p:nvSpPr>
        <p:spPr/>
        <p:txBody>
          <a:bodyPr/>
          <a:lstStyle/>
          <a:p>
            <a:fld id="{ACA46931-9801-4C57-9DDD-A76C3E306CD0}" type="datetimeFigureOut">
              <a:rPr lang="sv-SE" smtClean="0"/>
              <a:t>2025-02-14</a:t>
            </a:fld>
            <a:endParaRPr lang="sv-SE"/>
          </a:p>
        </p:txBody>
      </p:sp>
      <p:sp>
        <p:nvSpPr>
          <p:cNvPr id="6" name="Footer Placeholder 5"/>
          <p:cNvSpPr>
            <a:spLocks noGrp="1"/>
          </p:cNvSpPr>
          <p:nvPr>
            <p:ph type="ftr" sz="quarter" idx="11"/>
          </p:nvPr>
        </p:nvSpPr>
        <p:spPr/>
        <p:txBody>
          <a:bodyPr/>
          <a:lstStyle/>
          <a:p>
            <a:endParaRPr lang="sv-SE"/>
          </a:p>
        </p:txBody>
      </p:sp>
      <p:sp>
        <p:nvSpPr>
          <p:cNvPr id="7" name="Slide Number Placeholder 6"/>
          <p:cNvSpPr>
            <a:spLocks noGrp="1"/>
          </p:cNvSpPr>
          <p:nvPr>
            <p:ph type="sldNum" sz="quarter" idx="12"/>
          </p:nvPr>
        </p:nvSpPr>
        <p:spPr/>
        <p:txBody>
          <a:bodyPr/>
          <a:lstStyle/>
          <a:p>
            <a:fld id="{76364EC7-9DF8-4D82-8FD7-AA1EC677AF37}" type="slidenum">
              <a:rPr lang="sv-SE" smtClean="0"/>
              <a:t>‹#›</a:t>
            </a:fld>
            <a:endParaRPr lang="sv-SE"/>
          </a:p>
        </p:txBody>
      </p:sp>
    </p:spTree>
    <p:extLst>
      <p:ext uri="{BB962C8B-B14F-4D97-AF65-F5344CB8AC3E}">
        <p14:creationId xmlns:p14="http://schemas.microsoft.com/office/powerpoint/2010/main" val="14949152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Jämförelse">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sv-SE"/>
              <a:t>Klicka här för att ändra mall för rubrikformat</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a:t>Klicka här för att ändra format på bakgrundstexten</a:t>
            </a:r>
          </a:p>
        </p:txBody>
      </p:sp>
      <p:sp>
        <p:nvSpPr>
          <p:cNvPr id="4" name="Content Placeholder 3"/>
          <p:cNvSpPr>
            <a:spLocks noGrp="1"/>
          </p:cNvSpPr>
          <p:nvPr>
            <p:ph sz="half" idx="2"/>
          </p:nvPr>
        </p:nvSpPr>
        <p:spPr>
          <a:xfrm>
            <a:off x="839788" y="2505075"/>
            <a:ext cx="5157787" cy="368458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sv-SE"/>
              <a:t>Klicka här för att ändra format på bakgrundstexten</a:t>
            </a:r>
          </a:p>
        </p:txBody>
      </p:sp>
      <p:sp>
        <p:nvSpPr>
          <p:cNvPr id="6" name="Content Placeholder 5"/>
          <p:cNvSpPr>
            <a:spLocks noGrp="1"/>
          </p:cNvSpPr>
          <p:nvPr>
            <p:ph sz="quarter" idx="4"/>
          </p:nvPr>
        </p:nvSpPr>
        <p:spPr>
          <a:xfrm>
            <a:off x="6172200" y="2505075"/>
            <a:ext cx="5183188" cy="3684588"/>
          </a:xfrm>
        </p:spPr>
        <p:txBody>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endParaRPr lang="en-US" dirty="0"/>
          </a:p>
        </p:txBody>
      </p:sp>
      <p:sp>
        <p:nvSpPr>
          <p:cNvPr id="7" name="Date Placeholder 6"/>
          <p:cNvSpPr>
            <a:spLocks noGrp="1"/>
          </p:cNvSpPr>
          <p:nvPr>
            <p:ph type="dt" sz="half" idx="10"/>
          </p:nvPr>
        </p:nvSpPr>
        <p:spPr/>
        <p:txBody>
          <a:bodyPr/>
          <a:lstStyle/>
          <a:p>
            <a:fld id="{ACA46931-9801-4C57-9DDD-A76C3E306CD0}" type="datetimeFigureOut">
              <a:rPr lang="sv-SE" smtClean="0"/>
              <a:t>2025-02-14</a:t>
            </a:fld>
            <a:endParaRPr lang="sv-SE"/>
          </a:p>
        </p:txBody>
      </p:sp>
      <p:sp>
        <p:nvSpPr>
          <p:cNvPr id="8" name="Footer Placeholder 7"/>
          <p:cNvSpPr>
            <a:spLocks noGrp="1"/>
          </p:cNvSpPr>
          <p:nvPr>
            <p:ph type="ftr" sz="quarter" idx="11"/>
          </p:nvPr>
        </p:nvSpPr>
        <p:spPr/>
        <p:txBody>
          <a:bodyPr/>
          <a:lstStyle/>
          <a:p>
            <a:endParaRPr lang="sv-SE"/>
          </a:p>
        </p:txBody>
      </p:sp>
      <p:sp>
        <p:nvSpPr>
          <p:cNvPr id="9" name="Slide Number Placeholder 8"/>
          <p:cNvSpPr>
            <a:spLocks noGrp="1"/>
          </p:cNvSpPr>
          <p:nvPr>
            <p:ph type="sldNum" sz="quarter" idx="12"/>
          </p:nvPr>
        </p:nvSpPr>
        <p:spPr/>
        <p:txBody>
          <a:bodyPr/>
          <a:lstStyle/>
          <a:p>
            <a:fld id="{76364EC7-9DF8-4D82-8FD7-AA1EC677AF37}" type="slidenum">
              <a:rPr lang="sv-SE" smtClean="0"/>
              <a:t>‹#›</a:t>
            </a:fld>
            <a:endParaRPr lang="sv-SE"/>
          </a:p>
        </p:txBody>
      </p:sp>
    </p:spTree>
    <p:extLst>
      <p:ext uri="{BB962C8B-B14F-4D97-AF65-F5344CB8AC3E}">
        <p14:creationId xmlns:p14="http://schemas.microsoft.com/office/powerpoint/2010/main" val="25154322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Endast rub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sv-SE"/>
              <a:t>Klicka här för att ändra mall för rubrikformat</a:t>
            </a:r>
            <a:endParaRPr lang="en-US" dirty="0"/>
          </a:p>
        </p:txBody>
      </p:sp>
      <p:sp>
        <p:nvSpPr>
          <p:cNvPr id="3" name="Date Placeholder 2"/>
          <p:cNvSpPr>
            <a:spLocks noGrp="1"/>
          </p:cNvSpPr>
          <p:nvPr>
            <p:ph type="dt" sz="half" idx="10"/>
          </p:nvPr>
        </p:nvSpPr>
        <p:spPr/>
        <p:txBody>
          <a:bodyPr/>
          <a:lstStyle/>
          <a:p>
            <a:fld id="{ACA46931-9801-4C57-9DDD-A76C3E306CD0}" type="datetimeFigureOut">
              <a:rPr lang="sv-SE" smtClean="0"/>
              <a:t>2025-02-14</a:t>
            </a:fld>
            <a:endParaRPr lang="sv-SE"/>
          </a:p>
        </p:txBody>
      </p:sp>
      <p:sp>
        <p:nvSpPr>
          <p:cNvPr id="4" name="Footer Placeholder 3"/>
          <p:cNvSpPr>
            <a:spLocks noGrp="1"/>
          </p:cNvSpPr>
          <p:nvPr>
            <p:ph type="ftr" sz="quarter" idx="11"/>
          </p:nvPr>
        </p:nvSpPr>
        <p:spPr/>
        <p:txBody>
          <a:bodyPr/>
          <a:lstStyle/>
          <a:p>
            <a:endParaRPr lang="sv-SE"/>
          </a:p>
        </p:txBody>
      </p:sp>
      <p:sp>
        <p:nvSpPr>
          <p:cNvPr id="5" name="Slide Number Placeholder 4"/>
          <p:cNvSpPr>
            <a:spLocks noGrp="1"/>
          </p:cNvSpPr>
          <p:nvPr>
            <p:ph type="sldNum" sz="quarter" idx="12"/>
          </p:nvPr>
        </p:nvSpPr>
        <p:spPr/>
        <p:txBody>
          <a:bodyPr/>
          <a:lstStyle/>
          <a:p>
            <a:fld id="{76364EC7-9DF8-4D82-8FD7-AA1EC677AF37}" type="slidenum">
              <a:rPr lang="sv-SE" smtClean="0"/>
              <a:t>‹#›</a:t>
            </a:fld>
            <a:endParaRPr lang="sv-SE"/>
          </a:p>
        </p:txBody>
      </p:sp>
    </p:spTree>
    <p:extLst>
      <p:ext uri="{BB962C8B-B14F-4D97-AF65-F5344CB8AC3E}">
        <p14:creationId xmlns:p14="http://schemas.microsoft.com/office/powerpoint/2010/main" val="26820542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A46931-9801-4C57-9DDD-A76C3E306CD0}" type="datetimeFigureOut">
              <a:rPr lang="sv-SE" smtClean="0"/>
              <a:t>2025-02-14</a:t>
            </a:fld>
            <a:endParaRPr lang="sv-SE"/>
          </a:p>
        </p:txBody>
      </p:sp>
      <p:sp>
        <p:nvSpPr>
          <p:cNvPr id="3" name="Footer Placeholder 2"/>
          <p:cNvSpPr>
            <a:spLocks noGrp="1"/>
          </p:cNvSpPr>
          <p:nvPr>
            <p:ph type="ftr" sz="quarter" idx="11"/>
          </p:nvPr>
        </p:nvSpPr>
        <p:spPr/>
        <p:txBody>
          <a:bodyPr/>
          <a:lstStyle/>
          <a:p>
            <a:endParaRPr lang="sv-SE"/>
          </a:p>
        </p:txBody>
      </p:sp>
      <p:sp>
        <p:nvSpPr>
          <p:cNvPr id="4" name="Slide Number Placeholder 3"/>
          <p:cNvSpPr>
            <a:spLocks noGrp="1"/>
          </p:cNvSpPr>
          <p:nvPr>
            <p:ph type="sldNum" sz="quarter" idx="12"/>
          </p:nvPr>
        </p:nvSpPr>
        <p:spPr/>
        <p:txBody>
          <a:bodyPr/>
          <a:lstStyle/>
          <a:p>
            <a:fld id="{76364EC7-9DF8-4D82-8FD7-AA1EC677AF37}" type="slidenum">
              <a:rPr lang="sv-SE" smtClean="0"/>
              <a:t>‹#›</a:t>
            </a:fld>
            <a:endParaRPr lang="sv-SE"/>
          </a:p>
        </p:txBody>
      </p:sp>
    </p:spTree>
    <p:extLst>
      <p:ext uri="{BB962C8B-B14F-4D97-AF65-F5344CB8AC3E}">
        <p14:creationId xmlns:p14="http://schemas.microsoft.com/office/powerpoint/2010/main" val="31117159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Text med bildtext">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sv-SE"/>
              <a:t>Klicka här för att ändra mall för rubrikformat</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v-SE"/>
              <a:t>Klicka här för att ändra format på bakgrundstexten</a:t>
            </a:r>
          </a:p>
        </p:txBody>
      </p:sp>
      <p:sp>
        <p:nvSpPr>
          <p:cNvPr id="5" name="Date Placeholder 4"/>
          <p:cNvSpPr>
            <a:spLocks noGrp="1"/>
          </p:cNvSpPr>
          <p:nvPr>
            <p:ph type="dt" sz="half" idx="10"/>
          </p:nvPr>
        </p:nvSpPr>
        <p:spPr/>
        <p:txBody>
          <a:bodyPr/>
          <a:lstStyle/>
          <a:p>
            <a:fld id="{ACA46931-9801-4C57-9DDD-A76C3E306CD0}" type="datetimeFigureOut">
              <a:rPr lang="sv-SE" smtClean="0"/>
              <a:t>2025-02-14</a:t>
            </a:fld>
            <a:endParaRPr lang="sv-SE"/>
          </a:p>
        </p:txBody>
      </p:sp>
      <p:sp>
        <p:nvSpPr>
          <p:cNvPr id="6" name="Footer Placeholder 5"/>
          <p:cNvSpPr>
            <a:spLocks noGrp="1"/>
          </p:cNvSpPr>
          <p:nvPr>
            <p:ph type="ftr" sz="quarter" idx="11"/>
          </p:nvPr>
        </p:nvSpPr>
        <p:spPr/>
        <p:txBody>
          <a:bodyPr/>
          <a:lstStyle/>
          <a:p>
            <a:endParaRPr lang="sv-SE"/>
          </a:p>
        </p:txBody>
      </p:sp>
      <p:sp>
        <p:nvSpPr>
          <p:cNvPr id="7" name="Slide Number Placeholder 6"/>
          <p:cNvSpPr>
            <a:spLocks noGrp="1"/>
          </p:cNvSpPr>
          <p:nvPr>
            <p:ph type="sldNum" sz="quarter" idx="12"/>
          </p:nvPr>
        </p:nvSpPr>
        <p:spPr/>
        <p:txBody>
          <a:bodyPr/>
          <a:lstStyle/>
          <a:p>
            <a:fld id="{76364EC7-9DF8-4D82-8FD7-AA1EC677AF37}" type="slidenum">
              <a:rPr lang="sv-SE" smtClean="0"/>
              <a:t>‹#›</a:t>
            </a:fld>
            <a:endParaRPr lang="sv-SE"/>
          </a:p>
        </p:txBody>
      </p:sp>
    </p:spTree>
    <p:extLst>
      <p:ext uri="{BB962C8B-B14F-4D97-AF65-F5344CB8AC3E}">
        <p14:creationId xmlns:p14="http://schemas.microsoft.com/office/powerpoint/2010/main" val="11328842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ed bildtext">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sv-SE"/>
              <a:t>Klicka här för att ändra mall för rubrikformat</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sv-SE"/>
              <a:t>Klicka på ikonen för att lägga till en bild</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sv-SE"/>
              <a:t>Klicka här för att ändra format på bakgrundstexten</a:t>
            </a:r>
          </a:p>
        </p:txBody>
      </p:sp>
      <p:sp>
        <p:nvSpPr>
          <p:cNvPr id="5" name="Date Placeholder 4"/>
          <p:cNvSpPr>
            <a:spLocks noGrp="1"/>
          </p:cNvSpPr>
          <p:nvPr>
            <p:ph type="dt" sz="half" idx="10"/>
          </p:nvPr>
        </p:nvSpPr>
        <p:spPr/>
        <p:txBody>
          <a:bodyPr/>
          <a:lstStyle/>
          <a:p>
            <a:fld id="{ACA46931-9801-4C57-9DDD-A76C3E306CD0}" type="datetimeFigureOut">
              <a:rPr lang="sv-SE" smtClean="0"/>
              <a:t>2025-02-14</a:t>
            </a:fld>
            <a:endParaRPr lang="sv-SE"/>
          </a:p>
        </p:txBody>
      </p:sp>
      <p:sp>
        <p:nvSpPr>
          <p:cNvPr id="6" name="Footer Placeholder 5"/>
          <p:cNvSpPr>
            <a:spLocks noGrp="1"/>
          </p:cNvSpPr>
          <p:nvPr>
            <p:ph type="ftr" sz="quarter" idx="11"/>
          </p:nvPr>
        </p:nvSpPr>
        <p:spPr/>
        <p:txBody>
          <a:bodyPr/>
          <a:lstStyle/>
          <a:p>
            <a:endParaRPr lang="sv-SE"/>
          </a:p>
        </p:txBody>
      </p:sp>
      <p:sp>
        <p:nvSpPr>
          <p:cNvPr id="7" name="Slide Number Placeholder 6"/>
          <p:cNvSpPr>
            <a:spLocks noGrp="1"/>
          </p:cNvSpPr>
          <p:nvPr>
            <p:ph type="sldNum" sz="quarter" idx="12"/>
          </p:nvPr>
        </p:nvSpPr>
        <p:spPr/>
        <p:txBody>
          <a:bodyPr/>
          <a:lstStyle/>
          <a:p>
            <a:fld id="{76364EC7-9DF8-4D82-8FD7-AA1EC677AF37}" type="slidenum">
              <a:rPr lang="sv-SE" smtClean="0"/>
              <a:t>‹#›</a:t>
            </a:fld>
            <a:endParaRPr lang="sv-SE"/>
          </a:p>
        </p:txBody>
      </p:sp>
    </p:spTree>
    <p:extLst>
      <p:ext uri="{BB962C8B-B14F-4D97-AF65-F5344CB8AC3E}">
        <p14:creationId xmlns:p14="http://schemas.microsoft.com/office/powerpoint/2010/main" val="17035396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sv-SE"/>
              <a:t>Klicka här för att ändra mall för rubrikformat</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sv-SE"/>
              <a:t>Klicka här för att ändra format på bakgrundstexten</a:t>
            </a:r>
          </a:p>
          <a:p>
            <a:pPr lvl="1"/>
            <a:r>
              <a:rPr lang="sv-SE"/>
              <a:t>Nivå två</a:t>
            </a:r>
          </a:p>
          <a:p>
            <a:pPr lvl="2"/>
            <a:r>
              <a:rPr lang="sv-SE"/>
              <a:t>Nivå tre</a:t>
            </a:r>
          </a:p>
          <a:p>
            <a:pPr lvl="3"/>
            <a:r>
              <a:rPr lang="sv-SE"/>
              <a:t>Nivå fyra</a:t>
            </a:r>
          </a:p>
          <a:p>
            <a:pPr lvl="4"/>
            <a:r>
              <a:rPr lang="sv-SE"/>
              <a:t>Nivå fem</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A46931-9801-4C57-9DDD-A76C3E306CD0}" type="datetimeFigureOut">
              <a:rPr lang="sv-SE" smtClean="0"/>
              <a:t>2025-02-14</a:t>
            </a:fld>
            <a:endParaRPr lang="sv-SE"/>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sv-SE"/>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364EC7-9DF8-4D82-8FD7-AA1EC677AF37}" type="slidenum">
              <a:rPr lang="sv-SE" smtClean="0"/>
              <a:t>‹#›</a:t>
            </a:fld>
            <a:endParaRPr lang="sv-SE"/>
          </a:p>
        </p:txBody>
      </p:sp>
    </p:spTree>
    <p:extLst>
      <p:ext uri="{BB962C8B-B14F-4D97-AF65-F5344CB8AC3E}">
        <p14:creationId xmlns:p14="http://schemas.microsoft.com/office/powerpoint/2010/main" val="209688584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0EE33AE1-3A01-EFF9-FA8C-BD4C5C9AE547}"/>
              </a:ext>
            </a:extLst>
          </p:cNvPr>
          <p:cNvSpPr>
            <a:spLocks noGrp="1"/>
          </p:cNvSpPr>
          <p:nvPr>
            <p:ph type="ctrTitle"/>
          </p:nvPr>
        </p:nvSpPr>
        <p:spPr/>
        <p:txBody>
          <a:bodyPr/>
          <a:lstStyle/>
          <a:p>
            <a:r>
              <a:rPr lang="sv-SE" dirty="0"/>
              <a:t>Naturkunskap 1b</a:t>
            </a:r>
          </a:p>
        </p:txBody>
      </p:sp>
      <p:sp>
        <p:nvSpPr>
          <p:cNvPr id="3" name="Underrubrik 2">
            <a:extLst>
              <a:ext uri="{FF2B5EF4-FFF2-40B4-BE49-F238E27FC236}">
                <a16:creationId xmlns:a16="http://schemas.microsoft.com/office/drawing/2014/main" id="{4AB43CAA-D3E7-041C-D76E-0FCC4FE70B06}"/>
              </a:ext>
            </a:extLst>
          </p:cNvPr>
          <p:cNvSpPr>
            <a:spLocks noGrp="1"/>
          </p:cNvSpPr>
          <p:nvPr>
            <p:ph type="subTitle" idx="1"/>
          </p:nvPr>
        </p:nvSpPr>
        <p:spPr/>
        <p:txBody>
          <a:bodyPr/>
          <a:lstStyle/>
          <a:p>
            <a:r>
              <a:rPr lang="sv-SE" dirty="0"/>
              <a:t>Normer </a:t>
            </a:r>
          </a:p>
        </p:txBody>
      </p:sp>
    </p:spTree>
    <p:extLst>
      <p:ext uri="{BB962C8B-B14F-4D97-AF65-F5344CB8AC3E}">
        <p14:creationId xmlns:p14="http://schemas.microsoft.com/office/powerpoint/2010/main" val="33864021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990D59CD-01CF-49C0-F5DE-5A167160E9C5}"/>
              </a:ext>
            </a:extLst>
          </p:cNvPr>
          <p:cNvSpPr>
            <a:spLocks noGrp="1"/>
          </p:cNvSpPr>
          <p:nvPr>
            <p:ph type="title"/>
          </p:nvPr>
        </p:nvSpPr>
        <p:spPr/>
        <p:txBody>
          <a:bodyPr/>
          <a:lstStyle/>
          <a:p>
            <a:r>
              <a:rPr lang="sv-SE" dirty="0"/>
              <a:t>Normer </a:t>
            </a:r>
          </a:p>
        </p:txBody>
      </p:sp>
      <p:sp>
        <p:nvSpPr>
          <p:cNvPr id="3" name="Platshållare för innehåll 2">
            <a:extLst>
              <a:ext uri="{FF2B5EF4-FFF2-40B4-BE49-F238E27FC236}">
                <a16:creationId xmlns:a16="http://schemas.microsoft.com/office/drawing/2014/main" id="{8EB16665-3786-E74D-8DDC-F6B606758ECA}"/>
              </a:ext>
            </a:extLst>
          </p:cNvPr>
          <p:cNvSpPr>
            <a:spLocks noGrp="1"/>
          </p:cNvSpPr>
          <p:nvPr>
            <p:ph idx="1"/>
          </p:nvPr>
        </p:nvSpPr>
        <p:spPr/>
        <p:txBody>
          <a:bodyPr>
            <a:normAutofit lnSpcReduction="10000"/>
          </a:bodyPr>
          <a:lstStyle/>
          <a:p>
            <a:r>
              <a:rPr lang="sv-SE" dirty="0"/>
              <a:t>”Det väntade [av en person eller grupp]”</a:t>
            </a:r>
          </a:p>
          <a:p>
            <a:r>
              <a:rPr lang="sv-SE" dirty="0"/>
              <a:t>Normer påverkar vår syn på det egna jaget samt vår syn på relationer till andra, sexualitet, och sexuell hälsa </a:t>
            </a:r>
          </a:p>
          <a:p>
            <a:r>
              <a:rPr lang="sv-SE" dirty="0"/>
              <a:t>Personer i ”normen” blir inte lika ifrågasätta, behöver inte korrigera folks antaganden om en</a:t>
            </a:r>
          </a:p>
          <a:p>
            <a:r>
              <a:rPr lang="sv-SE" dirty="0"/>
              <a:t>Många folk är normföljare och normbrytare på samma gång </a:t>
            </a:r>
          </a:p>
          <a:p>
            <a:r>
              <a:rPr lang="sv-SE" dirty="0"/>
              <a:t>En norm är en samling av föreställningar och beror på generalisationer </a:t>
            </a:r>
          </a:p>
          <a:p>
            <a:r>
              <a:rPr lang="sv-SE" dirty="0"/>
              <a:t>Den som avgör om och när normen blir till ett problem är den grupp som inte upplever sig vara i normen och har ”tolkningsföreträde” </a:t>
            </a:r>
          </a:p>
        </p:txBody>
      </p:sp>
    </p:spTree>
    <p:extLst>
      <p:ext uri="{BB962C8B-B14F-4D97-AF65-F5344CB8AC3E}">
        <p14:creationId xmlns:p14="http://schemas.microsoft.com/office/powerpoint/2010/main" val="742614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C2B5EA68-256F-7693-D344-1A61975AC461}"/>
              </a:ext>
            </a:extLst>
          </p:cNvPr>
          <p:cNvSpPr>
            <a:spLocks noGrp="1"/>
          </p:cNvSpPr>
          <p:nvPr>
            <p:ph type="title"/>
          </p:nvPr>
        </p:nvSpPr>
        <p:spPr/>
        <p:txBody>
          <a:bodyPr/>
          <a:lstStyle/>
          <a:p>
            <a:r>
              <a:rPr lang="sv-SE" dirty="0"/>
              <a:t>Diskrimineringslagen </a:t>
            </a:r>
          </a:p>
        </p:txBody>
      </p:sp>
      <p:sp>
        <p:nvSpPr>
          <p:cNvPr id="3" name="Platshållare för innehåll 2">
            <a:extLst>
              <a:ext uri="{FF2B5EF4-FFF2-40B4-BE49-F238E27FC236}">
                <a16:creationId xmlns:a16="http://schemas.microsoft.com/office/drawing/2014/main" id="{C182500C-A3F7-13D4-BA8B-EEA1E44ABB54}"/>
              </a:ext>
            </a:extLst>
          </p:cNvPr>
          <p:cNvSpPr>
            <a:spLocks noGrp="1"/>
          </p:cNvSpPr>
          <p:nvPr>
            <p:ph idx="1"/>
          </p:nvPr>
        </p:nvSpPr>
        <p:spPr/>
        <p:txBody>
          <a:bodyPr>
            <a:normAutofit lnSpcReduction="10000"/>
          </a:bodyPr>
          <a:lstStyle/>
          <a:p>
            <a:pPr marL="0" indent="0">
              <a:buNone/>
            </a:pPr>
            <a:r>
              <a:rPr lang="sv-SE" dirty="0"/>
              <a:t>Syftar till att motverka diskriminering och främja lika rättigheter och möjligheter oavsett: </a:t>
            </a:r>
          </a:p>
          <a:p>
            <a:pPr marL="514350" indent="-514350">
              <a:buFont typeface="+mj-lt"/>
              <a:buAutoNum type="arabicPeriod"/>
            </a:pPr>
            <a:r>
              <a:rPr lang="sv-SE" dirty="0"/>
              <a:t>Kön </a:t>
            </a:r>
          </a:p>
          <a:p>
            <a:pPr marL="514350" indent="-514350">
              <a:buFont typeface="+mj-lt"/>
              <a:buAutoNum type="arabicPeriod"/>
            </a:pPr>
            <a:r>
              <a:rPr lang="sv-SE" dirty="0"/>
              <a:t>Könsöverskridande identitet eller uttryck </a:t>
            </a:r>
          </a:p>
          <a:p>
            <a:pPr marL="514350" indent="-514350">
              <a:buFont typeface="+mj-lt"/>
              <a:buAutoNum type="arabicPeriod"/>
            </a:pPr>
            <a:r>
              <a:rPr lang="sv-SE" dirty="0"/>
              <a:t>Etnisk tillhörighet </a:t>
            </a:r>
          </a:p>
          <a:p>
            <a:pPr marL="514350" indent="-514350">
              <a:buFont typeface="+mj-lt"/>
              <a:buAutoNum type="arabicPeriod"/>
            </a:pPr>
            <a:r>
              <a:rPr lang="sv-SE" dirty="0"/>
              <a:t>Religion eller annan trosuppfattning </a:t>
            </a:r>
          </a:p>
          <a:p>
            <a:pPr marL="514350" indent="-514350">
              <a:buFont typeface="+mj-lt"/>
              <a:buAutoNum type="arabicPeriod"/>
            </a:pPr>
            <a:r>
              <a:rPr lang="sv-SE" dirty="0"/>
              <a:t>Funktionsnedsättning </a:t>
            </a:r>
          </a:p>
          <a:p>
            <a:pPr marL="514350" indent="-514350">
              <a:buFont typeface="+mj-lt"/>
              <a:buAutoNum type="arabicPeriod"/>
            </a:pPr>
            <a:r>
              <a:rPr lang="sv-SE" dirty="0"/>
              <a:t>Sexuell läggning </a:t>
            </a:r>
          </a:p>
          <a:p>
            <a:pPr marL="514350" indent="-514350">
              <a:buFont typeface="+mj-lt"/>
              <a:buAutoNum type="arabicPeriod"/>
            </a:pPr>
            <a:r>
              <a:rPr lang="sv-SE" dirty="0"/>
              <a:t>Ålder </a:t>
            </a:r>
          </a:p>
        </p:txBody>
      </p:sp>
    </p:spTree>
    <p:extLst>
      <p:ext uri="{BB962C8B-B14F-4D97-AF65-F5344CB8AC3E}">
        <p14:creationId xmlns:p14="http://schemas.microsoft.com/office/powerpoint/2010/main" val="22234718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 calcmode="lin" valueType="num">
                                      <p:cBhvr additive="base">
                                        <p:cTn id="12"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 calcmode="lin" valueType="num">
                                      <p:cBhvr additive="base">
                                        <p:cTn id="1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nodeType="after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 calcmode="lin" valueType="num">
                                      <p:cBhvr additive="base">
                                        <p:cTn id="22"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nodeType="after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par>
                          <p:cTn id="29" fill="hold">
                            <p:stCondLst>
                              <p:cond delay="2500"/>
                            </p:stCondLst>
                            <p:childTnLst>
                              <p:par>
                                <p:cTn id="30" presetID="2" presetClass="entr" presetSubtype="4" fill="hold" nodeType="after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 calcmode="lin" valueType="num">
                                      <p:cBhvr additive="base">
                                        <p:cTn id="32"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par>
                          <p:cTn id="34" fill="hold">
                            <p:stCondLst>
                              <p:cond delay="3000"/>
                            </p:stCondLst>
                            <p:childTnLst>
                              <p:par>
                                <p:cTn id="35" presetID="2" presetClass="entr" presetSubtype="4" fill="hold" nodeType="after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 calcmode="lin" valueType="num">
                                      <p:cBhvr additive="base">
                                        <p:cTn id="3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38FC277F-2485-F1B4-8451-4E914B463713}"/>
              </a:ext>
            </a:extLst>
          </p:cNvPr>
          <p:cNvSpPr>
            <a:spLocks noGrp="1"/>
          </p:cNvSpPr>
          <p:nvPr>
            <p:ph type="title"/>
          </p:nvPr>
        </p:nvSpPr>
        <p:spPr/>
        <p:txBody>
          <a:bodyPr/>
          <a:lstStyle/>
          <a:p>
            <a:r>
              <a:rPr lang="sv-SE" dirty="0"/>
              <a:t>Normföljare eller Normbrytare </a:t>
            </a:r>
          </a:p>
        </p:txBody>
      </p:sp>
      <p:sp>
        <p:nvSpPr>
          <p:cNvPr id="3" name="Platshållare för innehåll 2">
            <a:extLst>
              <a:ext uri="{FF2B5EF4-FFF2-40B4-BE49-F238E27FC236}">
                <a16:creationId xmlns:a16="http://schemas.microsoft.com/office/drawing/2014/main" id="{FCC49889-D955-7FD4-996F-E804F9C54A2D}"/>
              </a:ext>
            </a:extLst>
          </p:cNvPr>
          <p:cNvSpPr>
            <a:spLocks noGrp="1"/>
          </p:cNvSpPr>
          <p:nvPr>
            <p:ph idx="1"/>
          </p:nvPr>
        </p:nvSpPr>
        <p:spPr/>
        <p:txBody>
          <a:bodyPr/>
          <a:lstStyle/>
          <a:p>
            <a:r>
              <a:rPr lang="sv-SE" dirty="0"/>
              <a:t>De flesta personer har någon gång känt sig helt självklar i ett sammanhang </a:t>
            </a:r>
          </a:p>
          <a:p>
            <a:pPr lvl="1"/>
            <a:r>
              <a:rPr lang="sv-SE" dirty="0"/>
              <a:t>Allt flyttar runt</a:t>
            </a:r>
          </a:p>
          <a:p>
            <a:pPr lvl="1"/>
            <a:r>
              <a:rPr lang="sv-SE" dirty="0"/>
              <a:t>Behöver inte förklara sig så mycket </a:t>
            </a:r>
          </a:p>
          <a:p>
            <a:pPr lvl="1"/>
            <a:r>
              <a:rPr lang="sv-SE" dirty="0"/>
              <a:t>Alla skrattar åt ens skämt </a:t>
            </a:r>
          </a:p>
          <a:p>
            <a:pPr lvl="1"/>
            <a:r>
              <a:rPr lang="sv-SE" dirty="0"/>
              <a:t>Gemenskapen känns naturligt </a:t>
            </a:r>
          </a:p>
          <a:p>
            <a:pPr lvl="1"/>
            <a:r>
              <a:rPr lang="sv-SE" dirty="0"/>
              <a:t>Inga försök att följa osynliga regler </a:t>
            </a:r>
          </a:p>
          <a:p>
            <a:r>
              <a:rPr lang="sv-SE" dirty="0"/>
              <a:t>De flesta har också upplevt att det är inte lika lätt överallt </a:t>
            </a:r>
          </a:p>
          <a:p>
            <a:pPr lvl="1"/>
            <a:r>
              <a:rPr lang="sv-SE" dirty="0"/>
              <a:t>Vissa situationer verkar omgivning tro vissa saker om någon </a:t>
            </a:r>
          </a:p>
          <a:p>
            <a:pPr lvl="1"/>
            <a:r>
              <a:rPr lang="sv-SE" dirty="0"/>
              <a:t>Man känner sig udda och annorlunda </a:t>
            </a:r>
          </a:p>
        </p:txBody>
      </p:sp>
    </p:spTree>
    <p:extLst>
      <p:ext uri="{BB962C8B-B14F-4D97-AF65-F5344CB8AC3E}">
        <p14:creationId xmlns:p14="http://schemas.microsoft.com/office/powerpoint/2010/main" val="17981342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additive="base">
                                        <p:cTn id="12"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ID="2" presetClass="entr" presetSubtype="4" fill="hold" nodeType="after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additive="base">
                                        <p:cTn id="1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nodeType="after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 calcmode="lin" valueType="num">
                                      <p:cBhvr additive="base">
                                        <p:cTn id="22"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3"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fill="hold" nodeType="after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additive="base">
                                        <p:cTn id="2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par>
                          <p:cTn id="29" fill="hold">
                            <p:stCondLst>
                              <p:cond delay="2500"/>
                            </p:stCondLst>
                            <p:childTnLst>
                              <p:par>
                                <p:cTn id="30" presetID="2" presetClass="entr" presetSubtype="4" fill="hold" nodeType="after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 calcmode="lin" valueType="num">
                                      <p:cBhvr additive="base">
                                        <p:cTn id="32"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nodeType="clickEffect">
                                  <p:stCondLst>
                                    <p:cond delay="0"/>
                                  </p:stCondLst>
                                  <p:childTnLst>
                                    <p:set>
                                      <p:cBhvr>
                                        <p:cTn id="37" dur="1" fill="hold">
                                          <p:stCondLst>
                                            <p:cond delay="0"/>
                                          </p:stCondLst>
                                        </p:cTn>
                                        <p:tgtEl>
                                          <p:spTgt spid="3">
                                            <p:txEl>
                                              <p:pRg st="6" end="6"/>
                                            </p:txEl>
                                          </p:spTgt>
                                        </p:tgtEl>
                                        <p:attrNameLst>
                                          <p:attrName>style.visibility</p:attrName>
                                        </p:attrNameLst>
                                      </p:cBhvr>
                                      <p:to>
                                        <p:strVal val="visible"/>
                                      </p:to>
                                    </p:set>
                                    <p:anim calcmode="lin" valueType="num">
                                      <p:cBhvr additive="base">
                                        <p:cTn id="38"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par>
                          <p:cTn id="40" fill="hold">
                            <p:stCondLst>
                              <p:cond delay="500"/>
                            </p:stCondLst>
                            <p:childTnLst>
                              <p:par>
                                <p:cTn id="41" presetID="2" presetClass="entr" presetSubtype="4" fill="hold" nodeType="after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anim calcmode="lin" valueType="num">
                                      <p:cBhvr additive="base">
                                        <p:cTn id="4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par>
                          <p:cTn id="45" fill="hold">
                            <p:stCondLst>
                              <p:cond delay="1000"/>
                            </p:stCondLst>
                            <p:childTnLst>
                              <p:par>
                                <p:cTn id="46" presetID="2" presetClass="entr" presetSubtype="4" fill="hold" nodeType="afterEffect">
                                  <p:stCondLst>
                                    <p:cond delay="0"/>
                                  </p:stCondLst>
                                  <p:childTnLst>
                                    <p:set>
                                      <p:cBhvr>
                                        <p:cTn id="47" dur="1" fill="hold">
                                          <p:stCondLst>
                                            <p:cond delay="0"/>
                                          </p:stCondLst>
                                        </p:cTn>
                                        <p:tgtEl>
                                          <p:spTgt spid="3">
                                            <p:txEl>
                                              <p:pRg st="8" end="8"/>
                                            </p:txEl>
                                          </p:spTgt>
                                        </p:tgtEl>
                                        <p:attrNameLst>
                                          <p:attrName>style.visibility</p:attrName>
                                        </p:attrNameLst>
                                      </p:cBhvr>
                                      <p:to>
                                        <p:strVal val="visible"/>
                                      </p:to>
                                    </p:set>
                                    <p:anim calcmode="lin" valueType="num">
                                      <p:cBhvr additive="base">
                                        <p:cTn id="48"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9"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E96B793C-0679-BCB3-89B3-0F087EE7BFD4}"/>
              </a:ext>
            </a:extLst>
          </p:cNvPr>
          <p:cNvSpPr>
            <a:spLocks noGrp="1"/>
          </p:cNvSpPr>
          <p:nvPr>
            <p:ph type="title"/>
          </p:nvPr>
        </p:nvSpPr>
        <p:spPr/>
        <p:txBody>
          <a:bodyPr/>
          <a:lstStyle/>
          <a:p>
            <a:r>
              <a:rPr lang="sv-SE" dirty="0"/>
              <a:t>Åsikter eller fakta </a:t>
            </a:r>
          </a:p>
        </p:txBody>
      </p:sp>
      <p:sp>
        <p:nvSpPr>
          <p:cNvPr id="3" name="Platshållare för innehåll 2">
            <a:extLst>
              <a:ext uri="{FF2B5EF4-FFF2-40B4-BE49-F238E27FC236}">
                <a16:creationId xmlns:a16="http://schemas.microsoft.com/office/drawing/2014/main" id="{8E9CE3EB-7D90-5B53-B486-239DA4D9CCC2}"/>
              </a:ext>
            </a:extLst>
          </p:cNvPr>
          <p:cNvSpPr>
            <a:spLocks noGrp="1"/>
          </p:cNvSpPr>
          <p:nvPr>
            <p:ph idx="1"/>
          </p:nvPr>
        </p:nvSpPr>
        <p:spPr/>
        <p:txBody>
          <a:bodyPr/>
          <a:lstStyle/>
          <a:p>
            <a:r>
              <a:rPr lang="sv-SE" dirty="0"/>
              <a:t>Det finns mängder av föreställningar och myter kopplat till sexualitet, lust och relationer </a:t>
            </a:r>
          </a:p>
          <a:p>
            <a:r>
              <a:rPr lang="sv-SE" dirty="0"/>
              <a:t>Många av dessa föreställningar har forskning bevisat varit felaktiga </a:t>
            </a:r>
          </a:p>
          <a:p>
            <a:r>
              <a:rPr lang="sv-SE" dirty="0"/>
              <a:t>Föreställningarna hör ihop med normer som i sin tur hör ihop med frihet och ofrihet </a:t>
            </a:r>
          </a:p>
          <a:p>
            <a:pPr lvl="1"/>
            <a:r>
              <a:rPr lang="sv-SE" dirty="0"/>
              <a:t>Därför är dessa föreställningar viktiga att synliggöra och behandla som åsikter – inte som fakta.</a:t>
            </a:r>
          </a:p>
        </p:txBody>
      </p:sp>
    </p:spTree>
    <p:extLst>
      <p:ext uri="{BB962C8B-B14F-4D97-AF65-F5344CB8AC3E}">
        <p14:creationId xmlns:p14="http://schemas.microsoft.com/office/powerpoint/2010/main" val="175573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par>
                          <p:cTn id="21" fill="hold">
                            <p:stCondLst>
                              <p:cond delay="500"/>
                            </p:stCondLst>
                            <p:childTnLst>
                              <p:par>
                                <p:cTn id="22" presetID="2" presetClass="entr" presetSubtype="4" fill="hold" nodeType="after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anim calcmode="lin" valueType="num">
                                      <p:cBhvr additive="base">
                                        <p:cTn id="24"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028" name="Rectangle 1030">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ubrik 1">
            <a:extLst>
              <a:ext uri="{FF2B5EF4-FFF2-40B4-BE49-F238E27FC236}">
                <a16:creationId xmlns:a16="http://schemas.microsoft.com/office/drawing/2014/main" id="{60056893-570E-6509-2C24-1F46CA9808F7}"/>
              </a:ext>
            </a:extLst>
          </p:cNvPr>
          <p:cNvSpPr>
            <a:spLocks noGrp="1"/>
          </p:cNvSpPr>
          <p:nvPr>
            <p:ph type="title"/>
          </p:nvPr>
        </p:nvSpPr>
        <p:spPr>
          <a:xfrm>
            <a:off x="572493" y="238539"/>
            <a:ext cx="11018520" cy="1434415"/>
          </a:xfrm>
        </p:spPr>
        <p:txBody>
          <a:bodyPr anchor="b">
            <a:normAutofit/>
          </a:bodyPr>
          <a:lstStyle/>
          <a:p>
            <a:r>
              <a:rPr lang="sv-SE" sz="5400"/>
              <a:t>Heteronormen </a:t>
            </a:r>
          </a:p>
        </p:txBody>
      </p:sp>
      <p:sp>
        <p:nvSpPr>
          <p:cNvPr id="1029"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latshållare för innehåll 2">
            <a:extLst>
              <a:ext uri="{FF2B5EF4-FFF2-40B4-BE49-F238E27FC236}">
                <a16:creationId xmlns:a16="http://schemas.microsoft.com/office/drawing/2014/main" id="{7BF9489A-6DD6-94C4-70F0-EF00DE6B46B0}"/>
              </a:ext>
            </a:extLst>
          </p:cNvPr>
          <p:cNvSpPr>
            <a:spLocks noGrp="1"/>
          </p:cNvSpPr>
          <p:nvPr>
            <p:ph idx="1"/>
          </p:nvPr>
        </p:nvSpPr>
        <p:spPr>
          <a:xfrm>
            <a:off x="572493" y="2071315"/>
            <a:ext cx="6713552" cy="4548145"/>
          </a:xfrm>
        </p:spPr>
        <p:txBody>
          <a:bodyPr anchor="t">
            <a:normAutofit lnSpcReduction="10000"/>
          </a:bodyPr>
          <a:lstStyle/>
          <a:p>
            <a:r>
              <a:rPr lang="sv-SE" sz="2400" dirty="0"/>
              <a:t>Byggs på att män är på ett sätt och kvinnor på ett annat sätt </a:t>
            </a:r>
          </a:p>
          <a:p>
            <a:r>
              <a:rPr lang="sv-SE" sz="2400" dirty="0"/>
              <a:t>Utgår från att kvinnor och män blir attraherade av varandra och att en kärleksrelation alltid består av en kvinna och en man </a:t>
            </a:r>
          </a:p>
          <a:p>
            <a:pPr lvl="1"/>
            <a:r>
              <a:rPr lang="sv-SE" dirty="0"/>
              <a:t>Kvinna och man har olika uppgifter och roller </a:t>
            </a:r>
          </a:p>
          <a:p>
            <a:pPr lvl="1"/>
            <a:r>
              <a:rPr lang="sv-SE" dirty="0"/>
              <a:t>Målet är äktenskap och barn </a:t>
            </a:r>
          </a:p>
          <a:p>
            <a:r>
              <a:rPr lang="sv-SE" sz="2400" dirty="0"/>
              <a:t>Vad antyder följande ord: </a:t>
            </a:r>
            <a:r>
              <a:rPr lang="sv-SE" sz="2400" i="1" dirty="0"/>
              <a:t>kärlek, par </a:t>
            </a:r>
          </a:p>
          <a:p>
            <a:r>
              <a:rPr lang="sv-SE" sz="2400" dirty="0"/>
              <a:t>Ger anvisningar om hur en person förväntas vara och hur ett </a:t>
            </a:r>
            <a:r>
              <a:rPr lang="sv-SE" sz="2400" i="1" dirty="0" err="1"/>
              <a:t>par</a:t>
            </a:r>
            <a:r>
              <a:rPr lang="sv-SE" sz="2400" dirty="0" err="1"/>
              <a:t>liv</a:t>
            </a:r>
            <a:r>
              <a:rPr lang="sv-SE" sz="2400" dirty="0"/>
              <a:t> förväntas se ut </a:t>
            </a:r>
          </a:p>
          <a:p>
            <a:r>
              <a:rPr lang="sv-SE" sz="2400" dirty="0"/>
              <a:t>Många som inte känner att de passar in i heteronormen </a:t>
            </a:r>
          </a:p>
        </p:txBody>
      </p:sp>
      <p:pic>
        <p:nvPicPr>
          <p:cNvPr id="1026" name="Picture 2" descr="rebellinor -">
            <a:extLst>
              <a:ext uri="{FF2B5EF4-FFF2-40B4-BE49-F238E27FC236}">
                <a16:creationId xmlns:a16="http://schemas.microsoft.com/office/drawing/2014/main" id="{3B70E62F-280D-1E17-A9D7-32CBBBB17D4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4541" r="13547" b="2"/>
          <a:stretch/>
        </p:blipFill>
        <p:spPr bwMode="auto">
          <a:xfrm>
            <a:off x="7675658" y="2093976"/>
            <a:ext cx="3941064" cy="40965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4381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xEl>
                                              <p:pRg st="5" end="5"/>
                                            </p:txEl>
                                          </p:spTgt>
                                        </p:tgtEl>
                                        <p:attrNameLst>
                                          <p:attrName>style.visibility</p:attrName>
                                        </p:attrNameLst>
                                      </p:cBhvr>
                                      <p:to>
                                        <p:strVal val="visible"/>
                                      </p:to>
                                    </p:set>
                                    <p:anim calcmode="lin" valueType="num">
                                      <p:cBhvr additive="base">
                                        <p:cTn id="3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3">
                                            <p:txEl>
                                              <p:pRg st="6" end="6"/>
                                            </p:txEl>
                                          </p:spTgt>
                                        </p:tgtEl>
                                        <p:attrNameLst>
                                          <p:attrName>style.visibility</p:attrName>
                                        </p:attrNameLst>
                                      </p:cBhvr>
                                      <p:to>
                                        <p:strVal val="visible"/>
                                      </p:to>
                                    </p:set>
                                    <p:anim calcmode="lin" valueType="num">
                                      <p:cBhvr additive="base">
                                        <p:cTn id="4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4" name="Rectangle 9">
            <a:extLst>
              <a:ext uri="{FF2B5EF4-FFF2-40B4-BE49-F238E27FC236}">
                <a16:creationId xmlns:a16="http://schemas.microsoft.com/office/drawing/2014/main" id="{D1D34770-47A8-402C-AF23-2B653F2D88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ubrik 1">
            <a:extLst>
              <a:ext uri="{FF2B5EF4-FFF2-40B4-BE49-F238E27FC236}">
                <a16:creationId xmlns:a16="http://schemas.microsoft.com/office/drawing/2014/main" id="{6A3CE1B8-55F5-A3B4-CA46-443289878BCC}"/>
              </a:ext>
            </a:extLst>
          </p:cNvPr>
          <p:cNvSpPr>
            <a:spLocks noGrp="1"/>
          </p:cNvSpPr>
          <p:nvPr>
            <p:ph type="title"/>
          </p:nvPr>
        </p:nvSpPr>
        <p:spPr>
          <a:xfrm>
            <a:off x="836679" y="723898"/>
            <a:ext cx="6002110" cy="1495425"/>
          </a:xfrm>
        </p:spPr>
        <p:txBody>
          <a:bodyPr>
            <a:normAutofit/>
          </a:bodyPr>
          <a:lstStyle/>
          <a:p>
            <a:r>
              <a:rPr lang="sv-SE" sz="4000"/>
              <a:t>Maskulinitetsnormen </a:t>
            </a:r>
          </a:p>
        </p:txBody>
      </p:sp>
      <p:sp>
        <p:nvSpPr>
          <p:cNvPr id="3" name="Platshållare för innehåll 2">
            <a:extLst>
              <a:ext uri="{FF2B5EF4-FFF2-40B4-BE49-F238E27FC236}">
                <a16:creationId xmlns:a16="http://schemas.microsoft.com/office/drawing/2014/main" id="{CA8681B1-5C1C-D636-7D78-F36B82E38961}"/>
              </a:ext>
            </a:extLst>
          </p:cNvPr>
          <p:cNvSpPr>
            <a:spLocks noGrp="1"/>
          </p:cNvSpPr>
          <p:nvPr>
            <p:ph idx="1"/>
          </p:nvPr>
        </p:nvSpPr>
        <p:spPr>
          <a:xfrm>
            <a:off x="836680" y="2219324"/>
            <a:ext cx="6002110" cy="4482690"/>
          </a:xfrm>
        </p:spPr>
        <p:txBody>
          <a:bodyPr>
            <a:normAutofit/>
          </a:bodyPr>
          <a:lstStyle/>
          <a:p>
            <a:r>
              <a:rPr lang="sv-SE" sz="2400" dirty="0"/>
              <a:t>Även kallas machonormen </a:t>
            </a:r>
          </a:p>
          <a:p>
            <a:r>
              <a:rPr lang="sv-SE" sz="2400" dirty="0"/>
              <a:t>Normen bygger på föreställningen att det endast finns två kön och att dessa kön är mycket olika eller totala motsatser</a:t>
            </a:r>
          </a:p>
          <a:p>
            <a:r>
              <a:rPr lang="sv-SE" sz="2400" dirty="0"/>
              <a:t>Normen bidrar även till att hålla isär människor baserat på kön</a:t>
            </a:r>
          </a:p>
          <a:p>
            <a:r>
              <a:rPr lang="sv-SE" sz="2400" dirty="0"/>
              <a:t>Påhittade egenskaper värderas högre än de egenskaper kopplad till femininitet </a:t>
            </a:r>
          </a:p>
          <a:p>
            <a:r>
              <a:rPr lang="sv-SE" sz="2400" dirty="0"/>
              <a:t>De två könsidentiteter – manlig och kvinnlig – gör olika ställningar i samhället och i makt </a:t>
            </a:r>
          </a:p>
          <a:p>
            <a:endParaRPr lang="sv-SE" sz="2000" dirty="0"/>
          </a:p>
        </p:txBody>
      </p:sp>
      <p:pic>
        <p:nvPicPr>
          <p:cNvPr id="5" name="Bildobjekt 4" descr="En bild som visar person, klädsel, Människoansikte, småbarn&#10;&#10;Automatiskt genererad beskrivning">
            <a:extLst>
              <a:ext uri="{FF2B5EF4-FFF2-40B4-BE49-F238E27FC236}">
                <a16:creationId xmlns:a16="http://schemas.microsoft.com/office/drawing/2014/main" id="{E8965C33-2530-2BE8-D44B-F375A8343207}"/>
              </a:ext>
            </a:extLst>
          </p:cNvPr>
          <p:cNvPicPr>
            <a:picLocks noChangeAspect="1"/>
          </p:cNvPicPr>
          <p:nvPr/>
        </p:nvPicPr>
        <p:blipFill rotWithShape="1">
          <a:blip r:embed="rId3"/>
          <a:srcRect r="2935"/>
          <a:stretch/>
        </p:blipFill>
        <p:spPr>
          <a:xfrm>
            <a:off x="7199440" y="10"/>
            <a:ext cx="4992560" cy="6857990"/>
          </a:xfrm>
          <a:prstGeom prst="rect">
            <a:avLst/>
          </a:prstGeom>
          <a:effectLst/>
        </p:spPr>
      </p:pic>
    </p:spTree>
    <p:extLst>
      <p:ext uri="{BB962C8B-B14F-4D97-AF65-F5344CB8AC3E}">
        <p14:creationId xmlns:p14="http://schemas.microsoft.com/office/powerpoint/2010/main" val="3354219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anim calcmode="lin" valueType="num">
                                      <p:cBhvr additive="base">
                                        <p:cTn id="3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ubrik 1">
            <a:extLst>
              <a:ext uri="{FF2B5EF4-FFF2-40B4-BE49-F238E27FC236}">
                <a16:creationId xmlns:a16="http://schemas.microsoft.com/office/drawing/2014/main" id="{2F18B7AE-6C69-D7B9-46AE-6EDDE076B135}"/>
              </a:ext>
            </a:extLst>
          </p:cNvPr>
          <p:cNvSpPr>
            <a:spLocks noGrp="1"/>
          </p:cNvSpPr>
          <p:nvPr>
            <p:ph type="title"/>
          </p:nvPr>
        </p:nvSpPr>
        <p:spPr>
          <a:xfrm>
            <a:off x="640080" y="325369"/>
            <a:ext cx="4368602" cy="1956841"/>
          </a:xfrm>
        </p:spPr>
        <p:txBody>
          <a:bodyPr anchor="b">
            <a:normAutofit/>
          </a:bodyPr>
          <a:lstStyle/>
          <a:p>
            <a:r>
              <a:rPr lang="sv-SE" sz="4600"/>
              <a:t>Funktionsnormen </a:t>
            </a:r>
          </a:p>
        </p:txBody>
      </p:sp>
      <p:sp>
        <p:nvSpPr>
          <p:cNvPr id="12"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latshållare för innehåll 2">
            <a:extLst>
              <a:ext uri="{FF2B5EF4-FFF2-40B4-BE49-F238E27FC236}">
                <a16:creationId xmlns:a16="http://schemas.microsoft.com/office/drawing/2014/main" id="{C0E5F55D-EF89-4968-7966-BFA3F8DADA45}"/>
              </a:ext>
            </a:extLst>
          </p:cNvPr>
          <p:cNvSpPr>
            <a:spLocks noGrp="1"/>
          </p:cNvSpPr>
          <p:nvPr>
            <p:ph idx="1"/>
          </p:nvPr>
        </p:nvSpPr>
        <p:spPr>
          <a:xfrm>
            <a:off x="640080" y="2872899"/>
            <a:ext cx="4243589" cy="3320668"/>
          </a:xfrm>
        </p:spPr>
        <p:txBody>
          <a:bodyPr>
            <a:normAutofit/>
          </a:bodyPr>
          <a:lstStyle/>
          <a:p>
            <a:r>
              <a:rPr lang="sv-SE" sz="2200" dirty="0"/>
              <a:t>Även kallas funktionsfullkomlighetsnormen,  är antagandet att alla kroppar fungerar och på samma sätt </a:t>
            </a:r>
          </a:p>
          <a:p>
            <a:r>
              <a:rPr lang="sv-SE" sz="2200" dirty="0"/>
              <a:t>INGEN person lever upp till funktionsfullkomlighetsnormen </a:t>
            </a:r>
          </a:p>
          <a:p>
            <a:pPr lvl="1"/>
            <a:r>
              <a:rPr lang="sv-SE" sz="2200" dirty="0"/>
              <a:t>Inte gjorda för människor utan är en konstruktion (påhittat system av antaganden) </a:t>
            </a:r>
          </a:p>
        </p:txBody>
      </p:sp>
      <p:pic>
        <p:nvPicPr>
          <p:cNvPr id="5" name="Bildobjekt 4" descr="En bild som visar person, utomhus, person, publik&#10;&#10;Automatiskt genererad beskrivning">
            <a:extLst>
              <a:ext uri="{FF2B5EF4-FFF2-40B4-BE49-F238E27FC236}">
                <a16:creationId xmlns:a16="http://schemas.microsoft.com/office/drawing/2014/main" id="{1CB23149-A218-41B2-2C93-DDC858EA55B1}"/>
              </a:ext>
            </a:extLst>
          </p:cNvPr>
          <p:cNvPicPr>
            <a:picLocks noChangeAspect="1"/>
          </p:cNvPicPr>
          <p:nvPr/>
        </p:nvPicPr>
        <p:blipFill rotWithShape="1">
          <a:blip r:embed="rId3"/>
          <a:srcRect l="14857" r="20197" b="1"/>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978380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ubrik 1">
            <a:extLst>
              <a:ext uri="{FF2B5EF4-FFF2-40B4-BE49-F238E27FC236}">
                <a16:creationId xmlns:a16="http://schemas.microsoft.com/office/drawing/2014/main" id="{7F1AC3EC-BC07-CD44-018B-9508C905AFB1}"/>
              </a:ext>
            </a:extLst>
          </p:cNvPr>
          <p:cNvSpPr>
            <a:spLocks noGrp="1"/>
          </p:cNvSpPr>
          <p:nvPr>
            <p:ph type="title"/>
          </p:nvPr>
        </p:nvSpPr>
        <p:spPr/>
        <p:txBody>
          <a:bodyPr/>
          <a:lstStyle/>
          <a:p>
            <a:r>
              <a:rPr lang="sv-SE" dirty="0"/>
              <a:t>Normer och Sexuell Hälsa </a:t>
            </a:r>
          </a:p>
        </p:txBody>
      </p:sp>
      <p:sp>
        <p:nvSpPr>
          <p:cNvPr id="3" name="Platshållare för innehåll 2">
            <a:extLst>
              <a:ext uri="{FF2B5EF4-FFF2-40B4-BE49-F238E27FC236}">
                <a16:creationId xmlns:a16="http://schemas.microsoft.com/office/drawing/2014/main" id="{E9257DAD-E560-0CEC-A898-F7DF4C39E921}"/>
              </a:ext>
            </a:extLst>
          </p:cNvPr>
          <p:cNvSpPr>
            <a:spLocks noGrp="1"/>
          </p:cNvSpPr>
          <p:nvPr>
            <p:ph idx="1"/>
          </p:nvPr>
        </p:nvSpPr>
        <p:spPr/>
        <p:txBody>
          <a:bodyPr/>
          <a:lstStyle/>
          <a:p>
            <a:pPr marL="0" indent="0">
              <a:buNone/>
            </a:pPr>
            <a:r>
              <a:rPr lang="sv-SE" dirty="0"/>
              <a:t>Sexuell hälsa är enligt </a:t>
            </a:r>
            <a:r>
              <a:rPr lang="sv-SE" b="1" u="sng" dirty="0">
                <a:solidFill>
                  <a:srgbClr val="FFFF00"/>
                </a:solidFill>
              </a:rPr>
              <a:t>WHO</a:t>
            </a:r>
            <a:r>
              <a:rPr lang="sv-SE" dirty="0"/>
              <a:t> ett fysiskt, känslomässigt, mentalt och socialt välbefinnande i förhållande till sin sexualitet, och inte enbart avsaknad av sjukdom eller skada. Sexuell hälsa innefattar möjligheten att njuta av säkert sex, fritt från tvång, diskriminering och våld.</a:t>
            </a:r>
          </a:p>
          <a:p>
            <a:r>
              <a:rPr lang="sv-SE" dirty="0"/>
              <a:t>Sex och vissa känslor kopplade till sex är och har varit något som inte alltid för alla är enkelt att tala om</a:t>
            </a:r>
          </a:p>
          <a:p>
            <a:pPr lvl="1"/>
            <a:r>
              <a:rPr lang="sv-SE" dirty="0"/>
              <a:t>Tabu och stigma har en negativ inverkan på upplevelsen av att må bra</a:t>
            </a:r>
          </a:p>
        </p:txBody>
      </p:sp>
    </p:spTree>
    <p:extLst>
      <p:ext uri="{BB962C8B-B14F-4D97-AF65-F5344CB8AC3E}">
        <p14:creationId xmlns:p14="http://schemas.microsoft.com/office/powerpoint/2010/main" val="2910293875"/>
      </p:ext>
    </p:extLst>
  </p:cSld>
  <p:clrMapOvr>
    <a:masterClrMapping/>
  </p:clrMapOvr>
</p:sld>
</file>

<file path=ppt/theme/theme1.xml><?xml version="1.0" encoding="utf-8"?>
<a:theme xmlns:a="http://schemas.openxmlformats.org/drawingml/2006/main" name="Office-tema">
  <a:themeElements>
    <a:clrScheme name="Blå">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Office-tema">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tema">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Office-t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160</TotalTime>
  <Words>841</Words>
  <Application>Microsoft Office PowerPoint</Application>
  <PresentationFormat>Bredbild</PresentationFormat>
  <Paragraphs>88</Paragraphs>
  <Slides>9</Slides>
  <Notes>7</Notes>
  <HiddenSlides>0</HiddenSlides>
  <MMClips>0</MMClips>
  <ScaleCrop>false</ScaleCrop>
  <HeadingPairs>
    <vt:vector size="6" baseType="variant">
      <vt:variant>
        <vt:lpstr>Använt teckensnitt</vt:lpstr>
      </vt:variant>
      <vt:variant>
        <vt:i4>5</vt:i4>
      </vt:variant>
      <vt:variant>
        <vt:lpstr>Tema</vt:lpstr>
      </vt:variant>
      <vt:variant>
        <vt:i4>1</vt:i4>
      </vt:variant>
      <vt:variant>
        <vt:lpstr>Bildrubriker</vt:lpstr>
      </vt:variant>
      <vt:variant>
        <vt:i4>9</vt:i4>
      </vt:variant>
    </vt:vector>
  </HeadingPairs>
  <TitlesOfParts>
    <vt:vector size="15" baseType="lpstr">
      <vt:lpstr>Arial</vt:lpstr>
      <vt:lpstr>Calibri</vt:lpstr>
      <vt:lpstr>Calibri Light</vt:lpstr>
      <vt:lpstr>proxima-nova</vt:lpstr>
      <vt:lpstr>PT Sans</vt:lpstr>
      <vt:lpstr>Office-tema</vt:lpstr>
      <vt:lpstr>Naturkunskap 1b</vt:lpstr>
      <vt:lpstr>Normer </vt:lpstr>
      <vt:lpstr>Diskrimineringslagen </vt:lpstr>
      <vt:lpstr>Normföljare eller Normbrytare </vt:lpstr>
      <vt:lpstr>Åsikter eller fakta </vt:lpstr>
      <vt:lpstr>Heteronormen </vt:lpstr>
      <vt:lpstr>Maskulinitetsnormen </vt:lpstr>
      <vt:lpstr>Funktionsnormen </vt:lpstr>
      <vt:lpstr>Normer och Sexuell Hälsa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Naturkunskap 1b</dc:title>
  <dc:creator>Fares Makki</dc:creator>
  <cp:lastModifiedBy>Fares Makki</cp:lastModifiedBy>
  <cp:revision>2</cp:revision>
  <dcterms:created xsi:type="dcterms:W3CDTF">2024-02-05T09:24:37Z</dcterms:created>
  <dcterms:modified xsi:type="dcterms:W3CDTF">2025-02-14T07:21:44Z</dcterms:modified>
</cp:coreProperties>
</file>