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AE540-6948-49F1-A139-347D6E84E655}" v="15" dt="2024-12-16T07:52:34.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322"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es Makki" userId="d0c14dd2-ce13-49c4-820b-c6a5e60d5a8d" providerId="ADAL" clId="{4BEAE540-6948-49F1-A139-347D6E84E655}"/>
    <pc:docChg chg="modSld">
      <pc:chgData name="Fares Makki" userId="d0c14dd2-ce13-49c4-820b-c6a5e60d5a8d" providerId="ADAL" clId="{4BEAE540-6948-49F1-A139-347D6E84E655}" dt="2024-12-16T07:52:34.249" v="14"/>
      <pc:docMkLst>
        <pc:docMk/>
      </pc:docMkLst>
      <pc:sldChg chg="modAnim">
        <pc:chgData name="Fares Makki" userId="d0c14dd2-ce13-49c4-820b-c6a5e60d5a8d" providerId="ADAL" clId="{4BEAE540-6948-49F1-A139-347D6E84E655}" dt="2024-12-16T07:50:09.266" v="1"/>
        <pc:sldMkLst>
          <pc:docMk/>
          <pc:sldMk cId="1976702621" sldId="258"/>
        </pc:sldMkLst>
      </pc:sldChg>
      <pc:sldChg chg="modAnim">
        <pc:chgData name="Fares Makki" userId="d0c14dd2-ce13-49c4-820b-c6a5e60d5a8d" providerId="ADAL" clId="{4BEAE540-6948-49F1-A139-347D6E84E655}" dt="2024-12-16T07:50:52.363" v="6"/>
        <pc:sldMkLst>
          <pc:docMk/>
          <pc:sldMk cId="2373542055" sldId="259"/>
        </pc:sldMkLst>
      </pc:sldChg>
      <pc:sldChg chg="modAnim">
        <pc:chgData name="Fares Makki" userId="d0c14dd2-ce13-49c4-820b-c6a5e60d5a8d" providerId="ADAL" clId="{4BEAE540-6948-49F1-A139-347D6E84E655}" dt="2024-12-16T07:51:59.221" v="11"/>
        <pc:sldMkLst>
          <pc:docMk/>
          <pc:sldMk cId="1631250777" sldId="263"/>
        </pc:sldMkLst>
      </pc:sldChg>
      <pc:sldChg chg="modAnim">
        <pc:chgData name="Fares Makki" userId="d0c14dd2-ce13-49c4-820b-c6a5e60d5a8d" providerId="ADAL" clId="{4BEAE540-6948-49F1-A139-347D6E84E655}" dt="2024-12-16T07:52:34.249" v="14"/>
        <pc:sldMkLst>
          <pc:docMk/>
          <pc:sldMk cId="2148367650"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18B57-E74E-4693-B005-84D170416A14}" type="datetimeFigureOut">
              <a:rPr lang="sv-SE" smtClean="0"/>
              <a:t>2024-12-16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1BC4E0-B2D2-48E8-8AEB-A6A9047BDA2C}" type="slidenum">
              <a:rPr lang="sv-SE" smtClean="0"/>
              <a:t>‹#›</a:t>
            </a:fld>
            <a:endParaRPr lang="sv-SE"/>
          </a:p>
        </p:txBody>
      </p:sp>
    </p:spTree>
    <p:extLst>
      <p:ext uri="{BB962C8B-B14F-4D97-AF65-F5344CB8AC3E}">
        <p14:creationId xmlns:p14="http://schemas.microsoft.com/office/powerpoint/2010/main" val="1304707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Förmågan att komma ihåg är inte så enkelt. Man kan vara mycket bättre på en än de andra. Måste träna upp minnet. </a:t>
            </a:r>
          </a:p>
        </p:txBody>
      </p:sp>
      <p:sp>
        <p:nvSpPr>
          <p:cNvPr id="4" name="Platshållare för bildnummer 3"/>
          <p:cNvSpPr>
            <a:spLocks noGrp="1"/>
          </p:cNvSpPr>
          <p:nvPr>
            <p:ph type="sldNum" sz="quarter" idx="5"/>
          </p:nvPr>
        </p:nvSpPr>
        <p:spPr/>
        <p:txBody>
          <a:bodyPr/>
          <a:lstStyle/>
          <a:p>
            <a:fld id="{D61BC4E0-B2D2-48E8-8AEB-A6A9047BDA2C}" type="slidenum">
              <a:rPr lang="sv-SE" smtClean="0"/>
              <a:t>6</a:t>
            </a:fld>
            <a:endParaRPr lang="sv-SE"/>
          </a:p>
        </p:txBody>
      </p:sp>
    </p:spTree>
    <p:extLst>
      <p:ext uri="{BB962C8B-B14F-4D97-AF65-F5344CB8AC3E}">
        <p14:creationId xmlns:p14="http://schemas.microsoft.com/office/powerpoint/2010/main" val="1633504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Under loven, när man har inte lika mycket stress, kan sova ostört efter att ha lagt sig när man är trott på kvällen, då hittar kroppen själv rätt antal timmar att sova </a:t>
            </a:r>
          </a:p>
          <a:p>
            <a:endParaRPr lang="sv-SE" dirty="0"/>
          </a:p>
        </p:txBody>
      </p:sp>
      <p:sp>
        <p:nvSpPr>
          <p:cNvPr id="4" name="Platshållare för bildnummer 3"/>
          <p:cNvSpPr>
            <a:spLocks noGrp="1"/>
          </p:cNvSpPr>
          <p:nvPr>
            <p:ph type="sldNum" sz="quarter" idx="5"/>
          </p:nvPr>
        </p:nvSpPr>
        <p:spPr/>
        <p:txBody>
          <a:bodyPr/>
          <a:lstStyle/>
          <a:p>
            <a:fld id="{D61BC4E0-B2D2-48E8-8AEB-A6A9047BDA2C}" type="slidenum">
              <a:rPr lang="sv-SE" smtClean="0"/>
              <a:t>7</a:t>
            </a:fld>
            <a:endParaRPr lang="sv-SE"/>
          </a:p>
        </p:txBody>
      </p:sp>
    </p:spTree>
    <p:extLst>
      <p:ext uri="{BB962C8B-B14F-4D97-AF65-F5344CB8AC3E}">
        <p14:creationId xmlns:p14="http://schemas.microsoft.com/office/powerpoint/2010/main" val="3682943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0" i="0" dirty="0">
                <a:effectLst/>
                <a:latin typeface="PT Sans" panose="020B0503020203020204" pitchFamily="34" charset="0"/>
              </a:rPr>
              <a:t>Om du tycker att du behöver onormalt mycket sömn och samtidigt känner dig nedstämd kan det handla om en depression snarare än trötthet. Då ska du ta kontakt med en vårdcentral, skolhälsovården eller en ungdomsmottagning.</a:t>
            </a:r>
            <a:endParaRPr lang="sv-SE" dirty="0"/>
          </a:p>
        </p:txBody>
      </p:sp>
      <p:sp>
        <p:nvSpPr>
          <p:cNvPr id="4" name="Platshållare för bildnummer 3"/>
          <p:cNvSpPr>
            <a:spLocks noGrp="1"/>
          </p:cNvSpPr>
          <p:nvPr>
            <p:ph type="sldNum" sz="quarter" idx="5"/>
          </p:nvPr>
        </p:nvSpPr>
        <p:spPr/>
        <p:txBody>
          <a:bodyPr/>
          <a:lstStyle/>
          <a:p>
            <a:fld id="{D61BC4E0-B2D2-48E8-8AEB-A6A9047BDA2C}" type="slidenum">
              <a:rPr lang="sv-SE" smtClean="0"/>
              <a:t>8</a:t>
            </a:fld>
            <a:endParaRPr lang="sv-SE"/>
          </a:p>
        </p:txBody>
      </p:sp>
    </p:spTree>
    <p:extLst>
      <p:ext uri="{BB962C8B-B14F-4D97-AF65-F5344CB8AC3E}">
        <p14:creationId xmlns:p14="http://schemas.microsoft.com/office/powerpoint/2010/main" val="1611569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Innan nästa </a:t>
            </a:r>
            <a:r>
              <a:rPr lang="sv-SE" dirty="0" err="1"/>
              <a:t>slide</a:t>
            </a:r>
            <a:r>
              <a:rPr lang="sv-SE" dirty="0"/>
              <a:t>: Med informationen ni har fått; hur kan ni få bättre sömn? </a:t>
            </a:r>
          </a:p>
        </p:txBody>
      </p:sp>
      <p:sp>
        <p:nvSpPr>
          <p:cNvPr id="4" name="Platshållare för bildnummer 3"/>
          <p:cNvSpPr>
            <a:spLocks noGrp="1"/>
          </p:cNvSpPr>
          <p:nvPr>
            <p:ph type="sldNum" sz="quarter" idx="5"/>
          </p:nvPr>
        </p:nvSpPr>
        <p:spPr/>
        <p:txBody>
          <a:bodyPr/>
          <a:lstStyle/>
          <a:p>
            <a:fld id="{D61BC4E0-B2D2-48E8-8AEB-A6A9047BDA2C}" type="slidenum">
              <a:rPr lang="sv-SE" smtClean="0"/>
              <a:t>9</a:t>
            </a:fld>
            <a:endParaRPr lang="sv-SE"/>
          </a:p>
        </p:txBody>
      </p:sp>
    </p:spTree>
    <p:extLst>
      <p:ext uri="{BB962C8B-B14F-4D97-AF65-F5344CB8AC3E}">
        <p14:creationId xmlns:p14="http://schemas.microsoft.com/office/powerpoint/2010/main" val="41638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Rör på dig under dagen och se till att få dagsljus. Det hjälper kroppen att behålla rätt dygnsrytm. Drick inte kaffe, cola eller andra uppiggande drycker sent på eftermiddagen eller på kvällen. Undvik alkohol och minska på snus och cigaretter – eller sluta helt.</a:t>
            </a:r>
          </a:p>
          <a:p>
            <a:endParaRPr lang="sv-SE" dirty="0"/>
          </a:p>
          <a:p>
            <a:r>
              <a:rPr lang="sv-SE" dirty="0"/>
              <a:t>Dämpa ljuset omkring dig på kvällen och använd inte telefon, dator eller surfplatta det sista du gör. Många av oss blir engagerade eller till och med lite stressade när vi kopplar upp oss. Möjligen spelar också ljuset från skärmarna roll för att hålla oss vakna.</a:t>
            </a:r>
          </a:p>
          <a:p>
            <a:endParaRPr lang="sv-SE" dirty="0"/>
          </a:p>
          <a:p>
            <a:r>
              <a:rPr lang="sv-SE" dirty="0"/>
              <a:t>Använd den sista stunden på dagen till något som gör dig lugn och avslappnad, inte till plugg eller planering. En del blir avslappnade av att lyssna på musik, andra mediterar, har sex eller onanerar.</a:t>
            </a:r>
          </a:p>
          <a:p>
            <a:endParaRPr lang="sv-SE" dirty="0"/>
          </a:p>
          <a:p>
            <a:r>
              <a:rPr lang="sv-SE" dirty="0"/>
              <a:t>Försök att lägga dig ungefär samma tid varje dag och stiga upp samma tid varje morgon. </a:t>
            </a:r>
          </a:p>
          <a:p>
            <a:endParaRPr lang="sv-SE" dirty="0"/>
          </a:p>
          <a:p>
            <a:r>
              <a:rPr lang="sv-SE" dirty="0"/>
              <a:t>Ha det svalt och mörkt i sovrummet. </a:t>
            </a:r>
          </a:p>
          <a:p>
            <a:endParaRPr lang="sv-SE" dirty="0"/>
          </a:p>
          <a:p>
            <a:r>
              <a:rPr lang="sv-SE" dirty="0"/>
              <a:t>Om du inte somnar på en lång stund kan det vara bättre att stiga upp ett tag än att ligga och oroa sig. Läs något och lägg dig igen när du känner dig sömnig.</a:t>
            </a:r>
          </a:p>
          <a:p>
            <a:endParaRPr lang="sv-SE" dirty="0"/>
          </a:p>
          <a:p>
            <a:r>
              <a:rPr lang="sv-SE" dirty="0"/>
              <a:t>Om problemen pågår länge kan du söka hjälp hos en terapeut eller läkare. Den som har riktigt stora svårigheter kan behöva sömnmedel under en tid, men det är bara en tillfällig lösning. På längre sikt behöver man hitta sätt att sova utan medicin. </a:t>
            </a:r>
          </a:p>
          <a:p>
            <a:endParaRPr lang="sv-SE" dirty="0"/>
          </a:p>
          <a:p>
            <a:r>
              <a:rPr lang="sv-SE" dirty="0"/>
              <a:t>Svensk </a:t>
            </a:r>
            <a:r>
              <a:rPr lang="sv-SE" dirty="0" err="1"/>
              <a:t>appen</a:t>
            </a:r>
            <a:r>
              <a:rPr lang="sv-SE" dirty="0"/>
              <a:t>: </a:t>
            </a:r>
            <a:r>
              <a:rPr lang="sv-SE" dirty="0" err="1"/>
              <a:t>Sleep</a:t>
            </a:r>
            <a:r>
              <a:rPr lang="sv-SE" dirty="0"/>
              <a:t> </a:t>
            </a:r>
            <a:r>
              <a:rPr lang="sv-SE" dirty="0" err="1"/>
              <a:t>Cycle</a:t>
            </a:r>
            <a:r>
              <a:rPr lang="sv-SE" dirty="0"/>
              <a:t> </a:t>
            </a:r>
          </a:p>
          <a:p>
            <a:endParaRPr lang="sv-SE" dirty="0"/>
          </a:p>
        </p:txBody>
      </p:sp>
      <p:sp>
        <p:nvSpPr>
          <p:cNvPr id="4" name="Platshållare för bildnummer 3"/>
          <p:cNvSpPr>
            <a:spLocks noGrp="1"/>
          </p:cNvSpPr>
          <p:nvPr>
            <p:ph type="sldNum" sz="quarter" idx="5"/>
          </p:nvPr>
        </p:nvSpPr>
        <p:spPr/>
        <p:txBody>
          <a:bodyPr/>
          <a:lstStyle/>
          <a:p>
            <a:fld id="{D61BC4E0-B2D2-48E8-8AEB-A6A9047BDA2C}" type="slidenum">
              <a:rPr lang="sv-SE" smtClean="0"/>
              <a:t>10</a:t>
            </a:fld>
            <a:endParaRPr lang="sv-SE"/>
          </a:p>
        </p:txBody>
      </p:sp>
    </p:spTree>
    <p:extLst>
      <p:ext uri="{BB962C8B-B14F-4D97-AF65-F5344CB8AC3E}">
        <p14:creationId xmlns:p14="http://schemas.microsoft.com/office/powerpoint/2010/main" val="1926052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FAS 2: Om inte får tillräckligt mycket som kommer korttidsminne inte tommas och då är det svårt att lära sig nya saker och komma ihåg saker </a:t>
            </a:r>
          </a:p>
          <a:p>
            <a:endParaRPr lang="sv-SE" dirty="0"/>
          </a:p>
          <a:p>
            <a:r>
              <a:rPr lang="sv-SE" dirty="0"/>
              <a:t>REM: Om du är alkohol- eller drogpåverkad har du ingen REM-sömn</a:t>
            </a:r>
          </a:p>
          <a:p>
            <a:endParaRPr lang="sv-SE" dirty="0"/>
          </a:p>
        </p:txBody>
      </p:sp>
      <p:sp>
        <p:nvSpPr>
          <p:cNvPr id="4" name="Platshållare för bildnummer 3"/>
          <p:cNvSpPr>
            <a:spLocks noGrp="1"/>
          </p:cNvSpPr>
          <p:nvPr>
            <p:ph type="sldNum" sz="quarter" idx="5"/>
          </p:nvPr>
        </p:nvSpPr>
        <p:spPr/>
        <p:txBody>
          <a:bodyPr/>
          <a:lstStyle/>
          <a:p>
            <a:fld id="{D61BC4E0-B2D2-48E8-8AEB-A6A9047BDA2C}" type="slidenum">
              <a:rPr lang="sv-SE" smtClean="0"/>
              <a:t>12</a:t>
            </a:fld>
            <a:endParaRPr lang="sv-SE"/>
          </a:p>
        </p:txBody>
      </p:sp>
    </p:spTree>
    <p:extLst>
      <p:ext uri="{BB962C8B-B14F-4D97-AF65-F5344CB8AC3E}">
        <p14:creationId xmlns:p14="http://schemas.microsoft.com/office/powerpoint/2010/main" val="2201920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D61BC4E0-B2D2-48E8-8AEB-A6A9047BDA2C}" type="slidenum">
              <a:rPr lang="sv-SE" smtClean="0"/>
              <a:t>13</a:t>
            </a:fld>
            <a:endParaRPr lang="sv-SE"/>
          </a:p>
        </p:txBody>
      </p:sp>
    </p:spTree>
    <p:extLst>
      <p:ext uri="{BB962C8B-B14F-4D97-AF65-F5344CB8AC3E}">
        <p14:creationId xmlns:p14="http://schemas.microsoft.com/office/powerpoint/2010/main" val="388891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47563280-27C6-4870-928F-077AF56DF1AA}" type="datetimeFigureOut">
              <a:rPr lang="sv-SE" smtClean="0"/>
              <a:t>2024-12-16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775D85E-132F-4DE0-ACD9-8F61430AE4A1}" type="slidenum">
              <a:rPr lang="sv-SE" smtClean="0"/>
              <a:t>‹#›</a:t>
            </a:fld>
            <a:endParaRPr lang="sv-SE"/>
          </a:p>
        </p:txBody>
      </p:sp>
    </p:spTree>
    <p:extLst>
      <p:ext uri="{BB962C8B-B14F-4D97-AF65-F5344CB8AC3E}">
        <p14:creationId xmlns:p14="http://schemas.microsoft.com/office/powerpoint/2010/main" val="172455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47563280-27C6-4870-928F-077AF56DF1AA}" type="datetimeFigureOut">
              <a:rPr lang="sv-SE" smtClean="0"/>
              <a:t>2024-12-16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775D85E-132F-4DE0-ACD9-8F61430AE4A1}" type="slidenum">
              <a:rPr lang="sv-SE" smtClean="0"/>
              <a:t>‹#›</a:t>
            </a:fld>
            <a:endParaRPr lang="sv-SE"/>
          </a:p>
        </p:txBody>
      </p:sp>
    </p:spTree>
    <p:extLst>
      <p:ext uri="{BB962C8B-B14F-4D97-AF65-F5344CB8AC3E}">
        <p14:creationId xmlns:p14="http://schemas.microsoft.com/office/powerpoint/2010/main" val="3354198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47563280-27C6-4870-928F-077AF56DF1AA}" type="datetimeFigureOut">
              <a:rPr lang="sv-SE" smtClean="0"/>
              <a:t>2024-12-16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775D85E-132F-4DE0-ACD9-8F61430AE4A1}" type="slidenum">
              <a:rPr lang="sv-SE" smtClean="0"/>
              <a:t>‹#›</a:t>
            </a:fld>
            <a:endParaRPr lang="sv-SE"/>
          </a:p>
        </p:txBody>
      </p:sp>
    </p:spTree>
    <p:extLst>
      <p:ext uri="{BB962C8B-B14F-4D97-AF65-F5344CB8AC3E}">
        <p14:creationId xmlns:p14="http://schemas.microsoft.com/office/powerpoint/2010/main" val="179828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47563280-27C6-4870-928F-077AF56DF1AA}" type="datetimeFigureOut">
              <a:rPr lang="sv-SE" smtClean="0"/>
              <a:t>2024-12-16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775D85E-132F-4DE0-ACD9-8F61430AE4A1}" type="slidenum">
              <a:rPr lang="sv-SE" smtClean="0"/>
              <a:t>‹#›</a:t>
            </a:fld>
            <a:endParaRPr lang="sv-SE"/>
          </a:p>
        </p:txBody>
      </p:sp>
    </p:spTree>
    <p:extLst>
      <p:ext uri="{BB962C8B-B14F-4D97-AF65-F5344CB8AC3E}">
        <p14:creationId xmlns:p14="http://schemas.microsoft.com/office/powerpoint/2010/main" val="344677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47563280-27C6-4870-928F-077AF56DF1AA}" type="datetimeFigureOut">
              <a:rPr lang="sv-SE" smtClean="0"/>
              <a:t>2024-12-16</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8775D85E-132F-4DE0-ACD9-8F61430AE4A1}" type="slidenum">
              <a:rPr lang="sv-SE" smtClean="0"/>
              <a:t>‹#›</a:t>
            </a:fld>
            <a:endParaRPr lang="sv-SE"/>
          </a:p>
        </p:txBody>
      </p:sp>
    </p:spTree>
    <p:extLst>
      <p:ext uri="{BB962C8B-B14F-4D97-AF65-F5344CB8AC3E}">
        <p14:creationId xmlns:p14="http://schemas.microsoft.com/office/powerpoint/2010/main" val="238387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47563280-27C6-4870-928F-077AF56DF1AA}" type="datetimeFigureOut">
              <a:rPr lang="sv-SE" smtClean="0"/>
              <a:t>2024-12-16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8775D85E-132F-4DE0-ACD9-8F61430AE4A1}" type="slidenum">
              <a:rPr lang="sv-SE" smtClean="0"/>
              <a:t>‹#›</a:t>
            </a:fld>
            <a:endParaRPr lang="sv-SE"/>
          </a:p>
        </p:txBody>
      </p:sp>
    </p:spTree>
    <p:extLst>
      <p:ext uri="{BB962C8B-B14F-4D97-AF65-F5344CB8AC3E}">
        <p14:creationId xmlns:p14="http://schemas.microsoft.com/office/powerpoint/2010/main" val="67267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sv-SE"/>
              <a:t>Klicka här för att ändra mall för rubrikformat</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47563280-27C6-4870-928F-077AF56DF1AA}" type="datetimeFigureOut">
              <a:rPr lang="sv-SE" smtClean="0"/>
              <a:t>2024-12-16</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8775D85E-132F-4DE0-ACD9-8F61430AE4A1}" type="slidenum">
              <a:rPr lang="sv-SE" smtClean="0"/>
              <a:t>‹#›</a:t>
            </a:fld>
            <a:endParaRPr lang="sv-SE"/>
          </a:p>
        </p:txBody>
      </p:sp>
    </p:spTree>
    <p:extLst>
      <p:ext uri="{BB962C8B-B14F-4D97-AF65-F5344CB8AC3E}">
        <p14:creationId xmlns:p14="http://schemas.microsoft.com/office/powerpoint/2010/main" val="7470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47563280-27C6-4870-928F-077AF56DF1AA}" type="datetimeFigureOut">
              <a:rPr lang="sv-SE" smtClean="0"/>
              <a:t>2024-12-16</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8775D85E-132F-4DE0-ACD9-8F61430AE4A1}" type="slidenum">
              <a:rPr lang="sv-SE" smtClean="0"/>
              <a:t>‹#›</a:t>
            </a:fld>
            <a:endParaRPr lang="sv-SE"/>
          </a:p>
        </p:txBody>
      </p:sp>
    </p:spTree>
    <p:extLst>
      <p:ext uri="{BB962C8B-B14F-4D97-AF65-F5344CB8AC3E}">
        <p14:creationId xmlns:p14="http://schemas.microsoft.com/office/powerpoint/2010/main" val="367934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63280-27C6-4870-928F-077AF56DF1AA}" type="datetimeFigureOut">
              <a:rPr lang="sv-SE" smtClean="0"/>
              <a:t>2024-12-16</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8775D85E-132F-4DE0-ACD9-8F61430AE4A1}" type="slidenum">
              <a:rPr lang="sv-SE" smtClean="0"/>
              <a:t>‹#›</a:t>
            </a:fld>
            <a:endParaRPr lang="sv-SE"/>
          </a:p>
        </p:txBody>
      </p:sp>
    </p:spTree>
    <p:extLst>
      <p:ext uri="{BB962C8B-B14F-4D97-AF65-F5344CB8AC3E}">
        <p14:creationId xmlns:p14="http://schemas.microsoft.com/office/powerpoint/2010/main" val="25490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47563280-27C6-4870-928F-077AF56DF1AA}" type="datetimeFigureOut">
              <a:rPr lang="sv-SE" smtClean="0"/>
              <a:t>2024-12-16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8775D85E-132F-4DE0-ACD9-8F61430AE4A1}" type="slidenum">
              <a:rPr lang="sv-SE" smtClean="0"/>
              <a:t>‹#›</a:t>
            </a:fld>
            <a:endParaRPr lang="sv-SE"/>
          </a:p>
        </p:txBody>
      </p:sp>
    </p:spTree>
    <p:extLst>
      <p:ext uri="{BB962C8B-B14F-4D97-AF65-F5344CB8AC3E}">
        <p14:creationId xmlns:p14="http://schemas.microsoft.com/office/powerpoint/2010/main" val="33954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47563280-27C6-4870-928F-077AF56DF1AA}" type="datetimeFigureOut">
              <a:rPr lang="sv-SE" smtClean="0"/>
              <a:t>2024-12-16</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8775D85E-132F-4DE0-ACD9-8F61430AE4A1}" type="slidenum">
              <a:rPr lang="sv-SE" smtClean="0"/>
              <a:t>‹#›</a:t>
            </a:fld>
            <a:endParaRPr lang="sv-SE"/>
          </a:p>
        </p:txBody>
      </p:sp>
    </p:spTree>
    <p:extLst>
      <p:ext uri="{BB962C8B-B14F-4D97-AF65-F5344CB8AC3E}">
        <p14:creationId xmlns:p14="http://schemas.microsoft.com/office/powerpoint/2010/main" val="64481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63280-27C6-4870-928F-077AF56DF1AA}" type="datetimeFigureOut">
              <a:rPr lang="sv-SE" smtClean="0"/>
              <a:t>2024-12-16</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5D85E-132F-4DE0-ACD9-8F61430AE4A1}" type="slidenum">
              <a:rPr lang="sv-SE" smtClean="0"/>
              <a:t>‹#›</a:t>
            </a:fld>
            <a:endParaRPr lang="sv-SE"/>
          </a:p>
        </p:txBody>
      </p:sp>
    </p:spTree>
    <p:extLst>
      <p:ext uri="{BB962C8B-B14F-4D97-AF65-F5344CB8AC3E}">
        <p14:creationId xmlns:p14="http://schemas.microsoft.com/office/powerpoint/2010/main" val="15630815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laromedel.ne.se/reader/199609/2979?tab=extraMaterial&amp;id=23394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3311AE9-F052-DEB3-E072-501217EFBB64}"/>
              </a:ext>
            </a:extLst>
          </p:cNvPr>
          <p:cNvSpPr>
            <a:spLocks noGrp="1"/>
          </p:cNvSpPr>
          <p:nvPr>
            <p:ph type="ctrTitle"/>
          </p:nvPr>
        </p:nvSpPr>
        <p:spPr/>
        <p:txBody>
          <a:bodyPr/>
          <a:lstStyle/>
          <a:p>
            <a:r>
              <a:rPr lang="sv-SE" dirty="0"/>
              <a:t>Naturkunskap 1b</a:t>
            </a:r>
          </a:p>
        </p:txBody>
      </p:sp>
      <p:sp>
        <p:nvSpPr>
          <p:cNvPr id="3" name="Underrubrik 2">
            <a:extLst>
              <a:ext uri="{FF2B5EF4-FFF2-40B4-BE49-F238E27FC236}">
                <a16:creationId xmlns:a16="http://schemas.microsoft.com/office/drawing/2014/main" id="{434058F1-9B8B-8B66-DEFE-F228D089659D}"/>
              </a:ext>
            </a:extLst>
          </p:cNvPr>
          <p:cNvSpPr>
            <a:spLocks noGrp="1"/>
          </p:cNvSpPr>
          <p:nvPr>
            <p:ph type="subTitle" idx="1"/>
          </p:nvPr>
        </p:nvSpPr>
        <p:spPr/>
        <p:txBody>
          <a:bodyPr/>
          <a:lstStyle/>
          <a:p>
            <a:r>
              <a:rPr lang="sv-SE" dirty="0"/>
              <a:t>Hälsa: Sömn </a:t>
            </a:r>
          </a:p>
        </p:txBody>
      </p:sp>
    </p:spTree>
    <p:extLst>
      <p:ext uri="{BB962C8B-B14F-4D97-AF65-F5344CB8AC3E}">
        <p14:creationId xmlns:p14="http://schemas.microsoft.com/office/powerpoint/2010/main" val="34361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8729690-1F39-411F-9143-0693FB3AFC57}"/>
              </a:ext>
            </a:extLst>
          </p:cNvPr>
          <p:cNvSpPr>
            <a:spLocks noGrp="1"/>
          </p:cNvSpPr>
          <p:nvPr>
            <p:ph type="title"/>
          </p:nvPr>
        </p:nvSpPr>
        <p:spPr/>
        <p:txBody>
          <a:bodyPr/>
          <a:lstStyle/>
          <a:p>
            <a:r>
              <a:rPr lang="sv-SE" dirty="0"/>
              <a:t>Sömnproblem</a:t>
            </a:r>
          </a:p>
        </p:txBody>
      </p:sp>
      <p:sp>
        <p:nvSpPr>
          <p:cNvPr id="3" name="Platshållare för innehåll 2">
            <a:extLst>
              <a:ext uri="{FF2B5EF4-FFF2-40B4-BE49-F238E27FC236}">
                <a16:creationId xmlns:a16="http://schemas.microsoft.com/office/drawing/2014/main" id="{EA30847D-9DD4-B407-43FC-15E386EC01DB}"/>
              </a:ext>
            </a:extLst>
          </p:cNvPr>
          <p:cNvSpPr>
            <a:spLocks noGrp="1"/>
          </p:cNvSpPr>
          <p:nvPr>
            <p:ph idx="1"/>
          </p:nvPr>
        </p:nvSpPr>
        <p:spPr/>
        <p:txBody>
          <a:bodyPr>
            <a:normAutofit fontScale="85000" lnSpcReduction="20000"/>
          </a:bodyPr>
          <a:lstStyle/>
          <a:p>
            <a:r>
              <a:rPr lang="sv-SE" dirty="0"/>
              <a:t>Rör på dig under dagen och se till att få dagsljus</a:t>
            </a:r>
          </a:p>
          <a:p>
            <a:r>
              <a:rPr lang="sv-SE" dirty="0"/>
              <a:t>Drick inte kaffe, cola eller andra uppiggande drycker sent på eftermiddagen eller på kvällen</a:t>
            </a:r>
          </a:p>
          <a:p>
            <a:r>
              <a:rPr lang="sv-SE" dirty="0"/>
              <a:t>Undvik alkohol och minska på snus och cigaretter – eller sluta helt</a:t>
            </a:r>
          </a:p>
          <a:p>
            <a:r>
              <a:rPr lang="sv-SE" dirty="0"/>
              <a:t>Dämpa ljuset omkring dig på kvällen och använd inte telefon, dator eller surfplatta det sista du gör</a:t>
            </a:r>
          </a:p>
          <a:p>
            <a:r>
              <a:rPr lang="sv-SE" dirty="0"/>
              <a:t>Använd den sista stunden på dagen till något som gör dig lugn och avslappnad</a:t>
            </a:r>
          </a:p>
          <a:p>
            <a:r>
              <a:rPr lang="sv-SE" dirty="0"/>
              <a:t>Försök att lägga dig ungefär samma tid varje dag och stiga upp samma tid varje morgon</a:t>
            </a:r>
          </a:p>
          <a:p>
            <a:r>
              <a:rPr lang="sv-SE" dirty="0"/>
              <a:t>Ha det svalt och mörkt i sovrummet</a:t>
            </a:r>
          </a:p>
          <a:p>
            <a:r>
              <a:rPr lang="sv-SE" dirty="0"/>
              <a:t>Om du inte somnar på en lång stund kan det vara bättre att stiga upp ett tag än att ligga och oroa sig</a:t>
            </a:r>
          </a:p>
        </p:txBody>
      </p:sp>
    </p:spTree>
    <p:extLst>
      <p:ext uri="{BB962C8B-B14F-4D97-AF65-F5344CB8AC3E}">
        <p14:creationId xmlns:p14="http://schemas.microsoft.com/office/powerpoint/2010/main" val="2184141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41AEDB2-09CE-C332-00A6-4447F9318F13}"/>
              </a:ext>
            </a:extLst>
          </p:cNvPr>
          <p:cNvSpPr>
            <a:spLocks noGrp="1"/>
          </p:cNvSpPr>
          <p:nvPr>
            <p:ph type="title"/>
          </p:nvPr>
        </p:nvSpPr>
        <p:spPr/>
        <p:txBody>
          <a:bodyPr/>
          <a:lstStyle/>
          <a:p>
            <a:r>
              <a:rPr lang="sv-SE" dirty="0"/>
              <a:t>Sömncykler </a:t>
            </a:r>
          </a:p>
        </p:txBody>
      </p:sp>
      <p:sp>
        <p:nvSpPr>
          <p:cNvPr id="3" name="Platshållare för innehåll 2">
            <a:extLst>
              <a:ext uri="{FF2B5EF4-FFF2-40B4-BE49-F238E27FC236}">
                <a16:creationId xmlns:a16="http://schemas.microsoft.com/office/drawing/2014/main" id="{646ABB2D-F3A1-FDB9-91E5-E64E18917416}"/>
              </a:ext>
            </a:extLst>
          </p:cNvPr>
          <p:cNvSpPr>
            <a:spLocks noGrp="1"/>
          </p:cNvSpPr>
          <p:nvPr>
            <p:ph idx="1"/>
          </p:nvPr>
        </p:nvSpPr>
        <p:spPr/>
        <p:txBody>
          <a:bodyPr/>
          <a:lstStyle/>
          <a:p>
            <a:endParaRPr lang="sv-SE"/>
          </a:p>
        </p:txBody>
      </p:sp>
      <p:pic>
        <p:nvPicPr>
          <p:cNvPr id="5" name="Bildobjekt 4">
            <a:extLst>
              <a:ext uri="{FF2B5EF4-FFF2-40B4-BE49-F238E27FC236}">
                <a16:creationId xmlns:a16="http://schemas.microsoft.com/office/drawing/2014/main" id="{6656E880-0FFC-FA11-FE81-10E3561A3FAC}"/>
              </a:ext>
            </a:extLst>
          </p:cNvPr>
          <p:cNvPicPr>
            <a:picLocks noChangeAspect="1"/>
          </p:cNvPicPr>
          <p:nvPr/>
        </p:nvPicPr>
        <p:blipFill>
          <a:blip r:embed="rId2"/>
          <a:stretch>
            <a:fillRect/>
          </a:stretch>
        </p:blipFill>
        <p:spPr>
          <a:xfrm>
            <a:off x="-33769" y="1620237"/>
            <a:ext cx="12225769" cy="5237763"/>
          </a:xfrm>
          <a:prstGeom prst="rect">
            <a:avLst/>
          </a:prstGeom>
        </p:spPr>
      </p:pic>
    </p:spTree>
    <p:extLst>
      <p:ext uri="{BB962C8B-B14F-4D97-AF65-F5344CB8AC3E}">
        <p14:creationId xmlns:p14="http://schemas.microsoft.com/office/powerpoint/2010/main" val="1451991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41AEDB2-09CE-C332-00A6-4447F9318F13}"/>
              </a:ext>
            </a:extLst>
          </p:cNvPr>
          <p:cNvSpPr>
            <a:spLocks noGrp="1"/>
          </p:cNvSpPr>
          <p:nvPr>
            <p:ph type="title"/>
          </p:nvPr>
        </p:nvSpPr>
        <p:spPr/>
        <p:txBody>
          <a:bodyPr/>
          <a:lstStyle/>
          <a:p>
            <a:r>
              <a:rPr lang="sv-SE" dirty="0"/>
              <a:t>Sömncykler </a:t>
            </a:r>
          </a:p>
        </p:txBody>
      </p:sp>
      <p:sp>
        <p:nvSpPr>
          <p:cNvPr id="3" name="Platshållare för innehåll 2">
            <a:extLst>
              <a:ext uri="{FF2B5EF4-FFF2-40B4-BE49-F238E27FC236}">
                <a16:creationId xmlns:a16="http://schemas.microsoft.com/office/drawing/2014/main" id="{646ABB2D-F3A1-FDB9-91E5-E64E18917416}"/>
              </a:ext>
            </a:extLst>
          </p:cNvPr>
          <p:cNvSpPr>
            <a:spLocks noGrp="1"/>
          </p:cNvSpPr>
          <p:nvPr>
            <p:ph idx="1"/>
          </p:nvPr>
        </p:nvSpPr>
        <p:spPr>
          <a:xfrm>
            <a:off x="6907335" y="532562"/>
            <a:ext cx="4949721" cy="6440994"/>
          </a:xfrm>
        </p:spPr>
        <p:txBody>
          <a:bodyPr>
            <a:normAutofit fontScale="92500" lnSpcReduction="20000"/>
          </a:bodyPr>
          <a:lstStyle/>
          <a:p>
            <a:r>
              <a:rPr lang="sv-SE" dirty="0"/>
              <a:t>Faserna upprepas 4 – 6 gånger i cykler på ca 1.5 timmar </a:t>
            </a:r>
          </a:p>
          <a:p>
            <a:r>
              <a:rPr lang="sv-SE" dirty="0"/>
              <a:t>Fas 1: övergång mellan vakenhet och sömn</a:t>
            </a:r>
          </a:p>
          <a:p>
            <a:r>
              <a:rPr lang="sv-SE" dirty="0"/>
              <a:t>Fas 2: bassömnen – ca 50% av nattsömnen. Tomningen av hjärnans korttidsminne </a:t>
            </a:r>
          </a:p>
          <a:p>
            <a:r>
              <a:rPr lang="sv-SE" dirty="0"/>
              <a:t>Fas 3 och 4: djupsömn – hela hjärnan samarbetar och vilar. Kraftigast återhämtning av kroppen </a:t>
            </a:r>
          </a:p>
          <a:p>
            <a:r>
              <a:rPr lang="sv-SE" dirty="0"/>
              <a:t>REM: drömsömn – hjärnan är aktiv men musklerna är avslappnad. Bearbetning av känslor, sinnesstämning, kreativitet, ihopkopplande av gamla minnen och nya intryck </a:t>
            </a:r>
          </a:p>
          <a:p>
            <a:r>
              <a:rPr lang="sv-SE" dirty="0"/>
              <a:t>Under natten förlängas REM men förkortas Fas 3 och 4</a:t>
            </a:r>
          </a:p>
        </p:txBody>
      </p:sp>
      <p:pic>
        <p:nvPicPr>
          <p:cNvPr id="5" name="Bildobjekt 4">
            <a:extLst>
              <a:ext uri="{FF2B5EF4-FFF2-40B4-BE49-F238E27FC236}">
                <a16:creationId xmlns:a16="http://schemas.microsoft.com/office/drawing/2014/main" id="{6656E880-0FFC-FA11-FE81-10E3561A3FAC}"/>
              </a:ext>
            </a:extLst>
          </p:cNvPr>
          <p:cNvPicPr>
            <a:picLocks noChangeAspect="1"/>
          </p:cNvPicPr>
          <p:nvPr/>
        </p:nvPicPr>
        <p:blipFill>
          <a:blip r:embed="rId3"/>
          <a:stretch>
            <a:fillRect/>
          </a:stretch>
        </p:blipFill>
        <p:spPr>
          <a:xfrm>
            <a:off x="0" y="2521674"/>
            <a:ext cx="6907335" cy="2959240"/>
          </a:xfrm>
          <a:prstGeom prst="rect">
            <a:avLst/>
          </a:prstGeom>
        </p:spPr>
      </p:pic>
    </p:spTree>
    <p:extLst>
      <p:ext uri="{BB962C8B-B14F-4D97-AF65-F5344CB8AC3E}">
        <p14:creationId xmlns:p14="http://schemas.microsoft.com/office/powerpoint/2010/main" val="4062616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B78FA0-9CC8-07AA-91A3-0962EE74E41C}"/>
              </a:ext>
            </a:extLst>
          </p:cNvPr>
          <p:cNvSpPr>
            <a:spLocks noGrp="1"/>
          </p:cNvSpPr>
          <p:nvPr>
            <p:ph type="title"/>
          </p:nvPr>
        </p:nvSpPr>
        <p:spPr/>
        <p:txBody>
          <a:bodyPr/>
          <a:lstStyle/>
          <a:p>
            <a:r>
              <a:rPr lang="sv-SE" dirty="0"/>
              <a:t>Vad hindrar sömn?</a:t>
            </a:r>
          </a:p>
        </p:txBody>
      </p:sp>
      <p:sp>
        <p:nvSpPr>
          <p:cNvPr id="3" name="Platshållare för innehåll 2">
            <a:extLst>
              <a:ext uri="{FF2B5EF4-FFF2-40B4-BE49-F238E27FC236}">
                <a16:creationId xmlns:a16="http://schemas.microsoft.com/office/drawing/2014/main" id="{B1982786-5767-2E2F-2683-CF289117B3E6}"/>
              </a:ext>
            </a:extLst>
          </p:cNvPr>
          <p:cNvSpPr>
            <a:spLocks noGrp="1"/>
          </p:cNvSpPr>
          <p:nvPr>
            <p:ph idx="1"/>
          </p:nvPr>
        </p:nvSpPr>
        <p:spPr/>
        <p:txBody>
          <a:bodyPr/>
          <a:lstStyle/>
          <a:p>
            <a:r>
              <a:rPr lang="sv-SE" dirty="0"/>
              <a:t>Läxor</a:t>
            </a:r>
          </a:p>
          <a:p>
            <a:r>
              <a:rPr lang="sv-SE" dirty="0"/>
              <a:t>Plugg </a:t>
            </a:r>
          </a:p>
          <a:p>
            <a:r>
              <a:rPr lang="sv-SE" dirty="0"/>
              <a:t>Familj </a:t>
            </a:r>
          </a:p>
          <a:p>
            <a:r>
              <a:rPr lang="sv-SE" dirty="0"/>
              <a:t>Kompisar </a:t>
            </a:r>
          </a:p>
          <a:p>
            <a:r>
              <a:rPr lang="sv-SE" dirty="0"/>
              <a:t>Mobiltelefon</a:t>
            </a:r>
          </a:p>
          <a:p>
            <a:r>
              <a:rPr lang="sv-SE" dirty="0"/>
              <a:t>Dataspel </a:t>
            </a:r>
          </a:p>
        </p:txBody>
      </p:sp>
      <p:sp>
        <p:nvSpPr>
          <p:cNvPr id="4" name="textruta 3">
            <a:extLst>
              <a:ext uri="{FF2B5EF4-FFF2-40B4-BE49-F238E27FC236}">
                <a16:creationId xmlns:a16="http://schemas.microsoft.com/office/drawing/2014/main" id="{BB6B5025-4265-371E-9CE9-4A2F648E486A}"/>
              </a:ext>
            </a:extLst>
          </p:cNvPr>
          <p:cNvSpPr txBox="1"/>
          <p:nvPr/>
        </p:nvSpPr>
        <p:spPr>
          <a:xfrm>
            <a:off x="4702628" y="1825625"/>
            <a:ext cx="6883121" cy="3970318"/>
          </a:xfrm>
          <a:prstGeom prst="rect">
            <a:avLst/>
          </a:prstGeom>
          <a:noFill/>
        </p:spPr>
        <p:txBody>
          <a:bodyPr wrap="square" rtlCol="0">
            <a:spAutoFit/>
          </a:bodyPr>
          <a:lstStyle/>
          <a:p>
            <a:pPr marL="285750" indent="-285750">
              <a:buFont typeface="Arial" panose="020B0604020202020204" pitchFamily="34" charset="0"/>
              <a:buChar char="•"/>
            </a:pPr>
            <a:r>
              <a:rPr lang="sv-SE" sz="2800" dirty="0"/>
              <a:t>Blåljus från datorer och mobiler liknar solljus</a:t>
            </a:r>
          </a:p>
          <a:p>
            <a:pPr marL="742950" lvl="1" indent="-285750">
              <a:buFont typeface="Arial" panose="020B0604020202020204" pitchFamily="34" charset="0"/>
              <a:buChar char="•"/>
            </a:pPr>
            <a:r>
              <a:rPr lang="sv-SE" sz="2800" dirty="0"/>
              <a:t>Inhibitera (hindrar) melatonin uppbyggnad </a:t>
            </a:r>
          </a:p>
          <a:p>
            <a:pPr marL="285750" indent="-285750">
              <a:buFont typeface="Arial" panose="020B0604020202020204" pitchFamily="34" charset="0"/>
              <a:buChar char="•"/>
            </a:pPr>
            <a:r>
              <a:rPr lang="sv-SE" sz="2800" dirty="0"/>
              <a:t>Tas bort från tiden att kunna städa hjärnans korttidsminne </a:t>
            </a:r>
          </a:p>
          <a:p>
            <a:pPr marL="285750" indent="-285750">
              <a:buFont typeface="Arial" panose="020B0604020202020204" pitchFamily="34" charset="0"/>
              <a:buChar char="•"/>
            </a:pPr>
            <a:r>
              <a:rPr lang="sv-SE" sz="2800" dirty="0"/>
              <a:t>Tas bort från tiden att kunna förflytta ny information till långtidsminne </a:t>
            </a:r>
          </a:p>
          <a:p>
            <a:endParaRPr lang="sv-SE" sz="2800" dirty="0"/>
          </a:p>
        </p:txBody>
      </p:sp>
    </p:spTree>
    <p:extLst>
      <p:ext uri="{BB962C8B-B14F-4D97-AF65-F5344CB8AC3E}">
        <p14:creationId xmlns:p14="http://schemas.microsoft.com/office/powerpoint/2010/main" val="37778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p:cTn id="2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5" dur="500"/>
                                        <p:tgtEl>
                                          <p:spTgt spid="3">
                                            <p:txEl>
                                              <p:pRg st="4" end="4"/>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p:cTn id="2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nodeType="clickEffect">
                                  <p:stCondLst>
                                    <p:cond delay="0"/>
                                  </p:stCondLst>
                                  <p:childTnLst>
                                    <p:animScale>
                                      <p:cBhvr>
                                        <p:cTn id="34" dur="2000" fill="hold"/>
                                        <p:tgtEl>
                                          <p:spTgt spid="3">
                                            <p:txEl>
                                              <p:pRg st="4" end="4"/>
                                            </p:txEl>
                                          </p:spTgt>
                                        </p:tgtEl>
                                      </p:cBhvr>
                                      <p:by x="150000" y="150000"/>
                                    </p:animScale>
                                  </p:childTnLst>
                                </p:cTn>
                              </p:par>
                              <p:par>
                                <p:cTn id="35" presetID="6" presetClass="emph" presetSubtype="0" fill="hold" nodeType="withEffect">
                                  <p:stCondLst>
                                    <p:cond delay="0"/>
                                  </p:stCondLst>
                                  <p:childTnLst>
                                    <p:animScale>
                                      <p:cBhvr>
                                        <p:cTn id="36" dur="2000" fill="hold"/>
                                        <p:tgtEl>
                                          <p:spTgt spid="3">
                                            <p:txEl>
                                              <p:pRg st="5" end="5"/>
                                            </p:txEl>
                                          </p:spTgt>
                                        </p:tgtEl>
                                      </p:cBhvr>
                                      <p:by x="150000" y="15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 calcmode="lin" valueType="num">
                                      <p:cBhvr additive="base">
                                        <p:cTn id="4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 calcmode="lin" valueType="num">
                                      <p:cBhvr additive="base">
                                        <p:cTn id="4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 calcmode="lin" valueType="num">
                                      <p:cBhvr additive="base">
                                        <p:cTn id="4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anim calcmode="lin" valueType="num">
                                      <p:cBhvr additive="base">
                                        <p:cTn id="5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A4CF020-99A0-011A-1C10-E28C26484FF3}"/>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850C1B49-CFD3-DEF6-2F61-84281ACE5BC0}"/>
              </a:ext>
            </a:extLst>
          </p:cNvPr>
          <p:cNvSpPr>
            <a:spLocks noGrp="1"/>
          </p:cNvSpPr>
          <p:nvPr>
            <p:ph idx="1"/>
          </p:nvPr>
        </p:nvSpPr>
        <p:spPr/>
        <p:txBody>
          <a:bodyPr/>
          <a:lstStyle/>
          <a:p>
            <a:pPr marL="0" indent="0">
              <a:buNone/>
            </a:pPr>
            <a:r>
              <a:rPr lang="sv-SE" dirty="0">
                <a:hlinkClick r:id="rId2"/>
              </a:rPr>
              <a:t>Vad kostar det att inte sova?</a:t>
            </a:r>
            <a:endParaRPr lang="sv-SE" dirty="0"/>
          </a:p>
          <a:p>
            <a:pPr marL="0" indent="0">
              <a:buNone/>
            </a:pPr>
            <a:endParaRPr lang="sv-SE" dirty="0"/>
          </a:p>
        </p:txBody>
      </p:sp>
    </p:spTree>
    <p:extLst>
      <p:ext uri="{BB962C8B-B14F-4D97-AF65-F5344CB8AC3E}">
        <p14:creationId xmlns:p14="http://schemas.microsoft.com/office/powerpoint/2010/main" val="3908930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5FAB100-2FE9-830B-303F-907983A75C21}"/>
              </a:ext>
            </a:extLst>
          </p:cNvPr>
          <p:cNvSpPr>
            <a:spLocks noGrp="1"/>
          </p:cNvSpPr>
          <p:nvPr>
            <p:ph type="title"/>
          </p:nvPr>
        </p:nvSpPr>
        <p:spPr/>
        <p:txBody>
          <a:bodyPr/>
          <a:lstStyle/>
          <a:p>
            <a:r>
              <a:rPr lang="sv-SE" dirty="0"/>
              <a:t>Sömn </a:t>
            </a:r>
          </a:p>
        </p:txBody>
      </p:sp>
      <p:sp>
        <p:nvSpPr>
          <p:cNvPr id="3" name="Platshållare för innehåll 2">
            <a:extLst>
              <a:ext uri="{FF2B5EF4-FFF2-40B4-BE49-F238E27FC236}">
                <a16:creationId xmlns:a16="http://schemas.microsoft.com/office/drawing/2014/main" id="{4165D3B5-0EEA-D1D4-16CF-5787667FAB49}"/>
              </a:ext>
            </a:extLst>
          </p:cNvPr>
          <p:cNvSpPr>
            <a:spLocks noGrp="1"/>
          </p:cNvSpPr>
          <p:nvPr>
            <p:ph idx="1"/>
          </p:nvPr>
        </p:nvSpPr>
        <p:spPr/>
        <p:txBody>
          <a:bodyPr/>
          <a:lstStyle/>
          <a:p>
            <a:r>
              <a:rPr lang="sv-SE" dirty="0"/>
              <a:t>Sömn är en form av vila </a:t>
            </a:r>
          </a:p>
          <a:p>
            <a:r>
              <a:rPr lang="sv-SE" dirty="0"/>
              <a:t>Man blir omedveten eller mindre medveten om sin omgivning </a:t>
            </a:r>
          </a:p>
          <a:p>
            <a:r>
              <a:rPr lang="sv-SE" dirty="0"/>
              <a:t>De flesta djur sover regelbundet – de som är tvungna att stanna vakna dör av utmattning </a:t>
            </a:r>
          </a:p>
          <a:p>
            <a:r>
              <a:rPr lang="sv-SE" dirty="0"/>
              <a:t>Nyfödda barn sover 16 timmar om dygnet </a:t>
            </a:r>
          </a:p>
          <a:p>
            <a:r>
              <a:rPr lang="sv-SE" dirty="0"/>
              <a:t>De flesta vuxna sover mellan 6 – 9 timmar om dygnet </a:t>
            </a:r>
          </a:p>
          <a:p>
            <a:r>
              <a:rPr lang="sv-SE" dirty="0"/>
              <a:t>Under sömn minskar ämnesomsättning, kroppstemperatur sjunker, och pulsen och andningen blir långsammare </a:t>
            </a:r>
          </a:p>
        </p:txBody>
      </p:sp>
    </p:spTree>
    <p:extLst>
      <p:ext uri="{BB962C8B-B14F-4D97-AF65-F5344CB8AC3E}">
        <p14:creationId xmlns:p14="http://schemas.microsoft.com/office/powerpoint/2010/main" val="214249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54FF7C7-936C-918E-DE8B-CABBBD6D2740}"/>
              </a:ext>
            </a:extLst>
          </p:cNvPr>
          <p:cNvSpPr>
            <a:spLocks noGrp="1"/>
          </p:cNvSpPr>
          <p:nvPr>
            <p:ph type="title"/>
          </p:nvPr>
        </p:nvSpPr>
        <p:spPr/>
        <p:txBody>
          <a:bodyPr/>
          <a:lstStyle/>
          <a:p>
            <a:r>
              <a:rPr lang="sv-SE" dirty="0"/>
              <a:t>Effekter av Sömn </a:t>
            </a:r>
          </a:p>
        </p:txBody>
      </p:sp>
      <p:sp>
        <p:nvSpPr>
          <p:cNvPr id="3" name="Platshållare för innehåll 2">
            <a:extLst>
              <a:ext uri="{FF2B5EF4-FFF2-40B4-BE49-F238E27FC236}">
                <a16:creationId xmlns:a16="http://schemas.microsoft.com/office/drawing/2014/main" id="{59801C08-75FD-519D-9E43-363ACFE530D3}"/>
              </a:ext>
            </a:extLst>
          </p:cNvPr>
          <p:cNvSpPr>
            <a:spLocks noGrp="1"/>
          </p:cNvSpPr>
          <p:nvPr>
            <p:ph idx="1"/>
          </p:nvPr>
        </p:nvSpPr>
        <p:spPr/>
        <p:txBody>
          <a:bodyPr/>
          <a:lstStyle/>
          <a:p>
            <a:r>
              <a:rPr lang="sv-SE" dirty="0"/>
              <a:t>Vi sparar energi</a:t>
            </a:r>
          </a:p>
          <a:p>
            <a:pPr lvl="1"/>
            <a:r>
              <a:rPr lang="sv-SE" dirty="0"/>
              <a:t>När vi sover använder vi 10% mindre energi </a:t>
            </a:r>
          </a:p>
          <a:p>
            <a:r>
              <a:rPr lang="sv-SE" dirty="0"/>
              <a:t>Tillfälle för kroppen att: </a:t>
            </a:r>
          </a:p>
          <a:p>
            <a:pPr lvl="1"/>
            <a:r>
              <a:rPr lang="sv-SE" dirty="0"/>
              <a:t>Reparera skador </a:t>
            </a:r>
          </a:p>
          <a:p>
            <a:pPr lvl="1"/>
            <a:r>
              <a:rPr lang="sv-SE" dirty="0"/>
              <a:t>Städa bort en del ämnen som har bildats </a:t>
            </a:r>
          </a:p>
          <a:p>
            <a:pPr lvl="1"/>
            <a:r>
              <a:rPr lang="sv-SE" dirty="0"/>
              <a:t>Fylla på andra ämnen som har använts </a:t>
            </a:r>
          </a:p>
          <a:p>
            <a:pPr lvl="1"/>
            <a:r>
              <a:rPr lang="sv-SE" dirty="0"/>
              <a:t>Mer protein bildas</a:t>
            </a:r>
          </a:p>
          <a:p>
            <a:pPr lvl="1"/>
            <a:r>
              <a:rPr lang="sv-SE" dirty="0"/>
              <a:t>Musklerna växer</a:t>
            </a:r>
          </a:p>
          <a:p>
            <a:pPr lvl="1"/>
            <a:r>
              <a:rPr lang="sv-SE" dirty="0"/>
              <a:t>Vävnad repareras</a:t>
            </a:r>
          </a:p>
          <a:p>
            <a:pPr lvl="1"/>
            <a:r>
              <a:rPr lang="sv-SE" dirty="0"/>
              <a:t>Tillväxthormon bildas</a:t>
            </a:r>
          </a:p>
        </p:txBody>
      </p:sp>
    </p:spTree>
    <p:extLst>
      <p:ext uri="{BB962C8B-B14F-4D97-AF65-F5344CB8AC3E}">
        <p14:creationId xmlns:p14="http://schemas.microsoft.com/office/powerpoint/2010/main" val="197670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A2501BD-8EC2-BD16-F17C-D2F3A9CF379E}"/>
              </a:ext>
            </a:extLst>
          </p:cNvPr>
          <p:cNvSpPr>
            <a:spLocks noGrp="1"/>
          </p:cNvSpPr>
          <p:nvPr>
            <p:ph type="title"/>
          </p:nvPr>
        </p:nvSpPr>
        <p:spPr/>
        <p:txBody>
          <a:bodyPr/>
          <a:lstStyle/>
          <a:p>
            <a:r>
              <a:rPr lang="sv-SE" dirty="0"/>
              <a:t>Sömning eller pigg  </a:t>
            </a:r>
          </a:p>
        </p:txBody>
      </p:sp>
      <p:sp>
        <p:nvSpPr>
          <p:cNvPr id="3" name="Platshållare för innehåll 2">
            <a:extLst>
              <a:ext uri="{FF2B5EF4-FFF2-40B4-BE49-F238E27FC236}">
                <a16:creationId xmlns:a16="http://schemas.microsoft.com/office/drawing/2014/main" id="{CBDF0155-10C7-6071-1A3D-056971CF8798}"/>
              </a:ext>
            </a:extLst>
          </p:cNvPr>
          <p:cNvSpPr>
            <a:spLocks noGrp="1"/>
          </p:cNvSpPr>
          <p:nvPr>
            <p:ph idx="1"/>
          </p:nvPr>
        </p:nvSpPr>
        <p:spPr>
          <a:xfrm>
            <a:off x="838200" y="1825625"/>
            <a:ext cx="7784907" cy="4351338"/>
          </a:xfrm>
        </p:spPr>
        <p:txBody>
          <a:bodyPr>
            <a:normAutofit lnSpcReduction="10000"/>
          </a:bodyPr>
          <a:lstStyle/>
          <a:p>
            <a:r>
              <a:rPr lang="sv-SE" dirty="0"/>
              <a:t>Under dagen utsöndras ämnet adenosin medans nervceller är aktiva </a:t>
            </a:r>
          </a:p>
          <a:p>
            <a:r>
              <a:rPr lang="sv-SE" dirty="0"/>
              <a:t>Det finns receptorer som kallas </a:t>
            </a:r>
            <a:r>
              <a:rPr lang="sv-SE" i="1" dirty="0"/>
              <a:t>adenosinreceptorer </a:t>
            </a:r>
            <a:endParaRPr lang="sv-SE" dirty="0"/>
          </a:p>
          <a:p>
            <a:r>
              <a:rPr lang="sv-SE" dirty="0"/>
              <a:t>När adenosin bildas och reageras med sin receptor blir hjärnan sömnig </a:t>
            </a:r>
          </a:p>
          <a:p>
            <a:r>
              <a:rPr lang="sv-SE" dirty="0"/>
              <a:t>Under sömn tas bort adenosin och vi vaknar piggare </a:t>
            </a:r>
          </a:p>
          <a:p>
            <a:r>
              <a:rPr lang="sv-SE" dirty="0"/>
              <a:t>Koffein reagerar med de samma receptorerna och blockeras adenosin </a:t>
            </a:r>
          </a:p>
          <a:p>
            <a:pPr lvl="1"/>
            <a:r>
              <a:rPr lang="sv-SE" dirty="0"/>
              <a:t>Hindrar oss från att känna oss sömnig  </a:t>
            </a:r>
          </a:p>
          <a:p>
            <a:endParaRPr lang="sv-SE" dirty="0"/>
          </a:p>
        </p:txBody>
      </p:sp>
      <p:pic>
        <p:nvPicPr>
          <p:cNvPr id="1026" name="Picture 2" descr="Koffein: effekter, fördelar och säkerhet - Styrkelabbet">
            <a:extLst>
              <a:ext uri="{FF2B5EF4-FFF2-40B4-BE49-F238E27FC236}">
                <a16:creationId xmlns:a16="http://schemas.microsoft.com/office/drawing/2014/main" id="{661BFDFA-0936-8505-B907-BB46021EB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3277" y="247649"/>
            <a:ext cx="2708661" cy="2638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ffeine - Proteopedia, life in 3D">
            <a:extLst>
              <a:ext uri="{FF2B5EF4-FFF2-40B4-BE49-F238E27FC236}">
                <a16:creationId xmlns:a16="http://schemas.microsoft.com/office/drawing/2014/main" id="{822E4D57-D4D9-9F2C-68A5-3AC8CEADA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3107" y="3676650"/>
            <a:ext cx="34290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54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4D91B8F-997A-5AD6-A48A-EA6A0C2D3267}"/>
              </a:ext>
            </a:extLst>
          </p:cNvPr>
          <p:cNvSpPr>
            <a:spLocks noGrp="1"/>
          </p:cNvSpPr>
          <p:nvPr>
            <p:ph type="title"/>
          </p:nvPr>
        </p:nvSpPr>
        <p:spPr/>
        <p:txBody>
          <a:bodyPr/>
          <a:lstStyle/>
          <a:p>
            <a:r>
              <a:rPr lang="sv-SE" dirty="0"/>
              <a:t>Hjärnan </a:t>
            </a:r>
          </a:p>
        </p:txBody>
      </p:sp>
      <p:sp>
        <p:nvSpPr>
          <p:cNvPr id="3" name="Platshållare för innehåll 2">
            <a:extLst>
              <a:ext uri="{FF2B5EF4-FFF2-40B4-BE49-F238E27FC236}">
                <a16:creationId xmlns:a16="http://schemas.microsoft.com/office/drawing/2014/main" id="{C5F6C3E1-8EE5-5293-2C1A-BD2182FC0357}"/>
              </a:ext>
            </a:extLst>
          </p:cNvPr>
          <p:cNvSpPr>
            <a:spLocks noGrp="1"/>
          </p:cNvSpPr>
          <p:nvPr>
            <p:ph idx="1"/>
          </p:nvPr>
        </p:nvSpPr>
        <p:spPr>
          <a:xfrm>
            <a:off x="838200" y="1825625"/>
            <a:ext cx="5257800" cy="4351338"/>
          </a:xfrm>
        </p:spPr>
        <p:txBody>
          <a:bodyPr/>
          <a:lstStyle/>
          <a:p>
            <a:r>
              <a:rPr lang="sv-SE" dirty="0"/>
              <a:t>Sömn är nödvändigt för processer i hjärnan som har med minne och inlärning att göra </a:t>
            </a:r>
          </a:p>
          <a:p>
            <a:r>
              <a:rPr lang="sv-SE" dirty="0"/>
              <a:t>Minnet är uppdelat i två: </a:t>
            </a:r>
          </a:p>
          <a:p>
            <a:pPr lvl="1"/>
            <a:r>
              <a:rPr lang="sv-SE" dirty="0"/>
              <a:t>Korttidsminnet – kommer ihåg det som man håller på med just nu </a:t>
            </a:r>
          </a:p>
          <a:p>
            <a:pPr lvl="1"/>
            <a:r>
              <a:rPr lang="sv-SE" dirty="0"/>
              <a:t>Långtidsminnet – komma ihåg saker längre tid, ofta hela livet </a:t>
            </a:r>
          </a:p>
          <a:p>
            <a:r>
              <a:rPr lang="sv-SE" dirty="0"/>
              <a:t>Viktigt att sova ordentligt efter man har lärt sig något nytt </a:t>
            </a:r>
          </a:p>
        </p:txBody>
      </p:sp>
      <p:pic>
        <p:nvPicPr>
          <p:cNvPr id="2050" name="Picture 2" descr="Så fungerar hjärnan | Demenscentrum">
            <a:extLst>
              <a:ext uri="{FF2B5EF4-FFF2-40B4-BE49-F238E27FC236}">
                <a16:creationId xmlns:a16="http://schemas.microsoft.com/office/drawing/2014/main" id="{E9CE389D-BFBF-F4C1-A946-6615311A2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862557"/>
            <a:ext cx="5701951" cy="563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123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01BCA32-EC5C-7ADB-24B5-073546E972FB}"/>
              </a:ext>
            </a:extLst>
          </p:cNvPr>
          <p:cNvSpPr>
            <a:spLocks noGrp="1"/>
          </p:cNvSpPr>
          <p:nvPr>
            <p:ph type="title"/>
          </p:nvPr>
        </p:nvSpPr>
        <p:spPr/>
        <p:txBody>
          <a:bodyPr/>
          <a:lstStyle/>
          <a:p>
            <a:r>
              <a:rPr lang="sv-SE" dirty="0"/>
              <a:t>Minnet </a:t>
            </a:r>
          </a:p>
        </p:txBody>
      </p:sp>
      <p:sp>
        <p:nvSpPr>
          <p:cNvPr id="3" name="Platshållare för innehåll 2">
            <a:extLst>
              <a:ext uri="{FF2B5EF4-FFF2-40B4-BE49-F238E27FC236}">
                <a16:creationId xmlns:a16="http://schemas.microsoft.com/office/drawing/2014/main" id="{B9A17050-70A2-710B-6DBF-9AAE7AF711F1}"/>
              </a:ext>
            </a:extLst>
          </p:cNvPr>
          <p:cNvSpPr>
            <a:spLocks noGrp="1"/>
          </p:cNvSpPr>
          <p:nvPr>
            <p:ph idx="1"/>
          </p:nvPr>
        </p:nvSpPr>
        <p:spPr/>
        <p:txBody>
          <a:bodyPr/>
          <a:lstStyle/>
          <a:p>
            <a:pPr marL="0" indent="0">
              <a:buNone/>
            </a:pPr>
            <a:r>
              <a:rPr lang="sv-SE" dirty="0"/>
              <a:t>Långtidsminnet är uppdelat i fyra: </a:t>
            </a:r>
          </a:p>
          <a:p>
            <a:r>
              <a:rPr lang="sv-SE" dirty="0">
                <a:solidFill>
                  <a:srgbClr val="FFFF00"/>
                </a:solidFill>
              </a:rPr>
              <a:t>Procedurminnet </a:t>
            </a:r>
            <a:r>
              <a:rPr lang="sv-SE" dirty="0"/>
              <a:t>– kommer ihåg hur man gör saker t.ex. cykla </a:t>
            </a:r>
          </a:p>
          <a:p>
            <a:r>
              <a:rPr lang="sv-SE" dirty="0">
                <a:solidFill>
                  <a:srgbClr val="FFFF00"/>
                </a:solidFill>
              </a:rPr>
              <a:t>Perceptuella minnet </a:t>
            </a:r>
            <a:r>
              <a:rPr lang="sv-SE" dirty="0"/>
              <a:t>– kommer ihåg hur saker ser ut, vad de används till och vad de heter t.ex. man känner igen en cykel fast den är helt ny</a:t>
            </a:r>
          </a:p>
          <a:p>
            <a:r>
              <a:rPr lang="sv-SE" dirty="0">
                <a:solidFill>
                  <a:srgbClr val="FFFF00"/>
                </a:solidFill>
              </a:rPr>
              <a:t>Semantiska minnet </a:t>
            </a:r>
            <a:r>
              <a:rPr lang="sv-SE" dirty="0"/>
              <a:t>– kommer ihåg fakta som man har lärt sig t.ex. hur många centimeter i en meter </a:t>
            </a:r>
          </a:p>
          <a:p>
            <a:r>
              <a:rPr lang="sv-SE" dirty="0">
                <a:solidFill>
                  <a:srgbClr val="FFFF00"/>
                </a:solidFill>
              </a:rPr>
              <a:t>Episodiska minnet </a:t>
            </a:r>
            <a:r>
              <a:rPr lang="sv-SE" dirty="0"/>
              <a:t>– kommer ihåg händelser man har varit med om t.ex. hur filmen man tittade på slutade </a:t>
            </a:r>
          </a:p>
        </p:txBody>
      </p:sp>
    </p:spTree>
    <p:extLst>
      <p:ext uri="{BB962C8B-B14F-4D97-AF65-F5344CB8AC3E}">
        <p14:creationId xmlns:p14="http://schemas.microsoft.com/office/powerpoint/2010/main" val="357177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E6944C3-7D71-9E95-D04D-E1582C32922D}"/>
              </a:ext>
            </a:extLst>
          </p:cNvPr>
          <p:cNvSpPr>
            <a:spLocks noGrp="1"/>
          </p:cNvSpPr>
          <p:nvPr>
            <p:ph type="title"/>
          </p:nvPr>
        </p:nvSpPr>
        <p:spPr/>
        <p:txBody>
          <a:bodyPr/>
          <a:lstStyle/>
          <a:p>
            <a:r>
              <a:rPr lang="sv-SE" dirty="0"/>
              <a:t>Olika behöv </a:t>
            </a:r>
          </a:p>
        </p:txBody>
      </p:sp>
      <p:sp>
        <p:nvSpPr>
          <p:cNvPr id="3" name="Platshållare för innehåll 2">
            <a:extLst>
              <a:ext uri="{FF2B5EF4-FFF2-40B4-BE49-F238E27FC236}">
                <a16:creationId xmlns:a16="http://schemas.microsoft.com/office/drawing/2014/main" id="{4B4E8AB0-EBA0-E035-BB30-A435F2BF1840}"/>
              </a:ext>
            </a:extLst>
          </p:cNvPr>
          <p:cNvSpPr>
            <a:spLocks noGrp="1"/>
          </p:cNvSpPr>
          <p:nvPr>
            <p:ph idx="1"/>
          </p:nvPr>
        </p:nvSpPr>
        <p:spPr/>
        <p:txBody>
          <a:bodyPr/>
          <a:lstStyle/>
          <a:p>
            <a:r>
              <a:rPr lang="sv-SE" dirty="0"/>
              <a:t>Alla människor behöver inte lika mycket sömn</a:t>
            </a:r>
          </a:p>
          <a:p>
            <a:r>
              <a:rPr lang="sv-SE" dirty="0"/>
              <a:t>Under högre stress perioder behöver man mer sömn </a:t>
            </a:r>
          </a:p>
          <a:p>
            <a:r>
              <a:rPr lang="sv-SE" dirty="0"/>
              <a:t>Sömn behöv ändras medans vi växer: </a:t>
            </a:r>
          </a:p>
          <a:p>
            <a:pPr lvl="1"/>
            <a:r>
              <a:rPr lang="sv-SE" dirty="0"/>
              <a:t>1-3 år: 12 – 14 timmar per dygn </a:t>
            </a:r>
          </a:p>
          <a:p>
            <a:pPr lvl="1"/>
            <a:r>
              <a:rPr lang="sv-SE" dirty="0"/>
              <a:t>3-6 år: 11 – 12 timmar per dygn </a:t>
            </a:r>
          </a:p>
          <a:p>
            <a:pPr lvl="1"/>
            <a:r>
              <a:rPr lang="sv-SE" dirty="0"/>
              <a:t>6-12 år: 10 – 11 timmar per dygn </a:t>
            </a:r>
          </a:p>
          <a:p>
            <a:pPr lvl="1"/>
            <a:r>
              <a:rPr lang="sv-SE" dirty="0"/>
              <a:t>12-18 år: 8 – 9 timmar per dygn (lite mer under puberteten) </a:t>
            </a:r>
          </a:p>
          <a:p>
            <a:pPr lvl="1"/>
            <a:r>
              <a:rPr lang="sv-SE" dirty="0"/>
              <a:t>Vuxna: 6 – 9 timmar per dygn </a:t>
            </a:r>
          </a:p>
        </p:txBody>
      </p:sp>
    </p:spTree>
    <p:extLst>
      <p:ext uri="{BB962C8B-B14F-4D97-AF65-F5344CB8AC3E}">
        <p14:creationId xmlns:p14="http://schemas.microsoft.com/office/powerpoint/2010/main" val="671471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3165A45-74E3-AC58-26E3-7E8C06DD6636}"/>
              </a:ext>
            </a:extLst>
          </p:cNvPr>
          <p:cNvSpPr>
            <a:spLocks noGrp="1"/>
          </p:cNvSpPr>
          <p:nvPr>
            <p:ph type="title"/>
          </p:nvPr>
        </p:nvSpPr>
        <p:spPr/>
        <p:txBody>
          <a:bodyPr/>
          <a:lstStyle/>
          <a:p>
            <a:r>
              <a:rPr lang="sv-SE" dirty="0"/>
              <a:t>Tonåring </a:t>
            </a:r>
          </a:p>
        </p:txBody>
      </p:sp>
      <p:sp>
        <p:nvSpPr>
          <p:cNvPr id="3" name="Platshållare för innehåll 2">
            <a:extLst>
              <a:ext uri="{FF2B5EF4-FFF2-40B4-BE49-F238E27FC236}">
                <a16:creationId xmlns:a16="http://schemas.microsoft.com/office/drawing/2014/main" id="{EDB306C2-0CD0-5826-9B7E-7945330206D0}"/>
              </a:ext>
            </a:extLst>
          </p:cNvPr>
          <p:cNvSpPr>
            <a:spLocks noGrp="1"/>
          </p:cNvSpPr>
          <p:nvPr>
            <p:ph idx="1"/>
          </p:nvPr>
        </p:nvSpPr>
        <p:spPr/>
        <p:txBody>
          <a:bodyPr>
            <a:normAutofit lnSpcReduction="10000"/>
          </a:bodyPr>
          <a:lstStyle/>
          <a:p>
            <a:r>
              <a:rPr lang="sv-SE" dirty="0"/>
              <a:t>Behovet av sömn ökar under tonåren </a:t>
            </a:r>
          </a:p>
          <a:p>
            <a:pPr lvl="1"/>
            <a:r>
              <a:rPr lang="sv-SE" dirty="0"/>
              <a:t>Kroppen växer mycket </a:t>
            </a:r>
          </a:p>
          <a:p>
            <a:pPr lvl="1"/>
            <a:r>
              <a:rPr lang="sv-SE" dirty="0"/>
              <a:t>Mängden av olika hormoner förändras </a:t>
            </a:r>
          </a:p>
          <a:p>
            <a:pPr lvl="1"/>
            <a:r>
              <a:rPr lang="sv-SE" dirty="0"/>
              <a:t>Utmaning att bli alltmer självständig – bestämma själv när man ska lägga sig </a:t>
            </a:r>
          </a:p>
          <a:p>
            <a:r>
              <a:rPr lang="sv-SE" dirty="0"/>
              <a:t>Viljan att sova minskar: </a:t>
            </a:r>
          </a:p>
          <a:p>
            <a:pPr lvl="1"/>
            <a:r>
              <a:rPr lang="sv-SE" dirty="0"/>
              <a:t>Läxor</a:t>
            </a:r>
          </a:p>
          <a:p>
            <a:pPr lvl="1"/>
            <a:r>
              <a:rPr lang="sv-SE" dirty="0"/>
              <a:t>Jobb </a:t>
            </a:r>
          </a:p>
          <a:p>
            <a:pPr lvl="1"/>
            <a:r>
              <a:rPr lang="sv-SE" dirty="0"/>
              <a:t>Umgås med kompisar </a:t>
            </a:r>
          </a:p>
          <a:p>
            <a:r>
              <a:rPr lang="sv-SE" dirty="0"/>
              <a:t>För lite sömn ökar risken för: </a:t>
            </a:r>
          </a:p>
          <a:p>
            <a:pPr lvl="1"/>
            <a:r>
              <a:rPr lang="sv-SE" dirty="0"/>
              <a:t>Lära dig saker sämre</a:t>
            </a:r>
          </a:p>
          <a:p>
            <a:pPr lvl="1"/>
            <a:r>
              <a:rPr lang="sv-SE" dirty="0"/>
              <a:t>Bli på dåligt humör </a:t>
            </a:r>
          </a:p>
        </p:txBody>
      </p:sp>
    </p:spTree>
    <p:extLst>
      <p:ext uri="{BB962C8B-B14F-4D97-AF65-F5344CB8AC3E}">
        <p14:creationId xmlns:p14="http://schemas.microsoft.com/office/powerpoint/2010/main" val="163125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MELATONIN - Bệnh Viện Tâm Thần TP. HCM">
            <a:extLst>
              <a:ext uri="{FF2B5EF4-FFF2-40B4-BE49-F238E27FC236}">
                <a16:creationId xmlns:a16="http://schemas.microsoft.com/office/drawing/2014/main" id="{78F39DCF-B572-1BD0-EF88-D0E6A37A36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9" t="7383" r="8963"/>
          <a:stretch/>
        </p:blipFill>
        <p:spPr bwMode="auto">
          <a:xfrm>
            <a:off x="591631" y="4042074"/>
            <a:ext cx="4555404" cy="2815926"/>
          </a:xfrm>
          <a:prstGeom prst="rect">
            <a:avLst/>
          </a:prstGeom>
          <a:noFill/>
          <a:extLst>
            <a:ext uri="{909E8E84-426E-40DD-AFC4-6F175D3DCCD1}">
              <a14:hiddenFill xmlns:a14="http://schemas.microsoft.com/office/drawing/2010/main">
                <a:solidFill>
                  <a:srgbClr val="FFFFFF"/>
                </a:solidFill>
              </a14:hiddenFill>
            </a:ext>
          </a:extLst>
        </p:spPr>
      </p:pic>
      <p:sp>
        <p:nvSpPr>
          <p:cNvPr id="2" name="Rubrik 1">
            <a:extLst>
              <a:ext uri="{FF2B5EF4-FFF2-40B4-BE49-F238E27FC236}">
                <a16:creationId xmlns:a16="http://schemas.microsoft.com/office/drawing/2014/main" id="{B5664D3A-D39F-34F1-551C-BACCEEA7F2EF}"/>
              </a:ext>
            </a:extLst>
          </p:cNvPr>
          <p:cNvSpPr>
            <a:spLocks noGrp="1"/>
          </p:cNvSpPr>
          <p:nvPr>
            <p:ph type="title"/>
          </p:nvPr>
        </p:nvSpPr>
        <p:spPr/>
        <p:txBody>
          <a:bodyPr/>
          <a:lstStyle/>
          <a:p>
            <a:r>
              <a:rPr lang="sv-SE" dirty="0"/>
              <a:t>Melatonin </a:t>
            </a:r>
          </a:p>
        </p:txBody>
      </p:sp>
      <p:sp>
        <p:nvSpPr>
          <p:cNvPr id="3" name="Platshållare för innehåll 2">
            <a:extLst>
              <a:ext uri="{FF2B5EF4-FFF2-40B4-BE49-F238E27FC236}">
                <a16:creationId xmlns:a16="http://schemas.microsoft.com/office/drawing/2014/main" id="{6A4DBC1A-755A-1DB1-FA9E-8D6FAA9A1B98}"/>
              </a:ext>
            </a:extLst>
          </p:cNvPr>
          <p:cNvSpPr>
            <a:spLocks noGrp="1"/>
          </p:cNvSpPr>
          <p:nvPr>
            <p:ph idx="1"/>
          </p:nvPr>
        </p:nvSpPr>
        <p:spPr>
          <a:xfrm>
            <a:off x="913793" y="1400783"/>
            <a:ext cx="10515600" cy="2747011"/>
          </a:xfrm>
        </p:spPr>
        <p:txBody>
          <a:bodyPr>
            <a:normAutofit/>
          </a:bodyPr>
          <a:lstStyle/>
          <a:p>
            <a:r>
              <a:rPr lang="sv-SE" dirty="0"/>
              <a:t>En hormon som påverkar dygnsrytmen och växlingen mellan vakenhet och sömn</a:t>
            </a:r>
          </a:p>
          <a:p>
            <a:r>
              <a:rPr lang="sv-SE" dirty="0"/>
              <a:t>Melatonin gör att man blir sömning </a:t>
            </a:r>
          </a:p>
          <a:p>
            <a:r>
              <a:rPr lang="sv-SE" dirty="0"/>
              <a:t>Melatoninbildningen är beroende av hur mycket ljus som faller på ögats näthinna</a:t>
            </a:r>
          </a:p>
          <a:p>
            <a:pPr lvl="1"/>
            <a:r>
              <a:rPr lang="sv-SE" dirty="0"/>
              <a:t>Det gör att melatoninhalten är låg under dagen och som högst under natten </a:t>
            </a:r>
          </a:p>
        </p:txBody>
      </p:sp>
      <p:sp>
        <p:nvSpPr>
          <p:cNvPr id="4" name="textruta 3">
            <a:extLst>
              <a:ext uri="{FF2B5EF4-FFF2-40B4-BE49-F238E27FC236}">
                <a16:creationId xmlns:a16="http://schemas.microsoft.com/office/drawing/2014/main" id="{D7CD7054-D7E0-A376-5AE1-9D7BC4183C8A}"/>
              </a:ext>
            </a:extLst>
          </p:cNvPr>
          <p:cNvSpPr txBox="1"/>
          <p:nvPr/>
        </p:nvSpPr>
        <p:spPr>
          <a:xfrm>
            <a:off x="5350755" y="4147794"/>
            <a:ext cx="6400800" cy="1569660"/>
          </a:xfrm>
          <a:prstGeom prst="rect">
            <a:avLst/>
          </a:prstGeom>
          <a:noFill/>
        </p:spPr>
        <p:txBody>
          <a:bodyPr wrap="square" rtlCol="0">
            <a:spAutoFit/>
          </a:bodyPr>
          <a:lstStyle/>
          <a:p>
            <a:pPr marL="342900" indent="-342900">
              <a:buFont typeface="Arial" panose="020B0604020202020204" pitchFamily="34" charset="0"/>
              <a:buChar char="•"/>
            </a:pPr>
            <a:r>
              <a:rPr lang="sv-SE" sz="2400" dirty="0"/>
              <a:t>Melatonin kan tas som läkemedel för att minska problemen med jetlag och vid sömnsvårigheter</a:t>
            </a:r>
          </a:p>
          <a:p>
            <a:endParaRPr lang="sv-SE" sz="2400" dirty="0"/>
          </a:p>
        </p:txBody>
      </p:sp>
    </p:spTree>
    <p:extLst>
      <p:ext uri="{BB962C8B-B14F-4D97-AF65-F5344CB8AC3E}">
        <p14:creationId xmlns:p14="http://schemas.microsoft.com/office/powerpoint/2010/main" val="214836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ema">
  <a:themeElements>
    <a:clrScheme name="Blå">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181</TotalTime>
  <Words>1172</Words>
  <Application>Microsoft Office PowerPoint</Application>
  <PresentationFormat>Bredbild</PresentationFormat>
  <Paragraphs>124</Paragraphs>
  <Slides>14</Slides>
  <Notes>7</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14</vt:i4>
      </vt:variant>
    </vt:vector>
  </HeadingPairs>
  <TitlesOfParts>
    <vt:vector size="19" baseType="lpstr">
      <vt:lpstr>Arial</vt:lpstr>
      <vt:lpstr>Calibri</vt:lpstr>
      <vt:lpstr>Calibri Light</vt:lpstr>
      <vt:lpstr>PT Sans</vt:lpstr>
      <vt:lpstr>Office-tema</vt:lpstr>
      <vt:lpstr>Naturkunskap 1b</vt:lpstr>
      <vt:lpstr>Sömn </vt:lpstr>
      <vt:lpstr>Effekter av Sömn </vt:lpstr>
      <vt:lpstr>Sömning eller pigg  </vt:lpstr>
      <vt:lpstr>Hjärnan </vt:lpstr>
      <vt:lpstr>Minnet </vt:lpstr>
      <vt:lpstr>Olika behöv </vt:lpstr>
      <vt:lpstr>Tonåring </vt:lpstr>
      <vt:lpstr>Melatonin </vt:lpstr>
      <vt:lpstr>Sömnproblem</vt:lpstr>
      <vt:lpstr>Sömncykler </vt:lpstr>
      <vt:lpstr>Sömncykler </vt:lpstr>
      <vt:lpstr>Vad hindrar sömn?</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Naturkunskap 1b</dc:title>
  <dc:creator>Fares Makki</dc:creator>
  <cp:lastModifiedBy>Fares Makki</cp:lastModifiedBy>
  <cp:revision>2</cp:revision>
  <dcterms:created xsi:type="dcterms:W3CDTF">2024-03-18T05:43:34Z</dcterms:created>
  <dcterms:modified xsi:type="dcterms:W3CDTF">2024-12-16T07:52:36Z</dcterms:modified>
</cp:coreProperties>
</file>