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42"/>
  </p:notesMasterIdLst>
  <p:sldIdLst>
    <p:sldId id="256" r:id="rId3"/>
    <p:sldId id="315" r:id="rId4"/>
    <p:sldId id="316" r:id="rId5"/>
    <p:sldId id="317" r:id="rId6"/>
    <p:sldId id="319" r:id="rId7"/>
    <p:sldId id="321" r:id="rId8"/>
    <p:sldId id="322" r:id="rId9"/>
    <p:sldId id="323" r:id="rId10"/>
    <p:sldId id="324" r:id="rId11"/>
    <p:sldId id="334" r:id="rId12"/>
    <p:sldId id="326" r:id="rId13"/>
    <p:sldId id="335" r:id="rId14"/>
    <p:sldId id="330" r:id="rId15"/>
    <p:sldId id="348" r:id="rId16"/>
    <p:sldId id="341" r:id="rId17"/>
    <p:sldId id="349" r:id="rId18"/>
    <p:sldId id="337" r:id="rId19"/>
    <p:sldId id="333" r:id="rId20"/>
    <p:sldId id="287" r:id="rId21"/>
    <p:sldId id="343" r:id="rId22"/>
    <p:sldId id="262" r:id="rId23"/>
    <p:sldId id="347" r:id="rId24"/>
    <p:sldId id="311" r:id="rId25"/>
    <p:sldId id="289" r:id="rId26"/>
    <p:sldId id="300" r:id="rId27"/>
    <p:sldId id="352" r:id="rId28"/>
    <p:sldId id="296" r:id="rId29"/>
    <p:sldId id="350" r:id="rId30"/>
    <p:sldId id="301" r:id="rId31"/>
    <p:sldId id="351" r:id="rId32"/>
    <p:sldId id="346" r:id="rId33"/>
    <p:sldId id="265" r:id="rId34"/>
    <p:sldId id="344" r:id="rId35"/>
    <p:sldId id="345" r:id="rId36"/>
    <p:sldId id="313" r:id="rId37"/>
    <p:sldId id="340" r:id="rId38"/>
    <p:sldId id="261" r:id="rId39"/>
    <p:sldId id="312" r:id="rId40"/>
    <p:sldId id="338" r:id="rId41"/>
  </p:sldIdLst>
  <p:sldSz cx="9144000" cy="5143500" type="screen16x9"/>
  <p:notesSz cx="6934200" cy="9220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4" d="100"/>
          <a:sy n="94" d="100"/>
        </p:scale>
        <p:origin x="-104" y="-119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628775" y="692150"/>
            <a:ext cx="3733800" cy="2100261"/>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298450" y="2997200"/>
            <a:ext cx="6337300" cy="5842000"/>
          </a:xfrm>
          <a:prstGeom prst="rect">
            <a:avLst/>
          </a:prstGeom>
          <a:noFill/>
          <a:ln>
            <a:noFill/>
          </a:ln>
        </p:spPr>
        <p:txBody>
          <a:bodyPr lIns="91425" tIns="91425" rIns="91425" bIns="91425" anchor="t" anchorCtr="0"/>
          <a:lstStyle>
            <a:lvl1pPr marL="0" marR="0" lvl="0" indent="0" algn="l" rtl="0">
              <a:spcBef>
                <a:spcPts val="1200"/>
              </a:spcBef>
              <a:buClr>
                <a:schemeClr val="dk1"/>
              </a:buClr>
              <a:buFont typeface="Arial"/>
              <a:buNone/>
              <a:defRPr sz="1200" b="0" i="0" u="none" strike="noStrike" cap="none">
                <a:solidFill>
                  <a:schemeClr val="dk1"/>
                </a:solidFill>
                <a:latin typeface="Arial"/>
                <a:ea typeface="Arial"/>
                <a:cs typeface="Arial"/>
                <a:sym typeface="Arial"/>
              </a:defRPr>
            </a:lvl1pPr>
            <a:lvl2pPr marL="400050" marR="0" lvl="1" indent="31750" algn="l" rtl="0">
              <a:spcBef>
                <a:spcPts val="600"/>
              </a:spcBef>
              <a:buClr>
                <a:schemeClr val="dk1"/>
              </a:buClr>
              <a:buSzPct val="100000"/>
              <a:buFont typeface="Noto Sans Symbols"/>
              <a:buChar char="•"/>
              <a:defRPr sz="1200" b="0" i="0" u="none" strike="noStrike" cap="none">
                <a:solidFill>
                  <a:schemeClr val="dk1"/>
                </a:solidFill>
                <a:latin typeface="Arial"/>
                <a:ea typeface="Arial"/>
                <a:cs typeface="Arial"/>
                <a:sym typeface="Arial"/>
              </a:defRPr>
            </a:lvl2pPr>
            <a:lvl3pPr marL="576263" marR="0" lvl="2" indent="33337" algn="l" rtl="0">
              <a:spcBef>
                <a:spcPts val="600"/>
              </a:spcBef>
              <a:buClr>
                <a:schemeClr val="dk1"/>
              </a:buClr>
              <a:buSzPct val="100000"/>
              <a:buFont typeface="Verdana"/>
              <a:buChar char="–"/>
              <a:defRPr sz="1200" b="0" i="0" u="none" strike="noStrike" cap="none">
                <a:solidFill>
                  <a:schemeClr val="dk1"/>
                </a:solidFill>
                <a:latin typeface="Arial"/>
                <a:ea typeface="Arial"/>
                <a:cs typeface="Arial"/>
                <a:sym typeface="Arial"/>
              </a:defRPr>
            </a:lvl3pPr>
            <a:lvl4pPr marL="801688" marR="0" lvl="3" indent="36512" algn="l" rtl="0">
              <a:spcBef>
                <a:spcPts val="600"/>
              </a:spcBef>
              <a:buClr>
                <a:schemeClr val="dk1"/>
              </a:buClr>
              <a:buSzPct val="100000"/>
              <a:buFont typeface="Verdana"/>
              <a:buChar char="▪"/>
              <a:defRPr sz="1200" b="0" i="0" u="none" strike="noStrike" cap="none">
                <a:solidFill>
                  <a:schemeClr val="dk1"/>
                </a:solidFill>
                <a:latin typeface="Arial"/>
                <a:ea typeface="Arial"/>
                <a:cs typeface="Arial"/>
                <a:sym typeface="Arial"/>
              </a:defRPr>
            </a:lvl4pPr>
            <a:lvl5pPr marL="1027113" marR="0" lvl="4" indent="-11112" algn="l" rtl="0">
              <a:spcBef>
                <a:spcPts val="600"/>
              </a:spcBef>
              <a:buClr>
                <a:schemeClr val="dk1"/>
              </a:buClr>
              <a:buSzPct val="100000"/>
              <a:buFont typeface="Verdana"/>
              <a:buChar char="—"/>
              <a:defRPr sz="12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Shape 5"/>
          <p:cNvSpPr txBox="1"/>
          <p:nvPr/>
        </p:nvSpPr>
        <p:spPr>
          <a:xfrm>
            <a:off x="3313853" y="8953500"/>
            <a:ext cx="360996" cy="21544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Verdana"/>
              <a:buNone/>
            </a:pPr>
            <a:fld id="{00000000-1234-1234-1234-123412341234}" type="slidenum">
              <a:rPr lang="en-US" sz="800" b="0" i="0" u="none" strike="noStrike" cap="none">
                <a:solidFill>
                  <a:schemeClr val="dk1"/>
                </a:solidFill>
                <a:latin typeface="Verdana"/>
                <a:ea typeface="Verdana"/>
                <a:cs typeface="Verdana"/>
                <a:sym typeface="Verdana"/>
              </a:rPr>
              <a:t>‹#›</a:t>
            </a:fld>
            <a:endParaRPr lang="en-US" sz="800" b="0" i="0" u="none" strike="noStrike" cap="none">
              <a:solidFill>
                <a:schemeClr val="dk1"/>
              </a:solidFill>
              <a:latin typeface="Verdana"/>
              <a:ea typeface="Verdana"/>
              <a:cs typeface="Verdana"/>
              <a:sym typeface="Verdana"/>
            </a:endParaRPr>
          </a:p>
        </p:txBody>
      </p:sp>
      <p:sp>
        <p:nvSpPr>
          <p:cNvPr id="6" name="Shape 6"/>
          <p:cNvSpPr txBox="1"/>
          <p:nvPr/>
        </p:nvSpPr>
        <p:spPr>
          <a:xfrm>
            <a:off x="298450" y="174625"/>
            <a:ext cx="6337300" cy="369332"/>
          </a:xfrm>
          <a:prstGeom prst="rect">
            <a:avLst/>
          </a:prstGeom>
          <a:noFill/>
          <a:ln>
            <a:noFill/>
          </a:ln>
        </p:spPr>
        <p:txBody>
          <a:bodyPr lIns="0" tIns="0" rIns="0" bIns="0" anchor="t" anchorCtr="0">
            <a:noAutofit/>
          </a:bodyPr>
          <a:lstStyle/>
          <a:p>
            <a:pPr marL="0" marR="0" lvl="0" indent="0" algn="ctr" rtl="0">
              <a:lnSpc>
                <a:spcPct val="100000"/>
              </a:lnSpc>
              <a:spcBef>
                <a:spcPts val="0"/>
              </a:spcBef>
              <a:spcAft>
                <a:spcPts val="0"/>
              </a:spcAft>
              <a:buClr>
                <a:schemeClr val="dk1"/>
              </a:buClr>
              <a:buSzPct val="25000"/>
              <a:buFont typeface="Verdana"/>
              <a:buNone/>
            </a:pPr>
            <a:r>
              <a:rPr lang="en-US" sz="1400" b="0" i="0" u="none" strike="noStrike" cap="none">
                <a:solidFill>
                  <a:schemeClr val="dk1"/>
                </a:solidFill>
                <a:latin typeface="Verdana"/>
                <a:ea typeface="Verdana"/>
                <a:cs typeface="Verdana"/>
                <a:sym typeface="Verdana"/>
              </a:rPr>
              <a:t>TITLE</a:t>
            </a:r>
          </a:p>
          <a:p>
            <a:pPr marL="0" marR="0" lvl="0" indent="0" algn="ctr" rtl="0">
              <a:lnSpc>
                <a:spcPct val="100000"/>
              </a:lnSpc>
              <a:spcBef>
                <a:spcPts val="0"/>
              </a:spcBef>
              <a:spcAft>
                <a:spcPts val="0"/>
              </a:spcAft>
              <a:buClr>
                <a:schemeClr val="dk1"/>
              </a:buClr>
              <a:buSzPct val="25000"/>
              <a:buFont typeface="Verdana"/>
              <a:buNone/>
            </a:pPr>
            <a:r>
              <a:rPr lang="en-US" sz="1000" b="0" i="0" u="none" strike="noStrike" cap="none">
                <a:solidFill>
                  <a:schemeClr val="dk1"/>
                </a:solidFill>
                <a:latin typeface="Verdana"/>
                <a:ea typeface="Verdana"/>
                <a:cs typeface="Verdana"/>
                <a:sym typeface="Verdana"/>
              </a:rPr>
              <a:t>Month Year</a:t>
            </a:r>
          </a:p>
        </p:txBody>
      </p:sp>
    </p:spTree>
    <p:extLst>
      <p:ext uri="{BB962C8B-B14F-4D97-AF65-F5344CB8AC3E}">
        <p14:creationId xmlns:p14="http://schemas.microsoft.com/office/powerpoint/2010/main" val="3452398751"/>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9370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298450" y="2997200"/>
            <a:ext cx="6337300" cy="58420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Verdana"/>
              <a:ea typeface="Verdana"/>
              <a:cs typeface="Verdana"/>
              <a:sym typeface="Verdana"/>
            </a:endParaRPr>
          </a:p>
        </p:txBody>
      </p:sp>
      <p:sp>
        <p:nvSpPr>
          <p:cNvPr id="131" name="Shape 131"/>
          <p:cNvSpPr txBox="1">
            <a:spLocks noGrp="1"/>
          </p:cNvSpPr>
          <p:nvPr>
            <p:ph type="sldNum" idx="12"/>
          </p:nvPr>
        </p:nvSpPr>
        <p:spPr>
          <a:xfrm>
            <a:off x="3927775" y="8757589"/>
            <a:ext cx="3004820" cy="461009"/>
          </a:xfrm>
          <a:prstGeom prst="rect">
            <a:avLst/>
          </a:prstGeom>
          <a:noFill/>
          <a:ln>
            <a:noFill/>
          </a:ln>
        </p:spPr>
        <p:txBody>
          <a:bodyPr lIns="92300" tIns="46150" rIns="92300" bIns="46150" anchor="t" anchorCtr="0">
            <a:noAutofit/>
          </a:bodyPr>
          <a:lstStyle/>
          <a:p>
            <a:pPr marL="0" marR="0" lvl="0" indent="0" algn="l" rtl="0">
              <a:lnSpc>
                <a:spcPct val="100000"/>
              </a:lnSpc>
              <a:spcBef>
                <a:spcPts val="0"/>
              </a:spcBef>
              <a:spcAft>
                <a:spcPts val="0"/>
              </a:spcAft>
              <a:buClr>
                <a:srgbClr val="000000"/>
              </a:buClr>
              <a:buSzPct val="25000"/>
              <a:buFont typeface="Calibri"/>
              <a:buNone/>
            </a:pPr>
            <a:fld id="{00000000-1234-1234-1234-123412341234}" type="slidenum">
              <a:rPr lang="en-US" sz="1400" b="0" i="0" u="none" strike="noStrike" cap="none">
                <a:solidFill>
                  <a:srgbClr val="000000"/>
                </a:solidFill>
                <a:latin typeface="Calibri"/>
                <a:ea typeface="Calibri"/>
                <a:cs typeface="Calibri"/>
                <a:sym typeface="Calibri"/>
              </a:rPr>
              <a:t>1</a:t>
            </a:fld>
            <a:endParaRPr lang="en-US" sz="14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1628775" y="692150"/>
            <a:ext cx="3733800" cy="21002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0" name="Shape 190"/>
          <p:cNvSpPr txBox="1">
            <a:spLocks noGrp="1"/>
          </p:cNvSpPr>
          <p:nvPr>
            <p:ph type="body" idx="1"/>
          </p:nvPr>
        </p:nvSpPr>
        <p:spPr>
          <a:xfrm>
            <a:off x="298449" y="2997201"/>
            <a:ext cx="6337299" cy="5842000"/>
          </a:xfrm>
          <a:prstGeom prst="rect">
            <a:avLst/>
          </a:prstGeom>
          <a:noFill/>
          <a:ln>
            <a:noFill/>
          </a:ln>
        </p:spPr>
        <p:txBody>
          <a:bodyPr lIns="0" tIns="0" rIns="0" bIns="0" anchor="t" anchorCtr="0">
            <a:noAutofit/>
          </a:bodyPr>
          <a:lstStyle/>
          <a:p>
            <a:pPr>
              <a:spcBef>
                <a:spcPts val="0"/>
              </a:spcBef>
              <a:buSzPct val="25000"/>
            </a:pPr>
            <a:r>
              <a:rPr lang="en-US" sz="1100">
                <a:solidFill>
                  <a:srgbClr val="FFFFFF"/>
                </a:solidFill>
              </a:rPr>
              <a:t>Enterprise companies in finance and telco industries are embracing microservice and cloud-native models. </a:t>
            </a:r>
          </a:p>
          <a:p>
            <a:pPr>
              <a:spcBef>
                <a:spcPts val="0"/>
              </a:spcBef>
              <a:buSzPct val="25000"/>
            </a:pPr>
            <a:endParaRPr sz="1100">
              <a:latin typeface="Verdana"/>
              <a:ea typeface="Verdana"/>
              <a:cs typeface="Verdana"/>
              <a:sym typeface="Verdana"/>
            </a:endParaRPr>
          </a:p>
          <a:p>
            <a:pPr>
              <a:spcBef>
                <a:spcPts val="0"/>
              </a:spcBef>
              <a:buSzPct val="25000"/>
            </a:pPr>
            <a:r>
              <a:rPr lang="en-US" sz="1100">
                <a:latin typeface="Verdana"/>
                <a:ea typeface="Verdana"/>
                <a:cs typeface="Verdana"/>
                <a:sym typeface="Verdana"/>
              </a:rPr>
              <a:t>There are new architectures emerging atop these lightweight app servers to address the scale, speed and safety:  new ways of tackling cloud scale and speed to market.  Microservices has emerged from the internet giants as such an alternative:  a change in culture, organization structure and technology that allows teams to work more independently, and increase velocity.  It’s a key part of cloud-native applications, which we’ll talk about shortly.</a:t>
            </a:r>
          </a:p>
          <a:p>
            <a:pPr>
              <a:buSzPct val="25000"/>
            </a:pPr>
            <a:r>
              <a:rPr lang="en-US" sz="1100">
                <a:latin typeface="Verdana"/>
                <a:ea typeface="Verdana"/>
                <a:cs typeface="Verdana"/>
                <a:sym typeface="Verdana"/>
              </a:rPr>
              <a:t>Microservices are both a cultural and organizational change as a change in how we design and implement systems.</a:t>
            </a:r>
          </a:p>
          <a:p>
            <a:pPr>
              <a:buSzPct val="25000"/>
            </a:pPr>
            <a:endParaRPr sz="1100">
              <a:latin typeface="Verdana"/>
              <a:ea typeface="Verdana"/>
              <a:cs typeface="Verdana"/>
              <a:sym typeface="Verdana"/>
            </a:endParaRPr>
          </a:p>
          <a:p>
            <a:pPr>
              <a:buSzPct val="25000"/>
            </a:pPr>
            <a:endParaRPr sz="1100">
              <a:latin typeface="Verdana"/>
              <a:ea typeface="Verdana"/>
              <a:cs typeface="Verdana"/>
              <a:sym typeface="Verdana"/>
            </a:endParaRPr>
          </a:p>
          <a:p>
            <a:pPr>
              <a:buSzPct val="25000"/>
            </a:pPr>
            <a:endParaRPr sz="1100">
              <a:latin typeface="Verdana"/>
              <a:ea typeface="Verdana"/>
              <a:cs typeface="Verdana"/>
              <a:sym typeface="Verdan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9370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4" name="Shape 264"/>
          <p:cNvSpPr txBox="1">
            <a:spLocks noGrp="1"/>
          </p:cNvSpPr>
          <p:nvPr>
            <p:ph type="body" idx="1"/>
          </p:nvPr>
        </p:nvSpPr>
        <p:spPr>
          <a:xfrm>
            <a:off x="693421" y="4379595"/>
            <a:ext cx="5547359" cy="4149090"/>
          </a:xfrm>
          <a:prstGeom prst="rect">
            <a:avLst/>
          </a:prstGeom>
          <a:noFill/>
          <a:ln>
            <a:noFill/>
          </a:ln>
        </p:spPr>
        <p:txBody>
          <a:bodyPr lIns="92294" tIns="46134" rIns="92294" bIns="46134" anchor="t" anchorCtr="0">
            <a:noAutofit/>
          </a:bodyPr>
          <a:lstStyle/>
          <a:p>
            <a:pPr>
              <a:spcBef>
                <a:spcPts val="0"/>
              </a:spcBef>
              <a:buSzPct val="25000"/>
            </a:pPr>
            <a:r>
              <a:rPr lang="en-US">
                <a:latin typeface="Calibri"/>
                <a:ea typeface="Calibri"/>
                <a:cs typeface="Calibri"/>
                <a:sym typeface="Calibri"/>
              </a:rPr>
              <a:t>To build a Microservices architecture at scale requires a platform</a:t>
            </a:r>
          </a:p>
        </p:txBody>
      </p:sp>
      <p:sp>
        <p:nvSpPr>
          <p:cNvPr id="265" name="Shape 265"/>
          <p:cNvSpPr txBox="1">
            <a:spLocks noGrp="1"/>
          </p:cNvSpPr>
          <p:nvPr>
            <p:ph type="sldNum" idx="12"/>
          </p:nvPr>
        </p:nvSpPr>
        <p:spPr>
          <a:xfrm>
            <a:off x="3927775" y="8757590"/>
            <a:ext cx="3004819" cy="461010"/>
          </a:xfrm>
          <a:prstGeom prst="rect">
            <a:avLst/>
          </a:prstGeom>
          <a:noFill/>
          <a:ln>
            <a:noFill/>
          </a:ln>
        </p:spPr>
        <p:txBody>
          <a:bodyPr lIns="92294" tIns="46134" rIns="92294" bIns="46134" anchor="b" anchorCtr="0">
            <a:noAutofit/>
          </a:bodyPr>
          <a:lstStyle/>
          <a:p>
            <a:pPr algn="r">
              <a:buSzPct val="25000"/>
            </a:pPr>
            <a:fld id="{00000000-1234-1234-1234-123412341234}" type="slidenum">
              <a:rPr lang="en-US" sz="1200">
                <a:solidFill>
                  <a:schemeClr val="dk1"/>
                </a:solidFill>
                <a:latin typeface="Calibri"/>
                <a:ea typeface="Calibri"/>
                <a:cs typeface="Calibri"/>
                <a:sym typeface="Calibri"/>
              </a:rPr>
              <a:pPr algn="r">
                <a:buSzPct val="25000"/>
              </a:pPr>
              <a:t>16</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9370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9" name="Shape 279"/>
          <p:cNvSpPr txBox="1">
            <a:spLocks noGrp="1"/>
          </p:cNvSpPr>
          <p:nvPr>
            <p:ph type="body" idx="1"/>
          </p:nvPr>
        </p:nvSpPr>
        <p:spPr>
          <a:xfrm>
            <a:off x="693421" y="4379595"/>
            <a:ext cx="5547359" cy="4149090"/>
          </a:xfrm>
          <a:prstGeom prst="rect">
            <a:avLst/>
          </a:prstGeom>
        </p:spPr>
        <p:txBody>
          <a:bodyPr lIns="92294" tIns="92294" rIns="92294" bIns="92294" anchor="t" anchorCtr="0">
            <a:noAutofit/>
          </a:bodyPr>
          <a:lstStyle/>
          <a:p>
            <a:pPr defTabSz="461543">
              <a:spcBef>
                <a:spcPts val="0"/>
              </a:spcBef>
              <a:buClrTx/>
              <a:defRPr/>
            </a:pPr>
            <a:r>
              <a:rPr lang="en-US" dirty="0" smtClean="0">
                <a:solidFill>
                  <a:schemeClr val="dk1"/>
                </a:solidFill>
              </a:rPr>
              <a:t>Inverse Conway </a:t>
            </a:r>
            <a:r>
              <a:rPr lang="en-US" sz="1100" dirty="0">
                <a:solidFill>
                  <a:srgbClr val="FFFFFF"/>
                </a:solidFill>
              </a:rPr>
              <a:t>Maneuver coined by </a:t>
            </a:r>
            <a:r>
              <a:rPr lang="en-US" sz="1100" dirty="0" err="1">
                <a:solidFill>
                  <a:srgbClr val="FFFFFF"/>
                </a:solidFill>
              </a:rPr>
              <a:t>Thoughtworks</a:t>
            </a:r>
            <a:r>
              <a:rPr lang="en-US" sz="1100" dirty="0">
                <a:solidFill>
                  <a:srgbClr val="FFFFFF"/>
                </a:solidFill>
              </a:rPr>
              <a:t> - </a:t>
            </a:r>
            <a:r>
              <a:rPr lang="en-US" dirty="0" smtClean="0">
                <a:solidFill>
                  <a:schemeClr val="tx1">
                    <a:lumMod val="75000"/>
                  </a:schemeClr>
                </a:solidFill>
              </a:rPr>
              <a:t>http://</a:t>
            </a:r>
            <a:r>
              <a:rPr lang="en-US" dirty="0" err="1" smtClean="0">
                <a:solidFill>
                  <a:schemeClr val="tx1">
                    <a:lumMod val="75000"/>
                  </a:schemeClr>
                </a:solidFill>
              </a:rPr>
              <a:t>jonnyleroy.com</a:t>
            </a:r>
            <a:r>
              <a:rPr lang="en-US" dirty="0" smtClean="0">
                <a:solidFill>
                  <a:schemeClr val="tx1">
                    <a:lumMod val="75000"/>
                  </a:schemeClr>
                </a:solidFill>
              </a:rPr>
              <a:t>/2011/02/03/dealing-with-creaky-legacy-platforms/</a:t>
            </a:r>
          </a:p>
          <a:p>
            <a:pPr defTabSz="461543">
              <a:spcBef>
                <a:spcPts val="0"/>
              </a:spcBef>
              <a:buClrTx/>
              <a:defRPr/>
            </a:pPr>
            <a:endParaRPr lang="en-US" dirty="0" smtClean="0">
              <a:solidFill>
                <a:schemeClr val="tx1">
                  <a:lumMod val="75000"/>
                </a:schemeClr>
              </a:solidFill>
            </a:endParaRPr>
          </a:p>
          <a:p>
            <a:pPr marL="230772" indent="-230772" defTabSz="461543">
              <a:spcBef>
                <a:spcPts val="0"/>
              </a:spcBef>
              <a:buClrTx/>
              <a:buFontTx/>
              <a:buAutoNum type="arabicPeriod"/>
              <a:defRPr/>
            </a:pPr>
            <a:r>
              <a:rPr lang="en-US" dirty="0" smtClean="0">
                <a:solidFill>
                  <a:schemeClr val="tx1">
                    <a:lumMod val="75000"/>
                  </a:schemeClr>
                </a:solidFill>
              </a:rPr>
              <a:t>Goal is to create self contained,</a:t>
            </a:r>
            <a:r>
              <a:rPr lang="en-US" baseline="0" dirty="0" smtClean="0">
                <a:solidFill>
                  <a:schemeClr val="tx1">
                    <a:lumMod val="75000"/>
                  </a:schemeClr>
                </a:solidFill>
              </a:rPr>
              <a:t> business aligned teams with the smallest feedback loop. </a:t>
            </a:r>
          </a:p>
          <a:p>
            <a:pPr marL="230772" indent="-230772" defTabSz="461543">
              <a:spcBef>
                <a:spcPts val="0"/>
              </a:spcBef>
              <a:buClrTx/>
              <a:buFontTx/>
              <a:buAutoNum type="arabicPeriod"/>
              <a:defRPr/>
            </a:pPr>
            <a:r>
              <a:rPr lang="en-US" baseline="0" dirty="0" smtClean="0">
                <a:solidFill>
                  <a:schemeClr val="tx1">
                    <a:lumMod val="75000"/>
                  </a:schemeClr>
                </a:solidFill>
              </a:rPr>
              <a:t>Business capability teams interact with platform operations team via APIs and not meetings. This creates a friction free experience for the business capability team who now have the tools to </a:t>
            </a:r>
            <a:endParaRPr lang="en-US" dirty="0" smtClean="0">
              <a:solidFill>
                <a:schemeClr val="tx1">
                  <a:lumMod val="75000"/>
                </a:schemeClr>
              </a:solidFill>
            </a:endParaRPr>
          </a:p>
          <a:p>
            <a:pPr>
              <a:spcBef>
                <a:spcPts val="0"/>
              </a:spcBef>
            </a:pPr>
            <a:endParaRPr lang="en" dirty="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146800" cy="3457575"/>
          </a:xfrm>
        </p:spPr>
      </p:sp>
      <p:sp>
        <p:nvSpPr>
          <p:cNvPr id="3" name="Notes Placeholder 2"/>
          <p:cNvSpPr>
            <a:spLocks noGrp="1"/>
          </p:cNvSpPr>
          <p:nvPr>
            <p:ph type="body" idx="1"/>
          </p:nvPr>
        </p:nvSpPr>
        <p:spPr/>
        <p:txBody>
          <a:bodyPr/>
          <a:lstStyle/>
          <a:p>
            <a:r>
              <a:rPr lang="en-US" dirty="0">
                <a:solidFill>
                  <a:schemeClr val="tx1"/>
                </a:solidFill>
                <a:latin typeface="+mn-lt"/>
                <a:ea typeface="+mn-ea"/>
                <a:cs typeface="+mn-cs"/>
              </a:rPr>
              <a:t>Your Application is the Center of the universe! </a:t>
            </a:r>
          </a:p>
          <a:p>
            <a:r>
              <a:rPr lang="en-US" dirty="0">
                <a:solidFill>
                  <a:schemeClr val="tx1"/>
                </a:solidFill>
                <a:latin typeface="+mn-lt"/>
                <a:ea typeface="+mn-ea"/>
                <a:cs typeface="+mn-cs"/>
              </a:rPr>
              <a:t>Cloud Foundry takes care of the rest. Everything you need to deliver software is </a:t>
            </a:r>
            <a:r>
              <a:rPr lang="en-US" dirty="0" err="1">
                <a:solidFill>
                  <a:schemeClr val="tx1"/>
                </a:solidFill>
                <a:latin typeface="+mn-lt"/>
                <a:ea typeface="+mn-ea"/>
                <a:cs typeface="+mn-cs"/>
              </a:rPr>
              <a:t>builit</a:t>
            </a:r>
            <a:r>
              <a:rPr lang="en-US" dirty="0">
                <a:solidFill>
                  <a:schemeClr val="tx1"/>
                </a:solidFill>
                <a:latin typeface="+mn-lt"/>
                <a:ea typeface="+mn-ea"/>
                <a:cs typeface="+mn-cs"/>
              </a:rPr>
              <a:t> into this platform such as…. It changes the way applications and services are deployed and run by reducing the develop to deployment cycle time. And </a:t>
            </a:r>
            <a:r>
              <a:rPr lang="en-US" dirty="0" err="1">
                <a:solidFill>
                  <a:schemeClr val="tx1"/>
                </a:solidFill>
                <a:latin typeface="+mn-lt"/>
                <a:ea typeface="+mn-ea"/>
                <a:cs typeface="+mn-cs"/>
              </a:rPr>
              <a:t>Devops</a:t>
            </a:r>
            <a:r>
              <a:rPr lang="en-US" dirty="0">
                <a:solidFill>
                  <a:schemeClr val="tx1"/>
                </a:solidFill>
                <a:latin typeface="+mn-lt"/>
                <a:ea typeface="+mn-ea"/>
                <a:cs typeface="+mn-cs"/>
              </a:rPr>
              <a:t> culture enables the overall ownership there for allows teams to do what’s best for the applications, and therefore what’s best for the business, so not only your application is more robust, it can constantly adapts to changing environmental.</a:t>
            </a:r>
          </a:p>
          <a:p>
            <a:endParaRPr lang="en-US" dirty="0"/>
          </a:p>
          <a:p>
            <a:endParaRPr lang="en-US" dirty="0">
              <a:solidFill>
                <a:schemeClr val="tx1"/>
              </a:solidFill>
              <a:latin typeface="+mn-lt"/>
              <a:ea typeface="+mn-ea"/>
              <a:cs typeface="+mn-cs"/>
            </a:endParaRPr>
          </a:p>
          <a:p>
            <a:r>
              <a:rPr lang="en-US" dirty="0">
                <a:solidFill>
                  <a:schemeClr val="tx1"/>
                </a:solidFill>
                <a:latin typeface="+mn-lt"/>
                <a:ea typeface="+mn-ea"/>
                <a:cs typeface="+mn-cs"/>
              </a:rPr>
              <a:t>So Spring Boot/Cloud meant create apps fast –  But Dev &amp; Ops is asking Day2 questions -</a:t>
            </a:r>
          </a:p>
          <a:p>
            <a:endParaRPr lang="en-US" dirty="0">
              <a:solidFill>
                <a:schemeClr val="tx1"/>
              </a:solidFill>
              <a:latin typeface="+mn-lt"/>
              <a:ea typeface="+mn-ea"/>
              <a:cs typeface="+mn-cs"/>
            </a:endParaRPr>
          </a:p>
          <a:p>
            <a:r>
              <a:rPr lang="en-US" dirty="0">
                <a:solidFill>
                  <a:schemeClr val="tx1"/>
                </a:solidFill>
                <a:latin typeface="+mn-lt"/>
                <a:ea typeface="+mn-ea"/>
                <a:cs typeface="+mn-cs"/>
              </a:rPr>
              <a:t>How do you do logging, routing, </a:t>
            </a:r>
            <a:r>
              <a:rPr lang="en-US" dirty="0" err="1">
                <a:solidFill>
                  <a:schemeClr val="tx1"/>
                </a:solidFill>
                <a:latin typeface="+mn-lt"/>
                <a:ea typeface="+mn-ea"/>
                <a:cs typeface="+mn-cs"/>
              </a:rPr>
              <a:t>apm</a:t>
            </a:r>
            <a:r>
              <a:rPr lang="en-US" dirty="0">
                <a:solidFill>
                  <a:schemeClr val="tx1"/>
                </a:solidFill>
                <a:latin typeface="+mn-lt"/>
                <a:ea typeface="+mn-ea"/>
                <a:cs typeface="+mn-cs"/>
              </a:rPr>
              <a:t>, scaling, and lifecycle management of all these apps.</a:t>
            </a:r>
          </a:p>
          <a:p>
            <a:r>
              <a:rPr lang="en-US" dirty="0">
                <a:solidFill>
                  <a:schemeClr val="tx1"/>
                </a:solidFill>
                <a:latin typeface="+mn-lt"/>
                <a:ea typeface="+mn-ea"/>
                <a:cs typeface="+mn-cs"/>
              </a:rPr>
              <a:t>Enter CF Runtime</a:t>
            </a:r>
          </a:p>
          <a:p>
            <a:r>
              <a:rPr lang="en-US" dirty="0">
                <a:solidFill>
                  <a:schemeClr val="tx1"/>
                </a:solidFill>
                <a:latin typeface="+mn-lt"/>
                <a:ea typeface="+mn-ea"/>
                <a:cs typeface="+mn-cs"/>
              </a:rPr>
              <a:t>best in class container management</a:t>
            </a:r>
          </a:p>
          <a:p>
            <a:r>
              <a:rPr lang="en-US" dirty="0">
                <a:solidFill>
                  <a:schemeClr val="tx1"/>
                </a:solidFill>
                <a:latin typeface="+mn-lt"/>
                <a:ea typeface="+mn-ea"/>
                <a:cs typeface="+mn-cs"/>
              </a:rPr>
              <a:t>integrated agentless logging</a:t>
            </a:r>
          </a:p>
          <a:p>
            <a:r>
              <a:rPr lang="en-US" dirty="0">
                <a:solidFill>
                  <a:schemeClr val="tx1"/>
                </a:solidFill>
                <a:latin typeface="+mn-lt"/>
                <a:ea typeface="+mn-ea"/>
                <a:cs typeface="+mn-cs"/>
              </a:rPr>
              <a:t>with APM</a:t>
            </a:r>
          </a:p>
          <a:p>
            <a:r>
              <a:rPr lang="en-US" dirty="0">
                <a:solidFill>
                  <a:schemeClr val="tx1"/>
                </a:solidFill>
                <a:latin typeface="+mn-lt"/>
                <a:ea typeface="+mn-ea"/>
                <a:cs typeface="+mn-cs"/>
              </a:rPr>
              <a:t>auto scaling</a:t>
            </a:r>
          </a:p>
          <a:p>
            <a:r>
              <a:rPr lang="en-US" dirty="0">
                <a:solidFill>
                  <a:schemeClr val="tx1"/>
                </a:solidFill>
                <a:latin typeface="+mn-lt"/>
                <a:ea typeface="+mn-ea"/>
                <a:cs typeface="+mn-cs"/>
              </a:rPr>
              <a:t>Effortless runtime with minimum human operational overhead. We run 1000s of apps and 10,000s containers on PWS with 6 guys. </a:t>
            </a:r>
          </a:p>
          <a:p>
            <a:endParaRPr lang="en-US" dirty="0">
              <a:solidFill>
                <a:schemeClr val="tx1"/>
              </a:solidFill>
              <a:latin typeface="+mn-lt"/>
              <a:ea typeface="+mn-ea"/>
              <a:cs typeface="+mn-cs"/>
            </a:endParaRPr>
          </a:p>
          <a:p>
            <a:r>
              <a:rPr lang="en-US" dirty="0">
                <a:solidFill>
                  <a:schemeClr val="tx1"/>
                </a:solidFill>
                <a:latin typeface="+mn-lt"/>
                <a:ea typeface="+mn-ea"/>
                <a:cs typeface="+mn-cs"/>
              </a:rPr>
              <a:t>But we realized that stopping there wasn't enough</a:t>
            </a:r>
          </a:p>
          <a:p>
            <a:endParaRPr lang="en-US" baseline="0" dirty="0" smtClean="0"/>
          </a:p>
        </p:txBody>
      </p:sp>
      <p:sp>
        <p:nvSpPr>
          <p:cNvPr id="4" name="Slide Number Placeholder 3"/>
          <p:cNvSpPr>
            <a:spLocks noGrp="1"/>
          </p:cNvSpPr>
          <p:nvPr>
            <p:ph type="sldNum" sz="quarter" idx="10"/>
          </p:nvPr>
        </p:nvSpPr>
        <p:spPr>
          <a:xfrm>
            <a:off x="3927775" y="8757590"/>
            <a:ext cx="3004820" cy="461010"/>
          </a:xfrm>
          <a:prstGeom prst="rect">
            <a:avLst/>
          </a:prstGeom>
        </p:spPr>
        <p:txBody>
          <a:bodyPr lIns="92309" tIns="46154" rIns="92309" bIns="46154"/>
          <a:lstStyle/>
          <a:p>
            <a:fld id="{9BEDBE90-FDBE-A44D-9062-5A5D1585D5B8}" type="slidenum">
              <a:rPr lang="en-US" smtClean="0"/>
              <a:t>19</a:t>
            </a:fld>
            <a:endParaRPr lang="en-US"/>
          </a:p>
        </p:txBody>
      </p:sp>
    </p:spTree>
    <p:extLst>
      <p:ext uri="{BB962C8B-B14F-4D97-AF65-F5344CB8AC3E}">
        <p14:creationId xmlns:p14="http://schemas.microsoft.com/office/powerpoint/2010/main" val="639754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298450" y="2997200"/>
            <a:ext cx="6337200" cy="5841899"/>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US" dirty="0"/>
              <a:t>.NET</a:t>
            </a:r>
            <a:r>
              <a:rPr lang="en-US" sz="1200" b="0" i="0" u="none" strike="noStrike" cap="none" dirty="0">
                <a:solidFill>
                  <a:schemeClr val="dk1"/>
                </a:solidFill>
                <a:latin typeface="Arial"/>
                <a:ea typeface="Arial"/>
                <a:cs typeface="Arial"/>
                <a:sym typeface="Arial"/>
              </a:rPr>
              <a:t> and windows are first class citizen in PCF.  PERIOD.</a:t>
            </a:r>
          </a:p>
          <a:p>
            <a:pPr marL="0" marR="0" lvl="0" indent="0" algn="l" rtl="0">
              <a:spcBef>
                <a:spcPts val="0"/>
              </a:spcBef>
              <a:spcAft>
                <a:spcPts val="0"/>
              </a:spcAft>
              <a:buClr>
                <a:schemeClr val="dk1"/>
              </a:buClr>
              <a:buSzPct val="25000"/>
              <a:buFont typeface="Arial"/>
              <a:buNone/>
            </a:pPr>
            <a:r>
              <a:rPr lang="en-US" sz="1200" b="0" i="0" u="none" strike="noStrike" cap="none" dirty="0">
                <a:solidFill>
                  <a:schemeClr val="dk1"/>
                </a:solidFill>
                <a:latin typeface="Arial"/>
                <a:ea typeface="Arial"/>
                <a:cs typeface="Arial"/>
                <a:sym typeface="Arial"/>
              </a:rPr>
              <a:t>Not mono (check name) where </a:t>
            </a:r>
            <a:r>
              <a:rPr lang="en-US" dirty="0"/>
              <a:t>.NET</a:t>
            </a:r>
            <a:r>
              <a:rPr lang="en-US" sz="1200" b="0" i="0" u="none" strike="noStrike" cap="none" dirty="0">
                <a:solidFill>
                  <a:schemeClr val="dk1"/>
                </a:solidFill>
                <a:latin typeface="Arial"/>
                <a:ea typeface="Arial"/>
                <a:cs typeface="Arial"/>
                <a:sym typeface="Arial"/>
              </a:rPr>
              <a:t> is emulated on Linux.</a:t>
            </a:r>
          </a:p>
          <a:p>
            <a:pPr marL="0" marR="0" lvl="0" indent="0" algn="l" rtl="0">
              <a:spcBef>
                <a:spcPts val="0"/>
              </a:spcBef>
              <a:spcAft>
                <a:spcPts val="0"/>
              </a:spcAft>
              <a:buClr>
                <a:schemeClr val="dk1"/>
              </a:buClr>
              <a:buSzPct val="25000"/>
              <a:buFont typeface="Arial"/>
              <a:buNone/>
            </a:pPr>
            <a:r>
              <a:rPr lang="en-US" sz="1200" b="0" i="0" u="none" strike="noStrike" cap="none" dirty="0">
                <a:solidFill>
                  <a:schemeClr val="dk1"/>
                </a:solidFill>
                <a:latin typeface="Arial"/>
                <a:ea typeface="Arial"/>
                <a:cs typeface="Arial"/>
                <a:sym typeface="Arial"/>
              </a:rPr>
              <a:t>Windows VMs, running containers, running </a:t>
            </a:r>
            <a:r>
              <a:rPr lang="en-US" dirty="0"/>
              <a:t>.NET</a:t>
            </a:r>
            <a:r>
              <a:rPr lang="en-US" sz="1200" b="0" i="0" u="none" strike="noStrike" cap="none" dirty="0">
                <a:solidFill>
                  <a:schemeClr val="dk1"/>
                </a:solidFill>
                <a:latin typeface="Arial"/>
                <a:ea typeface="Arial"/>
                <a:cs typeface="Arial"/>
                <a:sym typeface="Arial"/>
              </a:rPr>
              <a:t>.</a:t>
            </a:r>
          </a:p>
          <a:p>
            <a:pPr marL="0" marR="0" lvl="0" indent="0" algn="l" rtl="0">
              <a:spcBef>
                <a:spcPts val="0"/>
              </a:spcBef>
              <a:buClr>
                <a:schemeClr val="dk1"/>
              </a:buClr>
              <a:buSzPct val="25000"/>
              <a:buFont typeface="Arial"/>
              <a:buNone/>
            </a:pPr>
            <a:r>
              <a:rPr lang="en-US" sz="1200" b="0" i="0" u="none" strike="noStrike" cap="none" dirty="0">
                <a:solidFill>
                  <a:schemeClr val="dk1"/>
                </a:solidFill>
                <a:latin typeface="Arial"/>
                <a:ea typeface="Arial"/>
                <a:cs typeface="Arial"/>
                <a:sym typeface="Arial"/>
              </a:rPr>
              <a:t>You get all the benefits of the platform.</a:t>
            </a:r>
          </a:p>
        </p:txBody>
      </p:sp>
      <p:sp>
        <p:nvSpPr>
          <p:cNvPr id="140" name="Shape 140"/>
          <p:cNvSpPr>
            <a:spLocks noGrp="1" noRot="1" noChangeAspect="1"/>
          </p:cNvSpPr>
          <p:nvPr>
            <p:ph type="sldImg" idx="2"/>
          </p:nvPr>
        </p:nvSpPr>
        <p:spPr>
          <a:xfrm>
            <a:off x="1628775" y="692150"/>
            <a:ext cx="3733800" cy="21002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93700" y="692150"/>
            <a:ext cx="6148388" cy="34575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93420" y="4379594"/>
            <a:ext cx="5547360" cy="4149090"/>
          </a:xfrm>
          <a:prstGeom prst="rect">
            <a:avLst/>
          </a:prstGeom>
          <a:noFill/>
          <a:ln>
            <a:noFill/>
          </a:ln>
        </p:spPr>
        <p:txBody>
          <a:bodyPr lIns="92200" tIns="92200" rIns="92200" bIns="92200"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Verdana"/>
              <a:ea typeface="Verdana"/>
              <a:cs typeface="Verdana"/>
              <a:sym typeface="Verdan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93700" y="692150"/>
            <a:ext cx="6148388" cy="34575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93420" y="4379594"/>
            <a:ext cx="5547360" cy="4149090"/>
          </a:xfrm>
          <a:prstGeom prst="rect">
            <a:avLst/>
          </a:prstGeom>
          <a:noFill/>
          <a:ln>
            <a:noFill/>
          </a:ln>
        </p:spPr>
        <p:txBody>
          <a:bodyPr lIns="92200" tIns="92200" rIns="92200" bIns="92200"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Verdana"/>
              <a:ea typeface="Verdana"/>
              <a:cs typeface="Verdana"/>
              <a:sym typeface="Verdan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1"/>
            <a:ext cx="3733800" cy="2100263"/>
          </a:xfrm>
        </p:spPr>
      </p:sp>
      <p:sp>
        <p:nvSpPr>
          <p:cNvPr id="3" name="Notes Placeholder 2"/>
          <p:cNvSpPr>
            <a:spLocks noGrp="1"/>
          </p:cNvSpPr>
          <p:nvPr>
            <p:ph type="body" idx="1"/>
          </p:nvPr>
        </p:nvSpPr>
        <p:spPr/>
        <p:txBody>
          <a:bodyPr/>
          <a:lstStyle/>
          <a:p>
            <a:pPr defTabSz="457159">
              <a:defRPr/>
            </a:pPr>
            <a:r>
              <a:rPr lang="en-PH" dirty="0">
                <a:solidFill>
                  <a:schemeClr val="dk1"/>
                </a:solidFill>
                <a:latin typeface="Verdana"/>
                <a:ea typeface="Verdana"/>
                <a:cs typeface="Verdana"/>
                <a:sym typeface="Verdana"/>
              </a:rPr>
              <a:t>Best way to summarize cloud </a:t>
            </a:r>
            <a:r>
              <a:rPr lang="en-PH" dirty="0" err="1">
                <a:solidFill>
                  <a:schemeClr val="dk1"/>
                </a:solidFill>
                <a:latin typeface="Verdana"/>
                <a:ea typeface="Verdana"/>
                <a:cs typeface="Verdana"/>
                <a:sym typeface="Verdana"/>
              </a:rPr>
              <a:t>foundary</a:t>
            </a:r>
            <a:r>
              <a:rPr lang="en-PH" dirty="0">
                <a:solidFill>
                  <a:schemeClr val="dk1"/>
                </a:solidFill>
                <a:latin typeface="Verdana"/>
                <a:ea typeface="Verdana"/>
                <a:cs typeface="Verdana"/>
                <a:sym typeface="Verdana"/>
              </a:rPr>
              <a:t> experience for developers. Here is the famous CFH.</a:t>
            </a:r>
          </a:p>
          <a:p>
            <a:pPr defTabSz="457159">
              <a:defRPr/>
            </a:pPr>
            <a:endParaRPr lang="en-PH" dirty="0">
              <a:solidFill>
                <a:schemeClr val="dk1"/>
              </a:solidFill>
              <a:latin typeface="Verdana"/>
              <a:ea typeface="Verdana"/>
              <a:cs typeface="Verdana"/>
              <a:sym typeface="Verdana"/>
            </a:endParaRPr>
          </a:p>
          <a:p>
            <a:pPr defTabSz="457159">
              <a:defRPr/>
            </a:pPr>
            <a:r>
              <a:rPr lang="en-US" dirty="0">
                <a:solidFill>
                  <a:schemeClr val="dk1"/>
                </a:solidFill>
                <a:latin typeface="Verdana"/>
                <a:ea typeface="Verdana"/>
                <a:cs typeface="Verdana"/>
                <a:sym typeface="Verdana"/>
              </a:rPr>
              <a:t>a Japanese poem of seventeen syllables, in three lines of five, seven, and five</a:t>
            </a:r>
            <a:endParaRPr lang="en-PH" dirty="0">
              <a:solidFill>
                <a:schemeClr val="dk1"/>
              </a:solidFill>
              <a:latin typeface="Verdana"/>
              <a:ea typeface="Verdana"/>
              <a:cs typeface="Verdana"/>
              <a:sym typeface="Verdana"/>
            </a:endParaRPr>
          </a:p>
          <a:p>
            <a:pPr defTabSz="457159">
              <a:defRPr/>
            </a:pPr>
            <a:endParaRPr lang="en-PH" dirty="0">
              <a:solidFill>
                <a:schemeClr val="dk1"/>
              </a:solidFill>
              <a:latin typeface="Verdana"/>
              <a:ea typeface="Verdana"/>
              <a:cs typeface="Verdana"/>
              <a:sym typeface="Verdana"/>
            </a:endParaRPr>
          </a:p>
          <a:p>
            <a:endParaRPr lang="en-US" dirty="0"/>
          </a:p>
        </p:txBody>
      </p:sp>
    </p:spTree>
    <p:extLst>
      <p:ext uri="{BB962C8B-B14F-4D97-AF65-F5344CB8AC3E}">
        <p14:creationId xmlns:p14="http://schemas.microsoft.com/office/powerpoint/2010/main" val="2819587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146800" cy="3457575"/>
          </a:xfrm>
        </p:spPr>
      </p:sp>
      <p:sp>
        <p:nvSpPr>
          <p:cNvPr id="3" name="Notes Placeholder 2"/>
          <p:cNvSpPr>
            <a:spLocks noGrp="1"/>
          </p:cNvSpPr>
          <p:nvPr>
            <p:ph type="body" idx="1"/>
          </p:nvPr>
        </p:nvSpPr>
        <p:spPr/>
        <p:txBody>
          <a:bodyPr/>
          <a:lstStyle/>
          <a:p>
            <a:r>
              <a:rPr lang="en-US" dirty="0" smtClean="0"/>
              <a:t>Need to</a:t>
            </a:r>
            <a:r>
              <a:rPr lang="en-US" baseline="0" dirty="0" smtClean="0"/>
              <a:t> install a plugin so </a:t>
            </a:r>
            <a:r>
              <a:rPr lang="en-US" baseline="0" dirty="0" err="1" smtClean="0"/>
              <a:t>Splunk</a:t>
            </a:r>
            <a:r>
              <a:rPr lang="en-US" baseline="0" dirty="0" smtClean="0"/>
              <a:t> can read CF logs properly</a:t>
            </a:r>
          </a:p>
          <a:p>
            <a:endParaRPr lang="en-US" baseline="0" dirty="0" smtClean="0"/>
          </a:p>
          <a:p>
            <a:r>
              <a:rPr lang="en-US" baseline="0" dirty="0" smtClean="0"/>
              <a:t>Note this </a:t>
            </a:r>
            <a:r>
              <a:rPr lang="en-US" baseline="0" dirty="0" err="1" smtClean="0"/>
              <a:t>isnt</a:t>
            </a:r>
            <a:r>
              <a:rPr lang="en-US" baseline="0" dirty="0" smtClean="0"/>
              <a:t> showing a full </a:t>
            </a:r>
            <a:r>
              <a:rPr lang="en-US" baseline="0" dirty="0" err="1" smtClean="0"/>
              <a:t>Splunk</a:t>
            </a:r>
            <a:r>
              <a:rPr lang="en-US" baseline="0" dirty="0" smtClean="0"/>
              <a:t> Arch</a:t>
            </a:r>
            <a:endParaRPr lang="en-US" dirty="0"/>
          </a:p>
        </p:txBody>
      </p:sp>
    </p:spTree>
    <p:extLst>
      <p:ext uri="{BB962C8B-B14F-4D97-AF65-F5344CB8AC3E}">
        <p14:creationId xmlns:p14="http://schemas.microsoft.com/office/powerpoint/2010/main" val="4131074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Shape 657"/>
          <p:cNvSpPr>
            <a:spLocks noGrp="1" noRot="1" noChangeAspect="1"/>
          </p:cNvSpPr>
          <p:nvPr>
            <p:ph type="sldImg" idx="2"/>
          </p:nvPr>
        </p:nvSpPr>
        <p:spPr>
          <a:xfrm>
            <a:off x="1628775" y="692150"/>
            <a:ext cx="3733800" cy="21002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8" name="Shape 658"/>
          <p:cNvSpPr txBox="1">
            <a:spLocks noGrp="1"/>
          </p:cNvSpPr>
          <p:nvPr>
            <p:ph type="body" idx="1"/>
          </p:nvPr>
        </p:nvSpPr>
        <p:spPr>
          <a:xfrm>
            <a:off x="298449" y="2997201"/>
            <a:ext cx="6337299" cy="5842000"/>
          </a:xfrm>
          <a:prstGeom prst="rect">
            <a:avLst/>
          </a:prstGeom>
          <a:noFill/>
          <a:ln>
            <a:noFill/>
          </a:ln>
        </p:spPr>
        <p:txBody>
          <a:bodyPr lIns="0" tIns="0" rIns="0" bIns="0" anchor="t" anchorCtr="0">
            <a:noAutofit/>
          </a:bodyPr>
          <a:lstStyle/>
          <a:p>
            <a:pPr>
              <a:spcBef>
                <a:spcPts val="0"/>
              </a:spcBef>
              <a:buSzPct val="25000"/>
            </a:pPr>
            <a:r>
              <a:rPr lang="en-US" sz="1100" dirty="0">
                <a:latin typeface="Verdana"/>
                <a:ea typeface="Verdana"/>
                <a:cs typeface="Verdana"/>
                <a:sym typeface="Verdana"/>
              </a:rPr>
              <a:t>Cloud Ready: No mounting file systems!</a:t>
            </a:r>
          </a:p>
          <a:p>
            <a:pPr>
              <a:spcBef>
                <a:spcPts val="0"/>
              </a:spcBef>
              <a:buSzPct val="25000"/>
            </a:pPr>
            <a:r>
              <a:rPr lang="en-US" sz="1100" dirty="0">
                <a:latin typeface="Verdana"/>
                <a:ea typeface="Verdana"/>
                <a:cs typeface="Verdana"/>
                <a:sym typeface="Verdana"/>
              </a:rPr>
              <a:t>Cloud Friendly: Scalable, platform provides HA</a:t>
            </a:r>
          </a:p>
          <a:p>
            <a:pPr>
              <a:spcBef>
                <a:spcPts val="0"/>
              </a:spcBef>
              <a:buSzPct val="25000"/>
            </a:pPr>
            <a:r>
              <a:rPr lang="en-US" sz="1100" dirty="0">
                <a:latin typeface="Verdana"/>
                <a:ea typeface="Verdana"/>
                <a:cs typeface="Verdana"/>
                <a:sym typeface="Verdana"/>
              </a:rPr>
              <a:t>Cloud Resilient: Cloud Agnostic, Fault Tolerant</a:t>
            </a:r>
          </a:p>
          <a:p>
            <a:pPr>
              <a:spcBef>
                <a:spcPts val="0"/>
              </a:spcBef>
              <a:buSzPct val="25000"/>
            </a:pPr>
            <a:r>
              <a:rPr lang="en-US" sz="1100" dirty="0">
                <a:latin typeface="Verdana"/>
                <a:ea typeface="Verdana"/>
                <a:cs typeface="Verdana"/>
                <a:sym typeface="Verdana"/>
              </a:rPr>
              <a:t>Cloud Native: </a:t>
            </a:r>
            <a:r>
              <a:rPr lang="en-US" sz="1100" dirty="0" err="1">
                <a:latin typeface="Verdana"/>
                <a:ea typeface="Verdana"/>
                <a:cs typeface="Verdana"/>
                <a:sym typeface="Verdana"/>
              </a:rPr>
              <a:t>microservices</a:t>
            </a:r>
            <a:r>
              <a:rPr lang="en-US" sz="1100" dirty="0">
                <a:latin typeface="Verdana"/>
                <a:ea typeface="Verdana"/>
                <a:cs typeface="Verdana"/>
                <a:sym typeface="Verdana"/>
              </a:rPr>
              <a:t> + API first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72392" y="685113"/>
            <a:ext cx="6112369" cy="34303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8" name="Shape 308"/>
          <p:cNvSpPr txBox="1">
            <a:spLocks noGrp="1"/>
          </p:cNvSpPr>
          <p:nvPr>
            <p:ph type="body" idx="1"/>
          </p:nvPr>
        </p:nvSpPr>
        <p:spPr>
          <a:xfrm>
            <a:off x="298451" y="2997202"/>
            <a:ext cx="6337300" cy="5842000"/>
          </a:xfrm>
          <a:prstGeom prst="rect">
            <a:avLst/>
          </a:prstGeom>
          <a:noFill/>
          <a:ln>
            <a:noFill/>
          </a:ln>
        </p:spPr>
        <p:txBody>
          <a:bodyPr lIns="0" tIns="0" rIns="0" bIns="0" anchor="t" anchorCtr="0">
            <a:noAutofit/>
          </a:bodyPr>
          <a:lstStyle/>
          <a:p>
            <a:pPr>
              <a:lnSpc>
                <a:spcPct val="80000"/>
              </a:lnSpc>
              <a:buClr>
                <a:schemeClr val="dk1"/>
              </a:buClr>
              <a:buSzPct val="25000"/>
            </a:pPr>
            <a:r>
              <a:rPr lang="en-US" sz="1400" dirty="0">
                <a:latin typeface="Verdana"/>
                <a:ea typeface="Verdana"/>
                <a:cs typeface="Verdana"/>
                <a:sym typeface="Verdana"/>
              </a:rPr>
              <a:t>http://</a:t>
            </a:r>
            <a:r>
              <a:rPr lang="en-US" sz="1400" dirty="0" err="1">
                <a:latin typeface="Verdana"/>
                <a:ea typeface="Verdana"/>
                <a:cs typeface="Verdana"/>
                <a:sym typeface="Verdana"/>
              </a:rPr>
              <a:t>www.informationweek.com</a:t>
            </a:r>
            <a:r>
              <a:rPr lang="en-US" sz="1400" dirty="0">
                <a:latin typeface="Verdana"/>
                <a:ea typeface="Verdana"/>
                <a:cs typeface="Verdana"/>
                <a:sym typeface="Verdana"/>
              </a:rPr>
              <a:t>/cloud/platform-as-a-service/cloud-native-what-it-means-why-it-matters/d/d-id/1321539</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xfrm>
            <a:off x="1628775" y="692150"/>
            <a:ext cx="3733800" cy="21002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dirty="0">
                <a:latin typeface="Calibri" charset="0"/>
              </a:rPr>
              <a:t>Certified with Ping Identity, CA SSO, Azure ADFS, </a:t>
            </a:r>
            <a:r>
              <a:rPr lang="en-US" dirty="0" err="1">
                <a:latin typeface="Calibri" charset="0"/>
              </a:rPr>
              <a:t>ForgeRock</a:t>
            </a:r>
            <a:r>
              <a:rPr lang="en-US" dirty="0">
                <a:latin typeface="Calibri" charset="0"/>
              </a:rPr>
              <a:t> Open AM, VMware Identity Management, </a:t>
            </a:r>
            <a:r>
              <a:rPr lang="en-US" dirty="0" err="1">
                <a:latin typeface="Calibri" charset="0"/>
              </a:rPr>
              <a:t>Okta</a:t>
            </a:r>
            <a:r>
              <a:rPr lang="en-US" dirty="0">
                <a:latin typeface="Calibri" charset="0"/>
              </a:rPr>
              <a:t> </a:t>
            </a:r>
          </a:p>
          <a:p>
            <a:endParaRPr lang="en-US" dirty="0">
              <a:latin typeface="Calibri" charset="0"/>
            </a:endParaRPr>
          </a:p>
        </p:txBody>
      </p:sp>
      <p:sp>
        <p:nvSpPr>
          <p:cNvPr id="4" name="Slide Number Placeholder 3"/>
          <p:cNvSpPr>
            <a:spLocks noGrp="1"/>
          </p:cNvSpPr>
          <p:nvPr>
            <p:ph type="sldNum" sz="quarter" idx="5"/>
          </p:nvPr>
        </p:nvSpPr>
        <p:spPr>
          <a:xfrm>
            <a:off x="3927775" y="8757590"/>
            <a:ext cx="3004820" cy="461010"/>
          </a:xfrm>
          <a:prstGeom prst="rect">
            <a:avLst/>
          </a:prstGeom>
        </p:spPr>
        <p:txBody>
          <a:bodyPr lIns="92309" tIns="46154" rIns="92309" bIns="46154"/>
          <a:lstStyle/>
          <a:p>
            <a:pPr>
              <a:defRPr/>
            </a:pPr>
            <a:fld id="{8F40B03E-48B6-C349-8373-865CDF6F4111}" type="slidenum">
              <a:rPr lang="en-US" smtClean="0"/>
              <a:pPr>
                <a:defRPr/>
              </a:pPr>
              <a:t>29</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1628774" y="692149"/>
            <a:ext cx="3733800" cy="21003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9" name="Shape 299"/>
          <p:cNvSpPr txBox="1">
            <a:spLocks noGrp="1"/>
          </p:cNvSpPr>
          <p:nvPr>
            <p:ph type="body" idx="1"/>
          </p:nvPr>
        </p:nvSpPr>
        <p:spPr>
          <a:xfrm>
            <a:off x="298450" y="2997199"/>
            <a:ext cx="6337200" cy="5841900"/>
          </a:xfrm>
          <a:prstGeom prst="rect">
            <a:avLst/>
          </a:prstGeom>
          <a:noFill/>
          <a:ln>
            <a:noFill/>
          </a:ln>
        </p:spPr>
        <p:txBody>
          <a:bodyPr lIns="0" tIns="0" rIns="0" bIns="0"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Verdana"/>
              <a:ea typeface="Verdana"/>
              <a:cs typeface="Verdana"/>
              <a:sym typeface="Verdan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dirty="0" smtClean="0"/>
              <a:t>Binary </a:t>
            </a:r>
            <a:r>
              <a:rPr lang="en-US" dirty="0" err="1" smtClean="0"/>
              <a:t>buildpack</a:t>
            </a:r>
            <a:r>
              <a:rPr lang="en-US" dirty="0" smtClean="0"/>
              <a:t>.</a:t>
            </a:r>
            <a:r>
              <a:rPr lang="en-US" baseline="0" dirty="0" smtClean="0"/>
              <a:t> App is precompiled, no detect. </a:t>
            </a:r>
            <a:endParaRPr lang="en-US" dirty="0"/>
          </a:p>
        </p:txBody>
      </p:sp>
    </p:spTree>
    <p:extLst>
      <p:ext uri="{BB962C8B-B14F-4D97-AF65-F5344CB8AC3E}">
        <p14:creationId xmlns:p14="http://schemas.microsoft.com/office/powerpoint/2010/main" val="1009742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xfrm>
            <a:off x="393700" y="692150"/>
            <a:ext cx="6146800" cy="3457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Discuss the traditional challenges associated with deployments and how PCF automates many of the steps.  The team is not spending time writing and maintaining Infrastructure as code systems (i.e. puppet, chef, etc).  This basic functionality is baked into the platform.</a:t>
            </a:r>
          </a:p>
        </p:txBody>
      </p:sp>
      <p:sp>
        <p:nvSpPr>
          <p:cNvPr id="4" name="Slide Number Placeholder 3"/>
          <p:cNvSpPr>
            <a:spLocks noGrp="1"/>
          </p:cNvSpPr>
          <p:nvPr>
            <p:ph type="sldNum" sz="quarter" idx="5"/>
          </p:nvPr>
        </p:nvSpPr>
        <p:spPr>
          <a:xfrm>
            <a:off x="3927775" y="8757590"/>
            <a:ext cx="3004820" cy="461010"/>
          </a:xfrm>
          <a:prstGeom prst="rect">
            <a:avLst/>
          </a:prstGeom>
        </p:spPr>
        <p:txBody>
          <a:bodyPr lIns="92309" tIns="46154" rIns="92309" bIns="46154"/>
          <a:lstStyle/>
          <a:p>
            <a:pPr>
              <a:defRPr/>
            </a:pPr>
            <a:fld id="{886F6747-3EAD-3048-A696-E83606B6E063}" type="slidenum">
              <a:rPr lang="en-US" smtClean="0"/>
              <a:pPr>
                <a:defRPr/>
              </a:pPr>
              <a:t>36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93420" y="4379594"/>
            <a:ext cx="5547360" cy="4149090"/>
          </a:xfrm>
          <a:prstGeom prst="rect">
            <a:avLst/>
          </a:prstGeom>
          <a:noFill/>
          <a:ln>
            <a:noFill/>
          </a:ln>
        </p:spPr>
        <p:txBody>
          <a:bodyPr lIns="92275" tIns="92275" rIns="92275" bIns="92275" anchor="t" anchorCtr="0">
            <a:noAutofit/>
          </a:bodyPr>
          <a:lstStyle/>
          <a:p>
            <a:pPr lvl="2">
              <a:buSzPct val="100000"/>
            </a:pPr>
            <a:r>
              <a:rPr lang="en-US" b="1" dirty="0" smtClean="0">
                <a:solidFill>
                  <a:srgbClr val="006557"/>
                </a:solidFill>
              </a:rPr>
              <a:t>Automated</a:t>
            </a:r>
          </a:p>
          <a:p>
            <a:pPr lvl="2">
              <a:buSzPct val="100000"/>
            </a:pPr>
            <a:r>
              <a:rPr lang="en-US" dirty="0" smtClean="0">
                <a:solidFill>
                  <a:schemeClr val="dk1"/>
                </a:solidFill>
              </a:rPr>
              <a:t>No more manual infrastructure management; automate Windows at scale</a:t>
            </a:r>
          </a:p>
          <a:p>
            <a:pPr lvl="2">
              <a:buSzPct val="100000"/>
            </a:pPr>
            <a:r>
              <a:rPr lang="en-US" b="1" dirty="0" smtClean="0">
                <a:solidFill>
                  <a:srgbClr val="006557"/>
                </a:solidFill>
              </a:rPr>
              <a:t>Consistent</a:t>
            </a:r>
          </a:p>
          <a:p>
            <a:pPr lvl="2">
              <a:buSzPct val="100000"/>
            </a:pPr>
            <a:r>
              <a:rPr lang="en-US" dirty="0" err="1" smtClean="0">
                <a:solidFill>
                  <a:schemeClr val="dk1"/>
                </a:solidFill>
              </a:rPr>
              <a:t>Devs</a:t>
            </a:r>
            <a:r>
              <a:rPr lang="en-US" dirty="0" smtClean="0">
                <a:solidFill>
                  <a:schemeClr val="dk1"/>
                </a:solidFill>
              </a:rPr>
              <a:t> and operators can build, deploy, and run .NET apps on PCF just like any other framework</a:t>
            </a:r>
          </a:p>
          <a:p>
            <a:pPr lvl="2">
              <a:buSzPct val="100000"/>
            </a:pPr>
            <a:r>
              <a:rPr lang="en-US" b="1" dirty="0" smtClean="0">
                <a:solidFill>
                  <a:srgbClr val="006557"/>
                </a:solidFill>
              </a:rPr>
              <a:t>Accessible</a:t>
            </a:r>
          </a:p>
          <a:p>
            <a:pPr lvl="2">
              <a:buSzPct val="100000"/>
            </a:pPr>
            <a:r>
              <a:rPr lang="en-US" dirty="0" smtClean="0">
                <a:solidFill>
                  <a:schemeClr val="dk1"/>
                </a:solidFill>
              </a:rPr>
              <a:t>Breakthrough cloud-native capabilities for Windows shops, beyond what’s in-market today</a:t>
            </a:r>
          </a:p>
          <a:p>
            <a:pPr marL="0" marR="0" lvl="0" indent="0" algn="l" rtl="0">
              <a:spcBef>
                <a:spcPts val="0"/>
              </a:spcBef>
              <a:buClr>
                <a:schemeClr val="dk1"/>
              </a:buClr>
              <a:buSzPct val="25000"/>
              <a:buFont typeface="Arial"/>
              <a:buNone/>
            </a:pPr>
            <a:endParaRPr sz="1200" b="0" i="0" u="none" strike="noStrike" cap="none" dirty="0">
              <a:solidFill>
                <a:schemeClr val="dk1"/>
              </a:solidFill>
              <a:latin typeface="Arial"/>
              <a:ea typeface="Arial"/>
              <a:cs typeface="Arial"/>
              <a:sym typeface="Arial"/>
            </a:endParaRPr>
          </a:p>
        </p:txBody>
      </p:sp>
      <p:sp>
        <p:nvSpPr>
          <p:cNvPr id="225" name="Shape 225"/>
          <p:cNvSpPr>
            <a:spLocks noGrp="1" noRot="1" noChangeAspect="1"/>
          </p:cNvSpPr>
          <p:nvPr>
            <p:ph type="sldImg" idx="2"/>
          </p:nvPr>
        </p:nvSpPr>
        <p:spPr>
          <a:xfrm>
            <a:off x="39370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624401" y="691515"/>
            <a:ext cx="3743183" cy="210015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298449" y="2997201"/>
            <a:ext cx="6337299" cy="5842000"/>
          </a:xfrm>
          <a:prstGeom prst="rect">
            <a:avLst/>
          </a:prstGeom>
          <a:noFill/>
          <a:ln>
            <a:noFill/>
          </a:ln>
        </p:spPr>
        <p:txBody>
          <a:bodyPr lIns="0" tIns="0" rIns="0" bIns="0" anchor="t" anchorCtr="0">
            <a:noAutofit/>
          </a:bodyPr>
          <a:lstStyle/>
          <a:p>
            <a:pPr>
              <a:spcBef>
                <a:spcPts val="0"/>
              </a:spcBef>
              <a:buSzPct val="25000"/>
            </a:pPr>
            <a:r>
              <a:rPr lang="en-US" sz="1100">
                <a:latin typeface="Verdana"/>
                <a:ea typeface="Verdana"/>
                <a:cs typeface="Verdana"/>
                <a:sym typeface="Verdana"/>
              </a:rPr>
              <a:t>We’re working with customers like Comcast and Lockheed Martin who have been struggling to ship software faster. Both in terms of new projects and implementing these modern, DevOps-friendly environments that can handle real continuous delivery.</a:t>
            </a:r>
          </a:p>
          <a:p>
            <a:pPr>
              <a:spcBef>
                <a:spcPts val="0"/>
              </a:spcBef>
              <a:buSzPct val="25000"/>
            </a:pPr>
            <a:endParaRPr sz="1100">
              <a:latin typeface="Verdana"/>
              <a:ea typeface="Verdana"/>
              <a:cs typeface="Verdana"/>
              <a:sym typeface="Verdana"/>
            </a:endParaRPr>
          </a:p>
          <a:p>
            <a:pPr>
              <a:spcBef>
                <a:spcPts val="0"/>
              </a:spcBef>
              <a:buSzPct val="25000"/>
            </a:pPr>
            <a:r>
              <a:rPr lang="en-US" sz="1100">
                <a:latin typeface="Verdana"/>
                <a:ea typeface="Verdana"/>
                <a:cs typeface="Verdana"/>
                <a:sym typeface="Verdana"/>
              </a:rPr>
              <a:t>If you’re doing big project with ‘agile waterfall’ where you use agile development with weekly sprints but have a huge manual process to actually ship every 3-9months.</a:t>
            </a:r>
          </a:p>
          <a:p>
            <a:pPr>
              <a:spcBef>
                <a:spcPts val="0"/>
              </a:spcBef>
              <a:buSzPct val="25000"/>
            </a:pPr>
            <a:endParaRPr sz="1100">
              <a:latin typeface="Verdana"/>
              <a:ea typeface="Verdana"/>
              <a:cs typeface="Verdana"/>
              <a:sym typeface="Verdana"/>
            </a:endParaRPr>
          </a:p>
          <a:p>
            <a:pPr>
              <a:spcBef>
                <a:spcPts val="0"/>
              </a:spcBef>
              <a:buSzPct val="25000"/>
            </a:pPr>
            <a:r>
              <a:rPr lang="en-US" sz="1100">
                <a:latin typeface="Verdana"/>
                <a:ea typeface="Verdana"/>
                <a:cs typeface="Verdana"/>
                <a:sym typeface="Verdana"/>
              </a:rPr>
              <a:t>Disconnect between dev and ops. Throw the code over the wall</a:t>
            </a:r>
          </a:p>
          <a:p>
            <a:pPr>
              <a:spcBef>
                <a:spcPts val="0"/>
              </a:spcBef>
              <a:buSzPct val="25000"/>
            </a:pPr>
            <a:endParaRPr sz="1100">
              <a:latin typeface="Verdana"/>
              <a:ea typeface="Verdana"/>
              <a:cs typeface="Verdana"/>
              <a:sym typeface="Verdana"/>
            </a:endParaRPr>
          </a:p>
          <a:p>
            <a:pPr>
              <a:spcBef>
                <a:spcPts val="0"/>
              </a:spcBef>
              <a:buSzPct val="25000"/>
            </a:pPr>
            <a:r>
              <a:rPr lang="en-US" sz="1100" i="1">
                <a:solidFill>
                  <a:srgbClr val="00685D"/>
                </a:solidFill>
                <a:latin typeface="Calibri"/>
                <a:ea typeface="Calibri"/>
                <a:cs typeface="Calibri"/>
                <a:sym typeface="Calibri"/>
              </a:rPr>
              <a:t>… and do it all over again from Dev → Test → Prod on any infrastructure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9370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9" name="Shape 279"/>
          <p:cNvSpPr txBox="1">
            <a:spLocks noGrp="1"/>
          </p:cNvSpPr>
          <p:nvPr>
            <p:ph type="body" idx="1"/>
          </p:nvPr>
        </p:nvSpPr>
        <p:spPr>
          <a:xfrm>
            <a:off x="693421" y="4379595"/>
            <a:ext cx="5547359" cy="4149090"/>
          </a:xfrm>
          <a:prstGeom prst="rect">
            <a:avLst/>
          </a:prstGeom>
        </p:spPr>
        <p:txBody>
          <a:bodyPr lIns="92294" tIns="92294" rIns="92294" bIns="92294" anchor="t" anchorCtr="0">
            <a:noAutofit/>
          </a:bodyPr>
          <a:lstStyle/>
          <a:p>
            <a:pPr>
              <a:spcBef>
                <a:spcPts val="0"/>
              </a:spcBef>
            </a:pPr>
            <a:r>
              <a:rPr lang="en-US" dirty="0" smtClean="0">
                <a:solidFill>
                  <a:schemeClr val="dk1"/>
                </a:solidFill>
              </a:rPr>
              <a:t>References:</a:t>
            </a:r>
          </a:p>
          <a:p>
            <a:pPr marL="230772" indent="-230772">
              <a:spcBef>
                <a:spcPts val="0"/>
              </a:spcBef>
              <a:buAutoNum type="arabicPeriod"/>
            </a:pPr>
            <a:r>
              <a:rPr lang="en-US" baseline="0" dirty="0" smtClean="0">
                <a:solidFill>
                  <a:schemeClr val="dk1"/>
                </a:solidFill>
              </a:rPr>
              <a:t>http://12factor.net/</a:t>
            </a:r>
          </a:p>
          <a:p>
            <a:pPr marL="230772" indent="-230772">
              <a:spcBef>
                <a:spcPts val="0"/>
              </a:spcBef>
              <a:buAutoNum type="arabicPeriod"/>
            </a:pPr>
            <a:endParaRPr lang="en-US" baseline="0" dirty="0" smtClean="0">
              <a:solidFill>
                <a:schemeClr val="dk1"/>
              </a:solidFill>
            </a:endParaRPr>
          </a:p>
          <a:p>
            <a:pPr marL="230772" indent="-230772">
              <a:spcBef>
                <a:spcPts val="0"/>
              </a:spcBef>
              <a:buAutoNum type="arabicPeriod"/>
            </a:pPr>
            <a:endParaRPr lang="en-US" baseline="0" dirty="0" smtClean="0">
              <a:solidFill>
                <a:schemeClr val="dk1"/>
              </a:solidFill>
            </a:endParaRPr>
          </a:p>
          <a:p>
            <a:pPr defTabSz="461543">
              <a:spcBef>
                <a:spcPts val="0"/>
              </a:spcBef>
              <a:buClrTx/>
              <a:defRPr/>
            </a:pPr>
            <a:r>
              <a:rPr lang="en-US" dirty="0" smtClean="0">
                <a:solidFill>
                  <a:srgbClr val="FFFFFF"/>
                </a:solidFill>
              </a:rPr>
              <a:t>Architectural and development practices, that ensure an optimal experience on a cloud platform.</a:t>
            </a:r>
            <a:r>
              <a:rPr lang="en-US" baseline="0" dirty="0" smtClean="0">
                <a:solidFill>
                  <a:srgbClr val="FFFFFF"/>
                </a:solidFill>
              </a:rPr>
              <a:t> </a:t>
            </a:r>
            <a:endParaRPr lang="en" dirty="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dirty="0" smtClean="0"/>
              <a:t>Light Bulb by Martin LEBRETON from the Noun Project</a:t>
            </a:r>
          </a:p>
          <a:p>
            <a:r>
              <a:rPr lang="en-US" dirty="0" smtClean="0"/>
              <a:t>multiple users by To </a:t>
            </a:r>
            <a:r>
              <a:rPr lang="en-US" dirty="0" err="1" smtClean="0"/>
              <a:t>Uyen</a:t>
            </a:r>
            <a:r>
              <a:rPr lang="en-US" dirty="0" smtClean="0"/>
              <a:t> from the Noun Project</a:t>
            </a:r>
          </a:p>
          <a:p>
            <a:r>
              <a:rPr lang="en-US" dirty="0" smtClean="0"/>
              <a:t>dollar sign by icon 54 from the Noun Project</a:t>
            </a:r>
          </a:p>
          <a:p>
            <a:r>
              <a:rPr lang="en-US" dirty="0" smtClean="0"/>
              <a:t>Positive Feedback Loop by Richard Slater from the Noun Project</a:t>
            </a:r>
          </a:p>
          <a:p>
            <a:r>
              <a:rPr lang="en-US" dirty="0" smtClean="0"/>
              <a:t>Calendar by Star and Anchor Design from the Noun Project</a:t>
            </a:r>
          </a:p>
          <a:p>
            <a:endParaRPr lang="en-US" dirty="0"/>
          </a:p>
        </p:txBody>
      </p:sp>
      <p:sp>
        <p:nvSpPr>
          <p:cNvPr id="4" name="Slide Number Placeholder 3"/>
          <p:cNvSpPr>
            <a:spLocks noGrp="1"/>
          </p:cNvSpPr>
          <p:nvPr>
            <p:ph type="sldNum" sz="quarter" idx="10"/>
          </p:nvPr>
        </p:nvSpPr>
        <p:spPr>
          <a:xfrm>
            <a:off x="3927775" y="8757590"/>
            <a:ext cx="3004820" cy="461010"/>
          </a:xfrm>
          <a:prstGeom prst="rect">
            <a:avLst/>
          </a:prstGeom>
        </p:spPr>
        <p:txBody>
          <a:bodyPr lIns="92309" tIns="46154" rIns="92309" bIns="46154"/>
          <a:lstStyle/>
          <a:p>
            <a:fld id="{925E0D42-653B-D743-8A40-7FC34906D640}" type="slidenum">
              <a:rPr lang="en-US" smtClean="0"/>
              <a:t>6</a:t>
            </a:fld>
            <a:endParaRPr lang="en-US"/>
          </a:p>
        </p:txBody>
      </p:sp>
    </p:spTree>
    <p:extLst>
      <p:ext uri="{BB962C8B-B14F-4D97-AF65-F5344CB8AC3E}">
        <p14:creationId xmlns:p14="http://schemas.microsoft.com/office/powerpoint/2010/main" val="4257758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dirty="0" smtClean="0"/>
              <a:t>Light Bulb by Martin LEBRETON from the Noun Project</a:t>
            </a:r>
          </a:p>
          <a:p>
            <a:r>
              <a:rPr lang="en-US" dirty="0" smtClean="0"/>
              <a:t>multiple users by To </a:t>
            </a:r>
            <a:r>
              <a:rPr lang="en-US" dirty="0" err="1" smtClean="0"/>
              <a:t>Uyen</a:t>
            </a:r>
            <a:r>
              <a:rPr lang="en-US" dirty="0" smtClean="0"/>
              <a:t> from the Noun Project</a:t>
            </a:r>
          </a:p>
          <a:p>
            <a:r>
              <a:rPr lang="en-US" dirty="0" smtClean="0"/>
              <a:t>dollar sign by icon 54 from the Noun Project</a:t>
            </a:r>
          </a:p>
          <a:p>
            <a:r>
              <a:rPr lang="en-US" dirty="0" smtClean="0"/>
              <a:t>Positive Feedback Loop by Richard Slater from the Noun Project</a:t>
            </a:r>
          </a:p>
          <a:p>
            <a:r>
              <a:rPr lang="en-US" dirty="0" smtClean="0"/>
              <a:t>Calendar by Star and Anchor Design from the Noun Project</a:t>
            </a:r>
          </a:p>
          <a:p>
            <a:r>
              <a:rPr lang="en-US" dirty="0" smtClean="0"/>
              <a:t>cycle by Chris Jones from the Noun Project</a:t>
            </a:r>
          </a:p>
          <a:p>
            <a:endParaRPr lang="en-US" dirty="0"/>
          </a:p>
        </p:txBody>
      </p:sp>
      <p:sp>
        <p:nvSpPr>
          <p:cNvPr id="4" name="Slide Number Placeholder 3"/>
          <p:cNvSpPr>
            <a:spLocks noGrp="1"/>
          </p:cNvSpPr>
          <p:nvPr>
            <p:ph type="sldNum" sz="quarter" idx="10"/>
          </p:nvPr>
        </p:nvSpPr>
        <p:spPr>
          <a:xfrm>
            <a:off x="3927775" y="8757590"/>
            <a:ext cx="3004820" cy="461010"/>
          </a:xfrm>
          <a:prstGeom prst="rect">
            <a:avLst/>
          </a:prstGeom>
        </p:spPr>
        <p:txBody>
          <a:bodyPr lIns="92309" tIns="46154" rIns="92309" bIns="46154"/>
          <a:lstStyle/>
          <a:p>
            <a:fld id="{925E0D42-653B-D743-8A40-7FC34906D640}" type="slidenum">
              <a:rPr lang="en-US" smtClean="0"/>
              <a:t>7</a:t>
            </a:fld>
            <a:endParaRPr lang="en-US"/>
          </a:p>
        </p:txBody>
      </p:sp>
    </p:spTree>
    <p:extLst>
      <p:ext uri="{BB962C8B-B14F-4D97-AF65-F5344CB8AC3E}">
        <p14:creationId xmlns:p14="http://schemas.microsoft.com/office/powerpoint/2010/main" val="4257758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dirty="0" smtClean="0"/>
              <a:t>Light Bulb by Martin LEBRETON from the Noun Project</a:t>
            </a:r>
          </a:p>
          <a:p>
            <a:r>
              <a:rPr lang="en-US" dirty="0" smtClean="0"/>
              <a:t>multiple users by To </a:t>
            </a:r>
            <a:r>
              <a:rPr lang="en-US" dirty="0" err="1" smtClean="0"/>
              <a:t>Uyen</a:t>
            </a:r>
            <a:r>
              <a:rPr lang="en-US" dirty="0" smtClean="0"/>
              <a:t> from the Noun Project</a:t>
            </a:r>
          </a:p>
          <a:p>
            <a:r>
              <a:rPr lang="en-US" dirty="0" smtClean="0"/>
              <a:t>dollar sign by icon 54 from the Noun Project</a:t>
            </a:r>
          </a:p>
          <a:p>
            <a:r>
              <a:rPr lang="en-US" dirty="0" smtClean="0"/>
              <a:t>Positive Feedback Loop by Richard Slater from the Noun Project</a:t>
            </a:r>
          </a:p>
          <a:p>
            <a:r>
              <a:rPr lang="en-US" dirty="0" smtClean="0"/>
              <a:t>Calendar by Star and Anchor Design from the Noun Project</a:t>
            </a:r>
          </a:p>
          <a:p>
            <a:r>
              <a:rPr lang="en-US" dirty="0" smtClean="0"/>
              <a:t>cycle by Chris Jones from the Noun Project</a:t>
            </a:r>
          </a:p>
          <a:p>
            <a:endParaRPr lang="en-US" dirty="0"/>
          </a:p>
        </p:txBody>
      </p:sp>
      <p:sp>
        <p:nvSpPr>
          <p:cNvPr id="4" name="Slide Number Placeholder 3"/>
          <p:cNvSpPr>
            <a:spLocks noGrp="1"/>
          </p:cNvSpPr>
          <p:nvPr>
            <p:ph type="sldNum" sz="quarter" idx="10"/>
          </p:nvPr>
        </p:nvSpPr>
        <p:spPr>
          <a:xfrm>
            <a:off x="3927775" y="8757590"/>
            <a:ext cx="3004820" cy="461010"/>
          </a:xfrm>
          <a:prstGeom prst="rect">
            <a:avLst/>
          </a:prstGeom>
        </p:spPr>
        <p:txBody>
          <a:bodyPr lIns="92309" tIns="46154" rIns="92309" bIns="46154"/>
          <a:lstStyle/>
          <a:p>
            <a:fld id="{925E0D42-653B-D743-8A40-7FC34906D640}" type="slidenum">
              <a:rPr lang="en-US" smtClean="0"/>
              <a:t>8</a:t>
            </a:fld>
            <a:endParaRPr lang="en-US"/>
          </a:p>
        </p:txBody>
      </p:sp>
    </p:spTree>
    <p:extLst>
      <p:ext uri="{BB962C8B-B14F-4D97-AF65-F5344CB8AC3E}">
        <p14:creationId xmlns:p14="http://schemas.microsoft.com/office/powerpoint/2010/main" val="4257758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dirty="0" smtClean="0"/>
              <a:t>Light Bulb by Martin LEBRETON from the Noun Project</a:t>
            </a:r>
          </a:p>
          <a:p>
            <a:r>
              <a:rPr lang="en-US" dirty="0" smtClean="0"/>
              <a:t>multiple users by To </a:t>
            </a:r>
            <a:r>
              <a:rPr lang="en-US" dirty="0" err="1" smtClean="0"/>
              <a:t>Uyen</a:t>
            </a:r>
            <a:r>
              <a:rPr lang="en-US" dirty="0" smtClean="0"/>
              <a:t> from the Noun Project</a:t>
            </a:r>
          </a:p>
          <a:p>
            <a:r>
              <a:rPr lang="en-US" dirty="0" smtClean="0"/>
              <a:t>dollar sign by icon 54 from the Noun Project</a:t>
            </a:r>
          </a:p>
          <a:p>
            <a:r>
              <a:rPr lang="en-US" dirty="0" smtClean="0"/>
              <a:t>Positive Feedback Loop by Richard Slater from the Noun Project</a:t>
            </a:r>
          </a:p>
          <a:p>
            <a:r>
              <a:rPr lang="en-US" dirty="0" smtClean="0"/>
              <a:t>Calendar by Star and Anchor Design from the Noun Project</a:t>
            </a:r>
          </a:p>
          <a:p>
            <a:r>
              <a:rPr lang="en-US" dirty="0" smtClean="0"/>
              <a:t>cycle by Chris Jones from the Noun Project</a:t>
            </a:r>
          </a:p>
          <a:p>
            <a:endParaRPr lang="en-US" dirty="0"/>
          </a:p>
        </p:txBody>
      </p:sp>
      <p:sp>
        <p:nvSpPr>
          <p:cNvPr id="4" name="Slide Number Placeholder 3"/>
          <p:cNvSpPr>
            <a:spLocks noGrp="1"/>
          </p:cNvSpPr>
          <p:nvPr>
            <p:ph type="sldNum" sz="quarter" idx="10"/>
          </p:nvPr>
        </p:nvSpPr>
        <p:spPr>
          <a:xfrm>
            <a:off x="3927775" y="8757590"/>
            <a:ext cx="3004820" cy="461010"/>
          </a:xfrm>
          <a:prstGeom prst="rect">
            <a:avLst/>
          </a:prstGeom>
        </p:spPr>
        <p:txBody>
          <a:bodyPr lIns="92309" tIns="46154" rIns="92309" bIns="46154"/>
          <a:lstStyle/>
          <a:p>
            <a:fld id="{925E0D42-653B-D743-8A40-7FC34906D640}" type="slidenum">
              <a:rPr lang="en-US" smtClean="0"/>
              <a:t>9</a:t>
            </a:fld>
            <a:endParaRPr lang="en-US"/>
          </a:p>
        </p:txBody>
      </p:sp>
    </p:spTree>
    <p:extLst>
      <p:ext uri="{BB962C8B-B14F-4D97-AF65-F5344CB8AC3E}">
        <p14:creationId xmlns:p14="http://schemas.microsoft.com/office/powerpoint/2010/main" val="4257758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dirty="0" smtClean="0"/>
              <a:t>Big commitment </a:t>
            </a:r>
          </a:p>
          <a:p>
            <a:r>
              <a:rPr lang="en-US" dirty="0" smtClean="0"/>
              <a:t>falling by Eric Benoit from the Noun Project</a:t>
            </a:r>
          </a:p>
          <a:p>
            <a:r>
              <a:rPr lang="en-US" dirty="0" err="1" smtClean="0"/>
              <a:t>Zipline</a:t>
            </a:r>
            <a:r>
              <a:rPr lang="en-US" dirty="0" smtClean="0"/>
              <a:t> by Miranda </a:t>
            </a:r>
            <a:r>
              <a:rPr lang="en-US" dirty="0" err="1" smtClean="0"/>
              <a:t>Dempster</a:t>
            </a:r>
            <a:r>
              <a:rPr lang="en-US" dirty="0" smtClean="0"/>
              <a:t> from the Noun Project</a:t>
            </a:r>
          </a:p>
          <a:p>
            <a:r>
              <a:rPr lang="en-US" dirty="0" smtClean="0"/>
              <a:t>Crowd Surfing by Gilbert </a:t>
            </a:r>
            <a:r>
              <a:rPr lang="en-US" dirty="0" err="1" smtClean="0"/>
              <a:t>Bages</a:t>
            </a:r>
            <a:r>
              <a:rPr lang="en-US" dirty="0" smtClean="0"/>
              <a:t> from the Noun Project</a:t>
            </a:r>
          </a:p>
          <a:p>
            <a:r>
              <a:rPr lang="en-US" dirty="0" smtClean="0"/>
              <a:t>JAVA File by Alfredo Hernandez from the Noun Project</a:t>
            </a:r>
          </a:p>
          <a:p>
            <a:r>
              <a:rPr lang="en-US" dirty="0" smtClean="0"/>
              <a:t>Secure Database by Leonardo Schneider from the Noun Project</a:t>
            </a:r>
            <a:endParaRPr lang="en-US" dirty="0"/>
          </a:p>
        </p:txBody>
      </p:sp>
      <p:sp>
        <p:nvSpPr>
          <p:cNvPr id="4" name="Slide Number Placeholder 3"/>
          <p:cNvSpPr>
            <a:spLocks noGrp="1"/>
          </p:cNvSpPr>
          <p:nvPr>
            <p:ph type="sldNum" sz="quarter" idx="10"/>
          </p:nvPr>
        </p:nvSpPr>
        <p:spPr>
          <a:xfrm>
            <a:off x="3927775" y="8757590"/>
            <a:ext cx="3004820" cy="461010"/>
          </a:xfrm>
          <a:prstGeom prst="rect">
            <a:avLst/>
          </a:prstGeom>
        </p:spPr>
        <p:txBody>
          <a:bodyPr lIns="92309" tIns="46154" rIns="92309" bIns="46154"/>
          <a:lstStyle/>
          <a:p>
            <a:fld id="{925E0D42-653B-D743-8A40-7FC34906D640}" type="slidenum">
              <a:rPr lang="en-US" smtClean="0"/>
              <a:t>11</a:t>
            </a:fld>
            <a:endParaRPr lang="en-US"/>
          </a:p>
        </p:txBody>
      </p:sp>
    </p:spTree>
    <p:extLst>
      <p:ext uri="{BB962C8B-B14F-4D97-AF65-F5344CB8AC3E}">
        <p14:creationId xmlns:p14="http://schemas.microsoft.com/office/powerpoint/2010/main" val="2546511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8850" name="Shape 179"/>
          <p:cNvSpPr>
            <a:spLocks noGrp="1" noRot="1" noChangeAspect="1" noChangeArrowheads="1"/>
          </p:cNvSpPr>
          <p:nvPr>
            <p:ph type="body" idx="1"/>
          </p:nvPr>
        </p:nvSpPr>
        <p:spPr>
          <a:xfrm>
            <a:off x="298556" y="2996566"/>
            <a:ext cx="6337088" cy="5842661"/>
          </a:xfrm>
          <a:noFill/>
        </p:spPr>
        <p:txBody>
          <a:bodyPr lIns="91410" tIns="91410" rIns="91410" bIns="91410"/>
          <a:lstStyle/>
          <a:p>
            <a:pPr>
              <a:spcBef>
                <a:spcPct val="0"/>
              </a:spcBef>
              <a:buSzPct val="25000"/>
            </a:pPr>
            <a:r>
              <a:rPr lang="en-US"/>
              <a:t>I presume you’re all familiar with microservices and cloud-native, but quickly, here’s an introduction. They’re loosely coupled, service oriented architecture with bounded contexts.</a:t>
            </a:r>
          </a:p>
          <a:p>
            <a:pPr>
              <a:spcBef>
                <a:spcPct val="0"/>
              </a:spcBef>
              <a:buSzPct val="25000"/>
            </a:pPr>
            <a:endParaRPr lang="en-US"/>
          </a:p>
          <a:p>
            <a:pPr>
              <a:spcBef>
                <a:spcPct val="0"/>
              </a:spcBef>
              <a:buSzPct val="25000"/>
            </a:pPr>
            <a:r>
              <a:rPr lang="en-US"/>
              <a:t>Because each service can be updated independently, your teams can work in parallel. Because each service is isolated, it’s much easier to automate your testing.</a:t>
            </a:r>
          </a:p>
        </p:txBody>
      </p:sp>
      <p:sp>
        <p:nvSpPr>
          <p:cNvPr id="78851" name="Shape 180"/>
          <p:cNvSpPr>
            <a:spLocks noGrp="1" noRot="1" noChangeAspect="1" noTextEdit="1"/>
          </p:cNvSpPr>
          <p:nvPr>
            <p:ph type="sldImg" idx="2"/>
          </p:nvPr>
        </p:nvSpPr>
        <p:spPr>
          <a:xfrm>
            <a:off x="1628775" y="692150"/>
            <a:ext cx="3733800" cy="2100263"/>
          </a:xfrm>
          <a:custGeom>
            <a:avLst/>
            <a:gdLst>
              <a:gd name="T0" fmla="*/ 0 w 120000"/>
              <a:gd name="T1" fmla="*/ 0 h 120000"/>
              <a:gd name="T2" fmla="*/ 114209785 w 120000"/>
              <a:gd name="T3" fmla="*/ 0 h 120000"/>
              <a:gd name="T4" fmla="*/ 114209785 w 120000"/>
              <a:gd name="T5" fmla="*/ 36150465 h 120000"/>
              <a:gd name="T6" fmla="*/ 0 w 120000"/>
              <a:gd name="T7" fmla="*/ 36150465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a:moveTo>
                  <a:pt x="0" y="0"/>
                </a:moveTo>
                <a:lnTo>
                  <a:pt x="120000" y="0"/>
                </a:lnTo>
                <a:lnTo>
                  <a:pt x="120000" y="120000"/>
                </a:lnTo>
                <a:lnTo>
                  <a:pt x="0" y="120000"/>
                </a:lnTo>
                <a:lnTo>
                  <a:pt x="0" y="0"/>
                </a:lnTo>
                <a:close/>
              </a:path>
            </a:pathLst>
          </a:custGeom>
          <a:noFill/>
          <a:ln cap="flat">
            <a:solidFill>
              <a:srgbClr val="000000"/>
            </a:solidFill>
            <a:miter lim="800000"/>
            <a:headEnd/>
            <a:tailEnd/>
          </a:ln>
        </p:spPr>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 Blank logo">
    <p:spTree>
      <p:nvGrpSpPr>
        <p:cNvPr id="1" name="Shape 10"/>
        <p:cNvGrpSpPr/>
        <p:nvPr/>
      </p:nvGrpSpPr>
      <p:grpSpPr>
        <a:xfrm>
          <a:off x="0" y="0"/>
          <a:ext cx="0" cy="0"/>
          <a:chOff x="0" y="0"/>
          <a:chExt cx="0" cy="0"/>
        </a:xfrm>
      </p:grpSpPr>
      <p:sp>
        <p:nvSpPr>
          <p:cNvPr id="11" name="Shape 11"/>
          <p:cNvSpPr txBox="1">
            <a:spLocks noGrp="1"/>
          </p:cNvSpPr>
          <p:nvPr>
            <p:ph type="sldNum" idx="12"/>
          </p:nvPr>
        </p:nvSpPr>
        <p:spPr>
          <a:xfrm>
            <a:off x="48247" y="4861462"/>
            <a:ext cx="373337" cy="27384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A5A5A5"/>
              </a:buClr>
              <a:buSzPct val="25000"/>
              <a:buFont typeface="Arial"/>
              <a:buNone/>
            </a:pPr>
            <a:fld id="{00000000-1234-1234-1234-123412341234}" type="slidenum">
              <a:rPr lang="en-US" sz="900" b="0" i="0" u="none" strike="noStrike" cap="none">
                <a:solidFill>
                  <a:srgbClr val="A5A5A5"/>
                </a:solidFill>
                <a:latin typeface="Arial"/>
                <a:ea typeface="Arial"/>
                <a:cs typeface="Arial"/>
                <a:sym typeface="Arial"/>
              </a:rPr>
              <a:t>‹#›</a:t>
            </a:fld>
            <a:endParaRPr lang="en-US" sz="900" b="0" i="0" u="none" strike="noStrike" cap="none">
              <a:solidFill>
                <a:srgbClr val="A5A5A5"/>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61"/>
        <p:cNvGrpSpPr/>
        <p:nvPr/>
      </p:nvGrpSpPr>
      <p:grpSpPr>
        <a:xfrm>
          <a:off x="0" y="0"/>
          <a:ext cx="0" cy="0"/>
          <a:chOff x="0" y="0"/>
          <a:chExt cx="0" cy="0"/>
        </a:xfrm>
      </p:grpSpPr>
      <p:sp>
        <p:nvSpPr>
          <p:cNvPr id="62" name="Shape 62"/>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3" name="Shape 63"/>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4" name="Shape 64"/>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65" name="Shape 65"/>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66" name="Shape 66"/>
          <p:cNvPicPr preferRelativeResize="0"/>
          <p:nvPr/>
        </p:nvPicPr>
        <p:blipFill rotWithShape="1">
          <a:blip r:embed="rId2">
            <a:alphaModFix/>
          </a:blip>
          <a:srcRect/>
          <a:stretch/>
        </p:blipFill>
        <p:spPr>
          <a:xfrm>
            <a:off x="7942263" y="4713287"/>
            <a:ext cx="957299" cy="220800"/>
          </a:xfrm>
          <a:prstGeom prst="rect">
            <a:avLst/>
          </a:prstGeom>
          <a:noFill/>
          <a:ln>
            <a:noFill/>
          </a:ln>
        </p:spPr>
      </p:pic>
    </p:spTree>
    <p:extLst>
      <p:ext uri="{BB962C8B-B14F-4D97-AF65-F5344CB8AC3E}">
        <p14:creationId xmlns:p14="http://schemas.microsoft.com/office/powerpoint/2010/main" val="1413968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vert="horz"/>
          <a:lstStyle/>
          <a:p>
            <a:r>
              <a:rPr lang="en-US" smtClean="0"/>
              <a:t>Click to edit Master title style</a:t>
            </a:r>
            <a:endParaRPr lang="en-US"/>
          </a:p>
        </p:txBody>
      </p:sp>
      <p:sp>
        <p:nvSpPr>
          <p:cNvPr id="3" name="Text Placeholder 2"/>
          <p:cNvSpPr>
            <a:spLocks noGrp="1"/>
          </p:cNvSpPr>
          <p:nvPr>
            <p:ph type="body" sz="half" idx="1"/>
          </p:nvPr>
        </p:nvSpPr>
        <p:spPr>
          <a:xfrm>
            <a:off x="457200" y="1200150"/>
            <a:ext cx="4038600" cy="339407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67291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713815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628013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2150850"/>
            <a:ext cx="8520600" cy="8418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3600" b="0" i="0" u="none" strike="noStrike" cap="none">
                <a:solidFill>
                  <a:schemeClr val="dk1"/>
                </a:solidFill>
                <a:latin typeface="Arial"/>
                <a:ea typeface="Arial"/>
                <a:cs typeface="Arial"/>
                <a:sym typeface="Arial"/>
              </a:defRPr>
            </a:lvl1pPr>
            <a:lvl2pPr lvl="1" indent="0" algn="ctr" rtl="0">
              <a:spcBef>
                <a:spcPts val="0"/>
              </a:spcBef>
              <a:buClr>
                <a:schemeClr val="dk1"/>
              </a:buClr>
              <a:buFont typeface="Arial"/>
              <a:buNone/>
              <a:defRPr sz="3600">
                <a:solidFill>
                  <a:schemeClr val="dk1"/>
                </a:solidFill>
              </a:defRPr>
            </a:lvl2pPr>
            <a:lvl3pPr lvl="2" indent="0" algn="ctr" rtl="0">
              <a:spcBef>
                <a:spcPts val="0"/>
              </a:spcBef>
              <a:buClr>
                <a:schemeClr val="dk1"/>
              </a:buClr>
              <a:buFont typeface="Arial"/>
              <a:buNone/>
              <a:defRPr sz="3600">
                <a:solidFill>
                  <a:schemeClr val="dk1"/>
                </a:solidFill>
              </a:defRPr>
            </a:lvl3pPr>
            <a:lvl4pPr lvl="3" indent="0" algn="ctr" rtl="0">
              <a:spcBef>
                <a:spcPts val="0"/>
              </a:spcBef>
              <a:buClr>
                <a:schemeClr val="dk1"/>
              </a:buClr>
              <a:buFont typeface="Arial"/>
              <a:buNone/>
              <a:defRPr sz="3600">
                <a:solidFill>
                  <a:schemeClr val="dk1"/>
                </a:solidFill>
              </a:defRPr>
            </a:lvl4pPr>
            <a:lvl5pPr lvl="4" indent="0" algn="ctr" rtl="0">
              <a:spcBef>
                <a:spcPts val="0"/>
              </a:spcBef>
              <a:buClr>
                <a:schemeClr val="dk1"/>
              </a:buClr>
              <a:buFont typeface="Arial"/>
              <a:buNone/>
              <a:defRPr sz="3600">
                <a:solidFill>
                  <a:schemeClr val="dk1"/>
                </a:solidFill>
              </a:defRPr>
            </a:lvl5pPr>
            <a:lvl6pPr lvl="5" indent="0" algn="ctr" rtl="0">
              <a:spcBef>
                <a:spcPts val="0"/>
              </a:spcBef>
              <a:buClr>
                <a:schemeClr val="dk1"/>
              </a:buClr>
              <a:buFont typeface="Arial"/>
              <a:buNone/>
              <a:defRPr sz="3600">
                <a:solidFill>
                  <a:schemeClr val="dk1"/>
                </a:solidFill>
              </a:defRPr>
            </a:lvl6pPr>
            <a:lvl7pPr lvl="6" indent="0" algn="ctr" rtl="0">
              <a:spcBef>
                <a:spcPts val="0"/>
              </a:spcBef>
              <a:buClr>
                <a:schemeClr val="dk1"/>
              </a:buClr>
              <a:buFont typeface="Arial"/>
              <a:buNone/>
              <a:defRPr sz="3600">
                <a:solidFill>
                  <a:schemeClr val="dk1"/>
                </a:solidFill>
              </a:defRPr>
            </a:lvl7pPr>
            <a:lvl8pPr lvl="7" indent="0" algn="ctr" rtl="0">
              <a:spcBef>
                <a:spcPts val="0"/>
              </a:spcBef>
              <a:buClr>
                <a:schemeClr val="dk1"/>
              </a:buClr>
              <a:buFont typeface="Arial"/>
              <a:buNone/>
              <a:defRPr sz="3600">
                <a:solidFill>
                  <a:schemeClr val="dk1"/>
                </a:solidFill>
              </a:defRPr>
            </a:lvl8pPr>
            <a:lvl9pPr lvl="8" indent="0" algn="ctr" rtl="0">
              <a:spcBef>
                <a:spcPts val="0"/>
              </a:spcBef>
              <a:buClr>
                <a:schemeClr val="dk1"/>
              </a:buClr>
              <a:buFont typeface="Arial"/>
              <a:buNone/>
              <a:defRPr sz="3600">
                <a:solidFill>
                  <a:schemeClr val="dk1"/>
                </a:solidFill>
              </a:defRPr>
            </a:lvl9pPr>
          </a:lstStyle>
          <a:p>
            <a:endParaRPr/>
          </a:p>
        </p:txBody>
      </p:sp>
      <p:sp>
        <p:nvSpPr>
          <p:cNvPr id="166" name="Shape 166"/>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898851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086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hape 231"/>
          <p:cNvSpPr>
            <a:spLocks noGrp="1" noChangeArrowheads="1"/>
          </p:cNvSpPr>
          <p:nvPr>
            <p:ph type="sldNum" idx="13"/>
          </p:nvPr>
        </p:nvSpPr>
        <p:spPr>
          <a:xfrm>
            <a:off x="523875" y="4651375"/>
            <a:ext cx="2133600" cy="274638"/>
          </a:xfrm>
          <a:prstGeom prst="rect">
            <a:avLst/>
          </a:prstGeom>
          <a:ln/>
        </p:spPr>
        <p:txBody>
          <a:bodyPr/>
          <a:lstStyle>
            <a:lvl1pPr>
              <a:defRPr/>
            </a:lvl1pPr>
          </a:lstStyle>
          <a:p>
            <a:fld id="{853DCDD3-FCDC-2844-BE40-D87337AB2898}" type="slidenum">
              <a:rPr lang="en-US" altLang="zh-CN"/>
              <a:pPr/>
              <a:t>‹#›</a:t>
            </a:fld>
            <a:endParaRPr lang="en-US" altLang="zh-CN"/>
          </a:p>
        </p:txBody>
      </p:sp>
    </p:spTree>
    <p:extLst>
      <p:ext uri="{BB962C8B-B14F-4D97-AF65-F5344CB8AC3E}">
        <p14:creationId xmlns:p14="http://schemas.microsoft.com/office/powerpoint/2010/main" val="2847516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76474"/>
            <a:ext cx="4038600" cy="3718150"/>
          </a:xfrm>
          <a:prstGeom prst="rect">
            <a:avLst/>
          </a:prstGeo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876474"/>
            <a:ext cx="4038600" cy="3718150"/>
          </a:xfrm>
          <a:prstGeom prst="rect">
            <a:avLst/>
          </a:prstGeo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89499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12"/>
        <p:cNvGrpSpPr/>
        <p:nvPr/>
      </p:nvGrpSpPr>
      <p:grpSpPr>
        <a:xfrm>
          <a:off x="0" y="0"/>
          <a:ext cx="0" cy="0"/>
          <a:chOff x="0" y="0"/>
          <a:chExt cx="0" cy="0"/>
        </a:xfrm>
      </p:grpSpPr>
      <p:sp>
        <p:nvSpPr>
          <p:cNvPr id="13" name="Shape 13"/>
          <p:cNvSpPr txBox="1">
            <a:spLocks noGrp="1"/>
          </p:cNvSpPr>
          <p:nvPr>
            <p:ph type="body" idx="1"/>
          </p:nvPr>
        </p:nvSpPr>
        <p:spPr>
          <a:xfrm>
            <a:off x="366712" y="785812"/>
            <a:ext cx="8410574" cy="34621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Shape 14"/>
          <p:cNvSpPr txBox="1">
            <a:spLocks noGrp="1"/>
          </p:cNvSpPr>
          <p:nvPr>
            <p:ph type="title"/>
          </p:nvPr>
        </p:nvSpPr>
        <p:spPr>
          <a:xfrm>
            <a:off x="366712" y="325437"/>
            <a:ext cx="8410574" cy="460373"/>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15" name="Shape 15"/>
          <p:cNvSpPr txBox="1">
            <a:spLocks noGrp="1"/>
          </p:cNvSpPr>
          <p:nvPr>
            <p:ph type="body" idx="2"/>
          </p:nvPr>
        </p:nvSpPr>
        <p:spPr>
          <a:xfrm>
            <a:off x="366712" y="1419224"/>
            <a:ext cx="8410574" cy="3038475"/>
          </a:xfrm>
          <a:prstGeom prst="rect">
            <a:avLst/>
          </a:prstGeom>
          <a:noFill/>
          <a:ln>
            <a:noFill/>
          </a:ln>
        </p:spPr>
        <p:txBody>
          <a:bodyPr lIns="91425" tIns="91425" rIns="91425" bIns="91425" anchor="t" anchorCtr="0"/>
          <a:lstStyle>
            <a:lvl1pPr marL="0" marR="0" lvl="0" indent="177800" algn="l" rtl="0">
              <a:lnSpc>
                <a:spcPct val="100000"/>
              </a:lnSpc>
              <a:spcBef>
                <a:spcPts val="1200"/>
              </a:spcBef>
              <a:spcAft>
                <a:spcPts val="0"/>
              </a:spcAft>
              <a:buClr>
                <a:schemeClr val="accent1"/>
              </a:buClr>
              <a:buSzPct val="100000"/>
              <a:buFont typeface="Noto Sans Symbols"/>
              <a:buChar char="•"/>
              <a:defRPr sz="1400" b="0" i="0" u="none" strike="noStrike" cap="none">
                <a:solidFill>
                  <a:srgbClr val="000000"/>
                </a:solidFill>
                <a:latin typeface="Arial"/>
                <a:ea typeface="Arial"/>
                <a:cs typeface="Arial"/>
                <a:sym typeface="Arial"/>
              </a:defRPr>
            </a:lvl1pPr>
            <a:lvl2pPr marL="457200" marR="0" lvl="1" indent="1778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2pPr>
            <a:lvl3pPr marL="914400" marR="0" lvl="2" indent="1778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3pPr>
            <a:lvl4pPr marL="1658938" marR="0" lvl="3" indent="-33338"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4pPr>
            <a:lvl5pPr marL="1828800" marR="0" lvl="4" indent="1778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6124549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Footer bar only">
    <p:bg>
      <p:bgPr>
        <a:solidFill>
          <a:schemeClr val="lt1"/>
        </a:solidFill>
        <a:effectLst/>
      </p:bgPr>
    </p:bg>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1075234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2_Title and Content, no circle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66712" y="325437"/>
            <a:ext cx="8410574" cy="460373"/>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18" name="Shape 18"/>
          <p:cNvSpPr txBox="1">
            <a:spLocks noGrp="1"/>
          </p:cNvSpPr>
          <p:nvPr>
            <p:ph type="body" idx="1"/>
          </p:nvPr>
        </p:nvSpPr>
        <p:spPr>
          <a:xfrm>
            <a:off x="366712" y="1074737"/>
            <a:ext cx="8410574" cy="3382961"/>
          </a:xfrm>
          <a:prstGeom prst="rect">
            <a:avLst/>
          </a:prstGeom>
          <a:noFill/>
          <a:ln>
            <a:noFill/>
          </a:ln>
        </p:spPr>
        <p:txBody>
          <a:bodyPr lIns="91425" tIns="91425" rIns="91425" bIns="91425" anchor="t" anchorCtr="0"/>
          <a:lstStyle>
            <a:lvl1pPr marL="0" marR="0" lvl="0" indent="177800" algn="l" rtl="0">
              <a:lnSpc>
                <a:spcPct val="100000"/>
              </a:lnSpc>
              <a:spcBef>
                <a:spcPts val="1200"/>
              </a:spcBef>
              <a:spcAft>
                <a:spcPts val="0"/>
              </a:spcAft>
              <a:buClr>
                <a:schemeClr val="accent1"/>
              </a:buClr>
              <a:buSzPct val="100000"/>
              <a:buFont typeface="Noto Sans Symbols"/>
              <a:buChar char="•"/>
              <a:defRPr sz="1400" b="0" i="0" u="none" strike="noStrike" cap="none">
                <a:solidFill>
                  <a:srgbClr val="000000"/>
                </a:solidFill>
                <a:latin typeface="Arial"/>
                <a:ea typeface="Arial"/>
                <a:cs typeface="Arial"/>
                <a:sym typeface="Arial"/>
              </a:defRPr>
            </a:lvl1pPr>
            <a:lvl2pPr marL="457200" marR="0" lvl="1" indent="1778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2pPr>
            <a:lvl3pPr marL="914400" marR="0" lvl="2" indent="1778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3pPr>
            <a:lvl4pPr marL="1658938" marR="0" lvl="3" indent="-33338"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4pPr>
            <a:lvl5pPr marL="1828800" marR="0" lvl="4" indent="1778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58"/>
        <p:cNvGrpSpPr/>
        <p:nvPr/>
      </p:nvGrpSpPr>
      <p:grpSpPr>
        <a:xfrm>
          <a:off x="0" y="0"/>
          <a:ext cx="0" cy="0"/>
          <a:chOff x="0" y="0"/>
          <a:chExt cx="0" cy="0"/>
        </a:xfrm>
      </p:grpSpPr>
      <p:sp>
        <p:nvSpPr>
          <p:cNvPr id="59" name="Shape 59"/>
          <p:cNvSpPr/>
          <p:nvPr/>
        </p:nvSpPr>
        <p:spPr>
          <a:xfrm>
            <a:off x="0" y="0"/>
            <a:ext cx="9144000" cy="5143500"/>
          </a:xfrm>
          <a:prstGeom prst="rect">
            <a:avLst/>
          </a:prstGeom>
          <a:solidFill>
            <a:srgbClr val="000000"/>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60" name="Shape 60" descr="Pivotal_White.png"/>
          <p:cNvPicPr preferRelativeResize="0"/>
          <p:nvPr/>
        </p:nvPicPr>
        <p:blipFill rotWithShape="1">
          <a:blip r:embed="rId2">
            <a:alphaModFix/>
          </a:blip>
          <a:srcRect l="20054" t="21654" r="18524" b="26492"/>
          <a:stretch/>
        </p:blipFill>
        <p:spPr>
          <a:xfrm>
            <a:off x="1687232" y="1490695"/>
            <a:ext cx="5842500" cy="19314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le Slide">
    <p:spTree>
      <p:nvGrpSpPr>
        <p:cNvPr id="1" name="Shape 61"/>
        <p:cNvGrpSpPr/>
        <p:nvPr/>
      </p:nvGrpSpPr>
      <p:grpSpPr>
        <a:xfrm>
          <a:off x="0" y="0"/>
          <a:ext cx="0" cy="0"/>
          <a:chOff x="0" y="0"/>
          <a:chExt cx="0" cy="0"/>
        </a:xfrm>
      </p:grpSpPr>
      <p:sp>
        <p:nvSpPr>
          <p:cNvPr id="62" name="Shape 62"/>
          <p:cNvSpPr/>
          <p:nvPr/>
        </p:nvSpPr>
        <p:spPr>
          <a:xfrm>
            <a:off x="0" y="0"/>
            <a:ext cx="9144000" cy="5143500"/>
          </a:xfrm>
          <a:prstGeom prst="rect">
            <a:avLst/>
          </a:prstGeom>
          <a:solidFill>
            <a:schemeClr val="lt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63" name="Shape 63"/>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F16F3B"/>
              </a:buClr>
              <a:buFont typeface="Arial"/>
              <a:buNone/>
              <a:defRPr sz="3600" b="1" i="0" u="none" strike="noStrike" cap="none">
                <a:solidFill>
                  <a:srgbClr val="F16F3B"/>
                </a:solidFill>
                <a:latin typeface="Arial"/>
                <a:ea typeface="Arial"/>
                <a:cs typeface="Arial"/>
                <a:sym typeface="Arial"/>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64" name="Shape 64"/>
          <p:cNvSpPr txBox="1">
            <a:spLocks noGrp="1"/>
          </p:cNvSpPr>
          <p:nvPr>
            <p:ph type="subTitle" idx="1"/>
          </p:nvPr>
        </p:nvSpPr>
        <p:spPr>
          <a:xfrm>
            <a:off x="890587" y="2633383"/>
            <a:ext cx="6048300" cy="369300"/>
          </a:xfrm>
          <a:prstGeom prst="rect">
            <a:avLst/>
          </a:prstGeom>
          <a:noFill/>
          <a:ln>
            <a:noFill/>
          </a:ln>
        </p:spPr>
        <p:txBody>
          <a:bodyPr lIns="91425" tIns="91425" rIns="91425" bIns="91425" anchor="t" anchorCtr="0"/>
          <a:lstStyle>
            <a:lvl1pPr marL="0" marR="0" lvl="0" indent="0" algn="l" rtl="0">
              <a:spcBef>
                <a:spcPts val="0"/>
              </a:spcBef>
              <a:buClr>
                <a:srgbClr val="2C95DD"/>
              </a:buClr>
              <a:buFont typeface="Arial"/>
              <a:buNone/>
              <a:defRPr sz="2400" b="0" i="0" u="none" strike="noStrike" cap="none">
                <a:solidFill>
                  <a:schemeClr val="accent2"/>
                </a:solidFill>
                <a:latin typeface="Arial"/>
                <a:ea typeface="Arial"/>
                <a:cs typeface="Arial"/>
                <a:sym typeface="Arial"/>
              </a:defRPr>
            </a:lvl1pPr>
            <a:lvl2pPr marL="457200" marR="0" lvl="1" indent="0" algn="ctr" rtl="0">
              <a:spcBef>
                <a:spcPts val="480"/>
              </a:spcBef>
              <a:buClr>
                <a:srgbClr val="2C95DD"/>
              </a:buClr>
              <a:buFont typeface="Arial"/>
              <a:buNone/>
              <a:defRPr sz="2400" b="0" i="0" u="none" strike="noStrike" cap="none">
                <a:solidFill>
                  <a:srgbClr val="949494"/>
                </a:solidFill>
                <a:latin typeface="Arial"/>
                <a:ea typeface="Arial"/>
                <a:cs typeface="Arial"/>
                <a:sym typeface="Arial"/>
              </a:defRPr>
            </a:lvl2pPr>
            <a:lvl3pPr marL="914400" marR="0" lvl="2" indent="0" algn="ctr" rtl="0">
              <a:spcBef>
                <a:spcPts val="400"/>
              </a:spcBef>
              <a:buClr>
                <a:srgbClr val="2C95DD"/>
              </a:buClr>
              <a:buFont typeface="Arial"/>
              <a:buNone/>
              <a:defRPr sz="2000" b="0" i="0" u="none" strike="noStrike" cap="none">
                <a:solidFill>
                  <a:srgbClr val="949494"/>
                </a:solidFill>
                <a:latin typeface="Arial"/>
                <a:ea typeface="Arial"/>
                <a:cs typeface="Arial"/>
                <a:sym typeface="Arial"/>
              </a:defRPr>
            </a:lvl3pPr>
            <a:lvl4pPr marL="1371600" marR="0" lvl="3" indent="0" algn="ctr" rtl="0">
              <a:spcBef>
                <a:spcPts val="360"/>
              </a:spcBef>
              <a:buClr>
                <a:srgbClr val="2C95DD"/>
              </a:buClr>
              <a:buFont typeface="Arial"/>
              <a:buNone/>
              <a:defRPr sz="1800" b="0" i="0" u="none" strike="noStrike" cap="none">
                <a:solidFill>
                  <a:srgbClr val="949494"/>
                </a:solidFill>
                <a:latin typeface="Arial"/>
                <a:ea typeface="Arial"/>
                <a:cs typeface="Arial"/>
                <a:sym typeface="Arial"/>
              </a:defRPr>
            </a:lvl4pPr>
            <a:lvl5pPr marL="1828800" marR="0" lvl="4" indent="0" algn="ctr" rtl="0">
              <a:spcBef>
                <a:spcPts val="360"/>
              </a:spcBef>
              <a:buClr>
                <a:srgbClr val="2C95DD"/>
              </a:buClr>
              <a:buFont typeface="Arial"/>
              <a:buNone/>
              <a:defRPr sz="1800" b="0" i="0" u="none" strike="noStrike" cap="none">
                <a:solidFill>
                  <a:srgbClr val="949494"/>
                </a:solidFill>
                <a:latin typeface="Arial"/>
                <a:ea typeface="Arial"/>
                <a:cs typeface="Arial"/>
                <a:sym typeface="Arial"/>
              </a:defRPr>
            </a:lvl5pPr>
            <a:lvl6pPr marL="2286000" marR="0" lvl="5" indent="0" algn="ctr" rtl="0">
              <a:spcBef>
                <a:spcPts val="400"/>
              </a:spcBef>
              <a:buClr>
                <a:srgbClr val="949494"/>
              </a:buClr>
              <a:buFont typeface="Arial"/>
              <a:buNone/>
              <a:defRPr sz="2000" b="0" i="0" u="none" strike="noStrike" cap="none">
                <a:solidFill>
                  <a:srgbClr val="949494"/>
                </a:solidFill>
                <a:latin typeface="Arial"/>
                <a:ea typeface="Arial"/>
                <a:cs typeface="Arial"/>
                <a:sym typeface="Arial"/>
              </a:defRPr>
            </a:lvl6pPr>
            <a:lvl7pPr marL="2743200" marR="0" lvl="6" indent="0" algn="ctr" rtl="0">
              <a:spcBef>
                <a:spcPts val="400"/>
              </a:spcBef>
              <a:buClr>
                <a:srgbClr val="949494"/>
              </a:buClr>
              <a:buFont typeface="Arial"/>
              <a:buNone/>
              <a:defRPr sz="2000" b="0" i="0" u="none" strike="noStrike" cap="none">
                <a:solidFill>
                  <a:srgbClr val="949494"/>
                </a:solidFill>
                <a:latin typeface="Arial"/>
                <a:ea typeface="Arial"/>
                <a:cs typeface="Arial"/>
                <a:sym typeface="Arial"/>
              </a:defRPr>
            </a:lvl7pPr>
            <a:lvl8pPr marL="3200400" marR="0" lvl="7" indent="0" algn="ctr" rtl="0">
              <a:spcBef>
                <a:spcPts val="400"/>
              </a:spcBef>
              <a:buClr>
                <a:srgbClr val="949494"/>
              </a:buClr>
              <a:buFont typeface="Arial"/>
              <a:buNone/>
              <a:defRPr sz="2000" b="0" i="0" u="none" strike="noStrike" cap="none">
                <a:solidFill>
                  <a:srgbClr val="949494"/>
                </a:solidFill>
                <a:latin typeface="Arial"/>
                <a:ea typeface="Arial"/>
                <a:cs typeface="Arial"/>
                <a:sym typeface="Arial"/>
              </a:defRPr>
            </a:lvl8pPr>
            <a:lvl9pPr marL="3657600" marR="0" lvl="8" indent="0" algn="ctr" rtl="0">
              <a:spcBef>
                <a:spcPts val="400"/>
              </a:spcBef>
              <a:buClr>
                <a:srgbClr val="949494"/>
              </a:buClr>
              <a:buFont typeface="Arial"/>
              <a:buNone/>
              <a:defRPr sz="2000" b="0" i="0" u="none" strike="noStrike" cap="none">
                <a:solidFill>
                  <a:srgbClr val="949494"/>
                </a:solidFill>
                <a:latin typeface="Arial"/>
                <a:ea typeface="Arial"/>
                <a:cs typeface="Arial"/>
                <a:sym typeface="Arial"/>
              </a:defRPr>
            </a:lvl9pPr>
          </a:lstStyle>
          <a:p>
            <a:endParaRPr/>
          </a:p>
        </p:txBody>
      </p:sp>
      <p:sp>
        <p:nvSpPr>
          <p:cNvPr id="65" name="Shape 65"/>
          <p:cNvSpPr txBox="1">
            <a:spLocks noGrp="1"/>
          </p:cNvSpPr>
          <p:nvPr>
            <p:ph type="body" idx="2"/>
          </p:nvPr>
        </p:nvSpPr>
        <p:spPr>
          <a:xfrm>
            <a:off x="908582" y="3710101"/>
            <a:ext cx="5026500" cy="276900"/>
          </a:xfrm>
          <a:prstGeom prst="rect">
            <a:avLst/>
          </a:prstGeom>
          <a:noFill/>
          <a:ln>
            <a:noFill/>
          </a:ln>
        </p:spPr>
        <p:txBody>
          <a:bodyPr lIns="91425" tIns="91425" rIns="91425" bIns="91425" anchor="t" anchorCtr="0"/>
          <a:lstStyle>
            <a:lvl1pPr lvl="0" rtl="0">
              <a:spcBef>
                <a:spcPts val="0"/>
              </a:spcBef>
              <a:buClr>
                <a:srgbClr val="7F7F7F"/>
              </a:buClr>
              <a:buFont typeface="Arial"/>
              <a:buNone/>
              <a:defRPr sz="1800" b="0" i="0" u="none" strike="noStrike" cap="none">
                <a:solidFill>
                  <a:srgbClr val="7F7F7F"/>
                </a:solidFill>
                <a:latin typeface="Arial"/>
                <a:ea typeface="Arial"/>
                <a:cs typeface="Arial"/>
                <a:sym typeface="Arial"/>
              </a:defRPr>
            </a:lvl1pPr>
            <a:lvl2pPr lvl="1" rtl="0">
              <a:spcBef>
                <a:spcPts val="0"/>
              </a:spcBef>
              <a:defRPr sz="2400">
                <a:solidFill>
                  <a:schemeClr val="dk1"/>
                </a:solidFill>
              </a:defRPr>
            </a:lvl2pPr>
            <a:lvl3pPr lvl="2" rtl="0">
              <a:spcBef>
                <a:spcPts val="0"/>
              </a:spcBef>
              <a:defRPr sz="2000">
                <a:solidFill>
                  <a:schemeClr val="dk1"/>
                </a:solidFill>
              </a:defRPr>
            </a:lvl3pPr>
            <a:lvl4pPr lvl="3" rtl="0">
              <a:spcBef>
                <a:spcPts val="0"/>
              </a:spcBef>
              <a:defRPr sz="1800">
                <a:solidFill>
                  <a:schemeClr val="dk1"/>
                </a:solidFill>
              </a:defRPr>
            </a:lvl4pPr>
            <a:lvl5pPr lvl="4" rtl="0">
              <a:spcBef>
                <a:spcPts val="0"/>
              </a:spcBef>
              <a:defRPr sz="1800">
                <a:solidFill>
                  <a:schemeClr val="dk1"/>
                </a:solidFil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
        <p:nvSpPr>
          <p:cNvPr id="66" name="Shape 66"/>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67" name="Shape 67"/>
          <p:cNvSpPr txBox="1"/>
          <p:nvPr/>
        </p:nvSpPr>
        <p:spPr>
          <a:xfrm flipH="1">
            <a:off x="8553450" y="5021496"/>
            <a:ext cx="533400" cy="1230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68" name="Shape 68"/>
          <p:cNvSpPr txBox="1"/>
          <p:nvPr/>
        </p:nvSpPr>
        <p:spPr>
          <a:xfrm>
            <a:off x="366712" y="5018448"/>
            <a:ext cx="2274900" cy="999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201</a:t>
            </a:r>
            <a:r>
              <a:rPr lang="en-US" sz="650">
                <a:solidFill>
                  <a:srgbClr val="7F7F7F"/>
                </a:solidFill>
              </a:rPr>
              <a:t>6</a:t>
            </a:r>
            <a:r>
              <a:rPr lang="en-US" sz="650" b="0" i="0" u="none" strike="noStrike" cap="none">
                <a:solidFill>
                  <a:srgbClr val="7F7F7F"/>
                </a:solidFill>
                <a:latin typeface="Arial"/>
                <a:ea typeface="Arial"/>
                <a:cs typeface="Arial"/>
                <a:sym typeface="Arial"/>
              </a:rPr>
              <a:t> Pivotal Software, Inc.  All rights reserved.</a:t>
            </a:r>
          </a:p>
        </p:txBody>
      </p:sp>
      <p:pic>
        <p:nvPicPr>
          <p:cNvPr id="69" name="Shape 69" descr="Pivotal_White.png"/>
          <p:cNvPicPr preferRelativeResize="0"/>
          <p:nvPr/>
        </p:nvPicPr>
        <p:blipFill rotWithShape="1">
          <a:blip r:embed="rId2">
            <a:alphaModFix/>
          </a:blip>
          <a:srcRect l="20054" t="21654" r="18524" b="26492"/>
          <a:stretch/>
        </p:blipFill>
        <p:spPr>
          <a:xfrm>
            <a:off x="7926754" y="4642512"/>
            <a:ext cx="997200" cy="3297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2_Title and Content, no circles">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66712" y="325437"/>
            <a:ext cx="8410500" cy="460500"/>
          </a:xfrm>
          <a:prstGeom prst="rect">
            <a:avLst/>
          </a:prstGeom>
          <a:noFill/>
          <a:ln>
            <a:noFill/>
          </a:ln>
        </p:spPr>
        <p:txBody>
          <a:bodyPr lIns="91425" tIns="91425" rIns="91425" bIns="91425" anchor="t" anchorCtr="0"/>
          <a:lstStyle>
            <a:lvl1pPr lvl="0" rtl="0">
              <a:lnSpc>
                <a:spcPct val="90000"/>
              </a:lnSpc>
              <a:spcBef>
                <a:spcPts val="0"/>
              </a:spcBef>
              <a:defRPr sz="3200">
                <a:solidFill>
                  <a:schemeClr val="dk2"/>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2" name="Shape 72"/>
          <p:cNvSpPr txBox="1">
            <a:spLocks noGrp="1"/>
          </p:cNvSpPr>
          <p:nvPr>
            <p:ph type="body" idx="1"/>
          </p:nvPr>
        </p:nvSpPr>
        <p:spPr>
          <a:xfrm>
            <a:off x="366713" y="1074737"/>
            <a:ext cx="8410500" cy="3383100"/>
          </a:xfrm>
          <a:prstGeom prst="rect">
            <a:avLst/>
          </a:prstGeom>
          <a:noFill/>
          <a:ln>
            <a:noFill/>
          </a:ln>
        </p:spPr>
        <p:txBody>
          <a:bodyPr lIns="91425" tIns="91425" rIns="91425" bIns="91425" anchor="t" anchorCtr="0"/>
          <a:lstStyle>
            <a:lvl1pPr lvl="0" rtl="0">
              <a:spcBef>
                <a:spcPts val="1200"/>
              </a:spcBef>
              <a:buClr>
                <a:schemeClr val="accent1"/>
              </a:buClr>
              <a:buFont typeface="Noto Symbol"/>
              <a:buChar char="•"/>
              <a:defRPr sz="2400">
                <a:solidFill>
                  <a:schemeClr val="dk1"/>
                </a:solidFill>
                <a:latin typeface="Arial"/>
                <a:ea typeface="Arial"/>
                <a:cs typeface="Arial"/>
                <a:sym typeface="Arial"/>
              </a:defRPr>
            </a:lvl1pPr>
            <a:lvl2pPr lvl="1" rtl="0">
              <a:spcBef>
                <a:spcPts val="300"/>
              </a:spcBef>
              <a:buClr>
                <a:schemeClr val="accent1"/>
              </a:buClr>
              <a:buFont typeface="Verdana"/>
              <a:buChar char="–"/>
              <a:defRPr sz="2000">
                <a:solidFill>
                  <a:schemeClr val="dk1"/>
                </a:solidFill>
                <a:latin typeface="Arial"/>
                <a:ea typeface="Arial"/>
                <a:cs typeface="Arial"/>
                <a:sym typeface="Arial"/>
              </a:defRPr>
            </a:lvl2pPr>
            <a:lvl3pPr lvl="2" rtl="0">
              <a:spcBef>
                <a:spcPts val="300"/>
              </a:spcBef>
              <a:buClr>
                <a:schemeClr val="accent1"/>
              </a:buClr>
              <a:buFont typeface="Verdana"/>
              <a:buChar char="▪"/>
              <a:defRPr sz="1600">
                <a:solidFill>
                  <a:schemeClr val="dk1"/>
                </a:solidFill>
                <a:latin typeface="Arial"/>
                <a:ea typeface="Arial"/>
                <a:cs typeface="Arial"/>
                <a:sym typeface="Arial"/>
              </a:defRPr>
            </a:lvl3pPr>
            <a:lvl4pPr marL="1658937" lvl="3" indent="-211137" rtl="0">
              <a:spcBef>
                <a:spcPts val="300"/>
              </a:spcBef>
              <a:buClr>
                <a:schemeClr val="accent1"/>
              </a:buClr>
              <a:buFont typeface="Verdana"/>
              <a:buChar char="—"/>
              <a:defRPr sz="1200">
                <a:solidFill>
                  <a:schemeClr val="dk1"/>
                </a:solidFill>
                <a:latin typeface="Arial"/>
                <a:ea typeface="Arial"/>
                <a:cs typeface="Arial"/>
                <a:sym typeface="Arial"/>
              </a:defRPr>
            </a:lvl4pPr>
            <a:lvl5pPr lvl="4" rtl="0">
              <a:spcBef>
                <a:spcPts val="300"/>
              </a:spcBef>
              <a:buClr>
                <a:schemeClr val="accent1"/>
              </a:buClr>
              <a:buFont typeface="Verdana"/>
              <a:buChar char="»"/>
              <a:defRPr sz="1100">
                <a:solidFill>
                  <a:schemeClr val="dk1"/>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Divider">
    <p:spTree>
      <p:nvGrpSpPr>
        <p:cNvPr id="1" name="Shape 73"/>
        <p:cNvGrpSpPr/>
        <p:nvPr/>
      </p:nvGrpSpPr>
      <p:grpSpPr>
        <a:xfrm>
          <a:off x="0" y="0"/>
          <a:ext cx="0" cy="0"/>
          <a:chOff x="0" y="0"/>
          <a:chExt cx="0" cy="0"/>
        </a:xfrm>
      </p:grpSpPr>
      <p:sp>
        <p:nvSpPr>
          <p:cNvPr id="74" name="Shape 74"/>
          <p:cNvSpPr/>
          <p:nvPr/>
        </p:nvSpPr>
        <p:spPr>
          <a:xfrm>
            <a:off x="0" y="0"/>
            <a:ext cx="9144000" cy="5143500"/>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75" name="Shape 75"/>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76" name="Shape 76"/>
          <p:cNvSpPr txBox="1"/>
          <p:nvPr/>
        </p:nvSpPr>
        <p:spPr>
          <a:xfrm flipH="1">
            <a:off x="8553450" y="5021496"/>
            <a:ext cx="533400" cy="1230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77" name="Shape 77"/>
          <p:cNvSpPr txBox="1"/>
          <p:nvPr/>
        </p:nvSpPr>
        <p:spPr>
          <a:xfrm>
            <a:off x="366712" y="5018448"/>
            <a:ext cx="2274900" cy="999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201</a:t>
            </a:r>
            <a:r>
              <a:rPr lang="en-US" sz="650">
                <a:solidFill>
                  <a:srgbClr val="7F7F7F"/>
                </a:solidFill>
              </a:rPr>
              <a:t>6</a:t>
            </a:r>
            <a:r>
              <a:rPr lang="en-US" sz="650" b="0" i="0" u="none" strike="noStrike" cap="none">
                <a:solidFill>
                  <a:srgbClr val="7F7F7F"/>
                </a:solidFill>
                <a:latin typeface="Arial"/>
                <a:ea typeface="Arial"/>
                <a:cs typeface="Arial"/>
                <a:sym typeface="Arial"/>
              </a:rPr>
              <a:t> Pivotal Software, Inc.  All rights reserved.</a:t>
            </a:r>
          </a:p>
        </p:txBody>
      </p:sp>
      <p:sp>
        <p:nvSpPr>
          <p:cNvPr id="78" name="Shape 78"/>
          <p:cNvSpPr txBox="1">
            <a:spLocks noGrp="1"/>
          </p:cNvSpPr>
          <p:nvPr>
            <p:ph type="ctrTitle"/>
          </p:nvPr>
        </p:nvSpPr>
        <p:spPr>
          <a:xfrm>
            <a:off x="1017587" y="1739930"/>
            <a:ext cx="6048300" cy="620700"/>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3"/>
              </a:buClr>
              <a:buFont typeface="Arial"/>
              <a:buNone/>
              <a:defRPr sz="4400" b="0" i="0" u="none" strike="noStrike" cap="none">
                <a:solidFill>
                  <a:schemeClr val="accent3"/>
                </a:solidFill>
                <a:latin typeface="Arial"/>
                <a:ea typeface="Arial"/>
                <a:cs typeface="Arial"/>
                <a:sym typeface="Arial"/>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79" name="Shape 79"/>
          <p:cNvSpPr txBox="1">
            <a:spLocks noGrp="1"/>
          </p:cNvSpPr>
          <p:nvPr>
            <p:ph type="body" idx="1"/>
          </p:nvPr>
        </p:nvSpPr>
        <p:spPr>
          <a:xfrm>
            <a:off x="1026053" y="2447127"/>
            <a:ext cx="6048300" cy="562800"/>
          </a:xfrm>
          <a:prstGeom prst="rect">
            <a:avLst/>
          </a:prstGeom>
          <a:noFill/>
          <a:ln>
            <a:noFill/>
          </a:ln>
        </p:spPr>
        <p:txBody>
          <a:bodyPr lIns="91425" tIns="91425" rIns="91425" bIns="91425" anchor="t" anchorCtr="0"/>
          <a:lstStyle>
            <a:lvl1pPr lvl="0" rtl="0">
              <a:spcBef>
                <a:spcPts val="1200"/>
              </a:spcBef>
              <a:buClr>
                <a:srgbClr val="1C7B70"/>
              </a:buClr>
              <a:buFont typeface="Arial"/>
              <a:buNone/>
              <a:defRPr sz="2800">
                <a:solidFill>
                  <a:schemeClr val="accent2"/>
                </a:solidFill>
                <a:latin typeface="Arial"/>
                <a:ea typeface="Arial"/>
                <a:cs typeface="Arial"/>
                <a:sym typeface="Arial"/>
              </a:defRPr>
            </a:lvl1pPr>
            <a:lvl2pPr lvl="1" rtl="0">
              <a:spcBef>
                <a:spcPts val="300"/>
              </a:spcBef>
              <a:buClr>
                <a:srgbClr val="1C7B70"/>
              </a:buClr>
              <a:buFont typeface="Arial"/>
              <a:buNone/>
              <a:defRPr sz="2000">
                <a:solidFill>
                  <a:schemeClr val="lt2"/>
                </a:solidFill>
                <a:latin typeface="Arial"/>
                <a:ea typeface="Arial"/>
                <a:cs typeface="Arial"/>
                <a:sym typeface="Arial"/>
              </a:defRPr>
            </a:lvl2pPr>
            <a:lvl3pPr lvl="2" rtl="0">
              <a:spcBef>
                <a:spcPts val="0"/>
              </a:spcBef>
              <a:defRPr sz="2000">
                <a:solidFill>
                  <a:schemeClr val="dk1"/>
                </a:solidFill>
              </a:defRPr>
            </a:lvl3pPr>
            <a:lvl4pPr lvl="3" rtl="0">
              <a:spcBef>
                <a:spcPts val="0"/>
              </a:spcBef>
              <a:defRPr sz="1800">
                <a:solidFill>
                  <a:schemeClr val="dk1"/>
                </a:solidFill>
              </a:defRPr>
            </a:lvl4pPr>
            <a:lvl5pPr lvl="4" rtl="0">
              <a:spcBef>
                <a:spcPts val="0"/>
              </a:spcBef>
              <a:defRPr sz="1800">
                <a:solidFill>
                  <a:schemeClr val="dk1"/>
                </a:solidFil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80" name="Shape 80" descr="Pivotal_Logo_white.png"/>
          <p:cNvPicPr preferRelativeResize="0"/>
          <p:nvPr/>
        </p:nvPicPr>
        <p:blipFill rotWithShape="1">
          <a:blip r:embed="rId2">
            <a:alphaModFix/>
          </a:blip>
          <a:srcRect/>
          <a:stretch/>
        </p:blipFill>
        <p:spPr>
          <a:xfrm>
            <a:off x="7941732" y="4713966"/>
            <a:ext cx="957300" cy="2196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vider 1">
    <p:spTree>
      <p:nvGrpSpPr>
        <p:cNvPr id="1" name="Shape 81"/>
        <p:cNvGrpSpPr/>
        <p:nvPr/>
      </p:nvGrpSpPr>
      <p:grpSpPr>
        <a:xfrm>
          <a:off x="0" y="0"/>
          <a:ext cx="0" cy="0"/>
          <a:chOff x="0" y="0"/>
          <a:chExt cx="0" cy="0"/>
        </a:xfrm>
      </p:grpSpPr>
      <p:sp>
        <p:nvSpPr>
          <p:cNvPr id="82" name="Shape 82"/>
          <p:cNvSpPr/>
          <p:nvPr/>
        </p:nvSpPr>
        <p:spPr>
          <a:xfrm>
            <a:off x="0" y="0"/>
            <a:ext cx="9144000" cy="2168400"/>
          </a:xfrm>
          <a:prstGeom prst="rect">
            <a:avLst/>
          </a:prstGeom>
          <a:gradFill>
            <a:gsLst>
              <a:gs pos="0">
                <a:schemeClr val="lt1"/>
              </a:gs>
              <a:gs pos="100000">
                <a:srgbClr val="BFBFBF">
                  <a:alpha val="60784"/>
                </a:srgbClr>
              </a:gs>
            </a:gsLst>
            <a:lin ang="16200038"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83" name="Shape 83"/>
          <p:cNvSpPr txBox="1">
            <a:spLocks noGrp="1"/>
          </p:cNvSpPr>
          <p:nvPr>
            <p:ph type="ctrTitle"/>
          </p:nvPr>
        </p:nvSpPr>
        <p:spPr>
          <a:xfrm>
            <a:off x="2728911" y="1006879"/>
            <a:ext cx="6048299" cy="1218900"/>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2"/>
              </a:buClr>
              <a:buFont typeface="Arial"/>
              <a:buNone/>
              <a:defRPr sz="4400" b="0" i="0" u="none" strike="noStrike" cap="none">
                <a:solidFill>
                  <a:schemeClr val="dk2"/>
                </a:solidFill>
                <a:latin typeface="Arial"/>
                <a:ea typeface="Arial"/>
                <a:cs typeface="Arial"/>
                <a:sym typeface="Arial"/>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84" name="Shape 84"/>
          <p:cNvSpPr txBox="1">
            <a:spLocks noGrp="1"/>
          </p:cNvSpPr>
          <p:nvPr>
            <p:ph type="subTitle" idx="1"/>
          </p:nvPr>
        </p:nvSpPr>
        <p:spPr>
          <a:xfrm>
            <a:off x="2728913" y="2455863"/>
            <a:ext cx="6048299" cy="1901700"/>
          </a:xfrm>
          <a:prstGeom prst="rect">
            <a:avLst/>
          </a:prstGeom>
          <a:noFill/>
          <a:ln>
            <a:noFill/>
          </a:ln>
        </p:spPr>
        <p:txBody>
          <a:bodyPr lIns="91425" tIns="91425" rIns="91425" bIns="91425" anchor="t" anchorCtr="0"/>
          <a:lstStyle>
            <a:lvl1pPr marL="0" marR="0" lvl="0" indent="0" algn="l" rtl="0">
              <a:spcBef>
                <a:spcPts val="600"/>
              </a:spcBef>
              <a:buClr>
                <a:srgbClr val="2C95DD"/>
              </a:buClr>
              <a:buFont typeface="Arial"/>
              <a:buNone/>
              <a:defRPr sz="2800" b="0" i="0" u="none" strike="noStrike" cap="none">
                <a:solidFill>
                  <a:schemeClr val="dk1"/>
                </a:solidFill>
                <a:latin typeface="Arial"/>
                <a:ea typeface="Arial"/>
                <a:cs typeface="Arial"/>
                <a:sym typeface="Arial"/>
              </a:defRPr>
            </a:lvl1pPr>
            <a:lvl2pPr marL="457200" marR="0" lvl="1" indent="0" algn="ctr" rtl="0">
              <a:spcBef>
                <a:spcPts val="480"/>
              </a:spcBef>
              <a:buClr>
                <a:srgbClr val="2C95DD"/>
              </a:buClr>
              <a:buFont typeface="Arial"/>
              <a:buNone/>
              <a:defRPr sz="2400" b="0" i="0" u="none" strike="noStrike" cap="none">
                <a:solidFill>
                  <a:srgbClr val="949494"/>
                </a:solidFill>
                <a:latin typeface="Arial"/>
                <a:ea typeface="Arial"/>
                <a:cs typeface="Arial"/>
                <a:sym typeface="Arial"/>
              </a:defRPr>
            </a:lvl2pPr>
            <a:lvl3pPr marL="914400" marR="0" lvl="2" indent="0" algn="ctr" rtl="0">
              <a:spcBef>
                <a:spcPts val="400"/>
              </a:spcBef>
              <a:buClr>
                <a:srgbClr val="2C95DD"/>
              </a:buClr>
              <a:buFont typeface="Arial"/>
              <a:buNone/>
              <a:defRPr sz="2000" b="0" i="0" u="none" strike="noStrike" cap="none">
                <a:solidFill>
                  <a:srgbClr val="949494"/>
                </a:solidFill>
                <a:latin typeface="Arial"/>
                <a:ea typeface="Arial"/>
                <a:cs typeface="Arial"/>
                <a:sym typeface="Arial"/>
              </a:defRPr>
            </a:lvl3pPr>
            <a:lvl4pPr marL="1371600" marR="0" lvl="3" indent="0" algn="ctr" rtl="0">
              <a:spcBef>
                <a:spcPts val="360"/>
              </a:spcBef>
              <a:buClr>
                <a:srgbClr val="2C95DD"/>
              </a:buClr>
              <a:buFont typeface="Arial"/>
              <a:buNone/>
              <a:defRPr sz="1800" b="0" i="0" u="none" strike="noStrike" cap="none">
                <a:solidFill>
                  <a:srgbClr val="949494"/>
                </a:solidFill>
                <a:latin typeface="Arial"/>
                <a:ea typeface="Arial"/>
                <a:cs typeface="Arial"/>
                <a:sym typeface="Arial"/>
              </a:defRPr>
            </a:lvl4pPr>
            <a:lvl5pPr marL="1828800" marR="0" lvl="4" indent="0" algn="ctr" rtl="0">
              <a:spcBef>
                <a:spcPts val="360"/>
              </a:spcBef>
              <a:buClr>
                <a:srgbClr val="2C95DD"/>
              </a:buClr>
              <a:buFont typeface="Arial"/>
              <a:buNone/>
              <a:defRPr sz="1800" b="0" i="0" u="none" strike="noStrike" cap="none">
                <a:solidFill>
                  <a:srgbClr val="949494"/>
                </a:solidFill>
                <a:latin typeface="Arial"/>
                <a:ea typeface="Arial"/>
                <a:cs typeface="Arial"/>
                <a:sym typeface="Arial"/>
              </a:defRPr>
            </a:lvl5pPr>
            <a:lvl6pPr marL="2286000" marR="0" lvl="5" indent="0" algn="ctr" rtl="0">
              <a:spcBef>
                <a:spcPts val="400"/>
              </a:spcBef>
              <a:buClr>
                <a:srgbClr val="949494"/>
              </a:buClr>
              <a:buFont typeface="Arial"/>
              <a:buNone/>
              <a:defRPr sz="2000" b="0" i="0" u="none" strike="noStrike" cap="none">
                <a:solidFill>
                  <a:srgbClr val="949494"/>
                </a:solidFill>
                <a:latin typeface="Arial"/>
                <a:ea typeface="Arial"/>
                <a:cs typeface="Arial"/>
                <a:sym typeface="Arial"/>
              </a:defRPr>
            </a:lvl6pPr>
            <a:lvl7pPr marL="2743200" marR="0" lvl="6" indent="0" algn="ctr" rtl="0">
              <a:spcBef>
                <a:spcPts val="400"/>
              </a:spcBef>
              <a:buClr>
                <a:srgbClr val="949494"/>
              </a:buClr>
              <a:buFont typeface="Arial"/>
              <a:buNone/>
              <a:defRPr sz="2000" b="0" i="0" u="none" strike="noStrike" cap="none">
                <a:solidFill>
                  <a:srgbClr val="949494"/>
                </a:solidFill>
                <a:latin typeface="Arial"/>
                <a:ea typeface="Arial"/>
                <a:cs typeface="Arial"/>
                <a:sym typeface="Arial"/>
              </a:defRPr>
            </a:lvl7pPr>
            <a:lvl8pPr marL="3200400" marR="0" lvl="7" indent="0" algn="ctr" rtl="0">
              <a:spcBef>
                <a:spcPts val="400"/>
              </a:spcBef>
              <a:buClr>
                <a:srgbClr val="949494"/>
              </a:buClr>
              <a:buFont typeface="Arial"/>
              <a:buNone/>
              <a:defRPr sz="2000" b="0" i="0" u="none" strike="noStrike" cap="none">
                <a:solidFill>
                  <a:srgbClr val="949494"/>
                </a:solidFill>
                <a:latin typeface="Arial"/>
                <a:ea typeface="Arial"/>
                <a:cs typeface="Arial"/>
                <a:sym typeface="Arial"/>
              </a:defRPr>
            </a:lvl8pPr>
            <a:lvl9pPr marL="3657600" marR="0" lvl="8" indent="0" algn="ctr" rtl="0">
              <a:spcBef>
                <a:spcPts val="400"/>
              </a:spcBef>
              <a:buClr>
                <a:srgbClr val="949494"/>
              </a:buClr>
              <a:buFont typeface="Arial"/>
              <a:buNone/>
              <a:defRPr sz="2000" b="0" i="0" u="none" strike="noStrike" cap="none">
                <a:solidFill>
                  <a:srgbClr val="949494"/>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Divider 3 -Large Text">
    <p:spTree>
      <p:nvGrpSpPr>
        <p:cNvPr id="1" name="Shape 85"/>
        <p:cNvGrpSpPr/>
        <p:nvPr/>
      </p:nvGrpSpPr>
      <p:grpSpPr>
        <a:xfrm>
          <a:off x="0" y="0"/>
          <a:ext cx="0" cy="0"/>
          <a:chOff x="0" y="0"/>
          <a:chExt cx="0" cy="0"/>
        </a:xfrm>
      </p:grpSpPr>
      <p:sp>
        <p:nvSpPr>
          <p:cNvPr id="86" name="Shape 86"/>
          <p:cNvSpPr/>
          <p:nvPr/>
        </p:nvSpPr>
        <p:spPr>
          <a:xfrm>
            <a:off x="0" y="0"/>
            <a:ext cx="9144000" cy="5143500"/>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87" name="Shape 87"/>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88" name="Shape 88"/>
          <p:cNvSpPr txBox="1"/>
          <p:nvPr/>
        </p:nvSpPr>
        <p:spPr>
          <a:xfrm flipH="1">
            <a:off x="8553450" y="5021496"/>
            <a:ext cx="533400" cy="1230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89" name="Shape 89"/>
          <p:cNvSpPr txBox="1"/>
          <p:nvPr/>
        </p:nvSpPr>
        <p:spPr>
          <a:xfrm>
            <a:off x="366712" y="5018448"/>
            <a:ext cx="2274900" cy="999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201</a:t>
            </a:r>
            <a:r>
              <a:rPr lang="en-US" sz="650">
                <a:solidFill>
                  <a:srgbClr val="7F7F7F"/>
                </a:solidFill>
              </a:rPr>
              <a:t>6</a:t>
            </a:r>
            <a:r>
              <a:rPr lang="en-US" sz="650" b="0" i="0" u="none" strike="noStrike" cap="none">
                <a:solidFill>
                  <a:srgbClr val="7F7F7F"/>
                </a:solidFill>
                <a:latin typeface="Arial"/>
                <a:ea typeface="Arial"/>
                <a:cs typeface="Arial"/>
                <a:sym typeface="Arial"/>
              </a:rPr>
              <a:t> Pivotal Software, Inc.  All rights reserved.</a:t>
            </a:r>
          </a:p>
        </p:txBody>
      </p:sp>
      <p:sp>
        <p:nvSpPr>
          <p:cNvPr id="90" name="Shape 90"/>
          <p:cNvSpPr txBox="1">
            <a:spLocks noGrp="1"/>
          </p:cNvSpPr>
          <p:nvPr>
            <p:ph type="ctrTitle"/>
          </p:nvPr>
        </p:nvSpPr>
        <p:spPr>
          <a:xfrm>
            <a:off x="670454" y="1674283"/>
            <a:ext cx="6048299" cy="1354200"/>
          </a:xfrm>
          <a:prstGeom prst="rect">
            <a:avLst/>
          </a:prstGeom>
          <a:noFill/>
          <a:ln>
            <a:noFill/>
          </a:ln>
          <a:effectLst>
            <a:reflection stA="50000" endPos="75000" dist="12700" dir="5400000" fadeDir="5400012" sy="-100000" algn="bl" rotWithShape="0"/>
          </a:effectLst>
        </p:spPr>
        <p:txBody>
          <a:bodyPr lIns="91425" tIns="91425" rIns="91425" bIns="91425" anchor="b" anchorCtr="0"/>
          <a:lstStyle>
            <a:lvl1pPr marL="0" marR="0" lvl="0" indent="0" algn="l" rtl="0">
              <a:lnSpc>
                <a:spcPct val="90000"/>
              </a:lnSpc>
              <a:spcBef>
                <a:spcPts val="0"/>
              </a:spcBef>
              <a:buClr>
                <a:schemeClr val="dk2"/>
              </a:buClr>
              <a:buFont typeface="Arial"/>
              <a:buNone/>
              <a:defRPr sz="9600" b="0" i="0" u="none" strike="noStrike" cap="none">
                <a:solidFill>
                  <a:schemeClr val="dk2"/>
                </a:solidFill>
                <a:latin typeface="Arial"/>
                <a:ea typeface="Arial"/>
                <a:cs typeface="Arial"/>
                <a:sym typeface="Arial"/>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pic>
        <p:nvPicPr>
          <p:cNvPr id="91" name="Shape 91" descr="Pivotal_White.png"/>
          <p:cNvPicPr preferRelativeResize="0"/>
          <p:nvPr/>
        </p:nvPicPr>
        <p:blipFill rotWithShape="1">
          <a:blip r:embed="rId2">
            <a:alphaModFix/>
          </a:blip>
          <a:srcRect l="20054" t="21654" r="18524" b="26492"/>
          <a:stretch/>
        </p:blipFill>
        <p:spPr>
          <a:xfrm>
            <a:off x="7926754" y="4642512"/>
            <a:ext cx="997200" cy="3297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66712" y="325437"/>
            <a:ext cx="8410500" cy="460500"/>
          </a:xfrm>
          <a:prstGeom prst="rect">
            <a:avLst/>
          </a:prstGeom>
          <a:noFill/>
          <a:ln>
            <a:noFill/>
          </a:ln>
        </p:spPr>
        <p:txBody>
          <a:bodyPr lIns="91425" tIns="91425" rIns="91425" bIns="91425" anchor="t" anchorCtr="0"/>
          <a:lstStyle>
            <a:lvl1pPr lvl="0" rtl="0">
              <a:lnSpc>
                <a:spcPct val="90000"/>
              </a:lnSpc>
              <a:spcBef>
                <a:spcPts val="0"/>
              </a:spcBef>
              <a:defRPr sz="3200">
                <a:solidFill>
                  <a:schemeClr val="dk2"/>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4" name="Shape 94"/>
          <p:cNvSpPr txBox="1">
            <a:spLocks noGrp="1"/>
          </p:cNvSpPr>
          <p:nvPr>
            <p:ph type="body" idx="1"/>
          </p:nvPr>
        </p:nvSpPr>
        <p:spPr>
          <a:xfrm>
            <a:off x="366713" y="1074737"/>
            <a:ext cx="8410500" cy="3383100"/>
          </a:xfrm>
          <a:prstGeom prst="rect">
            <a:avLst/>
          </a:prstGeom>
          <a:noFill/>
          <a:ln>
            <a:noFill/>
          </a:ln>
        </p:spPr>
        <p:txBody>
          <a:bodyPr lIns="91425" tIns="91425" rIns="91425" bIns="91425" anchor="t" anchorCtr="0"/>
          <a:lstStyle>
            <a:lvl1pPr lvl="0" rtl="0">
              <a:spcBef>
                <a:spcPts val="1200"/>
              </a:spcBef>
              <a:buClr>
                <a:schemeClr val="accent1"/>
              </a:buClr>
              <a:buFont typeface="Noto Symbol"/>
              <a:buChar char="•"/>
              <a:defRPr sz="2400">
                <a:solidFill>
                  <a:schemeClr val="dk1"/>
                </a:solidFill>
                <a:latin typeface="Arial"/>
                <a:ea typeface="Arial"/>
                <a:cs typeface="Arial"/>
                <a:sym typeface="Arial"/>
              </a:defRPr>
            </a:lvl1pPr>
            <a:lvl2pPr lvl="1" rtl="0">
              <a:spcBef>
                <a:spcPts val="300"/>
              </a:spcBef>
              <a:buClr>
                <a:schemeClr val="accent1"/>
              </a:buClr>
              <a:buFont typeface="Verdana"/>
              <a:buChar char="–"/>
              <a:defRPr sz="2000">
                <a:solidFill>
                  <a:schemeClr val="dk1"/>
                </a:solidFill>
                <a:latin typeface="Arial"/>
                <a:ea typeface="Arial"/>
                <a:cs typeface="Arial"/>
                <a:sym typeface="Arial"/>
              </a:defRPr>
            </a:lvl2pPr>
            <a:lvl3pPr lvl="2" rtl="0">
              <a:spcBef>
                <a:spcPts val="300"/>
              </a:spcBef>
              <a:buClr>
                <a:schemeClr val="accent1"/>
              </a:buClr>
              <a:buFont typeface="Verdana"/>
              <a:buChar char="▪"/>
              <a:defRPr sz="1600">
                <a:solidFill>
                  <a:schemeClr val="dk1"/>
                </a:solidFill>
                <a:latin typeface="Arial"/>
                <a:ea typeface="Arial"/>
                <a:cs typeface="Arial"/>
                <a:sym typeface="Arial"/>
              </a:defRPr>
            </a:lvl3pPr>
            <a:lvl4pPr marL="1658937" lvl="3" indent="-211137" rtl="0">
              <a:spcBef>
                <a:spcPts val="300"/>
              </a:spcBef>
              <a:buClr>
                <a:schemeClr val="accent1"/>
              </a:buClr>
              <a:buFont typeface="Verdana"/>
              <a:buChar char="—"/>
              <a:defRPr sz="1200">
                <a:solidFill>
                  <a:schemeClr val="dk1"/>
                </a:solidFill>
                <a:latin typeface="Arial"/>
                <a:ea typeface="Arial"/>
                <a:cs typeface="Arial"/>
                <a:sym typeface="Arial"/>
              </a:defRPr>
            </a:lvl4pPr>
            <a:lvl5pPr lvl="4" rtl="0">
              <a:spcBef>
                <a:spcPts val="300"/>
              </a:spcBef>
              <a:buClr>
                <a:schemeClr val="accent1"/>
              </a:buClr>
              <a:buFont typeface="Verdana"/>
              <a:buChar char="»"/>
              <a:defRPr sz="1100">
                <a:solidFill>
                  <a:schemeClr val="dk1"/>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Only">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66712" y="325437"/>
            <a:ext cx="8410500" cy="460500"/>
          </a:xfrm>
          <a:prstGeom prst="rect">
            <a:avLst/>
          </a:prstGeom>
          <a:noFill/>
          <a:ln>
            <a:noFill/>
          </a:ln>
        </p:spPr>
        <p:txBody>
          <a:bodyPr lIns="91425" tIns="91425" rIns="91425" bIns="91425" anchor="t" anchorCtr="0"/>
          <a:lstStyle>
            <a:lvl1pPr lvl="0" rtl="0">
              <a:lnSpc>
                <a:spcPct val="90000"/>
              </a:lnSpc>
              <a:spcBef>
                <a:spcPts val="0"/>
              </a:spcBef>
              <a:defRPr sz="3200">
                <a:solidFill>
                  <a:schemeClr val="dk2"/>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and Subtitle only">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366712" y="785812"/>
            <a:ext cx="8410500" cy="346199"/>
          </a:xfrm>
          <a:prstGeom prst="rect">
            <a:avLst/>
          </a:prstGeom>
          <a:noFill/>
          <a:ln>
            <a:noFill/>
          </a:ln>
        </p:spPr>
        <p:txBody>
          <a:bodyPr lIns="91425" tIns="91425" rIns="91425" bIns="91425" anchor="t" anchorCtr="0"/>
          <a:lstStyle>
            <a:lvl1pPr marL="0" lvl="0" indent="0" rtl="0">
              <a:spcBef>
                <a:spcPts val="0"/>
              </a:spcBef>
              <a:buClr>
                <a:schemeClr val="dk1"/>
              </a:buClr>
              <a:buFont typeface="Arial"/>
              <a:buNone/>
              <a:defRPr sz="2000" b="0">
                <a:solidFill>
                  <a:schemeClr val="dk1"/>
                </a:solidFill>
                <a:latin typeface="Arial"/>
                <a:ea typeface="Arial"/>
                <a:cs typeface="Arial"/>
                <a:sym typeface="Arial"/>
              </a:defRPr>
            </a:lvl1pPr>
            <a:lvl2pPr marL="457200" lvl="1" indent="0" rtl="0">
              <a:spcBef>
                <a:spcPts val="0"/>
              </a:spcBef>
              <a:buNone/>
              <a:defRPr sz="2000" b="1"/>
            </a:lvl2pPr>
            <a:lvl3pPr marL="914400" lvl="2" indent="0" rtl="0">
              <a:spcBef>
                <a:spcPts val="0"/>
              </a:spcBef>
              <a:buNone/>
              <a:defRPr sz="1800" b="1"/>
            </a:lvl3pPr>
            <a:lvl4pPr marL="1371600" lvl="3" indent="0" rtl="0">
              <a:spcBef>
                <a:spcPts val="0"/>
              </a:spcBef>
              <a:buNone/>
              <a:defRPr sz="1600" b="1"/>
            </a:lvl4pPr>
            <a:lvl5pPr marL="1828800" lvl="4" indent="0" rtl="0">
              <a:spcBef>
                <a:spcPts val="0"/>
              </a:spcBef>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99" name="Shape 99"/>
          <p:cNvSpPr txBox="1">
            <a:spLocks noGrp="1"/>
          </p:cNvSpPr>
          <p:nvPr>
            <p:ph type="title"/>
          </p:nvPr>
        </p:nvSpPr>
        <p:spPr>
          <a:xfrm>
            <a:off x="366712" y="325437"/>
            <a:ext cx="8410500" cy="460500"/>
          </a:xfrm>
          <a:prstGeom prst="rect">
            <a:avLst/>
          </a:prstGeom>
          <a:noFill/>
          <a:ln>
            <a:noFill/>
          </a:ln>
        </p:spPr>
        <p:txBody>
          <a:bodyPr lIns="91425" tIns="91425" rIns="91425" bIns="91425" anchor="t" anchorCtr="0"/>
          <a:lstStyle>
            <a:lvl1pPr lvl="0" rtl="0">
              <a:lnSpc>
                <a:spcPct val="90000"/>
              </a:lnSpc>
              <a:spcBef>
                <a:spcPts val="0"/>
              </a:spcBef>
              <a:defRPr sz="3200">
                <a:solidFill>
                  <a:schemeClr val="dk2"/>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366712" y="785812"/>
            <a:ext cx="8410500" cy="346199"/>
          </a:xfrm>
          <a:prstGeom prst="rect">
            <a:avLst/>
          </a:prstGeom>
          <a:noFill/>
          <a:ln>
            <a:noFill/>
          </a:ln>
        </p:spPr>
        <p:txBody>
          <a:bodyPr lIns="91425" tIns="91425" rIns="91425" bIns="91425" anchor="t" anchorCtr="0"/>
          <a:lstStyle>
            <a:lvl1pPr marL="0" lvl="0" indent="0" rtl="0">
              <a:spcBef>
                <a:spcPts val="0"/>
              </a:spcBef>
              <a:buClr>
                <a:schemeClr val="dk1"/>
              </a:buClr>
              <a:buFont typeface="Arial"/>
              <a:buNone/>
              <a:defRPr sz="2000" b="0">
                <a:solidFill>
                  <a:schemeClr val="dk1"/>
                </a:solidFill>
                <a:latin typeface="Arial"/>
                <a:ea typeface="Arial"/>
                <a:cs typeface="Arial"/>
                <a:sym typeface="Arial"/>
              </a:defRPr>
            </a:lvl1pPr>
            <a:lvl2pPr marL="457200" lvl="1" indent="0" rtl="0">
              <a:spcBef>
                <a:spcPts val="0"/>
              </a:spcBef>
              <a:buNone/>
              <a:defRPr sz="2000" b="1"/>
            </a:lvl2pPr>
            <a:lvl3pPr marL="914400" lvl="2" indent="0" rtl="0">
              <a:spcBef>
                <a:spcPts val="0"/>
              </a:spcBef>
              <a:buNone/>
              <a:defRPr sz="1800" b="1"/>
            </a:lvl3pPr>
            <a:lvl4pPr marL="1371600" lvl="3" indent="0" rtl="0">
              <a:spcBef>
                <a:spcPts val="0"/>
              </a:spcBef>
              <a:buNone/>
              <a:defRPr sz="1600" b="1"/>
            </a:lvl4pPr>
            <a:lvl5pPr marL="1828800" lvl="4" indent="0" rtl="0">
              <a:spcBef>
                <a:spcPts val="0"/>
              </a:spcBef>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102" name="Shape 102"/>
          <p:cNvSpPr txBox="1">
            <a:spLocks noGrp="1"/>
          </p:cNvSpPr>
          <p:nvPr>
            <p:ph type="title"/>
          </p:nvPr>
        </p:nvSpPr>
        <p:spPr>
          <a:xfrm>
            <a:off x="366712" y="325437"/>
            <a:ext cx="8410500" cy="460500"/>
          </a:xfrm>
          <a:prstGeom prst="rect">
            <a:avLst/>
          </a:prstGeom>
          <a:noFill/>
          <a:ln>
            <a:noFill/>
          </a:ln>
        </p:spPr>
        <p:txBody>
          <a:bodyPr lIns="91425" tIns="91425" rIns="91425" bIns="91425" anchor="t" anchorCtr="0"/>
          <a:lstStyle>
            <a:lvl1pPr lvl="0" rtl="0">
              <a:lnSpc>
                <a:spcPct val="90000"/>
              </a:lnSpc>
              <a:spcBef>
                <a:spcPts val="0"/>
              </a:spcBef>
              <a:defRPr sz="3200">
                <a:solidFill>
                  <a:schemeClr val="dk2"/>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2"/>
          </p:nvPr>
        </p:nvSpPr>
        <p:spPr>
          <a:xfrm>
            <a:off x="366714" y="1419224"/>
            <a:ext cx="8410500" cy="3038399"/>
          </a:xfrm>
          <a:prstGeom prst="rect">
            <a:avLst/>
          </a:prstGeom>
          <a:noFill/>
          <a:ln>
            <a:noFill/>
          </a:ln>
        </p:spPr>
        <p:txBody>
          <a:bodyPr lIns="91425" tIns="91425" rIns="91425" bIns="91425" anchor="t" anchorCtr="0"/>
          <a:lstStyle>
            <a:lvl1pPr lvl="0" rtl="0">
              <a:spcBef>
                <a:spcPts val="1200"/>
              </a:spcBef>
              <a:buClr>
                <a:schemeClr val="accent1"/>
              </a:buClr>
              <a:buFont typeface="Noto Symbol"/>
              <a:buChar char="•"/>
              <a:defRPr sz="2400">
                <a:solidFill>
                  <a:schemeClr val="dk1"/>
                </a:solidFill>
                <a:latin typeface="Arial"/>
                <a:ea typeface="Arial"/>
                <a:cs typeface="Arial"/>
                <a:sym typeface="Arial"/>
              </a:defRPr>
            </a:lvl1pPr>
            <a:lvl2pPr lvl="1" rtl="0">
              <a:spcBef>
                <a:spcPts val="300"/>
              </a:spcBef>
              <a:buClr>
                <a:schemeClr val="accent1"/>
              </a:buClr>
              <a:buFont typeface="Verdana"/>
              <a:buChar char="–"/>
              <a:defRPr sz="2000">
                <a:solidFill>
                  <a:schemeClr val="dk1"/>
                </a:solidFill>
                <a:latin typeface="Arial"/>
                <a:ea typeface="Arial"/>
                <a:cs typeface="Arial"/>
                <a:sym typeface="Arial"/>
              </a:defRPr>
            </a:lvl2pPr>
            <a:lvl3pPr lvl="2" rtl="0">
              <a:spcBef>
                <a:spcPts val="300"/>
              </a:spcBef>
              <a:buClr>
                <a:schemeClr val="accent1"/>
              </a:buClr>
              <a:buFont typeface="Verdana"/>
              <a:buChar char="▪"/>
              <a:defRPr sz="1600">
                <a:solidFill>
                  <a:schemeClr val="dk1"/>
                </a:solidFill>
                <a:latin typeface="Arial"/>
                <a:ea typeface="Arial"/>
                <a:cs typeface="Arial"/>
                <a:sym typeface="Arial"/>
              </a:defRPr>
            </a:lvl3pPr>
            <a:lvl4pPr marL="1658937" lvl="3" indent="-211137" rtl="0">
              <a:spcBef>
                <a:spcPts val="300"/>
              </a:spcBef>
              <a:buClr>
                <a:schemeClr val="accent1"/>
              </a:buClr>
              <a:buFont typeface="Verdana"/>
              <a:buChar char="—"/>
              <a:defRPr sz="1200">
                <a:solidFill>
                  <a:schemeClr val="dk1"/>
                </a:solidFill>
                <a:latin typeface="Arial"/>
                <a:ea typeface="Arial"/>
                <a:cs typeface="Arial"/>
                <a:sym typeface="Arial"/>
              </a:defRPr>
            </a:lvl4pPr>
            <a:lvl5pPr lvl="4" rtl="0">
              <a:spcBef>
                <a:spcPts val="300"/>
              </a:spcBef>
              <a:buClr>
                <a:schemeClr val="accent1"/>
              </a:buClr>
              <a:buFont typeface="Verdana"/>
              <a:buChar char="»"/>
              <a:defRPr sz="1100">
                <a:solidFill>
                  <a:schemeClr val="dk1"/>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1">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66712" y="96836"/>
            <a:ext cx="8410499" cy="460500"/>
          </a:xfrm>
          <a:prstGeom prst="rect">
            <a:avLst/>
          </a:prstGeom>
          <a:noFill/>
          <a:ln>
            <a:noFill/>
          </a:ln>
        </p:spPr>
        <p:txBody>
          <a:bodyPr lIns="91425" tIns="91425" rIns="91425" bIns="91425" anchor="t" anchorCtr="0"/>
          <a:lstStyle>
            <a:lvl1pPr marL="0" marR="0" lvl="0" indent="0" algn="ctr" rtl="0">
              <a:lnSpc>
                <a:spcPct val="90000"/>
              </a:lnSpc>
              <a:spcBef>
                <a:spcPts val="0"/>
              </a:spcBef>
              <a:spcAft>
                <a:spcPts val="0"/>
              </a:spcAft>
              <a:buClr>
                <a:schemeClr val="dk2"/>
              </a:buClr>
              <a:buFont typeface="Arial"/>
              <a:buNone/>
              <a:defRPr sz="3200" b="0" i="0" u="none" strike="noStrike" cap="none">
                <a:solidFill>
                  <a:schemeClr val="dk2"/>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21" name="Shape 21"/>
          <p:cNvSpPr/>
          <p:nvPr/>
        </p:nvSpPr>
        <p:spPr>
          <a:xfrm>
            <a:off x="0" y="776677"/>
            <a:ext cx="9144000" cy="4366800"/>
          </a:xfrm>
          <a:prstGeom prst="rect">
            <a:avLst/>
          </a:prstGeom>
          <a:gradFill>
            <a:gsLst>
              <a:gs pos="0">
                <a:srgbClr val="BFBFBF">
                  <a:alpha val="38039"/>
                </a:srgbClr>
              </a:gs>
              <a:gs pos="100000">
                <a:schemeClr val="lt1"/>
              </a:gs>
            </a:gsLst>
            <a:lin ang="0" scaled="0"/>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pic>
        <p:nvPicPr>
          <p:cNvPr id="22" name="Shape 22"/>
          <p:cNvPicPr preferRelativeResize="0"/>
          <p:nvPr/>
        </p:nvPicPr>
        <p:blipFill rotWithShape="1">
          <a:blip r:embed="rId2">
            <a:alphaModFix/>
          </a:blip>
          <a:srcRect/>
          <a:stretch/>
        </p:blipFill>
        <p:spPr>
          <a:xfrm>
            <a:off x="8096900" y="4710514"/>
            <a:ext cx="755699" cy="1857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Content, graphic area on left">
    <p:spTree>
      <p:nvGrpSpPr>
        <p:cNvPr id="1" name="Shape 104"/>
        <p:cNvGrpSpPr/>
        <p:nvPr/>
      </p:nvGrpSpPr>
      <p:grpSpPr>
        <a:xfrm>
          <a:off x="0" y="0"/>
          <a:ext cx="0" cy="0"/>
          <a:chOff x="0" y="0"/>
          <a:chExt cx="0" cy="0"/>
        </a:xfrm>
      </p:grpSpPr>
      <p:sp>
        <p:nvSpPr>
          <p:cNvPr id="105" name="Shape 105"/>
          <p:cNvSpPr>
            <a:spLocks noGrp="1"/>
          </p:cNvSpPr>
          <p:nvPr>
            <p:ph type="pic" idx="2"/>
          </p:nvPr>
        </p:nvSpPr>
        <p:spPr>
          <a:xfrm>
            <a:off x="366713" y="1074737"/>
            <a:ext cx="2073300" cy="3383100"/>
          </a:xfrm>
          <a:prstGeom prst="rect">
            <a:avLst/>
          </a:prstGeom>
          <a:noFill/>
          <a:ln>
            <a:noFill/>
          </a:ln>
        </p:spPr>
      </p:sp>
      <p:sp>
        <p:nvSpPr>
          <p:cNvPr id="106" name="Shape 106"/>
          <p:cNvSpPr txBox="1">
            <a:spLocks noGrp="1"/>
          </p:cNvSpPr>
          <p:nvPr>
            <p:ph type="title"/>
          </p:nvPr>
        </p:nvSpPr>
        <p:spPr>
          <a:xfrm>
            <a:off x="366712" y="325437"/>
            <a:ext cx="8410500" cy="460500"/>
          </a:xfrm>
          <a:prstGeom prst="rect">
            <a:avLst/>
          </a:prstGeom>
          <a:noFill/>
          <a:ln>
            <a:noFill/>
          </a:ln>
        </p:spPr>
        <p:txBody>
          <a:bodyPr lIns="91425" tIns="91425" rIns="91425" bIns="91425" anchor="t" anchorCtr="0"/>
          <a:lstStyle>
            <a:lvl1pPr lvl="0" rtl="0">
              <a:lnSpc>
                <a:spcPct val="90000"/>
              </a:lnSpc>
              <a:spcBef>
                <a:spcPts val="0"/>
              </a:spcBef>
              <a:defRPr sz="3200">
                <a:solidFill>
                  <a:schemeClr val="dk2"/>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7" name="Shape 107"/>
          <p:cNvSpPr txBox="1">
            <a:spLocks noGrp="1"/>
          </p:cNvSpPr>
          <p:nvPr>
            <p:ph type="body" idx="1"/>
          </p:nvPr>
        </p:nvSpPr>
        <p:spPr>
          <a:xfrm>
            <a:off x="2728913" y="1074737"/>
            <a:ext cx="6048299" cy="3383100"/>
          </a:xfrm>
          <a:prstGeom prst="rect">
            <a:avLst/>
          </a:prstGeom>
          <a:noFill/>
          <a:ln>
            <a:noFill/>
          </a:ln>
        </p:spPr>
        <p:txBody>
          <a:bodyPr lIns="91425" tIns="91425" rIns="91425" bIns="91425" anchor="t" anchorCtr="0"/>
          <a:lstStyle>
            <a:lvl1pPr lvl="0" rtl="0">
              <a:spcBef>
                <a:spcPts val="1200"/>
              </a:spcBef>
              <a:buClr>
                <a:schemeClr val="accent1"/>
              </a:buClr>
              <a:buFont typeface="Noto Symbol"/>
              <a:buChar char="•"/>
              <a:defRPr sz="2400">
                <a:solidFill>
                  <a:schemeClr val="dk1"/>
                </a:solidFill>
                <a:latin typeface="Arial"/>
                <a:ea typeface="Arial"/>
                <a:cs typeface="Arial"/>
                <a:sym typeface="Arial"/>
              </a:defRPr>
            </a:lvl1pPr>
            <a:lvl2pPr lvl="1" rtl="0">
              <a:spcBef>
                <a:spcPts val="300"/>
              </a:spcBef>
              <a:buClr>
                <a:schemeClr val="accent1"/>
              </a:buClr>
              <a:buFont typeface="Verdana"/>
              <a:buChar char="–"/>
              <a:defRPr sz="2000">
                <a:solidFill>
                  <a:schemeClr val="dk1"/>
                </a:solidFill>
                <a:latin typeface="Arial"/>
                <a:ea typeface="Arial"/>
                <a:cs typeface="Arial"/>
                <a:sym typeface="Arial"/>
              </a:defRPr>
            </a:lvl2pPr>
            <a:lvl3pPr lvl="2" rtl="0">
              <a:spcBef>
                <a:spcPts val="300"/>
              </a:spcBef>
              <a:buClr>
                <a:schemeClr val="accent1"/>
              </a:buClr>
              <a:buFont typeface="Verdana"/>
              <a:buChar char="▪"/>
              <a:defRPr sz="1600">
                <a:solidFill>
                  <a:schemeClr val="dk1"/>
                </a:solidFill>
                <a:latin typeface="Arial"/>
                <a:ea typeface="Arial"/>
                <a:cs typeface="Arial"/>
                <a:sym typeface="Arial"/>
              </a:defRPr>
            </a:lvl3pPr>
            <a:lvl4pPr marL="1658937" lvl="3" indent="-211137" rtl="0">
              <a:spcBef>
                <a:spcPts val="300"/>
              </a:spcBef>
              <a:buClr>
                <a:schemeClr val="accent1"/>
              </a:buClr>
              <a:buFont typeface="Verdana"/>
              <a:buChar char="—"/>
              <a:defRPr sz="1200">
                <a:solidFill>
                  <a:schemeClr val="dk1"/>
                </a:solidFill>
                <a:latin typeface="Arial"/>
                <a:ea typeface="Arial"/>
                <a:cs typeface="Arial"/>
                <a:sym typeface="Arial"/>
              </a:defRPr>
            </a:lvl4pPr>
            <a:lvl5pPr lvl="4" rtl="0">
              <a:spcBef>
                <a:spcPts val="300"/>
              </a:spcBef>
              <a:buClr>
                <a:schemeClr val="accent1"/>
              </a:buClr>
              <a:buFont typeface="Verdana"/>
              <a:buChar char="»"/>
              <a:defRPr sz="1100">
                <a:solidFill>
                  <a:schemeClr val="dk1"/>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Subtitle, and Content with graphic area at left">
    <p:spTree>
      <p:nvGrpSpPr>
        <p:cNvPr id="1" name="Shape 108"/>
        <p:cNvGrpSpPr/>
        <p:nvPr/>
      </p:nvGrpSpPr>
      <p:grpSpPr>
        <a:xfrm>
          <a:off x="0" y="0"/>
          <a:ext cx="0" cy="0"/>
          <a:chOff x="0" y="0"/>
          <a:chExt cx="0" cy="0"/>
        </a:xfrm>
      </p:grpSpPr>
      <p:sp>
        <p:nvSpPr>
          <p:cNvPr id="109" name="Shape 109"/>
          <p:cNvSpPr>
            <a:spLocks noGrp="1"/>
          </p:cNvSpPr>
          <p:nvPr>
            <p:ph type="pic" idx="2"/>
          </p:nvPr>
        </p:nvSpPr>
        <p:spPr>
          <a:xfrm>
            <a:off x="366713" y="1419225"/>
            <a:ext cx="2073300" cy="3038400"/>
          </a:xfrm>
          <a:prstGeom prst="rect">
            <a:avLst/>
          </a:prstGeom>
          <a:noFill/>
          <a:ln>
            <a:noFill/>
          </a:ln>
        </p:spPr>
      </p:sp>
      <p:sp>
        <p:nvSpPr>
          <p:cNvPr id="110" name="Shape 110"/>
          <p:cNvSpPr txBox="1">
            <a:spLocks noGrp="1"/>
          </p:cNvSpPr>
          <p:nvPr>
            <p:ph type="title"/>
          </p:nvPr>
        </p:nvSpPr>
        <p:spPr>
          <a:xfrm>
            <a:off x="366712" y="325437"/>
            <a:ext cx="8410500" cy="460500"/>
          </a:xfrm>
          <a:prstGeom prst="rect">
            <a:avLst/>
          </a:prstGeom>
          <a:noFill/>
          <a:ln>
            <a:noFill/>
          </a:ln>
        </p:spPr>
        <p:txBody>
          <a:bodyPr lIns="91425" tIns="91425" rIns="91425" bIns="91425" anchor="t" anchorCtr="0"/>
          <a:lstStyle>
            <a:lvl1pPr lvl="0" rtl="0">
              <a:lnSpc>
                <a:spcPct val="90000"/>
              </a:lnSpc>
              <a:spcBef>
                <a:spcPts val="0"/>
              </a:spcBef>
              <a:defRPr sz="3200">
                <a:solidFill>
                  <a:schemeClr val="dk2"/>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1" name="Shape 111"/>
          <p:cNvSpPr txBox="1">
            <a:spLocks noGrp="1"/>
          </p:cNvSpPr>
          <p:nvPr>
            <p:ph type="body" idx="1"/>
          </p:nvPr>
        </p:nvSpPr>
        <p:spPr>
          <a:xfrm>
            <a:off x="366712" y="785812"/>
            <a:ext cx="8410500" cy="346199"/>
          </a:xfrm>
          <a:prstGeom prst="rect">
            <a:avLst/>
          </a:prstGeom>
          <a:noFill/>
          <a:ln>
            <a:noFill/>
          </a:ln>
        </p:spPr>
        <p:txBody>
          <a:bodyPr lIns="91425" tIns="91425" rIns="91425" bIns="91425" anchor="t" anchorCtr="0"/>
          <a:lstStyle>
            <a:lvl1pPr marL="0" lvl="0" indent="0" rtl="0">
              <a:spcBef>
                <a:spcPts val="0"/>
              </a:spcBef>
              <a:buClr>
                <a:schemeClr val="dk1"/>
              </a:buClr>
              <a:buFont typeface="Arial"/>
              <a:buNone/>
              <a:defRPr sz="2000" b="0">
                <a:solidFill>
                  <a:schemeClr val="dk1"/>
                </a:solidFill>
                <a:latin typeface="Arial"/>
                <a:ea typeface="Arial"/>
                <a:cs typeface="Arial"/>
                <a:sym typeface="Arial"/>
              </a:defRPr>
            </a:lvl1pPr>
            <a:lvl2pPr marL="457200" lvl="1" indent="0" rtl="0">
              <a:spcBef>
                <a:spcPts val="0"/>
              </a:spcBef>
              <a:buNone/>
              <a:defRPr sz="2000" b="1"/>
            </a:lvl2pPr>
            <a:lvl3pPr marL="914400" lvl="2" indent="0" rtl="0">
              <a:spcBef>
                <a:spcPts val="0"/>
              </a:spcBef>
              <a:buNone/>
              <a:defRPr sz="1800" b="1"/>
            </a:lvl3pPr>
            <a:lvl4pPr marL="1371600" lvl="3" indent="0" rtl="0">
              <a:spcBef>
                <a:spcPts val="0"/>
              </a:spcBef>
              <a:buNone/>
              <a:defRPr sz="1600" b="1"/>
            </a:lvl4pPr>
            <a:lvl5pPr marL="1828800" lvl="4" indent="0" rtl="0">
              <a:spcBef>
                <a:spcPts val="0"/>
              </a:spcBef>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112" name="Shape 112"/>
          <p:cNvSpPr txBox="1">
            <a:spLocks noGrp="1"/>
          </p:cNvSpPr>
          <p:nvPr>
            <p:ph type="body" idx="3"/>
          </p:nvPr>
        </p:nvSpPr>
        <p:spPr>
          <a:xfrm>
            <a:off x="2728913" y="1419224"/>
            <a:ext cx="6048299" cy="3038399"/>
          </a:xfrm>
          <a:prstGeom prst="rect">
            <a:avLst/>
          </a:prstGeom>
          <a:noFill/>
          <a:ln>
            <a:noFill/>
          </a:ln>
        </p:spPr>
        <p:txBody>
          <a:bodyPr lIns="91425" tIns="91425" rIns="91425" bIns="91425" anchor="t" anchorCtr="0"/>
          <a:lstStyle>
            <a:lvl1pPr lvl="0" rtl="0">
              <a:spcBef>
                <a:spcPts val="1200"/>
              </a:spcBef>
              <a:buClr>
                <a:schemeClr val="accent1"/>
              </a:buClr>
              <a:buFont typeface="Noto Symbol"/>
              <a:buChar char="•"/>
              <a:defRPr sz="2400">
                <a:solidFill>
                  <a:schemeClr val="dk1"/>
                </a:solidFill>
                <a:latin typeface="Arial"/>
                <a:ea typeface="Arial"/>
                <a:cs typeface="Arial"/>
                <a:sym typeface="Arial"/>
              </a:defRPr>
            </a:lvl1pPr>
            <a:lvl2pPr lvl="1" rtl="0">
              <a:spcBef>
                <a:spcPts val="300"/>
              </a:spcBef>
              <a:buClr>
                <a:schemeClr val="accent1"/>
              </a:buClr>
              <a:buFont typeface="Verdana"/>
              <a:buChar char="–"/>
              <a:defRPr sz="2000">
                <a:solidFill>
                  <a:schemeClr val="dk1"/>
                </a:solidFill>
                <a:latin typeface="Arial"/>
                <a:ea typeface="Arial"/>
                <a:cs typeface="Arial"/>
                <a:sym typeface="Arial"/>
              </a:defRPr>
            </a:lvl2pPr>
            <a:lvl3pPr lvl="2" rtl="0">
              <a:spcBef>
                <a:spcPts val="300"/>
              </a:spcBef>
              <a:buClr>
                <a:schemeClr val="accent1"/>
              </a:buClr>
              <a:buFont typeface="Verdana"/>
              <a:buChar char="▪"/>
              <a:defRPr sz="1600">
                <a:solidFill>
                  <a:schemeClr val="dk1"/>
                </a:solidFill>
                <a:latin typeface="Arial"/>
                <a:ea typeface="Arial"/>
                <a:cs typeface="Arial"/>
                <a:sym typeface="Arial"/>
              </a:defRPr>
            </a:lvl3pPr>
            <a:lvl4pPr marL="1658937" lvl="3" indent="-211137" rtl="0">
              <a:spcBef>
                <a:spcPts val="300"/>
              </a:spcBef>
              <a:buClr>
                <a:schemeClr val="accent1"/>
              </a:buClr>
              <a:buFont typeface="Verdana"/>
              <a:buChar char="—"/>
              <a:defRPr sz="1200">
                <a:solidFill>
                  <a:schemeClr val="dk1"/>
                </a:solidFill>
                <a:latin typeface="Arial"/>
                <a:ea typeface="Arial"/>
                <a:cs typeface="Arial"/>
                <a:sym typeface="Arial"/>
              </a:defRPr>
            </a:lvl4pPr>
            <a:lvl5pPr lvl="4" rtl="0">
              <a:spcBef>
                <a:spcPts val="300"/>
              </a:spcBef>
              <a:buClr>
                <a:schemeClr val="accent1"/>
              </a:buClr>
              <a:buFont typeface="Verdana"/>
              <a:buChar char="»"/>
              <a:defRPr sz="1100">
                <a:solidFill>
                  <a:schemeClr val="dk1"/>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wo Columns">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66712" y="325437"/>
            <a:ext cx="8410500" cy="460500"/>
          </a:xfrm>
          <a:prstGeom prst="rect">
            <a:avLst/>
          </a:prstGeom>
          <a:noFill/>
          <a:ln>
            <a:noFill/>
          </a:ln>
        </p:spPr>
        <p:txBody>
          <a:bodyPr lIns="91425" tIns="91425" rIns="91425" bIns="91425" anchor="t" anchorCtr="0"/>
          <a:lstStyle>
            <a:lvl1pPr lvl="0" rtl="0">
              <a:lnSpc>
                <a:spcPct val="90000"/>
              </a:lnSpc>
              <a:spcBef>
                <a:spcPts val="0"/>
              </a:spcBef>
              <a:defRPr sz="3200">
                <a:solidFill>
                  <a:schemeClr val="dk2"/>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5" name="Shape 115"/>
          <p:cNvSpPr txBox="1">
            <a:spLocks noGrp="1"/>
          </p:cNvSpPr>
          <p:nvPr>
            <p:ph type="body" idx="1"/>
          </p:nvPr>
        </p:nvSpPr>
        <p:spPr>
          <a:xfrm>
            <a:off x="366713" y="1074737"/>
            <a:ext cx="4032600" cy="3383100"/>
          </a:xfrm>
          <a:prstGeom prst="rect">
            <a:avLst/>
          </a:prstGeom>
          <a:noFill/>
          <a:ln>
            <a:noFill/>
          </a:ln>
        </p:spPr>
        <p:txBody>
          <a:bodyPr lIns="91425" tIns="91425" rIns="91425" bIns="91425" anchor="t" anchorCtr="0"/>
          <a:lstStyle>
            <a:lvl1pPr lvl="0" rtl="0">
              <a:spcBef>
                <a:spcPts val="1200"/>
              </a:spcBef>
              <a:buClr>
                <a:schemeClr val="accent1"/>
              </a:buClr>
              <a:buFont typeface="Noto Symbol"/>
              <a:buChar char="•"/>
              <a:defRPr sz="2400">
                <a:solidFill>
                  <a:schemeClr val="dk1"/>
                </a:solidFill>
                <a:latin typeface="Arial"/>
                <a:ea typeface="Arial"/>
                <a:cs typeface="Arial"/>
                <a:sym typeface="Arial"/>
              </a:defRPr>
            </a:lvl1pPr>
            <a:lvl2pPr lvl="1" rtl="0">
              <a:spcBef>
                <a:spcPts val="300"/>
              </a:spcBef>
              <a:buClr>
                <a:schemeClr val="accent1"/>
              </a:buClr>
              <a:buFont typeface="Verdana"/>
              <a:buChar char="–"/>
              <a:defRPr sz="2000">
                <a:solidFill>
                  <a:schemeClr val="dk1"/>
                </a:solidFill>
                <a:latin typeface="Arial"/>
                <a:ea typeface="Arial"/>
                <a:cs typeface="Arial"/>
                <a:sym typeface="Arial"/>
              </a:defRPr>
            </a:lvl2pPr>
            <a:lvl3pPr lvl="2" rtl="0">
              <a:spcBef>
                <a:spcPts val="300"/>
              </a:spcBef>
              <a:buClr>
                <a:schemeClr val="accent1"/>
              </a:buClr>
              <a:buFont typeface="Verdana"/>
              <a:buChar char="▪"/>
              <a:defRPr sz="1600">
                <a:solidFill>
                  <a:schemeClr val="dk1"/>
                </a:solidFill>
                <a:latin typeface="Arial"/>
                <a:ea typeface="Arial"/>
                <a:cs typeface="Arial"/>
                <a:sym typeface="Arial"/>
              </a:defRPr>
            </a:lvl3pPr>
            <a:lvl4pPr marL="1658937" lvl="3" indent="-211137" rtl="0">
              <a:spcBef>
                <a:spcPts val="300"/>
              </a:spcBef>
              <a:buClr>
                <a:schemeClr val="accent1"/>
              </a:buClr>
              <a:buFont typeface="Verdana"/>
              <a:buChar char="—"/>
              <a:defRPr sz="1200">
                <a:solidFill>
                  <a:schemeClr val="dk1"/>
                </a:solidFill>
                <a:latin typeface="Arial"/>
                <a:ea typeface="Arial"/>
                <a:cs typeface="Arial"/>
                <a:sym typeface="Arial"/>
              </a:defRPr>
            </a:lvl4pPr>
            <a:lvl5pPr lvl="4" rtl="0">
              <a:spcBef>
                <a:spcPts val="300"/>
              </a:spcBef>
              <a:buClr>
                <a:schemeClr val="accent1"/>
              </a:buClr>
              <a:buFont typeface="Verdana"/>
              <a:buChar char="»"/>
              <a:defRPr sz="1100">
                <a:solidFill>
                  <a:schemeClr val="dk1"/>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
        <p:nvSpPr>
          <p:cNvPr id="116" name="Shape 116"/>
          <p:cNvSpPr txBox="1">
            <a:spLocks noGrp="1"/>
          </p:cNvSpPr>
          <p:nvPr>
            <p:ph type="body" idx="2"/>
          </p:nvPr>
        </p:nvSpPr>
        <p:spPr>
          <a:xfrm>
            <a:off x="4744823" y="1074737"/>
            <a:ext cx="4032599" cy="3383100"/>
          </a:xfrm>
          <a:prstGeom prst="rect">
            <a:avLst/>
          </a:prstGeom>
          <a:noFill/>
          <a:ln>
            <a:noFill/>
          </a:ln>
        </p:spPr>
        <p:txBody>
          <a:bodyPr lIns="91425" tIns="91425" rIns="91425" bIns="91425" anchor="t" anchorCtr="0"/>
          <a:lstStyle>
            <a:lvl1pPr lvl="0" rtl="0">
              <a:spcBef>
                <a:spcPts val="1200"/>
              </a:spcBef>
              <a:buClr>
                <a:schemeClr val="accent1"/>
              </a:buClr>
              <a:buFont typeface="Noto Symbol"/>
              <a:buChar char="•"/>
              <a:defRPr sz="2400">
                <a:solidFill>
                  <a:schemeClr val="dk1"/>
                </a:solidFill>
                <a:latin typeface="Arial"/>
                <a:ea typeface="Arial"/>
                <a:cs typeface="Arial"/>
                <a:sym typeface="Arial"/>
              </a:defRPr>
            </a:lvl1pPr>
            <a:lvl2pPr lvl="1" rtl="0">
              <a:spcBef>
                <a:spcPts val="300"/>
              </a:spcBef>
              <a:buClr>
                <a:schemeClr val="accent1"/>
              </a:buClr>
              <a:buFont typeface="Verdana"/>
              <a:buChar char="–"/>
              <a:defRPr sz="2000">
                <a:solidFill>
                  <a:schemeClr val="dk1"/>
                </a:solidFill>
                <a:latin typeface="Arial"/>
                <a:ea typeface="Arial"/>
                <a:cs typeface="Arial"/>
                <a:sym typeface="Arial"/>
              </a:defRPr>
            </a:lvl2pPr>
            <a:lvl3pPr lvl="2" rtl="0">
              <a:spcBef>
                <a:spcPts val="300"/>
              </a:spcBef>
              <a:buClr>
                <a:schemeClr val="accent1"/>
              </a:buClr>
              <a:buFont typeface="Verdana"/>
              <a:buChar char="▪"/>
              <a:defRPr sz="1600">
                <a:solidFill>
                  <a:schemeClr val="dk1"/>
                </a:solidFill>
                <a:latin typeface="Arial"/>
                <a:ea typeface="Arial"/>
                <a:cs typeface="Arial"/>
                <a:sym typeface="Arial"/>
              </a:defRPr>
            </a:lvl3pPr>
            <a:lvl4pPr marL="1658937" lvl="3" indent="-211137" rtl="0">
              <a:spcBef>
                <a:spcPts val="300"/>
              </a:spcBef>
              <a:buClr>
                <a:schemeClr val="accent1"/>
              </a:buClr>
              <a:buFont typeface="Verdana"/>
              <a:buChar char="—"/>
              <a:defRPr sz="1200">
                <a:solidFill>
                  <a:schemeClr val="dk1"/>
                </a:solidFill>
                <a:latin typeface="Arial"/>
                <a:ea typeface="Arial"/>
                <a:cs typeface="Arial"/>
                <a:sym typeface="Arial"/>
              </a:defRPr>
            </a:lvl4pPr>
            <a:lvl5pPr lvl="4" rtl="0">
              <a:spcBef>
                <a:spcPts val="300"/>
              </a:spcBef>
              <a:buClr>
                <a:schemeClr val="accent1"/>
              </a:buClr>
              <a:buFont typeface="Verdana"/>
              <a:buChar char="»"/>
              <a:defRPr sz="1100">
                <a:solidFill>
                  <a:schemeClr val="dk1"/>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Footer bar only">
    <p:bg>
      <p:bgPr>
        <a:solidFill>
          <a:schemeClr val="lt1"/>
        </a:solidFill>
        <a:effectLst/>
      </p:bgPr>
    </p:bg>
    <p:spTree>
      <p:nvGrpSpPr>
        <p:cNvPr id="1" name="Shape 117"/>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118"/>
        <p:cNvGrpSpPr/>
        <p:nvPr/>
      </p:nvGrpSpPr>
      <p:grpSpPr>
        <a:xfrm>
          <a:off x="0" y="0"/>
          <a:ext cx="0" cy="0"/>
          <a:chOff x="0" y="0"/>
          <a:chExt cx="0" cy="0"/>
        </a:xfrm>
      </p:grpSpPr>
      <p:sp>
        <p:nvSpPr>
          <p:cNvPr id="119" name="Shape 119"/>
          <p:cNvSpPr/>
          <p:nvPr/>
        </p:nvSpPr>
        <p:spPr>
          <a:xfrm>
            <a:off x="0" y="0"/>
            <a:ext cx="9144000" cy="5143500"/>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20" name="Shape 120"/>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121" name="Shape 121"/>
          <p:cNvSpPr txBox="1"/>
          <p:nvPr/>
        </p:nvSpPr>
        <p:spPr>
          <a:xfrm flipH="1">
            <a:off x="8553450" y="5021496"/>
            <a:ext cx="533400" cy="1230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122" name="Shape 122"/>
          <p:cNvSpPr txBox="1"/>
          <p:nvPr/>
        </p:nvSpPr>
        <p:spPr>
          <a:xfrm>
            <a:off x="366712" y="5018448"/>
            <a:ext cx="2274900" cy="99900"/>
          </a:xfrm>
          <a:prstGeom prst="rect">
            <a:avLst/>
          </a:prstGeom>
          <a:noFill/>
          <a:ln>
            <a:noFill/>
          </a:ln>
        </p:spPr>
        <p:txBody>
          <a:bodyPr lIns="0" tIns="0" rIns="0" bIns="0" anchor="t" anchorCtr="0">
            <a:noAutofit/>
          </a:bodyPr>
          <a:lstStyle/>
          <a:p>
            <a:pPr lvl="0" rtl="0">
              <a:spcBef>
                <a:spcPts val="0"/>
              </a:spcBef>
              <a:buClr>
                <a:schemeClr val="lt2"/>
              </a:buClr>
              <a:buSzPct val="25000"/>
              <a:buFont typeface="Arial"/>
              <a:buNone/>
            </a:pPr>
            <a:r>
              <a:rPr lang="en-US" sz="650">
                <a:solidFill>
                  <a:srgbClr val="7F7F7F"/>
                </a:solidFill>
              </a:rPr>
              <a:t>© 2016 Pivotal Software, Inc.  All rights reserved.</a:t>
            </a:r>
          </a:p>
          <a:p>
            <a:pPr marL="0" marR="0" lvl="0" indent="0" algn="l" rtl="0">
              <a:spcBef>
                <a:spcPts val="0"/>
              </a:spcBef>
              <a:buNone/>
            </a:pPr>
            <a:endParaRPr sz="650">
              <a:solidFill>
                <a:srgbClr val="7F7F7F"/>
              </a:solidFill>
            </a:endParaRPr>
          </a:p>
        </p:txBody>
      </p:sp>
      <p:pic>
        <p:nvPicPr>
          <p:cNvPr id="123" name="Shape 123" descr="Pivotal_Logo_white.png"/>
          <p:cNvPicPr preferRelativeResize="0"/>
          <p:nvPr/>
        </p:nvPicPr>
        <p:blipFill rotWithShape="1">
          <a:blip r:embed="rId2">
            <a:alphaModFix/>
          </a:blip>
          <a:srcRect/>
          <a:stretch/>
        </p:blipFill>
        <p:spPr>
          <a:xfrm>
            <a:off x="7941732" y="4713966"/>
            <a:ext cx="957300" cy="2196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6" name="Shape 126"/>
          <p:cNvSpPr txBox="1">
            <a:spLocks noGrp="1"/>
          </p:cNvSpPr>
          <p:nvPr>
            <p:ph type="body" idx="1"/>
          </p:nvPr>
        </p:nvSpPr>
        <p:spPr>
          <a:xfrm>
            <a:off x="457200" y="1200150"/>
            <a:ext cx="8229600" cy="3725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7" name="Shape 127"/>
          <p:cNvSpPr txBox="1">
            <a:spLocks noGrp="1"/>
          </p:cNvSpPr>
          <p:nvPr>
            <p:ph type="sldNum" idx="12"/>
          </p:nvPr>
        </p:nvSpPr>
        <p:spPr>
          <a:xfrm>
            <a:off x="8556790" y="4749850"/>
            <a:ext cx="548700" cy="3936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fld id="{00000000-1234-1234-1234-123412341234}" type="slidenum">
              <a:rPr lang="en-US" sz="1800" b="0" i="0" u="none" strike="noStrike" cap="none">
                <a:solidFill>
                  <a:schemeClr val="dk1"/>
                </a:solidFill>
                <a:latin typeface="Arial"/>
                <a:ea typeface="Arial"/>
                <a:cs typeface="Arial"/>
                <a:sym typeface="Arial"/>
              </a:rPr>
              <a:t>‹#›</a:t>
            </a:fld>
            <a:endParaRPr lang="en-US"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07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66878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Divider 3 -Large Text">
    <p:spTree>
      <p:nvGrpSpPr>
        <p:cNvPr id="1" name="Shape 38"/>
        <p:cNvGrpSpPr/>
        <p:nvPr/>
      </p:nvGrpSpPr>
      <p:grpSpPr>
        <a:xfrm>
          <a:off x="0" y="0"/>
          <a:ext cx="0" cy="0"/>
          <a:chOff x="0" y="0"/>
          <a:chExt cx="0" cy="0"/>
        </a:xfrm>
      </p:grpSpPr>
      <p:sp>
        <p:nvSpPr>
          <p:cNvPr id="39" name="Shape 39"/>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40" name="Shape 40"/>
          <p:cNvSpPr txBox="1">
            <a:spLocks noGrp="1"/>
          </p:cNvSpPr>
          <p:nvPr>
            <p:ph type="ctrTitle"/>
          </p:nvPr>
        </p:nvSpPr>
        <p:spPr>
          <a:xfrm>
            <a:off x="670454" y="1674283"/>
            <a:ext cx="6048376" cy="1354217"/>
          </a:xfrm>
          <a:prstGeom prst="rect">
            <a:avLst/>
          </a:prstGeom>
          <a:noFill/>
          <a:ln>
            <a:noFill/>
          </a:ln>
          <a:effectLst>
            <a:reflection stA="50000" endPos="75000" dist="12700" dir="5400000" sy="-100000" algn="bl" rotWithShape="0"/>
          </a:effectLst>
        </p:spPr>
        <p:txBody>
          <a:bodyPr lIns="91425" tIns="91425" rIns="91425" bIns="91425" anchor="b" anchorCtr="0"/>
          <a:lstStyle>
            <a:lvl1pPr marL="0" marR="0" lvl="0" indent="0" algn="l" rtl="0">
              <a:lnSpc>
                <a:spcPct val="90000"/>
              </a:lnSpc>
              <a:spcBef>
                <a:spcPts val="0"/>
              </a:spcBef>
              <a:spcAft>
                <a:spcPts val="0"/>
              </a:spcAft>
              <a:buClr>
                <a:schemeClr val="dk2"/>
              </a:buClr>
              <a:buFont typeface="Arial"/>
              <a:buNone/>
              <a:defRPr sz="1400" b="0" i="0" u="none" strike="noStrike" cap="none">
                <a:solidFill>
                  <a:srgbClr val="000000"/>
                </a:solidFill>
                <a:latin typeface="Arial"/>
                <a:ea typeface="Arial"/>
                <a:cs typeface="Arial"/>
                <a:sym typeface="Arial"/>
              </a:defRPr>
            </a:lvl1pPr>
            <a:lvl2pPr marL="0" marR="0" lvl="1" indent="0" algn="l" rtl="0">
              <a:spcBef>
                <a:spcPts val="0"/>
              </a:spcBef>
              <a:buFont typeface="Arial"/>
              <a:buNone/>
              <a:defRPr sz="1800"/>
            </a:lvl2pPr>
            <a:lvl3pPr marL="0" marR="0" lvl="2" indent="0" algn="l" rtl="0">
              <a:spcBef>
                <a:spcPts val="0"/>
              </a:spcBef>
              <a:buFont typeface="Arial"/>
              <a:buNone/>
              <a:defRPr sz="1800"/>
            </a:lvl3pPr>
            <a:lvl4pPr marL="0" marR="0" lvl="3" indent="0" algn="l" rtl="0">
              <a:spcBef>
                <a:spcPts val="0"/>
              </a:spcBef>
              <a:buFont typeface="Arial"/>
              <a:buNone/>
              <a:defRPr sz="1800"/>
            </a:lvl4pPr>
            <a:lvl5pPr marL="0" marR="0" lvl="4" indent="0" algn="l" rtl="0">
              <a:spcBef>
                <a:spcPts val="0"/>
              </a:spcBef>
              <a:buFont typeface="Arial"/>
              <a:buNone/>
              <a:defRPr sz="1800"/>
            </a:lvl5pPr>
            <a:lvl6pPr marL="0" marR="0" lvl="5" indent="0" algn="l" rtl="0">
              <a:spcBef>
                <a:spcPts val="0"/>
              </a:spcBef>
              <a:buFont typeface="Arial"/>
              <a:buNone/>
              <a:defRPr sz="1800"/>
            </a:lvl6pPr>
            <a:lvl7pPr marL="0" marR="0" lvl="6" indent="0" algn="l" rtl="0">
              <a:spcBef>
                <a:spcPts val="0"/>
              </a:spcBef>
              <a:buFont typeface="Arial"/>
              <a:buNone/>
              <a:defRPr sz="1800"/>
            </a:lvl7pPr>
            <a:lvl8pPr marL="0" marR="0" lvl="7" indent="0" algn="l" rtl="0">
              <a:spcBef>
                <a:spcPts val="0"/>
              </a:spcBef>
              <a:buFont typeface="Arial"/>
              <a:buNone/>
              <a:defRPr sz="1800"/>
            </a:lvl8pPr>
            <a:lvl9pPr marL="0" marR="0" lvl="8" indent="0" algn="l" rtl="0">
              <a:spcBef>
                <a:spcPts val="0"/>
              </a:spcBef>
              <a:buFont typeface="Arial"/>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Content, graphic area on left">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366712" y="1074737"/>
            <a:ext cx="2073274" cy="338296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3" name="Shape 43"/>
          <p:cNvSpPr txBox="1">
            <a:spLocks noGrp="1"/>
          </p:cNvSpPr>
          <p:nvPr>
            <p:ph type="title"/>
          </p:nvPr>
        </p:nvSpPr>
        <p:spPr>
          <a:xfrm>
            <a:off x="366712" y="325437"/>
            <a:ext cx="8410574" cy="460373"/>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44" name="Shape 44"/>
          <p:cNvSpPr txBox="1">
            <a:spLocks noGrp="1"/>
          </p:cNvSpPr>
          <p:nvPr>
            <p:ph type="body" idx="1"/>
          </p:nvPr>
        </p:nvSpPr>
        <p:spPr>
          <a:xfrm>
            <a:off x="2728913" y="1074737"/>
            <a:ext cx="6048376" cy="3382961"/>
          </a:xfrm>
          <a:prstGeom prst="rect">
            <a:avLst/>
          </a:prstGeom>
          <a:noFill/>
          <a:ln>
            <a:noFill/>
          </a:ln>
        </p:spPr>
        <p:txBody>
          <a:bodyPr lIns="91425" tIns="91425" rIns="91425" bIns="91425" anchor="t" anchorCtr="0"/>
          <a:lstStyle>
            <a:lvl1pPr marL="0" marR="0" lvl="0" indent="177800" algn="l" rtl="0">
              <a:lnSpc>
                <a:spcPct val="100000"/>
              </a:lnSpc>
              <a:spcBef>
                <a:spcPts val="1200"/>
              </a:spcBef>
              <a:spcAft>
                <a:spcPts val="0"/>
              </a:spcAft>
              <a:buClr>
                <a:schemeClr val="accent1"/>
              </a:buClr>
              <a:buSzPct val="100000"/>
              <a:buFont typeface="Noto Sans Symbols"/>
              <a:buChar char="•"/>
              <a:defRPr sz="1400" b="0" i="0" u="none" strike="noStrike" cap="none">
                <a:solidFill>
                  <a:srgbClr val="000000"/>
                </a:solidFill>
                <a:latin typeface="Arial"/>
                <a:ea typeface="Arial"/>
                <a:cs typeface="Arial"/>
                <a:sym typeface="Arial"/>
              </a:defRPr>
            </a:lvl1pPr>
            <a:lvl2pPr marL="457200" marR="0" lvl="1" indent="1778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2pPr>
            <a:lvl3pPr marL="914400" marR="0" lvl="2" indent="1778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3pPr>
            <a:lvl4pPr marL="1658938" marR="0" lvl="3" indent="-33338"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4pPr>
            <a:lvl5pPr marL="1828800" marR="0" lvl="4" indent="1778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Subtitle, and Content with graphic area at left">
    <p:spTree>
      <p:nvGrpSpPr>
        <p:cNvPr id="1" name="Shape 45"/>
        <p:cNvGrpSpPr/>
        <p:nvPr/>
      </p:nvGrpSpPr>
      <p:grpSpPr>
        <a:xfrm>
          <a:off x="0" y="0"/>
          <a:ext cx="0" cy="0"/>
          <a:chOff x="0" y="0"/>
          <a:chExt cx="0" cy="0"/>
        </a:xfrm>
      </p:grpSpPr>
      <p:sp>
        <p:nvSpPr>
          <p:cNvPr id="46" name="Shape 46"/>
          <p:cNvSpPr>
            <a:spLocks noGrp="1"/>
          </p:cNvSpPr>
          <p:nvPr>
            <p:ph type="pic" idx="2"/>
          </p:nvPr>
        </p:nvSpPr>
        <p:spPr>
          <a:xfrm>
            <a:off x="366712" y="1419225"/>
            <a:ext cx="2073274" cy="303847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Shape 47"/>
          <p:cNvSpPr txBox="1">
            <a:spLocks noGrp="1"/>
          </p:cNvSpPr>
          <p:nvPr>
            <p:ph type="title"/>
          </p:nvPr>
        </p:nvSpPr>
        <p:spPr>
          <a:xfrm>
            <a:off x="366712" y="325437"/>
            <a:ext cx="8410574" cy="460373"/>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48" name="Shape 48"/>
          <p:cNvSpPr txBox="1">
            <a:spLocks noGrp="1"/>
          </p:cNvSpPr>
          <p:nvPr>
            <p:ph type="body" idx="1"/>
          </p:nvPr>
        </p:nvSpPr>
        <p:spPr>
          <a:xfrm>
            <a:off x="366712" y="785812"/>
            <a:ext cx="8410574" cy="34621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9" name="Shape 49"/>
          <p:cNvSpPr txBox="1">
            <a:spLocks noGrp="1"/>
          </p:cNvSpPr>
          <p:nvPr>
            <p:ph type="body" idx="3"/>
          </p:nvPr>
        </p:nvSpPr>
        <p:spPr>
          <a:xfrm>
            <a:off x="2728913" y="1419224"/>
            <a:ext cx="6048376" cy="3038475"/>
          </a:xfrm>
          <a:prstGeom prst="rect">
            <a:avLst/>
          </a:prstGeom>
          <a:noFill/>
          <a:ln>
            <a:noFill/>
          </a:ln>
        </p:spPr>
        <p:txBody>
          <a:bodyPr lIns="91425" tIns="91425" rIns="91425" bIns="91425" anchor="t" anchorCtr="0"/>
          <a:lstStyle>
            <a:lvl1pPr marL="0" marR="0" lvl="0" indent="177800" algn="l" rtl="0">
              <a:lnSpc>
                <a:spcPct val="100000"/>
              </a:lnSpc>
              <a:spcBef>
                <a:spcPts val="1200"/>
              </a:spcBef>
              <a:spcAft>
                <a:spcPts val="0"/>
              </a:spcAft>
              <a:buClr>
                <a:schemeClr val="accent1"/>
              </a:buClr>
              <a:buSzPct val="100000"/>
              <a:buFont typeface="Noto Sans Symbols"/>
              <a:buChar char="•"/>
              <a:defRPr sz="1400" b="0" i="0" u="none" strike="noStrike" cap="none">
                <a:solidFill>
                  <a:srgbClr val="000000"/>
                </a:solidFill>
                <a:latin typeface="Arial"/>
                <a:ea typeface="Arial"/>
                <a:cs typeface="Arial"/>
                <a:sym typeface="Arial"/>
              </a:defRPr>
            </a:lvl1pPr>
            <a:lvl2pPr marL="457200" marR="0" lvl="1" indent="1778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2pPr>
            <a:lvl3pPr marL="914400" marR="0" lvl="2" indent="1778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3pPr>
            <a:lvl4pPr marL="1658938" marR="0" lvl="3" indent="-33338"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4pPr>
            <a:lvl5pPr marL="1828800" marR="0" lvl="4" indent="1778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pPr/>
              <a:t>‹#›</a:t>
            </a:fld>
            <a:endParaRPr lang="en-US"/>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Tree>
    <p:extLst>
      <p:ext uri="{BB962C8B-B14F-4D97-AF65-F5344CB8AC3E}">
        <p14:creationId xmlns:p14="http://schemas.microsoft.com/office/powerpoint/2010/main" val="2245266391"/>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07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017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00150"/>
            <a:ext cx="4038600" cy="162083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2973388"/>
            <a:ext cx="4038600" cy="1620837"/>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52354966"/>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Relationship Id="rId18" Type="http://schemas.openxmlformats.org/officeDocument/2006/relationships/theme" Target="../theme/theme2.xml"/><Relationship Id="rId19" Type="http://schemas.openxmlformats.org/officeDocument/2006/relationships/image" Target="../media/image4.png"/><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sp>
        <p:nvSpPr>
          <p:cNvPr id="8" name="Shape 8"/>
          <p:cNvSpPr txBox="1"/>
          <p:nvPr/>
        </p:nvSpPr>
        <p:spPr>
          <a:xfrm>
            <a:off x="167106" y="5018448"/>
            <a:ext cx="2274886" cy="10002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US" sz="650" b="0" i="0" u="none" strike="noStrike" cap="none">
                <a:solidFill>
                  <a:srgbClr val="7F7F7F"/>
                </a:solidFill>
                <a:latin typeface="Arial"/>
                <a:ea typeface="Arial"/>
                <a:cs typeface="Arial"/>
                <a:sym typeface="Arial"/>
              </a:rPr>
              <a:t>© 2015 Pivotal Software, Inc.  All rights reserved.</a:t>
            </a:r>
          </a:p>
        </p:txBody>
      </p:sp>
      <p:pic>
        <p:nvPicPr>
          <p:cNvPr id="9" name="Shape 9" descr="pivotal_teal.png"/>
          <p:cNvPicPr preferRelativeResize="0"/>
          <p:nvPr/>
        </p:nvPicPr>
        <p:blipFill rotWithShape="1">
          <a:blip r:embed="rId21">
            <a:alphaModFix/>
          </a:blip>
          <a:srcRect/>
          <a:stretch/>
        </p:blipFill>
        <p:spPr>
          <a:xfrm>
            <a:off x="8272778" y="4855076"/>
            <a:ext cx="731399" cy="1713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6" r:id="rId4"/>
    <p:sldLayoutId id="2147483657" r:id="rId5"/>
    <p:sldLayoutId id="2147483658" r:id="rId6"/>
    <p:sldLayoutId id="2147483679" r:id="rId7"/>
    <p:sldLayoutId id="2147483681" r:id="rId8"/>
    <p:sldLayoutId id="2147483682" r:id="rId9"/>
    <p:sldLayoutId id="2147483684" r:id="rId10"/>
    <p:sldLayoutId id="2147483685" r:id="rId11"/>
    <p:sldLayoutId id="2147483686" r:id="rId12"/>
    <p:sldLayoutId id="2147483690" r:id="rId13"/>
    <p:sldLayoutId id="2147483691" r:id="rId14"/>
    <p:sldLayoutId id="2147483692" r:id="rId15"/>
    <p:sldLayoutId id="2147483693" r:id="rId16"/>
    <p:sldLayoutId id="2147483695" r:id="rId17"/>
    <p:sldLayoutId id="2147483697" r:id="rId18"/>
    <p:sldLayoutId id="2147483699"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Shape 54"/>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55" name="Shape 55"/>
          <p:cNvSpPr txBox="1"/>
          <p:nvPr/>
        </p:nvSpPr>
        <p:spPr>
          <a:xfrm flipH="1">
            <a:off x="8553450" y="5021496"/>
            <a:ext cx="533400" cy="1230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56" name="Shape 56"/>
          <p:cNvSpPr txBox="1"/>
          <p:nvPr/>
        </p:nvSpPr>
        <p:spPr>
          <a:xfrm>
            <a:off x="366712" y="5018448"/>
            <a:ext cx="2274900" cy="999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201</a:t>
            </a:r>
            <a:r>
              <a:rPr lang="en-US" sz="650">
                <a:solidFill>
                  <a:srgbClr val="7F7F7F"/>
                </a:solidFill>
              </a:rPr>
              <a:t>6</a:t>
            </a:r>
            <a:r>
              <a:rPr lang="en-US" sz="650" b="0" i="0" u="none" strike="noStrike" cap="none">
                <a:solidFill>
                  <a:srgbClr val="7F7F7F"/>
                </a:solidFill>
                <a:latin typeface="Arial"/>
                <a:ea typeface="Arial"/>
                <a:cs typeface="Arial"/>
                <a:sym typeface="Arial"/>
              </a:rPr>
              <a:t> Pivotal Software, Inc.  All rights reserved.</a:t>
            </a:r>
          </a:p>
        </p:txBody>
      </p:sp>
      <p:pic>
        <p:nvPicPr>
          <p:cNvPr id="57" name="Shape 57" descr="Pivotal_White.png"/>
          <p:cNvPicPr preferRelativeResize="0"/>
          <p:nvPr/>
        </p:nvPicPr>
        <p:blipFill rotWithShape="1">
          <a:blip r:embed="rId19">
            <a:alphaModFix/>
          </a:blip>
          <a:srcRect l="20054" t="21654" r="18524" b="26492"/>
          <a:stretch/>
        </p:blipFill>
        <p:spPr>
          <a:xfrm>
            <a:off x="7926754" y="4642512"/>
            <a:ext cx="997200" cy="3297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98"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9.emf"/><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4" Type="http://schemas.openxmlformats.org/officeDocument/2006/relationships/image" Target="../media/image28.png"/><Relationship Id="rId5" Type="http://schemas.openxmlformats.org/officeDocument/2006/relationships/image" Target="../media/image29.jpeg"/><Relationship Id="rId6" Type="http://schemas.openxmlformats.org/officeDocument/2006/relationships/image" Target="../media/image30.jpeg"/><Relationship Id="rId7" Type="http://schemas.openxmlformats.org/officeDocument/2006/relationships/image" Target="../media/image31.png"/><Relationship Id="rId1" Type="http://schemas.openxmlformats.org/officeDocument/2006/relationships/slideLayout" Target="../slideLayouts/slideLayout9.xml"/><Relationship Id="rId2" Type="http://schemas.openxmlformats.org/officeDocument/2006/relationships/image" Target="../media/image26.jpe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6.png"/><Relationship Id="rId8" Type="http://schemas.openxmlformats.org/officeDocument/2006/relationships/image" Target="../media/image37.png"/><Relationship Id="rId9" Type="http://schemas.openxmlformats.org/officeDocument/2006/relationships/image" Target="../media/image25.png"/><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1" Type="http://schemas.openxmlformats.org/officeDocument/2006/relationships/slideLayout" Target="../slideLayouts/slideLayout16.xml"/><Relationship Id="rId2"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1" Type="http://schemas.openxmlformats.org/officeDocument/2006/relationships/image" Target="../media/image50.png"/><Relationship Id="rId12" Type="http://schemas.openxmlformats.org/officeDocument/2006/relationships/image" Target="../media/image51.png"/><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45.png"/><Relationship Id="rId7" Type="http://schemas.openxmlformats.org/officeDocument/2006/relationships/image" Target="../media/image46.png"/><Relationship Id="rId8" Type="http://schemas.openxmlformats.org/officeDocument/2006/relationships/image" Target="../media/image47.png"/><Relationship Id="rId9" Type="http://schemas.openxmlformats.org/officeDocument/2006/relationships/image" Target="../media/image48.png"/><Relationship Id="rId10" Type="http://schemas.openxmlformats.org/officeDocument/2006/relationships/image" Target="../media/image4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image" Target="../media/image54.png"/><Relationship Id="rId6" Type="http://schemas.openxmlformats.org/officeDocument/2006/relationships/image" Target="../media/image55.jpeg"/><Relationship Id="rId7" Type="http://schemas.openxmlformats.org/officeDocument/2006/relationships/image" Target="../media/image56.jpeg"/><Relationship Id="rId8" Type="http://schemas.openxmlformats.org/officeDocument/2006/relationships/image" Target="../media/image57.png"/><Relationship Id="rId9" Type="http://schemas.openxmlformats.org/officeDocument/2006/relationships/image" Target="../media/image58.png"/><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image" Target="../media/image61.png"/><Relationship Id="rId6" Type="http://schemas.openxmlformats.org/officeDocument/2006/relationships/image" Target="../media/image62.png"/><Relationship Id="rId7" Type="http://schemas.openxmlformats.org/officeDocument/2006/relationships/image" Target="../media/image63.png"/><Relationship Id="rId8" Type="http://schemas.openxmlformats.org/officeDocument/2006/relationships/image" Target="../media/image64.png"/><Relationship Id="rId9" Type="http://schemas.openxmlformats.org/officeDocument/2006/relationships/hyperlink" Target="http://steeltoe.io" TargetMode="Externa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image" Target="../media/image61.png"/><Relationship Id="rId6" Type="http://schemas.openxmlformats.org/officeDocument/2006/relationships/image" Target="../media/image62.png"/><Relationship Id="rId7" Type="http://schemas.openxmlformats.org/officeDocument/2006/relationships/hyperlink" Target="http://steeltoe.io"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4" Type="http://schemas.openxmlformats.org/officeDocument/2006/relationships/image" Target="../media/image28.png"/><Relationship Id="rId5" Type="http://schemas.openxmlformats.org/officeDocument/2006/relationships/image" Target="../media/image29.jpeg"/><Relationship Id="rId6" Type="http://schemas.openxmlformats.org/officeDocument/2006/relationships/image" Target="../media/image30.jpeg"/><Relationship Id="rId7" Type="http://schemas.openxmlformats.org/officeDocument/2006/relationships/image" Target="../media/image31.png"/><Relationship Id="rId1" Type="http://schemas.openxmlformats.org/officeDocument/2006/relationships/slideLayout" Target="../slideLayouts/slideLayout9.xml"/><Relationship Id="rId2" Type="http://schemas.openxmlformats.org/officeDocument/2006/relationships/image" Target="../media/image26.jpeg"/></Relationships>
</file>

<file path=ppt/slides/_rels/slide26.xml.rels><?xml version="1.0" encoding="UTF-8" standalone="yes"?>
<Relationships xmlns="http://schemas.openxmlformats.org/package/2006/relationships"><Relationship Id="rId3" Type="http://schemas.openxmlformats.org/officeDocument/2006/relationships/image" Target="../media/image65.png"/><Relationship Id="rId4" Type="http://schemas.openxmlformats.org/officeDocument/2006/relationships/image" Target="../media/image66.png"/><Relationship Id="rId5" Type="http://schemas.openxmlformats.org/officeDocument/2006/relationships/image" Target="../media/image67.png"/><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68.pn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png"/><Relationship Id="rId5" Type="http://schemas.microsoft.com/office/2007/relationships/hdphoto" Target="../media/hdphoto1.wdp"/><Relationship Id="rId6" Type="http://schemas.openxmlformats.org/officeDocument/2006/relationships/image" Target="../media/image11.png"/><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69.png"/><Relationship Id="rId3" Type="http://schemas.openxmlformats.org/officeDocument/2006/relationships/image" Target="../media/image7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71.jpg"/><Relationship Id="rId4" Type="http://schemas.openxmlformats.org/officeDocument/2006/relationships/image" Target="../media/image72.png"/><Relationship Id="rId5" Type="http://schemas.openxmlformats.org/officeDocument/2006/relationships/image" Target="../media/image73.png"/><Relationship Id="rId6" Type="http://schemas.openxmlformats.org/officeDocument/2006/relationships/image" Target="../media/image74.png"/><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8.png"/><Relationship Id="rId7"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Shape 133"/>
          <p:cNvPicPr preferRelativeResize="0"/>
          <p:nvPr/>
        </p:nvPicPr>
        <p:blipFill rotWithShape="1">
          <a:blip r:embed="rId3">
            <a:alphaModFix/>
          </a:blip>
          <a:srcRect t="5794" b="5795"/>
          <a:stretch/>
        </p:blipFill>
        <p:spPr>
          <a:xfrm>
            <a:off x="-13166" y="-130746"/>
            <a:ext cx="9170333" cy="5404994"/>
          </a:xfrm>
          <a:prstGeom prst="rect">
            <a:avLst/>
          </a:prstGeom>
          <a:noFill/>
          <a:ln>
            <a:noFill/>
          </a:ln>
        </p:spPr>
      </p:pic>
      <p:sp>
        <p:nvSpPr>
          <p:cNvPr id="134" name="Shape 134"/>
          <p:cNvSpPr/>
          <p:nvPr/>
        </p:nvSpPr>
        <p:spPr>
          <a:xfrm>
            <a:off x="-4468" y="-130746"/>
            <a:ext cx="9144000" cy="5404994"/>
          </a:xfrm>
          <a:prstGeom prst="rect">
            <a:avLst/>
          </a:prstGeom>
          <a:solidFill>
            <a:srgbClr val="182730">
              <a:alpha val="76862"/>
            </a:srgb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pic>
        <p:nvPicPr>
          <p:cNvPr id="135" name="Shape 135" descr="pivotal_white.png"/>
          <p:cNvPicPr preferRelativeResize="0"/>
          <p:nvPr/>
        </p:nvPicPr>
        <p:blipFill rotWithShape="1">
          <a:blip r:embed="rId4">
            <a:alphaModFix/>
          </a:blip>
          <a:srcRect/>
          <a:stretch/>
        </p:blipFill>
        <p:spPr>
          <a:xfrm>
            <a:off x="753110" y="978441"/>
            <a:ext cx="1368553" cy="336279"/>
          </a:xfrm>
          <a:prstGeom prst="rect">
            <a:avLst/>
          </a:prstGeom>
          <a:noFill/>
          <a:ln>
            <a:noFill/>
          </a:ln>
        </p:spPr>
      </p:pic>
      <p:sp>
        <p:nvSpPr>
          <p:cNvPr id="136" name="Shape 136"/>
          <p:cNvSpPr txBox="1"/>
          <p:nvPr/>
        </p:nvSpPr>
        <p:spPr>
          <a:xfrm>
            <a:off x="623454" y="1898424"/>
            <a:ext cx="7897089" cy="1231106"/>
          </a:xfrm>
          <a:prstGeom prst="rect">
            <a:avLst/>
          </a:prstGeom>
          <a:noFill/>
          <a:ln>
            <a:noFill/>
          </a:ln>
          <a:effectLst>
            <a:outerShdw blurRad="63500" sx="102000" sy="102000" algn="ctr" rotWithShape="0">
              <a:srgbClr val="000000">
                <a:alpha val="40000"/>
              </a:srgbClr>
            </a:outerShdw>
          </a:effectLst>
        </p:spPr>
        <p:txBody>
          <a:bodyPr lIns="91425" tIns="45700" rIns="91425" bIns="45700" anchor="t" anchorCtr="0">
            <a:noAutofit/>
          </a:bodyPr>
          <a:lstStyle/>
          <a:p>
            <a:pPr marL="0" marR="0" lvl="0" indent="0" algn="l" rtl="0">
              <a:lnSpc>
                <a:spcPct val="100000"/>
              </a:lnSpc>
              <a:spcBef>
                <a:spcPts val="0"/>
              </a:spcBef>
              <a:spcAft>
                <a:spcPts val="0"/>
              </a:spcAft>
              <a:buClr>
                <a:srgbClr val="00AE9E"/>
              </a:buClr>
              <a:buSzPct val="25000"/>
              <a:buFont typeface="Arial"/>
              <a:buNone/>
            </a:pPr>
            <a:r>
              <a:rPr lang="en-US" sz="4200" b="1" dirty="0">
                <a:solidFill>
                  <a:srgbClr val="00AE9E"/>
                </a:solidFill>
              </a:rPr>
              <a:t>.NET</a:t>
            </a:r>
            <a:r>
              <a:rPr lang="en-US" sz="4200" b="1" i="0" u="none" strike="noStrike" cap="none" dirty="0">
                <a:solidFill>
                  <a:srgbClr val="00AE9E"/>
                </a:solidFill>
                <a:latin typeface="Arial"/>
                <a:ea typeface="Arial"/>
                <a:cs typeface="Arial"/>
                <a:sym typeface="Arial"/>
              </a:rPr>
              <a:t> </a:t>
            </a:r>
            <a:r>
              <a:rPr lang="en-US" sz="4200" b="1" dirty="0" smtClean="0">
                <a:solidFill>
                  <a:srgbClr val="00AE9E"/>
                </a:solidFill>
              </a:rPr>
              <a:t>on</a:t>
            </a:r>
            <a:r>
              <a:rPr lang="en-US" sz="4200" b="1" i="0" u="none" strike="noStrike" cap="none" dirty="0" smtClean="0">
                <a:solidFill>
                  <a:srgbClr val="00AE9E"/>
                </a:solidFill>
                <a:latin typeface="Arial"/>
                <a:ea typeface="Arial"/>
                <a:cs typeface="Arial"/>
                <a:sym typeface="Arial"/>
              </a:rPr>
              <a:t> PCF</a:t>
            </a:r>
            <a:endParaRPr lang="en-US" sz="4200" b="1" i="0" u="none" strike="noStrike" cap="none" dirty="0">
              <a:solidFill>
                <a:srgbClr val="00AE9E"/>
              </a:solidFill>
              <a:latin typeface="Arial"/>
              <a:ea typeface="Arial"/>
              <a:cs typeface="Arial"/>
              <a:sym typeface="Arial"/>
            </a:endParaRPr>
          </a:p>
        </p:txBody>
      </p:sp>
      <p:pic>
        <p:nvPicPr>
          <p:cNvPr id="137" name="Shape 137" descr="pivotal_teal.png"/>
          <p:cNvPicPr preferRelativeResize="0"/>
          <p:nvPr/>
        </p:nvPicPr>
        <p:blipFill rotWithShape="1">
          <a:blip r:embed="rId5">
            <a:alphaModFix/>
          </a:blip>
          <a:srcRect/>
          <a:stretch/>
        </p:blipFill>
        <p:spPr>
          <a:xfrm>
            <a:off x="8272779" y="4855076"/>
            <a:ext cx="731519" cy="171298"/>
          </a:xfrm>
          <a:prstGeom prst="rect">
            <a:avLst/>
          </a:prstGeom>
          <a:noFill/>
          <a:ln>
            <a:noFill/>
          </a:ln>
        </p:spPr>
      </p:pic>
      <p:sp>
        <p:nvSpPr>
          <p:cNvPr id="2" name="Rectangle 1"/>
          <p:cNvSpPr/>
          <p:nvPr/>
        </p:nvSpPr>
        <p:spPr>
          <a:xfrm>
            <a:off x="753110" y="2813611"/>
            <a:ext cx="8251188" cy="543739"/>
          </a:xfrm>
          <a:prstGeom prst="rect">
            <a:avLst/>
          </a:prstGeom>
        </p:spPr>
        <p:txBody>
          <a:bodyPr wrap="square">
            <a:spAutoFit/>
          </a:bodyPr>
          <a:lstStyle/>
          <a:p>
            <a:pPr>
              <a:lnSpc>
                <a:spcPct val="90000"/>
              </a:lnSpc>
              <a:spcAft>
                <a:spcPts val="1200"/>
              </a:spcAft>
            </a:pPr>
            <a:r>
              <a:rPr lang="en-US" sz="3200" spc="-100" dirty="0" smtClean="0">
                <a:solidFill>
                  <a:schemeClr val="bg1"/>
                </a:solidFill>
                <a:effectLst>
                  <a:outerShdw blurRad="50800" dist="38100" dir="5400000" algn="t" rotWithShape="0">
                    <a:prstClr val="black">
                      <a:alpha val="40000"/>
                    </a:prstClr>
                  </a:outerShdw>
                </a:effectLst>
              </a:rPr>
              <a:t>The Cloud Native Journey</a:t>
            </a:r>
            <a:endParaRPr lang="en-US" sz="3200" spc="-100" dirty="0">
              <a:solidFill>
                <a:schemeClr val="bg1"/>
              </a:solidFill>
              <a:effectLst>
                <a:outerShdw blurRad="50800" dist="38100" dir="5400000" algn="t" rotWithShape="0">
                  <a:prstClr val="black">
                    <a:alpha val="40000"/>
                  </a:prstClr>
                </a:outerShdw>
              </a:effectLst>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1000"/>
                                        <p:tgtEl>
                                          <p:spTgt spid="13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35"/>
                                        </p:tgtEl>
                                        <p:attrNameLst>
                                          <p:attrName>style.visibility</p:attrName>
                                        </p:attrNameLst>
                                      </p:cBhvr>
                                      <p:to>
                                        <p:strVal val="visible"/>
                                      </p:to>
                                    </p:set>
                                    <p:animEffect transition="in" filter="fade">
                                      <p:cBhvr>
                                        <p:cTn id="11" dur="1000"/>
                                        <p:tgtEl>
                                          <p:spTgt spid="135"/>
                                        </p:tgtEl>
                                      </p:cBhvr>
                                    </p:animEffect>
                                  </p:childTnLst>
                                </p:cTn>
                              </p:par>
                              <p:par>
                                <p:cTn id="12" presetID="10" presetClass="entr" presetSubtype="0" fill="hold" nodeType="withEffect">
                                  <p:stCondLst>
                                    <p:cond delay="0"/>
                                  </p:stCondLst>
                                  <p:childTnLst>
                                    <p:set>
                                      <p:cBhvr>
                                        <p:cTn id="13" dur="1" fill="hold">
                                          <p:stCondLst>
                                            <p:cond delay="0"/>
                                          </p:stCondLst>
                                        </p:cTn>
                                        <p:tgtEl>
                                          <p:spTgt spid="136"/>
                                        </p:tgtEl>
                                        <p:attrNameLst>
                                          <p:attrName>style.visibility</p:attrName>
                                        </p:attrNameLst>
                                      </p:cBhvr>
                                      <p:to>
                                        <p:strVal val="visible"/>
                                      </p:to>
                                    </p:set>
                                    <p:animEffect transition="in" filter="fade">
                                      <p:cBhvr>
                                        <p:cTn id="14" dur="10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Architecture</a:t>
            </a:r>
            <a:endParaRPr lang="en-US" dirty="0"/>
          </a:p>
        </p:txBody>
      </p:sp>
    </p:spTree>
    <p:extLst>
      <p:ext uri="{BB962C8B-B14F-4D97-AF65-F5344CB8AC3E}">
        <p14:creationId xmlns:p14="http://schemas.microsoft.com/office/powerpoint/2010/main" val="316328679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257"/>
          <p:cNvSpPr/>
          <p:nvPr/>
        </p:nvSpPr>
        <p:spPr>
          <a:xfrm>
            <a:off x="2969341" y="1556659"/>
            <a:ext cx="3072097" cy="1973285"/>
          </a:xfrm>
          <a:prstGeom prst="roundRect">
            <a:avLst>
              <a:gd name="adj" fmla="val 6249"/>
            </a:avLst>
          </a:prstGeom>
          <a:solidFill>
            <a:schemeClr val="bg1">
              <a:lumMod val="65000"/>
            </a:schemeClr>
          </a:solidFill>
          <a:ln w="25400" cap="flat">
            <a:solidFill>
              <a:srgbClr val="33928A"/>
            </a:solidFill>
            <a:prstDash val="solid"/>
            <a:round/>
          </a:ln>
          <a:effectLst/>
        </p:spPr>
        <p:txBody>
          <a:bodyPr wrap="square" lIns="0" tIns="0" rIns="0" bIns="0" numCol="1" anchor="ctr">
            <a:noAutofit/>
          </a:bodyPr>
          <a:lstStyle/>
          <a:p>
            <a:pPr lvl="0"/>
            <a:endParaRPr/>
          </a:p>
        </p:txBody>
      </p:sp>
      <p:sp>
        <p:nvSpPr>
          <p:cNvPr id="21" name="Shape 257"/>
          <p:cNvSpPr/>
          <p:nvPr/>
        </p:nvSpPr>
        <p:spPr>
          <a:xfrm>
            <a:off x="2859856" y="1469083"/>
            <a:ext cx="3072097" cy="1973285"/>
          </a:xfrm>
          <a:prstGeom prst="roundRect">
            <a:avLst>
              <a:gd name="adj" fmla="val 6249"/>
            </a:avLst>
          </a:prstGeom>
          <a:solidFill>
            <a:schemeClr val="bg1">
              <a:lumMod val="65000"/>
            </a:schemeClr>
          </a:solidFill>
          <a:ln w="25400" cap="flat">
            <a:solidFill>
              <a:srgbClr val="33928A"/>
            </a:solidFill>
            <a:prstDash val="solid"/>
            <a:round/>
          </a:ln>
          <a:effectLst/>
        </p:spPr>
        <p:txBody>
          <a:bodyPr wrap="square" lIns="0" tIns="0" rIns="0" bIns="0" numCol="1" anchor="ctr">
            <a:noAutofit/>
          </a:bodyPr>
          <a:lstStyle/>
          <a:p>
            <a:pPr lvl="0"/>
            <a:endParaRPr/>
          </a:p>
        </p:txBody>
      </p:sp>
      <p:grpSp>
        <p:nvGrpSpPr>
          <p:cNvPr id="4" name="Group 3"/>
          <p:cNvGrpSpPr/>
          <p:nvPr/>
        </p:nvGrpSpPr>
        <p:grpSpPr>
          <a:xfrm>
            <a:off x="2765848" y="1375067"/>
            <a:ext cx="3072097" cy="3077694"/>
            <a:chOff x="2902088" y="1659503"/>
            <a:chExt cx="2788138" cy="2054001"/>
          </a:xfrm>
        </p:grpSpPr>
        <p:grpSp>
          <p:nvGrpSpPr>
            <p:cNvPr id="5" name="Group 265"/>
            <p:cNvGrpSpPr/>
            <p:nvPr/>
          </p:nvGrpSpPr>
          <p:grpSpPr>
            <a:xfrm>
              <a:off x="2902088" y="1659503"/>
              <a:ext cx="2788138" cy="1316937"/>
              <a:chOff x="-90121" y="0"/>
              <a:chExt cx="2788136" cy="1316934"/>
            </a:xfrm>
          </p:grpSpPr>
          <p:sp>
            <p:nvSpPr>
              <p:cNvPr id="8" name="Shape 257"/>
              <p:cNvSpPr/>
              <p:nvPr/>
            </p:nvSpPr>
            <p:spPr>
              <a:xfrm>
                <a:off x="-90121" y="0"/>
                <a:ext cx="2788136" cy="1316934"/>
              </a:xfrm>
              <a:prstGeom prst="roundRect">
                <a:avLst>
                  <a:gd name="adj" fmla="val 6249"/>
                </a:avLst>
              </a:prstGeom>
              <a:solidFill>
                <a:schemeClr val="bg1">
                  <a:lumMod val="65000"/>
                </a:schemeClr>
              </a:solidFill>
              <a:ln w="25400" cap="flat">
                <a:solidFill>
                  <a:srgbClr val="33928A"/>
                </a:solidFill>
                <a:prstDash val="solid"/>
                <a:round/>
              </a:ln>
              <a:effectLst/>
            </p:spPr>
            <p:txBody>
              <a:bodyPr wrap="square" lIns="0" tIns="0" rIns="0" bIns="0" numCol="1" anchor="ctr">
                <a:noAutofit/>
              </a:bodyPr>
              <a:lstStyle/>
              <a:p>
                <a:pPr lvl="0"/>
                <a:endParaRPr/>
              </a:p>
            </p:txBody>
          </p:sp>
          <p:grpSp>
            <p:nvGrpSpPr>
              <p:cNvPr id="9" name="Group 264"/>
              <p:cNvGrpSpPr/>
              <p:nvPr/>
            </p:nvGrpSpPr>
            <p:grpSpPr>
              <a:xfrm>
                <a:off x="53089" y="61726"/>
                <a:ext cx="2528091" cy="1193483"/>
                <a:chOff x="0" y="0"/>
                <a:chExt cx="2528089" cy="1193482"/>
              </a:xfrm>
            </p:grpSpPr>
            <p:sp>
              <p:nvSpPr>
                <p:cNvPr id="10" name="Shape 258"/>
                <p:cNvSpPr/>
                <p:nvPr/>
              </p:nvSpPr>
              <p:spPr>
                <a:xfrm>
                  <a:off x="0" y="825909"/>
                  <a:ext cx="2520491" cy="367573"/>
                </a:xfrm>
                <a:prstGeom prst="roundRect">
                  <a:avLst>
                    <a:gd name="adj" fmla="val 20000"/>
                  </a:avLst>
                </a:prstGeom>
                <a:solidFill>
                  <a:srgbClr val="006D6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Regular"/>
                      <a:ea typeface="Avenir Next Regular"/>
                      <a:cs typeface="Avenir Next Regular"/>
                      <a:sym typeface="Avenir Next Regular"/>
                    </a:defRPr>
                  </a:lvl1pPr>
                </a:lstStyle>
                <a:p>
                  <a:pPr lvl="0">
                    <a:defRPr sz="1800">
                      <a:solidFill>
                        <a:srgbClr val="000000"/>
                      </a:solidFill>
                    </a:defRPr>
                  </a:pPr>
                  <a:r>
                    <a:rPr sz="1800" dirty="0">
                      <a:solidFill>
                        <a:srgbClr val="FFFFFF"/>
                      </a:solidFill>
                    </a:rPr>
                    <a:t>Data Access</a:t>
                  </a:r>
                </a:p>
              </p:txBody>
            </p:sp>
            <p:sp>
              <p:nvSpPr>
                <p:cNvPr id="11" name="Shape 259"/>
                <p:cNvSpPr/>
                <p:nvPr/>
              </p:nvSpPr>
              <p:spPr>
                <a:xfrm>
                  <a:off x="3380" y="408483"/>
                  <a:ext cx="1374003" cy="367573"/>
                </a:xfrm>
                <a:prstGeom prst="roundRect">
                  <a:avLst>
                    <a:gd name="adj" fmla="val 20000"/>
                  </a:avLst>
                </a:prstGeom>
                <a:solidFill>
                  <a:srgbClr val="E8A43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Regular"/>
                      <a:ea typeface="Avenir Next Regular"/>
                      <a:cs typeface="Avenir Next Regular"/>
                      <a:sym typeface="Avenir Next Regular"/>
                    </a:defRPr>
                  </a:lvl1pPr>
                </a:lstStyle>
                <a:p>
                  <a:pPr lvl="0">
                    <a:defRPr sz="1800">
                      <a:solidFill>
                        <a:srgbClr val="000000"/>
                      </a:solidFill>
                    </a:defRPr>
                  </a:pPr>
                  <a:r>
                    <a:rPr sz="1800" dirty="0" smtClean="0">
                      <a:solidFill>
                        <a:srgbClr val="FFFFFF"/>
                      </a:solidFill>
                    </a:rPr>
                    <a:t>Service</a:t>
                  </a:r>
                  <a:endParaRPr sz="1800" dirty="0">
                    <a:solidFill>
                      <a:srgbClr val="FFFFFF"/>
                    </a:solidFill>
                  </a:endParaRPr>
                </a:p>
              </p:txBody>
            </p:sp>
            <p:sp>
              <p:nvSpPr>
                <p:cNvPr id="12" name="Shape 260"/>
                <p:cNvSpPr/>
                <p:nvPr/>
              </p:nvSpPr>
              <p:spPr>
                <a:xfrm>
                  <a:off x="20902" y="0"/>
                  <a:ext cx="808659" cy="367572"/>
                </a:xfrm>
                <a:prstGeom prst="roundRect">
                  <a:avLst>
                    <a:gd name="adj" fmla="val 20000"/>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Regular"/>
                      <a:ea typeface="Avenir Next Regular"/>
                      <a:cs typeface="Avenir Next Regular"/>
                      <a:sym typeface="Avenir Next Regular"/>
                    </a:defRPr>
                  </a:lvl1pPr>
                </a:lstStyle>
                <a:p>
                  <a:pPr lvl="0">
                    <a:defRPr sz="1800">
                      <a:solidFill>
                        <a:srgbClr val="000000"/>
                      </a:solidFill>
                    </a:defRPr>
                  </a:pPr>
                  <a:r>
                    <a:rPr sz="1800" dirty="0">
                      <a:solidFill>
                        <a:srgbClr val="FFFFFF"/>
                      </a:solidFill>
                    </a:rPr>
                    <a:t>HTML</a:t>
                  </a:r>
                  <a:endParaRPr sz="2400" dirty="0">
                    <a:solidFill>
                      <a:srgbClr val="FFFFFF"/>
                    </a:solidFill>
                  </a:endParaRPr>
                </a:p>
              </p:txBody>
            </p:sp>
            <p:sp>
              <p:nvSpPr>
                <p:cNvPr id="13" name="Shape 261"/>
                <p:cNvSpPr/>
                <p:nvPr/>
              </p:nvSpPr>
              <p:spPr>
                <a:xfrm>
                  <a:off x="870166" y="0"/>
                  <a:ext cx="808659" cy="367572"/>
                </a:xfrm>
                <a:prstGeom prst="roundRect">
                  <a:avLst>
                    <a:gd name="adj" fmla="val 20000"/>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100">
                      <a:solidFill>
                        <a:srgbClr val="FFFFFF"/>
                      </a:solidFill>
                      <a:uFillTx/>
                      <a:latin typeface="Avenir Next Regular"/>
                      <a:ea typeface="Avenir Next Regular"/>
                      <a:cs typeface="Avenir Next Regular"/>
                      <a:sym typeface="Avenir Next Regular"/>
                    </a:defRPr>
                  </a:lvl1pPr>
                </a:lstStyle>
                <a:p>
                  <a:pPr lvl="0">
                    <a:defRPr sz="1800">
                      <a:solidFill>
                        <a:srgbClr val="000000"/>
                      </a:solidFill>
                    </a:defRPr>
                  </a:pPr>
                  <a:r>
                    <a:rPr sz="1800" dirty="0" smtClean="0">
                      <a:solidFill>
                        <a:srgbClr val="FFFFFF"/>
                      </a:solidFill>
                    </a:rPr>
                    <a:t>Java</a:t>
                  </a:r>
                  <a:endParaRPr lang="en-US" sz="1800" dirty="0" smtClean="0">
                    <a:solidFill>
                      <a:srgbClr val="FFFFFF"/>
                    </a:solidFill>
                  </a:endParaRPr>
                </a:p>
                <a:p>
                  <a:pPr lvl="0">
                    <a:defRPr sz="1800">
                      <a:solidFill>
                        <a:srgbClr val="000000"/>
                      </a:solidFill>
                    </a:defRPr>
                  </a:pPr>
                  <a:r>
                    <a:rPr sz="1800" dirty="0" smtClean="0">
                      <a:solidFill>
                        <a:srgbClr val="FFFFFF"/>
                      </a:solidFill>
                    </a:rPr>
                    <a:t>Script</a:t>
                  </a:r>
                  <a:endParaRPr sz="1800" dirty="0">
                    <a:solidFill>
                      <a:srgbClr val="FFFFFF"/>
                    </a:solidFill>
                  </a:endParaRPr>
                </a:p>
              </p:txBody>
            </p:sp>
            <p:sp>
              <p:nvSpPr>
                <p:cNvPr id="14" name="Shape 262"/>
                <p:cNvSpPr/>
                <p:nvPr/>
              </p:nvSpPr>
              <p:spPr>
                <a:xfrm>
                  <a:off x="1719431" y="5307"/>
                  <a:ext cx="808658" cy="367573"/>
                </a:xfrm>
                <a:prstGeom prst="roundRect">
                  <a:avLst>
                    <a:gd name="adj" fmla="val 20000"/>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Regular"/>
                      <a:ea typeface="Avenir Next Regular"/>
                      <a:cs typeface="Avenir Next Regular"/>
                      <a:sym typeface="Avenir Next Regular"/>
                    </a:defRPr>
                  </a:lvl1pPr>
                </a:lstStyle>
                <a:p>
                  <a:pPr lvl="0">
                    <a:defRPr sz="1800">
                      <a:solidFill>
                        <a:srgbClr val="000000"/>
                      </a:solidFill>
                    </a:defRPr>
                  </a:pPr>
                  <a:r>
                    <a:rPr sz="1800" dirty="0">
                      <a:solidFill>
                        <a:srgbClr val="FFFFFF"/>
                      </a:solidFill>
                    </a:rPr>
                    <a:t>MVC</a:t>
                  </a:r>
                </a:p>
              </p:txBody>
            </p:sp>
            <p:sp>
              <p:nvSpPr>
                <p:cNvPr id="15" name="Shape 263"/>
                <p:cNvSpPr/>
                <p:nvPr/>
              </p:nvSpPr>
              <p:spPr>
                <a:xfrm>
                  <a:off x="1563676" y="408483"/>
                  <a:ext cx="964413" cy="367573"/>
                </a:xfrm>
                <a:prstGeom prst="roundRect">
                  <a:avLst>
                    <a:gd name="adj" fmla="val 20000"/>
                  </a:avLst>
                </a:prstGeom>
                <a:solidFill>
                  <a:srgbClr val="E8A43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Regular"/>
                      <a:ea typeface="Avenir Next Regular"/>
                      <a:cs typeface="Avenir Next Regular"/>
                      <a:sym typeface="Avenir Next Regular"/>
                    </a:defRPr>
                  </a:lvl1pPr>
                </a:lstStyle>
                <a:p>
                  <a:pPr lvl="0">
                    <a:defRPr sz="1800">
                      <a:solidFill>
                        <a:srgbClr val="000000"/>
                      </a:solidFill>
                    </a:defRPr>
                  </a:pPr>
                  <a:r>
                    <a:rPr sz="1800" dirty="0">
                      <a:solidFill>
                        <a:srgbClr val="FFFFFF"/>
                      </a:solidFill>
                    </a:rPr>
                    <a:t>Service</a:t>
                  </a:r>
                  <a:endParaRPr sz="1200" dirty="0">
                    <a:solidFill>
                      <a:srgbClr val="FFFFFF"/>
                    </a:solidFill>
                  </a:endParaRPr>
                </a:p>
              </p:txBody>
            </p:sp>
          </p:grpSp>
        </p:grpSp>
        <p:sp>
          <p:nvSpPr>
            <p:cNvPr id="6" name="Shape 270"/>
            <p:cNvSpPr/>
            <p:nvPr/>
          </p:nvSpPr>
          <p:spPr>
            <a:xfrm flipH="1">
              <a:off x="4293705" y="2976440"/>
              <a:ext cx="0" cy="288165"/>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endParaRPr/>
            </a:p>
          </p:txBody>
        </p:sp>
        <p:pic>
          <p:nvPicPr>
            <p:cNvPr id="7" name="Picture 6"/>
            <p:cNvPicPr>
              <a:picLocks noChangeAspect="1"/>
            </p:cNvPicPr>
            <p:nvPr/>
          </p:nvPicPr>
          <p:blipFill>
            <a:blip r:embed="rId3">
              <a:duotone>
                <a:schemeClr val="bg2">
                  <a:shade val="45000"/>
                  <a:satMod val="135000"/>
                </a:schemeClr>
                <a:prstClr val="white"/>
              </a:duotone>
            </a:blip>
            <a:stretch>
              <a:fillRect/>
            </a:stretch>
          </p:blipFill>
          <p:spPr>
            <a:xfrm>
              <a:off x="4070637" y="3264606"/>
              <a:ext cx="474025" cy="448898"/>
            </a:xfrm>
            <a:prstGeom prst="rect">
              <a:avLst/>
            </a:prstGeom>
          </p:spPr>
        </p:pic>
      </p:grpSp>
      <p:sp>
        <p:nvSpPr>
          <p:cNvPr id="18" name="Shape 182"/>
          <p:cNvSpPr txBox="1"/>
          <p:nvPr/>
        </p:nvSpPr>
        <p:spPr>
          <a:xfrm>
            <a:off x="244737" y="191289"/>
            <a:ext cx="8410574" cy="460374"/>
          </a:xfrm>
          <a:prstGeom prst="rect">
            <a:avLst/>
          </a:prstGeom>
          <a:noFill/>
          <a:ln>
            <a:noFill/>
          </a:ln>
        </p:spPr>
        <p:txBody>
          <a:bodyPr lIns="91425" tIns="45700" rIns="91425" bIns="45700" anchor="t" anchorCtr="0">
            <a:noAutofit/>
          </a:bodyPr>
          <a:lstStyle/>
          <a:p>
            <a:pPr marL="0" marR="0" lvl="0" indent="0" algn="ctr" rtl="0">
              <a:spcBef>
                <a:spcPts val="0"/>
              </a:spcBef>
              <a:buClr>
                <a:srgbClr val="F79646"/>
              </a:buClr>
              <a:buSzPct val="25000"/>
              <a:buFont typeface="Arial"/>
              <a:buNone/>
            </a:pPr>
            <a:r>
              <a:rPr lang="en-US" sz="2800" dirty="0" smtClean="0">
                <a:solidFill>
                  <a:srgbClr val="008881"/>
                </a:solidFill>
                <a:latin typeface="Arial"/>
                <a:ea typeface="Arial"/>
                <a:cs typeface="Arial"/>
                <a:sym typeface="Arial"/>
              </a:rPr>
              <a:t>The Monolithic Application </a:t>
            </a:r>
            <a:endParaRPr lang="en-US" sz="2800" dirty="0">
              <a:solidFill>
                <a:srgbClr val="008881"/>
              </a:solidFill>
              <a:latin typeface="Arial"/>
              <a:ea typeface="Arial"/>
              <a:cs typeface="Arial"/>
              <a:sym typeface="Arial"/>
            </a:endParaRPr>
          </a:p>
        </p:txBody>
      </p:sp>
      <p:sp>
        <p:nvSpPr>
          <p:cNvPr id="19" name="Rounded Rectangle 18"/>
          <p:cNvSpPr/>
          <p:nvPr/>
        </p:nvSpPr>
        <p:spPr>
          <a:xfrm>
            <a:off x="3138631" y="2130712"/>
            <a:ext cx="1065675" cy="452497"/>
          </a:xfrm>
          <a:prstGeom prst="round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4839334" y="1821270"/>
            <a:ext cx="557459" cy="1015663"/>
          </a:xfrm>
          <a:prstGeom prst="rect">
            <a:avLst/>
          </a:prstGeom>
          <a:noFill/>
        </p:spPr>
        <p:txBody>
          <a:bodyPr wrap="square" rtlCol="0">
            <a:spAutoFit/>
          </a:bodyPr>
          <a:lstStyle/>
          <a:p>
            <a:r>
              <a:rPr lang="en-US" sz="6000" dirty="0" smtClean="0">
                <a:solidFill>
                  <a:srgbClr val="FF0000"/>
                </a:solidFill>
              </a:rPr>
              <a:t>X</a:t>
            </a:r>
            <a:endParaRPr lang="en-US" sz="6000" dirty="0">
              <a:solidFill>
                <a:srgbClr val="FF0000"/>
              </a:solidFill>
            </a:endParaRPr>
          </a:p>
        </p:txBody>
      </p:sp>
      <p:cxnSp>
        <p:nvCxnSpPr>
          <p:cNvPr id="24" name="Straight Connector 23"/>
          <p:cNvCxnSpPr/>
          <p:nvPr/>
        </p:nvCxnSpPr>
        <p:spPr>
          <a:xfrm>
            <a:off x="2946674" y="2999615"/>
            <a:ext cx="532837"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pic>
        <p:nvPicPr>
          <p:cNvPr id="25" name="Picture 24" descr="noun_14872_cc.png"/>
          <p:cNvPicPr>
            <a:picLocks noChangeAspect="1"/>
          </p:cNvPicPr>
          <p:nvPr/>
        </p:nvPicPr>
        <p:blipFill rotWithShape="1">
          <a:blip r:embed="rId4">
            <a:lum bright="70000" contrast="-70000"/>
            <a:extLst>
              <a:ext uri="{28A0092B-C50C-407E-A947-70E740481C1C}">
                <a14:useLocalDpi xmlns:a14="http://schemas.microsoft.com/office/drawing/2010/main" val="0"/>
              </a:ext>
            </a:extLst>
          </a:blip>
          <a:srcRect l="17739" r="16414" b="13429"/>
          <a:stretch/>
        </p:blipFill>
        <p:spPr>
          <a:xfrm>
            <a:off x="1197059" y="787975"/>
            <a:ext cx="1045886" cy="1375067"/>
          </a:xfrm>
          <a:prstGeom prst="rect">
            <a:avLst/>
          </a:prstGeom>
        </p:spPr>
      </p:pic>
      <p:pic>
        <p:nvPicPr>
          <p:cNvPr id="26" name="Picture 25" descr="noun_32920_cc.png"/>
          <p:cNvPicPr>
            <a:picLocks noChangeAspect="1"/>
          </p:cNvPicPr>
          <p:nvPr/>
        </p:nvPicPr>
        <p:blipFill rotWithShape="1">
          <a:blip r:embed="rId5">
            <a:lum bright="70000" contrast="-70000"/>
            <a:extLst>
              <a:ext uri="{28A0092B-C50C-407E-A947-70E740481C1C}">
                <a14:useLocalDpi xmlns:a14="http://schemas.microsoft.com/office/drawing/2010/main" val="0"/>
              </a:ext>
            </a:extLst>
          </a:blip>
          <a:srcRect l="19442" t="15320" r="19821" b="43526"/>
          <a:stretch/>
        </p:blipFill>
        <p:spPr>
          <a:xfrm>
            <a:off x="496342" y="3442368"/>
            <a:ext cx="1815820" cy="1230351"/>
          </a:xfrm>
          <a:prstGeom prst="rect">
            <a:avLst/>
          </a:prstGeom>
        </p:spPr>
      </p:pic>
      <p:pic>
        <p:nvPicPr>
          <p:cNvPr id="27" name="Picture 26" descr="noun_53606_cc.png"/>
          <p:cNvPicPr>
            <a:picLocks noChangeAspect="1"/>
          </p:cNvPicPr>
          <p:nvPr/>
        </p:nvPicPr>
        <p:blipFill rotWithShape="1">
          <a:blip r:embed="rId6">
            <a:lum bright="70000" contrast="-70000"/>
            <a:extLst>
              <a:ext uri="{28A0092B-C50C-407E-A947-70E740481C1C}">
                <a14:useLocalDpi xmlns:a14="http://schemas.microsoft.com/office/drawing/2010/main" val="0"/>
              </a:ext>
            </a:extLst>
          </a:blip>
          <a:srcRect l="15898" r="15574" b="13429"/>
          <a:stretch/>
        </p:blipFill>
        <p:spPr>
          <a:xfrm>
            <a:off x="6802799" y="1375066"/>
            <a:ext cx="1705762" cy="2154877"/>
          </a:xfrm>
          <a:prstGeom prst="rect">
            <a:avLst/>
          </a:prstGeom>
        </p:spPr>
      </p:pic>
      <p:pic>
        <p:nvPicPr>
          <p:cNvPr id="28" name="Picture 27" descr="noun_345898_cc.png"/>
          <p:cNvPicPr>
            <a:picLocks noChangeAspect="1"/>
          </p:cNvPicPr>
          <p:nvPr/>
        </p:nvPicPr>
        <p:blipFill rotWithShape="1">
          <a:blip r:embed="rId7">
            <a:lum bright="70000" contrast="-70000"/>
            <a:extLst>
              <a:ext uri="{28A0092B-C50C-407E-A947-70E740481C1C}">
                <a14:useLocalDpi xmlns:a14="http://schemas.microsoft.com/office/drawing/2010/main" val="0"/>
              </a:ext>
            </a:extLst>
          </a:blip>
          <a:srcRect l="12561" r="12355" b="13429"/>
          <a:stretch/>
        </p:blipFill>
        <p:spPr>
          <a:xfrm>
            <a:off x="3602384" y="1469083"/>
            <a:ext cx="1531865" cy="1766197"/>
          </a:xfrm>
          <a:prstGeom prst="rect">
            <a:avLst/>
          </a:prstGeom>
        </p:spPr>
      </p:pic>
      <p:pic>
        <p:nvPicPr>
          <p:cNvPr id="29" name="Picture 28" descr="noun_100757_cc.png"/>
          <p:cNvPicPr>
            <a:picLocks noChangeAspect="1"/>
          </p:cNvPicPr>
          <p:nvPr/>
        </p:nvPicPr>
        <p:blipFill rotWithShape="1">
          <a:blip r:embed="rId8">
            <a:lum bright="70000" contrast="-70000"/>
            <a:extLst>
              <a:ext uri="{28A0092B-C50C-407E-A947-70E740481C1C}">
                <a14:useLocalDpi xmlns:a14="http://schemas.microsoft.com/office/drawing/2010/main" val="0"/>
              </a:ext>
            </a:extLst>
          </a:blip>
          <a:srcRect l="15028" t="11351" r="9500" b="28769"/>
          <a:stretch/>
        </p:blipFill>
        <p:spPr>
          <a:xfrm>
            <a:off x="3479511" y="3348352"/>
            <a:ext cx="1766579" cy="1401616"/>
          </a:xfrm>
          <a:prstGeom prst="rect">
            <a:avLst/>
          </a:prstGeom>
        </p:spPr>
      </p:pic>
      <p:sp>
        <p:nvSpPr>
          <p:cNvPr id="30" name="Rounded Rectangle 29"/>
          <p:cNvSpPr/>
          <p:nvPr/>
        </p:nvSpPr>
        <p:spPr>
          <a:xfrm>
            <a:off x="2765848" y="1375067"/>
            <a:ext cx="3072097" cy="1973285"/>
          </a:xfrm>
          <a:prstGeom prst="round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1" name="Picture 30" descr="noun_442791_cc.png"/>
          <p:cNvPicPr>
            <a:picLocks noChangeAspect="1"/>
          </p:cNvPicPr>
          <p:nvPr/>
        </p:nvPicPr>
        <p:blipFill rotWithShape="1">
          <a:blip r:embed="rId9">
            <a:lum bright="70000" contrast="-70000"/>
            <a:extLst>
              <a:ext uri="{28A0092B-C50C-407E-A947-70E740481C1C}">
                <a14:useLocalDpi xmlns:a14="http://schemas.microsoft.com/office/drawing/2010/main" val="0"/>
              </a:ext>
            </a:extLst>
          </a:blip>
          <a:srcRect l="5582" t="1561" r="5440" b="15815"/>
          <a:stretch/>
        </p:blipFill>
        <p:spPr>
          <a:xfrm>
            <a:off x="496342" y="2174325"/>
            <a:ext cx="629340" cy="584397"/>
          </a:xfrm>
          <a:prstGeom prst="rect">
            <a:avLst/>
          </a:prstGeom>
        </p:spPr>
      </p:pic>
      <p:sp>
        <p:nvSpPr>
          <p:cNvPr id="32" name="TextBox 31"/>
          <p:cNvSpPr txBox="1"/>
          <p:nvPr/>
        </p:nvSpPr>
        <p:spPr>
          <a:xfrm>
            <a:off x="1125682" y="2274783"/>
            <a:ext cx="1268947" cy="369332"/>
          </a:xfrm>
          <a:prstGeom prst="rect">
            <a:avLst/>
          </a:prstGeom>
          <a:noFill/>
        </p:spPr>
        <p:txBody>
          <a:bodyPr wrap="none" rtlCol="0">
            <a:spAutoFit/>
          </a:bodyPr>
          <a:lstStyle/>
          <a:p>
            <a:r>
              <a:rPr lang="en-US" dirty="0" smtClean="0">
                <a:solidFill>
                  <a:srgbClr val="FFFFFF"/>
                </a:solidFill>
              </a:rPr>
              <a:t>6+ Months</a:t>
            </a:r>
            <a:endParaRPr lang="en-US" dirty="0">
              <a:solidFill>
                <a:srgbClr val="FFFFFF"/>
              </a:solidFill>
            </a:endParaRPr>
          </a:p>
        </p:txBody>
      </p:sp>
    </p:spTree>
    <p:extLst>
      <p:ext uri="{BB962C8B-B14F-4D97-AF65-F5344CB8AC3E}">
        <p14:creationId xmlns:p14="http://schemas.microsoft.com/office/powerpoint/2010/main" val="1262761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dissolv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dissolv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dissolve">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dissolve">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dissolve">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nodeType="clickEffect">
                                  <p:stCondLst>
                                    <p:cond delay="0"/>
                                  </p:stCondLst>
                                  <p:childTnLst>
                                    <p:animEffect transition="out" filter="dissolve">
                                      <p:cBhvr>
                                        <p:cTn id="39" dur="500"/>
                                        <p:tgtEl>
                                          <p:spTgt spid="25"/>
                                        </p:tgtEl>
                                      </p:cBhvr>
                                    </p:animEffect>
                                    <p:set>
                                      <p:cBhvr>
                                        <p:cTn id="40" dur="1" fill="hold">
                                          <p:stCondLst>
                                            <p:cond delay="499"/>
                                          </p:stCondLst>
                                        </p:cTn>
                                        <p:tgtEl>
                                          <p:spTgt spid="2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dissolve">
                                      <p:cBhvr>
                                        <p:cTn id="45" dur="500"/>
                                        <p:tgtEl>
                                          <p:spTgt spid="31"/>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dissolve">
                                      <p:cBhvr>
                                        <p:cTn id="48" dur="500"/>
                                        <p:tgtEl>
                                          <p:spTgt spid="32"/>
                                        </p:tgtEl>
                                      </p:cBhvr>
                                    </p:animEffect>
                                  </p:childTnLst>
                                </p:cTn>
                              </p:par>
                            </p:childTnLst>
                          </p:cTn>
                        </p:par>
                        <p:par>
                          <p:cTn id="49" fill="hold">
                            <p:stCondLst>
                              <p:cond delay="500"/>
                            </p:stCondLst>
                            <p:childTnLst>
                              <p:par>
                                <p:cTn id="50" presetID="9" presetClass="entr" presetSubtype="0" fill="hold" nodeType="after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dissolv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dissolve">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dissolve">
                                      <p:cBhvr>
                                        <p:cTn id="62" dur="500"/>
                                        <p:tgtEl>
                                          <p:spTgt spid="28"/>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dissolve">
                                      <p:cBhvr>
                                        <p:cTn id="6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19" grpId="0" animBg="1"/>
      <p:bldP spid="20" grpId="0"/>
      <p:bldP spid="30" grpId="0" animBg="1"/>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hape 182"/>
          <p:cNvSpPr>
            <a:spLocks noChangeArrowheads="1"/>
          </p:cNvSpPr>
          <p:nvPr/>
        </p:nvSpPr>
        <p:spPr bwMode="auto">
          <a:xfrm>
            <a:off x="244475" y="190500"/>
            <a:ext cx="8410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lgn="ctr">
              <a:buClr>
                <a:srgbClr val="F79646"/>
              </a:buClr>
              <a:buSzPct val="25000"/>
            </a:pPr>
            <a:r>
              <a:rPr lang="en-US" sz="3200" dirty="0">
                <a:solidFill>
                  <a:srgbClr val="008881"/>
                </a:solidFill>
              </a:rPr>
              <a:t>What are Microservices?</a:t>
            </a:r>
          </a:p>
        </p:txBody>
      </p:sp>
      <p:sp>
        <p:nvSpPr>
          <p:cNvPr id="77826" name="Shape 183"/>
          <p:cNvSpPr>
            <a:spLocks noChangeArrowheads="1"/>
          </p:cNvSpPr>
          <p:nvPr/>
        </p:nvSpPr>
        <p:spPr bwMode="auto">
          <a:xfrm>
            <a:off x="987425" y="2000250"/>
            <a:ext cx="7539038"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buSzPct val="25000"/>
            </a:pPr>
            <a:r>
              <a:rPr lang="en-US" sz="3600" b="1" i="1" dirty="0"/>
              <a:t>Loosely coupled service oriented architecture with bounded contexts</a:t>
            </a:r>
            <a:endParaRPr lang="en-US" dirty="0"/>
          </a:p>
        </p:txBody>
      </p:sp>
      <p:sp>
        <p:nvSpPr>
          <p:cNvPr id="77827" name="Shape 184"/>
          <p:cNvSpPr>
            <a:spLocks/>
          </p:cNvSpPr>
          <p:nvPr/>
        </p:nvSpPr>
        <p:spPr bwMode="auto">
          <a:xfrm rot="10800000" flipH="1">
            <a:off x="874713" y="1743075"/>
            <a:ext cx="3651250" cy="885825"/>
          </a:xfrm>
          <a:custGeom>
            <a:avLst/>
            <a:gdLst>
              <a:gd name="T0" fmla="*/ 311026 w 120000"/>
              <a:gd name="T1" fmla="*/ 0 h 120000"/>
              <a:gd name="T2" fmla="*/ 0 w 120000"/>
              <a:gd name="T3" fmla="*/ 258366 h 120000"/>
              <a:gd name="T4" fmla="*/ 0 w 120000"/>
              <a:gd name="T5" fmla="*/ 368437 h 120000"/>
              <a:gd name="T6" fmla="*/ 311026 w 120000"/>
              <a:gd name="T7" fmla="*/ 626470 h 120000"/>
              <a:gd name="T8" fmla="*/ 768619 w 120000"/>
              <a:gd name="T9" fmla="*/ 626470 h 120000"/>
              <a:gd name="T10" fmla="*/ 242047 w 120000"/>
              <a:gd name="T11" fmla="*/ 885825 h 120000"/>
              <a:gd name="T12" fmla="*/ 1303101 w 120000"/>
              <a:gd name="T13" fmla="*/ 626470 h 120000"/>
              <a:gd name="T14" fmla="*/ 3340194 w 120000"/>
              <a:gd name="T15" fmla="*/ 626470 h 120000"/>
              <a:gd name="T16" fmla="*/ 3651250 w 120000"/>
              <a:gd name="T17" fmla="*/ 368437 h 120000"/>
              <a:gd name="T18" fmla="*/ 3651250 w 120000"/>
              <a:gd name="T19" fmla="*/ 258366 h 120000"/>
              <a:gd name="T20" fmla="*/ 3340194 w 120000"/>
              <a:gd name="T21" fmla="*/ 0 h 120000"/>
              <a:gd name="T22" fmla="*/ 311026 w 120000"/>
              <a:gd name="T23" fmla="*/ 0 h 1200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0000"/>
              <a:gd name="T37" fmla="*/ 0 h 120000"/>
              <a:gd name="T38" fmla="*/ 120000 w 120000"/>
              <a:gd name="T39" fmla="*/ 120000 h 1200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0000" h="120000">
                <a:moveTo>
                  <a:pt x="10222" y="0"/>
                </a:moveTo>
                <a:cubicBezTo>
                  <a:pt x="4577" y="0"/>
                  <a:pt x="0" y="15677"/>
                  <a:pt x="0" y="35000"/>
                </a:cubicBezTo>
                <a:lnTo>
                  <a:pt x="0" y="49911"/>
                </a:lnTo>
                <a:cubicBezTo>
                  <a:pt x="0" y="69233"/>
                  <a:pt x="4577" y="84866"/>
                  <a:pt x="10222" y="84866"/>
                </a:cubicBezTo>
                <a:lnTo>
                  <a:pt x="25261" y="84866"/>
                </a:lnTo>
                <a:lnTo>
                  <a:pt x="7955" y="120000"/>
                </a:lnTo>
                <a:lnTo>
                  <a:pt x="42827" y="84866"/>
                </a:lnTo>
                <a:lnTo>
                  <a:pt x="109777" y="84866"/>
                </a:lnTo>
                <a:cubicBezTo>
                  <a:pt x="115422" y="84866"/>
                  <a:pt x="120000" y="69233"/>
                  <a:pt x="120000" y="49911"/>
                </a:cubicBezTo>
                <a:lnTo>
                  <a:pt x="120000" y="35000"/>
                </a:lnTo>
                <a:cubicBezTo>
                  <a:pt x="120000" y="15677"/>
                  <a:pt x="115422" y="0"/>
                  <a:pt x="109777" y="0"/>
                </a:cubicBezTo>
                <a:lnTo>
                  <a:pt x="10222" y="0"/>
                </a:lnTo>
                <a:close/>
              </a:path>
            </a:pathLst>
          </a:custGeom>
          <a:noFill/>
          <a:ln w="25400" cap="flat" cmpd="sng">
            <a:solidFill>
              <a:srgbClr val="F9A737"/>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77828" name="Shape 185"/>
          <p:cNvSpPr>
            <a:spLocks/>
          </p:cNvSpPr>
          <p:nvPr/>
        </p:nvSpPr>
        <p:spPr bwMode="auto">
          <a:xfrm flipH="1">
            <a:off x="4556125" y="2528888"/>
            <a:ext cx="3997325" cy="896937"/>
          </a:xfrm>
          <a:custGeom>
            <a:avLst/>
            <a:gdLst>
              <a:gd name="T0" fmla="*/ 330512 w 120000"/>
              <a:gd name="T1" fmla="*/ 0 h 120000"/>
              <a:gd name="T2" fmla="*/ 0 w 120000"/>
              <a:gd name="T3" fmla="*/ 288223 h 120000"/>
              <a:gd name="T4" fmla="*/ 0 w 120000"/>
              <a:gd name="T5" fmla="*/ 426703 h 120000"/>
              <a:gd name="T6" fmla="*/ 330512 w 120000"/>
              <a:gd name="T7" fmla="*/ 715307 h 120000"/>
              <a:gd name="T8" fmla="*/ 946200 w 120000"/>
              <a:gd name="T9" fmla="*/ 715307 h 120000"/>
              <a:gd name="T10" fmla="*/ 666754 w 120000"/>
              <a:gd name="T11" fmla="*/ 896937 h 120000"/>
              <a:gd name="T12" fmla="*/ 1557091 w 120000"/>
              <a:gd name="T13" fmla="*/ 715307 h 120000"/>
              <a:gd name="T14" fmla="*/ 3666413 w 120000"/>
              <a:gd name="T15" fmla="*/ 715307 h 120000"/>
              <a:gd name="T16" fmla="*/ 3997325 w 120000"/>
              <a:gd name="T17" fmla="*/ 426703 h 120000"/>
              <a:gd name="T18" fmla="*/ 3997325 w 120000"/>
              <a:gd name="T19" fmla="*/ 288223 h 120000"/>
              <a:gd name="T20" fmla="*/ 3666413 w 120000"/>
              <a:gd name="T21" fmla="*/ 0 h 120000"/>
              <a:gd name="T22" fmla="*/ 330512 w 120000"/>
              <a:gd name="T23" fmla="*/ 0 h 1200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0000"/>
              <a:gd name="T37" fmla="*/ 0 h 120000"/>
              <a:gd name="T38" fmla="*/ 120000 w 120000"/>
              <a:gd name="T39" fmla="*/ 120000 h 1200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0000" h="120000">
                <a:moveTo>
                  <a:pt x="9922" y="0"/>
                </a:moveTo>
                <a:cubicBezTo>
                  <a:pt x="4438" y="0"/>
                  <a:pt x="0" y="17255"/>
                  <a:pt x="0" y="38561"/>
                </a:cubicBezTo>
                <a:lnTo>
                  <a:pt x="0" y="57088"/>
                </a:lnTo>
                <a:cubicBezTo>
                  <a:pt x="0" y="78400"/>
                  <a:pt x="4438" y="95700"/>
                  <a:pt x="9922" y="95700"/>
                </a:cubicBezTo>
                <a:lnTo>
                  <a:pt x="28405" y="95700"/>
                </a:lnTo>
                <a:lnTo>
                  <a:pt x="20016" y="120000"/>
                </a:lnTo>
                <a:lnTo>
                  <a:pt x="46744" y="95700"/>
                </a:lnTo>
                <a:lnTo>
                  <a:pt x="110066" y="95700"/>
                </a:lnTo>
                <a:cubicBezTo>
                  <a:pt x="115550" y="95700"/>
                  <a:pt x="120000" y="78400"/>
                  <a:pt x="120000" y="57088"/>
                </a:cubicBezTo>
                <a:lnTo>
                  <a:pt x="120000" y="38561"/>
                </a:lnTo>
                <a:cubicBezTo>
                  <a:pt x="120000" y="17255"/>
                  <a:pt x="115550" y="0"/>
                  <a:pt x="110066" y="0"/>
                </a:cubicBezTo>
                <a:lnTo>
                  <a:pt x="9922" y="0"/>
                </a:lnTo>
                <a:close/>
              </a:path>
            </a:pathLst>
          </a:custGeom>
          <a:noFill/>
          <a:ln w="25400" cap="flat" cmpd="sng">
            <a:solidFill>
              <a:srgbClr val="33928A"/>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77829" name="Shape 186"/>
          <p:cNvSpPr>
            <a:spLocks noChangeArrowheads="1"/>
          </p:cNvSpPr>
          <p:nvPr/>
        </p:nvSpPr>
        <p:spPr bwMode="auto">
          <a:xfrm>
            <a:off x="338138" y="1101725"/>
            <a:ext cx="467518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buSzPct val="25000"/>
            </a:pPr>
            <a:r>
              <a:rPr lang="en-US" sz="1800" dirty="0">
                <a:solidFill>
                  <a:schemeClr val="tx2"/>
                </a:solidFill>
              </a:rPr>
              <a:t>If every service has to be updated in concert, it’s not loosely coupled!</a:t>
            </a:r>
            <a:endParaRPr lang="en-US" dirty="0">
              <a:solidFill>
                <a:schemeClr val="tx2"/>
              </a:solidFill>
            </a:endParaRPr>
          </a:p>
        </p:txBody>
      </p:sp>
      <p:sp>
        <p:nvSpPr>
          <p:cNvPr id="77830" name="Shape 187"/>
          <p:cNvSpPr>
            <a:spLocks noChangeArrowheads="1"/>
          </p:cNvSpPr>
          <p:nvPr/>
        </p:nvSpPr>
        <p:spPr bwMode="auto">
          <a:xfrm>
            <a:off x="4449763" y="3468688"/>
            <a:ext cx="463708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buSzPct val="25000"/>
            </a:pPr>
            <a:r>
              <a:rPr lang="en-US" sz="1800" dirty="0"/>
              <a:t>If you have to know about surrounding services you don’t have a bounded context.</a:t>
            </a:r>
            <a:endParaRPr lang="en-US" dirty="0"/>
          </a:p>
        </p:txBody>
      </p:sp>
    </p:spTree>
    <p:extLst>
      <p:ext uri="{BB962C8B-B14F-4D97-AF65-F5344CB8AC3E}">
        <p14:creationId xmlns:p14="http://schemas.microsoft.com/office/powerpoint/2010/main" val="26485442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113721" y="149918"/>
            <a:ext cx="8796928" cy="474445"/>
          </a:xfrm>
          <a:prstGeom prst="rect">
            <a:avLst/>
          </a:prstGeom>
          <a:noFill/>
          <a:ln>
            <a:noFill/>
          </a:ln>
        </p:spPr>
        <p:txBody>
          <a:bodyPr lIns="91425" tIns="45700" rIns="91425" bIns="45700" anchor="t" anchorCtr="0">
            <a:noAutofit/>
          </a:bodyPr>
          <a:lstStyle/>
          <a:p>
            <a:pPr marL="0" marR="0" lvl="0" indent="0" algn="ctr" rtl="0">
              <a:spcBef>
                <a:spcPts val="0"/>
              </a:spcBef>
              <a:buClr>
                <a:srgbClr val="F79646"/>
              </a:buClr>
              <a:buSzPct val="25000"/>
              <a:buFont typeface="Arial"/>
              <a:buNone/>
            </a:pPr>
            <a:r>
              <a:rPr lang="en-US" sz="2800" b="0" i="0" u="none" strike="noStrike" cap="none" dirty="0">
                <a:solidFill>
                  <a:schemeClr val="bg2"/>
                </a:solidFill>
                <a:latin typeface="Arial"/>
                <a:ea typeface="Arial"/>
                <a:cs typeface="Arial"/>
                <a:sym typeface="Arial"/>
              </a:rPr>
              <a:t>Trend towards new lightweight architectures</a:t>
            </a:r>
            <a:r>
              <a:rPr lang="en-US" sz="3200" b="0" i="0" u="none" strike="noStrike" cap="none" dirty="0">
                <a:solidFill>
                  <a:srgbClr val="F79646"/>
                </a:solidFill>
                <a:latin typeface="Arial"/>
                <a:ea typeface="Arial"/>
                <a:cs typeface="Arial"/>
                <a:sym typeface="Arial"/>
              </a:rPr>
              <a:t/>
            </a:r>
            <a:br>
              <a:rPr lang="en-US" sz="3200" b="0" i="0" u="none" strike="noStrike" cap="none" dirty="0">
                <a:solidFill>
                  <a:srgbClr val="F79646"/>
                </a:solidFill>
                <a:latin typeface="Arial"/>
                <a:ea typeface="Arial"/>
                <a:cs typeface="Arial"/>
                <a:sym typeface="Arial"/>
              </a:rPr>
            </a:br>
            <a:endParaRPr lang="en-US" sz="3200" b="0" i="0" u="none" strike="noStrike" cap="none" dirty="0">
              <a:solidFill>
                <a:srgbClr val="F79646"/>
              </a:solidFill>
              <a:latin typeface="Arial"/>
              <a:ea typeface="Arial"/>
              <a:cs typeface="Arial"/>
              <a:sym typeface="Arial"/>
            </a:endParaRPr>
          </a:p>
        </p:txBody>
      </p:sp>
      <p:sp>
        <p:nvSpPr>
          <p:cNvPr id="193" name="Shape 193"/>
          <p:cNvSpPr txBox="1">
            <a:spLocks noGrp="1"/>
          </p:cNvSpPr>
          <p:nvPr>
            <p:ph type="body" idx="1"/>
          </p:nvPr>
        </p:nvSpPr>
        <p:spPr>
          <a:xfrm>
            <a:off x="132706" y="624362"/>
            <a:ext cx="8796338" cy="288565"/>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BFBFBF"/>
              </a:buClr>
              <a:buSzPct val="25000"/>
              <a:buFont typeface="Arial"/>
              <a:buNone/>
            </a:pPr>
            <a:r>
              <a:rPr lang="en-US" sz="1800" b="0" i="0" u="none" strike="noStrike" cap="none" dirty="0" err="1">
                <a:solidFill>
                  <a:srgbClr val="BFBFBF"/>
                </a:solidFill>
                <a:latin typeface="Arial"/>
                <a:ea typeface="Arial"/>
                <a:cs typeface="Arial"/>
                <a:sym typeface="Arial"/>
              </a:rPr>
              <a:t>Microservices</a:t>
            </a:r>
            <a:r>
              <a:rPr lang="en-US" sz="1800" b="0" i="0" u="none" strike="noStrike" cap="none" dirty="0">
                <a:solidFill>
                  <a:srgbClr val="BFBFBF"/>
                </a:solidFill>
                <a:latin typeface="Arial"/>
                <a:ea typeface="Arial"/>
                <a:cs typeface="Arial"/>
                <a:sym typeface="Arial"/>
              </a:rPr>
              <a:t> addressing speed to market and cloud scale</a:t>
            </a:r>
          </a:p>
          <a:p>
            <a:pPr marL="0" marR="0" lvl="0" indent="0" algn="l" rtl="0">
              <a:spcBef>
                <a:spcPts val="360"/>
              </a:spcBef>
              <a:buClr>
                <a:srgbClr val="7F7F7F"/>
              </a:buClr>
              <a:buSzPct val="25000"/>
              <a:buFont typeface="Arial"/>
              <a:buNone/>
            </a:pPr>
            <a:endParaRPr sz="1800" b="0" i="0" u="none" strike="noStrike" cap="none" dirty="0">
              <a:solidFill>
                <a:srgbClr val="7F7F7F"/>
              </a:solidFill>
              <a:latin typeface="Arial"/>
              <a:ea typeface="Arial"/>
              <a:cs typeface="Arial"/>
              <a:sym typeface="Arial"/>
            </a:endParaRPr>
          </a:p>
        </p:txBody>
      </p:sp>
      <p:grpSp>
        <p:nvGrpSpPr>
          <p:cNvPr id="30" name="Shape 194"/>
          <p:cNvGrpSpPr/>
          <p:nvPr/>
        </p:nvGrpSpPr>
        <p:grpSpPr>
          <a:xfrm>
            <a:off x="955177" y="1373133"/>
            <a:ext cx="7130331" cy="3017195"/>
            <a:chOff x="840154" y="1376389"/>
            <a:chExt cx="7130331" cy="3017195"/>
          </a:xfrm>
          <a:noFill/>
        </p:grpSpPr>
        <p:grpSp>
          <p:nvGrpSpPr>
            <p:cNvPr id="31" name="Shape 195"/>
            <p:cNvGrpSpPr/>
            <p:nvPr/>
          </p:nvGrpSpPr>
          <p:grpSpPr>
            <a:xfrm>
              <a:off x="840154" y="1376389"/>
              <a:ext cx="2886938" cy="2161562"/>
              <a:chOff x="703385" y="1465386"/>
              <a:chExt cx="2886938" cy="1829750"/>
            </a:xfrm>
            <a:grpFill/>
          </p:grpSpPr>
          <p:sp>
            <p:nvSpPr>
              <p:cNvPr id="50" name="Shape 196"/>
              <p:cNvSpPr/>
              <p:nvPr/>
            </p:nvSpPr>
            <p:spPr>
              <a:xfrm>
                <a:off x="703385" y="1465386"/>
                <a:ext cx="2886938" cy="1829750"/>
              </a:xfrm>
              <a:prstGeom prst="rect">
                <a:avLst/>
              </a:prstGeom>
              <a:grpFill/>
              <a:ln w="28575" cap="flat" cmpd="sng">
                <a:solidFill>
                  <a:schemeClr val="tx1"/>
                </a:solidFill>
                <a:prstDash val="solid"/>
                <a:round/>
                <a:headEnd type="none" w="med" len="med"/>
                <a:tailEnd type="none" w="med" len="med"/>
              </a:ln>
            </p:spPr>
            <p:txBody>
              <a:bodyPr lIns="91425" tIns="45700" rIns="91425" bIns="45700" anchor="ctr" anchorCtr="0">
                <a:noAutofit/>
              </a:bodyPr>
              <a:lstStyle/>
              <a:p>
                <a:pPr algn="ctr" defTabSz="457200"/>
                <a:endParaRPr sz="1800" kern="1200">
                  <a:solidFill>
                    <a:srgbClr val="FFFFFF"/>
                  </a:solidFill>
                  <a:latin typeface="Calibri"/>
                  <a:ea typeface="Calibri"/>
                  <a:cs typeface="Calibri"/>
                  <a:sym typeface="Calibri"/>
                </a:endParaRPr>
              </a:p>
            </p:txBody>
          </p:sp>
          <p:sp>
            <p:nvSpPr>
              <p:cNvPr id="51" name="Shape 197"/>
              <p:cNvSpPr/>
              <p:nvPr/>
            </p:nvSpPr>
            <p:spPr>
              <a:xfrm>
                <a:off x="840154" y="1602154"/>
                <a:ext cx="2129692" cy="429845"/>
              </a:xfrm>
              <a:prstGeom prst="rect">
                <a:avLst/>
              </a:prstGeom>
              <a:grpFill/>
              <a:ln w="28575" cap="flat" cmpd="sng">
                <a:solidFill>
                  <a:schemeClr val="tx1"/>
                </a:solidFill>
                <a:prstDash val="solid"/>
                <a:round/>
                <a:headEnd type="none" w="med" len="med"/>
                <a:tailEnd type="none" w="med" len="med"/>
              </a:ln>
            </p:spPr>
            <p:txBody>
              <a:bodyPr lIns="91425" tIns="45700" rIns="91425" bIns="45700" anchor="ctr" anchorCtr="0">
                <a:noAutofit/>
              </a:bodyPr>
              <a:lstStyle/>
              <a:p>
                <a:pPr algn="ctr" defTabSz="457200"/>
                <a:endParaRPr sz="1800" kern="1200">
                  <a:solidFill>
                    <a:srgbClr val="FFFFFF"/>
                  </a:solidFill>
                  <a:latin typeface="Calibri"/>
                  <a:ea typeface="Calibri"/>
                  <a:cs typeface="Calibri"/>
                  <a:sym typeface="Calibri"/>
                </a:endParaRPr>
              </a:p>
            </p:txBody>
          </p:sp>
          <p:sp>
            <p:nvSpPr>
              <p:cNvPr id="52" name="Shape 198"/>
              <p:cNvSpPr/>
              <p:nvPr/>
            </p:nvSpPr>
            <p:spPr>
              <a:xfrm rot="5400000">
                <a:off x="2492316" y="2180016"/>
                <a:ext cx="1585571" cy="429845"/>
              </a:xfrm>
              <a:prstGeom prst="rect">
                <a:avLst/>
              </a:prstGeom>
              <a:grpFill/>
              <a:ln w="28575" cap="flat" cmpd="sng">
                <a:solidFill>
                  <a:schemeClr val="tx1"/>
                </a:solidFill>
                <a:prstDash val="solid"/>
                <a:round/>
                <a:headEnd type="none" w="med" len="med"/>
                <a:tailEnd type="none" w="med" len="med"/>
              </a:ln>
            </p:spPr>
            <p:txBody>
              <a:bodyPr lIns="91425" tIns="45700" rIns="91425" bIns="45700" anchor="ctr" anchorCtr="0">
                <a:noAutofit/>
              </a:bodyPr>
              <a:lstStyle/>
              <a:p>
                <a:pPr algn="ctr" defTabSz="457200"/>
                <a:endParaRPr sz="1800" kern="1200">
                  <a:solidFill>
                    <a:srgbClr val="FFFFFF"/>
                  </a:solidFill>
                  <a:latin typeface="Calibri"/>
                  <a:ea typeface="Calibri"/>
                  <a:cs typeface="Calibri"/>
                  <a:sym typeface="Calibri"/>
                </a:endParaRPr>
              </a:p>
            </p:txBody>
          </p:sp>
          <p:sp>
            <p:nvSpPr>
              <p:cNvPr id="53" name="Shape 199"/>
              <p:cNvSpPr/>
              <p:nvPr/>
            </p:nvSpPr>
            <p:spPr>
              <a:xfrm>
                <a:off x="840154" y="2757880"/>
                <a:ext cx="2129692" cy="429845"/>
              </a:xfrm>
              <a:prstGeom prst="rect">
                <a:avLst/>
              </a:prstGeom>
              <a:grpFill/>
              <a:ln w="28575" cap="flat" cmpd="sng">
                <a:solidFill>
                  <a:schemeClr val="tx1"/>
                </a:solidFill>
                <a:prstDash val="solid"/>
                <a:round/>
                <a:headEnd type="none" w="med" len="med"/>
                <a:tailEnd type="none" w="med" len="med"/>
              </a:ln>
            </p:spPr>
            <p:txBody>
              <a:bodyPr lIns="91425" tIns="45700" rIns="91425" bIns="45700" anchor="ctr" anchorCtr="0">
                <a:noAutofit/>
              </a:bodyPr>
              <a:lstStyle/>
              <a:p>
                <a:pPr algn="ctr" defTabSz="457200"/>
                <a:endParaRPr sz="1800" kern="1200">
                  <a:solidFill>
                    <a:srgbClr val="FFFFFF"/>
                  </a:solidFill>
                  <a:latin typeface="Calibri"/>
                  <a:ea typeface="Calibri"/>
                  <a:cs typeface="Calibri"/>
                  <a:sym typeface="Calibri"/>
                </a:endParaRPr>
              </a:p>
            </p:txBody>
          </p:sp>
          <p:sp>
            <p:nvSpPr>
              <p:cNvPr id="54" name="Shape 200"/>
              <p:cNvSpPr/>
              <p:nvPr/>
            </p:nvSpPr>
            <p:spPr>
              <a:xfrm>
                <a:off x="1983946" y="2189774"/>
                <a:ext cx="985900" cy="429845"/>
              </a:xfrm>
              <a:prstGeom prst="rect">
                <a:avLst/>
              </a:prstGeom>
              <a:grpFill/>
              <a:ln w="28575" cap="flat" cmpd="sng">
                <a:solidFill>
                  <a:schemeClr val="tx1"/>
                </a:solidFill>
                <a:prstDash val="solid"/>
                <a:round/>
                <a:headEnd type="none" w="med" len="med"/>
                <a:tailEnd type="none" w="med" len="med"/>
              </a:ln>
            </p:spPr>
            <p:txBody>
              <a:bodyPr lIns="91425" tIns="45700" rIns="91425" bIns="45700" anchor="ctr" anchorCtr="0">
                <a:noAutofit/>
              </a:bodyPr>
              <a:lstStyle/>
              <a:p>
                <a:pPr algn="ctr" defTabSz="457200"/>
                <a:endParaRPr sz="1800" kern="1200">
                  <a:solidFill>
                    <a:srgbClr val="FFFFFF"/>
                  </a:solidFill>
                  <a:latin typeface="Calibri"/>
                  <a:ea typeface="Calibri"/>
                  <a:cs typeface="Calibri"/>
                  <a:sym typeface="Calibri"/>
                </a:endParaRPr>
              </a:p>
            </p:txBody>
          </p:sp>
          <p:sp>
            <p:nvSpPr>
              <p:cNvPr id="55" name="Shape 201"/>
              <p:cNvSpPr/>
              <p:nvPr/>
            </p:nvSpPr>
            <p:spPr>
              <a:xfrm>
                <a:off x="840154" y="2189774"/>
                <a:ext cx="985900" cy="429845"/>
              </a:xfrm>
              <a:prstGeom prst="rect">
                <a:avLst/>
              </a:prstGeom>
              <a:grpFill/>
              <a:ln w="28575" cap="flat" cmpd="sng">
                <a:solidFill>
                  <a:schemeClr val="tx1"/>
                </a:solidFill>
                <a:prstDash val="solid"/>
                <a:round/>
                <a:headEnd type="none" w="med" len="med"/>
                <a:tailEnd type="none" w="med" len="med"/>
              </a:ln>
            </p:spPr>
            <p:txBody>
              <a:bodyPr lIns="91425" tIns="45700" rIns="91425" bIns="45700" anchor="ctr" anchorCtr="0">
                <a:noAutofit/>
              </a:bodyPr>
              <a:lstStyle/>
              <a:p>
                <a:pPr algn="ctr" defTabSz="457200"/>
                <a:endParaRPr sz="1800" kern="1200">
                  <a:solidFill>
                    <a:srgbClr val="FFFFFF"/>
                  </a:solidFill>
                  <a:latin typeface="Calibri"/>
                  <a:ea typeface="Calibri"/>
                  <a:cs typeface="Calibri"/>
                  <a:sym typeface="Calibri"/>
                </a:endParaRPr>
              </a:p>
            </p:txBody>
          </p:sp>
        </p:grpSp>
        <p:grpSp>
          <p:nvGrpSpPr>
            <p:cNvPr id="32" name="Shape 202"/>
            <p:cNvGrpSpPr/>
            <p:nvPr/>
          </p:nvGrpSpPr>
          <p:grpSpPr>
            <a:xfrm>
              <a:off x="5064794" y="1381440"/>
              <a:ext cx="2905691" cy="2180712"/>
              <a:chOff x="5054600" y="1465386"/>
              <a:chExt cx="2905691" cy="2180712"/>
            </a:xfrm>
            <a:grpFill/>
          </p:grpSpPr>
          <p:sp>
            <p:nvSpPr>
              <p:cNvPr id="35" name="Shape 203"/>
              <p:cNvSpPr/>
              <p:nvPr/>
            </p:nvSpPr>
            <p:spPr>
              <a:xfrm>
                <a:off x="6024880" y="1465386"/>
                <a:ext cx="558799" cy="566614"/>
              </a:xfrm>
              <a:prstGeom prst="ellipse">
                <a:avLst/>
              </a:prstGeom>
              <a:grpFill/>
              <a:ln w="28575" cap="flat" cmpd="sng">
                <a:solidFill>
                  <a:schemeClr val="tx1"/>
                </a:solidFill>
                <a:prstDash val="solid"/>
                <a:round/>
                <a:headEnd type="none" w="med" len="med"/>
                <a:tailEnd type="none" w="med" len="med"/>
              </a:ln>
            </p:spPr>
            <p:txBody>
              <a:bodyPr lIns="91425" tIns="45700" rIns="91425" bIns="45700" anchor="ctr" anchorCtr="0">
                <a:noAutofit/>
              </a:bodyPr>
              <a:lstStyle/>
              <a:p>
                <a:pPr algn="ctr" defTabSz="457200"/>
                <a:endParaRPr sz="1800" kern="1200">
                  <a:solidFill>
                    <a:srgbClr val="FFFFFF"/>
                  </a:solidFill>
                  <a:latin typeface="Calibri"/>
                  <a:ea typeface="Calibri"/>
                  <a:cs typeface="Calibri"/>
                  <a:sym typeface="Calibri"/>
                </a:endParaRPr>
              </a:p>
            </p:txBody>
          </p:sp>
          <p:sp>
            <p:nvSpPr>
              <p:cNvPr id="36" name="Shape 204"/>
              <p:cNvSpPr/>
              <p:nvPr/>
            </p:nvSpPr>
            <p:spPr>
              <a:xfrm>
                <a:off x="5481319" y="1818639"/>
                <a:ext cx="439717" cy="445867"/>
              </a:xfrm>
              <a:prstGeom prst="ellipse">
                <a:avLst/>
              </a:prstGeom>
              <a:grpFill/>
              <a:ln w="28575" cap="flat" cmpd="sng">
                <a:solidFill>
                  <a:schemeClr val="tx1"/>
                </a:solidFill>
                <a:prstDash val="solid"/>
                <a:round/>
                <a:headEnd type="none" w="med" len="med"/>
                <a:tailEnd type="none" w="med" len="med"/>
              </a:ln>
            </p:spPr>
            <p:txBody>
              <a:bodyPr lIns="91425" tIns="45700" rIns="91425" bIns="45700" anchor="ctr" anchorCtr="0">
                <a:noAutofit/>
              </a:bodyPr>
              <a:lstStyle/>
              <a:p>
                <a:pPr algn="ctr" defTabSz="457200"/>
                <a:endParaRPr sz="1800" kern="1200">
                  <a:solidFill>
                    <a:srgbClr val="FFFFFF"/>
                  </a:solidFill>
                  <a:latin typeface="Calibri"/>
                  <a:ea typeface="Calibri"/>
                  <a:cs typeface="Calibri"/>
                  <a:sym typeface="Calibri"/>
                </a:endParaRPr>
              </a:p>
            </p:txBody>
          </p:sp>
          <p:sp>
            <p:nvSpPr>
              <p:cNvPr id="37" name="Shape 205"/>
              <p:cNvSpPr/>
              <p:nvPr/>
            </p:nvSpPr>
            <p:spPr>
              <a:xfrm>
                <a:off x="6593839" y="2032000"/>
                <a:ext cx="274319" cy="290172"/>
              </a:xfrm>
              <a:prstGeom prst="ellipse">
                <a:avLst/>
              </a:prstGeom>
              <a:grpFill/>
              <a:ln w="28575" cap="flat" cmpd="sng">
                <a:solidFill>
                  <a:schemeClr val="tx1"/>
                </a:solidFill>
                <a:prstDash val="solid"/>
                <a:round/>
                <a:headEnd type="none" w="med" len="med"/>
                <a:tailEnd type="none" w="med" len="med"/>
              </a:ln>
            </p:spPr>
            <p:txBody>
              <a:bodyPr lIns="91425" tIns="45700" rIns="91425" bIns="45700" anchor="ctr" anchorCtr="0">
                <a:noAutofit/>
              </a:bodyPr>
              <a:lstStyle/>
              <a:p>
                <a:pPr algn="ctr" defTabSz="457200"/>
                <a:endParaRPr sz="1800" kern="1200">
                  <a:solidFill>
                    <a:srgbClr val="FFFFFF"/>
                  </a:solidFill>
                  <a:latin typeface="Calibri"/>
                  <a:ea typeface="Calibri"/>
                  <a:cs typeface="Calibri"/>
                  <a:sym typeface="Calibri"/>
                </a:endParaRPr>
              </a:p>
            </p:txBody>
          </p:sp>
          <p:sp>
            <p:nvSpPr>
              <p:cNvPr id="38" name="Shape 206"/>
              <p:cNvSpPr/>
              <p:nvPr/>
            </p:nvSpPr>
            <p:spPr>
              <a:xfrm>
                <a:off x="7025078" y="1985667"/>
                <a:ext cx="478641" cy="485334"/>
              </a:xfrm>
              <a:prstGeom prst="ellipse">
                <a:avLst/>
              </a:prstGeom>
              <a:grpFill/>
              <a:ln w="28575" cap="flat" cmpd="sng">
                <a:solidFill>
                  <a:schemeClr val="tx1"/>
                </a:solidFill>
                <a:prstDash val="solid"/>
                <a:round/>
                <a:headEnd type="none" w="med" len="med"/>
                <a:tailEnd type="none" w="med" len="med"/>
              </a:ln>
            </p:spPr>
            <p:txBody>
              <a:bodyPr lIns="91425" tIns="45700" rIns="91425" bIns="45700" anchor="ctr" anchorCtr="0">
                <a:noAutofit/>
              </a:bodyPr>
              <a:lstStyle/>
              <a:p>
                <a:pPr algn="ctr" defTabSz="457200"/>
                <a:endParaRPr sz="1800" kern="1200">
                  <a:solidFill>
                    <a:srgbClr val="FFFFFF"/>
                  </a:solidFill>
                  <a:latin typeface="Calibri"/>
                  <a:ea typeface="Calibri"/>
                  <a:cs typeface="Calibri"/>
                  <a:sym typeface="Calibri"/>
                </a:endParaRPr>
              </a:p>
            </p:txBody>
          </p:sp>
          <p:sp>
            <p:nvSpPr>
              <p:cNvPr id="39" name="Shape 207"/>
              <p:cNvSpPr/>
              <p:nvPr/>
            </p:nvSpPr>
            <p:spPr>
              <a:xfrm>
                <a:off x="5745480" y="2356685"/>
                <a:ext cx="381000" cy="349959"/>
              </a:xfrm>
              <a:prstGeom prst="ellipse">
                <a:avLst/>
              </a:prstGeom>
              <a:grpFill/>
              <a:ln w="28575" cap="flat" cmpd="sng">
                <a:solidFill>
                  <a:schemeClr val="tx1"/>
                </a:solidFill>
                <a:prstDash val="solid"/>
                <a:round/>
                <a:headEnd type="none" w="med" len="med"/>
                <a:tailEnd type="none" w="med" len="med"/>
              </a:ln>
            </p:spPr>
            <p:txBody>
              <a:bodyPr lIns="91425" tIns="45700" rIns="91425" bIns="45700" anchor="ctr" anchorCtr="0">
                <a:noAutofit/>
              </a:bodyPr>
              <a:lstStyle/>
              <a:p>
                <a:pPr algn="ctr" defTabSz="457200"/>
                <a:endParaRPr sz="1800" kern="1200">
                  <a:solidFill>
                    <a:srgbClr val="FFFFFF"/>
                  </a:solidFill>
                  <a:latin typeface="Calibri"/>
                  <a:ea typeface="Calibri"/>
                  <a:cs typeface="Calibri"/>
                  <a:sym typeface="Calibri"/>
                </a:endParaRPr>
              </a:p>
            </p:txBody>
          </p:sp>
          <p:sp>
            <p:nvSpPr>
              <p:cNvPr id="40" name="Shape 208"/>
              <p:cNvSpPr/>
              <p:nvPr/>
            </p:nvSpPr>
            <p:spPr>
              <a:xfrm>
                <a:off x="6309360" y="2407919"/>
                <a:ext cx="558799" cy="566614"/>
              </a:xfrm>
              <a:prstGeom prst="ellipse">
                <a:avLst/>
              </a:prstGeom>
              <a:grpFill/>
              <a:ln w="28575" cap="flat" cmpd="sng">
                <a:solidFill>
                  <a:schemeClr val="tx1"/>
                </a:solidFill>
                <a:prstDash val="solid"/>
                <a:round/>
                <a:headEnd type="none" w="med" len="med"/>
                <a:tailEnd type="none" w="med" len="med"/>
              </a:ln>
            </p:spPr>
            <p:txBody>
              <a:bodyPr lIns="91425" tIns="45700" rIns="91425" bIns="45700" anchor="ctr" anchorCtr="0">
                <a:noAutofit/>
              </a:bodyPr>
              <a:lstStyle/>
              <a:p>
                <a:pPr algn="ctr" defTabSz="457200"/>
                <a:endParaRPr sz="1800" kern="1200">
                  <a:solidFill>
                    <a:srgbClr val="FFFFFF"/>
                  </a:solidFill>
                  <a:latin typeface="Calibri"/>
                  <a:ea typeface="Calibri"/>
                  <a:cs typeface="Calibri"/>
                  <a:sym typeface="Calibri"/>
                </a:endParaRPr>
              </a:p>
            </p:txBody>
          </p:sp>
          <p:sp>
            <p:nvSpPr>
              <p:cNvPr id="41" name="Shape 209"/>
              <p:cNvSpPr/>
              <p:nvPr/>
            </p:nvSpPr>
            <p:spPr>
              <a:xfrm>
                <a:off x="7508239" y="2619619"/>
                <a:ext cx="452051" cy="458372"/>
              </a:xfrm>
              <a:prstGeom prst="ellipse">
                <a:avLst/>
              </a:prstGeom>
              <a:grpFill/>
              <a:ln w="28575" cap="flat" cmpd="sng">
                <a:solidFill>
                  <a:schemeClr val="tx1"/>
                </a:solidFill>
                <a:prstDash val="solid"/>
                <a:round/>
                <a:headEnd type="none" w="med" len="med"/>
                <a:tailEnd type="none" w="med" len="med"/>
              </a:ln>
            </p:spPr>
            <p:txBody>
              <a:bodyPr lIns="91425" tIns="45700" rIns="91425" bIns="45700" anchor="ctr" anchorCtr="0">
                <a:noAutofit/>
              </a:bodyPr>
              <a:lstStyle/>
              <a:p>
                <a:pPr algn="ctr" defTabSz="457200"/>
                <a:endParaRPr sz="1800" kern="1200">
                  <a:solidFill>
                    <a:srgbClr val="FFFFFF"/>
                  </a:solidFill>
                  <a:latin typeface="Calibri"/>
                  <a:ea typeface="Calibri"/>
                  <a:cs typeface="Calibri"/>
                  <a:sym typeface="Calibri"/>
                </a:endParaRPr>
              </a:p>
            </p:txBody>
          </p:sp>
          <p:sp>
            <p:nvSpPr>
              <p:cNvPr id="42" name="Shape 210"/>
              <p:cNvSpPr/>
              <p:nvPr/>
            </p:nvSpPr>
            <p:spPr>
              <a:xfrm>
                <a:off x="6101080" y="3062482"/>
                <a:ext cx="416559" cy="390716"/>
              </a:xfrm>
              <a:prstGeom prst="ellipse">
                <a:avLst/>
              </a:prstGeom>
              <a:grpFill/>
              <a:ln w="28575" cap="flat" cmpd="sng">
                <a:solidFill>
                  <a:schemeClr val="tx1"/>
                </a:solidFill>
                <a:prstDash val="solid"/>
                <a:round/>
                <a:headEnd type="none" w="med" len="med"/>
                <a:tailEnd type="none" w="med" len="med"/>
              </a:ln>
            </p:spPr>
            <p:txBody>
              <a:bodyPr lIns="91425" tIns="45700" rIns="91425" bIns="45700" anchor="ctr" anchorCtr="0">
                <a:noAutofit/>
              </a:bodyPr>
              <a:lstStyle/>
              <a:p>
                <a:pPr algn="ctr" defTabSz="457200"/>
                <a:endParaRPr sz="1800" kern="1200">
                  <a:solidFill>
                    <a:srgbClr val="FFFFFF"/>
                  </a:solidFill>
                  <a:latin typeface="Calibri"/>
                  <a:ea typeface="Calibri"/>
                  <a:cs typeface="Calibri"/>
                  <a:sym typeface="Calibri"/>
                </a:endParaRPr>
              </a:p>
            </p:txBody>
          </p:sp>
          <p:sp>
            <p:nvSpPr>
              <p:cNvPr id="43" name="Shape 211"/>
              <p:cNvSpPr/>
              <p:nvPr/>
            </p:nvSpPr>
            <p:spPr>
              <a:xfrm>
                <a:off x="5054600" y="2691226"/>
                <a:ext cx="558799" cy="566614"/>
              </a:xfrm>
              <a:prstGeom prst="ellipse">
                <a:avLst/>
              </a:prstGeom>
              <a:grpFill/>
              <a:ln w="28575" cap="flat" cmpd="sng">
                <a:solidFill>
                  <a:schemeClr val="tx1"/>
                </a:solidFill>
                <a:prstDash val="solid"/>
                <a:round/>
                <a:headEnd type="none" w="med" len="med"/>
                <a:tailEnd type="none" w="med" len="med"/>
              </a:ln>
            </p:spPr>
            <p:txBody>
              <a:bodyPr lIns="91425" tIns="45700" rIns="91425" bIns="45700" anchor="ctr" anchorCtr="0">
                <a:noAutofit/>
              </a:bodyPr>
              <a:lstStyle/>
              <a:p>
                <a:pPr algn="ctr" defTabSz="457200"/>
                <a:endParaRPr sz="1800" kern="1200">
                  <a:solidFill>
                    <a:srgbClr val="FFFFFF"/>
                  </a:solidFill>
                  <a:latin typeface="Calibri"/>
                  <a:ea typeface="Calibri"/>
                  <a:cs typeface="Calibri"/>
                  <a:sym typeface="Calibri"/>
                </a:endParaRPr>
              </a:p>
            </p:txBody>
          </p:sp>
          <p:sp>
            <p:nvSpPr>
              <p:cNvPr id="44" name="Shape 212"/>
              <p:cNvSpPr/>
              <p:nvPr/>
            </p:nvSpPr>
            <p:spPr>
              <a:xfrm>
                <a:off x="5420360" y="3295135"/>
                <a:ext cx="386079" cy="350963"/>
              </a:xfrm>
              <a:prstGeom prst="ellipse">
                <a:avLst/>
              </a:prstGeom>
              <a:grpFill/>
              <a:ln w="28575" cap="flat" cmpd="sng">
                <a:solidFill>
                  <a:schemeClr val="tx1"/>
                </a:solidFill>
                <a:prstDash val="solid"/>
                <a:round/>
                <a:headEnd type="none" w="med" len="med"/>
                <a:tailEnd type="none" w="med" len="med"/>
              </a:ln>
            </p:spPr>
            <p:txBody>
              <a:bodyPr lIns="91425" tIns="45700" rIns="91425" bIns="45700" anchor="ctr" anchorCtr="0">
                <a:noAutofit/>
              </a:bodyPr>
              <a:lstStyle/>
              <a:p>
                <a:pPr algn="ctr" defTabSz="457200"/>
                <a:endParaRPr sz="1800" kern="1200">
                  <a:solidFill>
                    <a:srgbClr val="FFFFFF"/>
                  </a:solidFill>
                  <a:latin typeface="Calibri"/>
                  <a:ea typeface="Calibri"/>
                  <a:cs typeface="Calibri"/>
                  <a:sym typeface="Calibri"/>
                </a:endParaRPr>
              </a:p>
            </p:txBody>
          </p:sp>
          <p:sp>
            <p:nvSpPr>
              <p:cNvPr id="45" name="Shape 213"/>
              <p:cNvSpPr/>
              <p:nvPr/>
            </p:nvSpPr>
            <p:spPr>
              <a:xfrm>
                <a:off x="7020560" y="2604992"/>
                <a:ext cx="274319" cy="290172"/>
              </a:xfrm>
              <a:prstGeom prst="ellipse">
                <a:avLst/>
              </a:prstGeom>
              <a:grpFill/>
              <a:ln w="28575" cap="flat" cmpd="sng">
                <a:solidFill>
                  <a:schemeClr val="tx1"/>
                </a:solidFill>
                <a:prstDash val="solid"/>
                <a:round/>
                <a:headEnd type="none" w="med" len="med"/>
                <a:tailEnd type="none" w="med" len="med"/>
              </a:ln>
            </p:spPr>
            <p:txBody>
              <a:bodyPr lIns="91425" tIns="45700" rIns="91425" bIns="45700" anchor="ctr" anchorCtr="0">
                <a:noAutofit/>
              </a:bodyPr>
              <a:lstStyle/>
              <a:p>
                <a:pPr algn="ctr" defTabSz="457200"/>
                <a:endParaRPr sz="1800" kern="1200">
                  <a:solidFill>
                    <a:srgbClr val="FFFFFF"/>
                  </a:solidFill>
                  <a:latin typeface="Calibri"/>
                  <a:ea typeface="Calibri"/>
                  <a:cs typeface="Calibri"/>
                  <a:sym typeface="Calibri"/>
                </a:endParaRPr>
              </a:p>
            </p:txBody>
          </p:sp>
          <p:sp>
            <p:nvSpPr>
              <p:cNvPr id="46" name="Shape 214"/>
              <p:cNvSpPr/>
              <p:nvPr/>
            </p:nvSpPr>
            <p:spPr>
              <a:xfrm>
                <a:off x="6593839" y="3284542"/>
                <a:ext cx="274319" cy="290172"/>
              </a:xfrm>
              <a:prstGeom prst="ellipse">
                <a:avLst/>
              </a:prstGeom>
              <a:grpFill/>
              <a:ln w="28575" cap="flat" cmpd="sng">
                <a:solidFill>
                  <a:schemeClr val="tx1"/>
                </a:solidFill>
                <a:prstDash val="solid"/>
                <a:round/>
                <a:headEnd type="none" w="med" len="med"/>
                <a:tailEnd type="none" w="med" len="med"/>
              </a:ln>
            </p:spPr>
            <p:txBody>
              <a:bodyPr lIns="91425" tIns="45700" rIns="91425" bIns="45700" anchor="ctr" anchorCtr="0">
                <a:noAutofit/>
              </a:bodyPr>
              <a:lstStyle/>
              <a:p>
                <a:pPr algn="ctr" defTabSz="457200"/>
                <a:endParaRPr sz="1800" kern="1200">
                  <a:solidFill>
                    <a:srgbClr val="FFFFFF"/>
                  </a:solidFill>
                  <a:latin typeface="Calibri"/>
                  <a:ea typeface="Calibri"/>
                  <a:cs typeface="Calibri"/>
                  <a:sym typeface="Calibri"/>
                </a:endParaRPr>
              </a:p>
            </p:txBody>
          </p:sp>
          <p:sp>
            <p:nvSpPr>
              <p:cNvPr id="47" name="Shape 215"/>
              <p:cNvSpPr/>
              <p:nvPr/>
            </p:nvSpPr>
            <p:spPr>
              <a:xfrm>
                <a:off x="5715000" y="2920861"/>
                <a:ext cx="274319" cy="290172"/>
              </a:xfrm>
              <a:prstGeom prst="ellipse">
                <a:avLst/>
              </a:prstGeom>
              <a:grpFill/>
              <a:ln w="28575" cap="flat" cmpd="sng">
                <a:solidFill>
                  <a:schemeClr val="tx1"/>
                </a:solidFill>
                <a:prstDash val="solid"/>
                <a:round/>
                <a:headEnd type="none" w="med" len="med"/>
                <a:tailEnd type="none" w="med" len="med"/>
              </a:ln>
            </p:spPr>
            <p:txBody>
              <a:bodyPr lIns="91425" tIns="45700" rIns="91425" bIns="45700" anchor="ctr" anchorCtr="0">
                <a:noAutofit/>
              </a:bodyPr>
              <a:lstStyle/>
              <a:p>
                <a:pPr algn="ctr" defTabSz="457200"/>
                <a:endParaRPr sz="1800" kern="1200">
                  <a:solidFill>
                    <a:srgbClr val="FFFFFF"/>
                  </a:solidFill>
                  <a:latin typeface="Calibri"/>
                  <a:ea typeface="Calibri"/>
                  <a:cs typeface="Calibri"/>
                  <a:sym typeface="Calibri"/>
                </a:endParaRPr>
              </a:p>
            </p:txBody>
          </p:sp>
          <p:sp>
            <p:nvSpPr>
              <p:cNvPr id="48" name="Shape 216"/>
              <p:cNvSpPr/>
              <p:nvPr/>
            </p:nvSpPr>
            <p:spPr>
              <a:xfrm>
                <a:off x="7025078" y="3060333"/>
                <a:ext cx="558799" cy="566614"/>
              </a:xfrm>
              <a:prstGeom prst="ellipse">
                <a:avLst/>
              </a:prstGeom>
              <a:grpFill/>
              <a:ln w="28575" cap="flat" cmpd="sng">
                <a:solidFill>
                  <a:schemeClr val="tx1"/>
                </a:solidFill>
                <a:prstDash val="solid"/>
                <a:round/>
                <a:headEnd type="none" w="med" len="med"/>
                <a:tailEnd type="none" w="med" len="med"/>
              </a:ln>
            </p:spPr>
            <p:txBody>
              <a:bodyPr lIns="91425" tIns="45700" rIns="91425" bIns="45700" anchor="ctr" anchorCtr="0">
                <a:noAutofit/>
              </a:bodyPr>
              <a:lstStyle/>
              <a:p>
                <a:pPr algn="ctr" defTabSz="457200"/>
                <a:endParaRPr sz="1800" kern="1200">
                  <a:solidFill>
                    <a:srgbClr val="FFFFFF"/>
                  </a:solidFill>
                  <a:latin typeface="Calibri"/>
                  <a:ea typeface="Calibri"/>
                  <a:cs typeface="Calibri"/>
                  <a:sym typeface="Calibri"/>
                </a:endParaRPr>
              </a:p>
            </p:txBody>
          </p:sp>
          <p:sp>
            <p:nvSpPr>
              <p:cNvPr id="49" name="Shape 217"/>
              <p:cNvSpPr/>
              <p:nvPr/>
            </p:nvSpPr>
            <p:spPr>
              <a:xfrm>
                <a:off x="5283200" y="2304225"/>
                <a:ext cx="274319" cy="290172"/>
              </a:xfrm>
              <a:prstGeom prst="ellipse">
                <a:avLst/>
              </a:prstGeom>
              <a:grpFill/>
              <a:ln w="28575" cap="flat" cmpd="sng">
                <a:solidFill>
                  <a:schemeClr val="tx1"/>
                </a:solidFill>
                <a:prstDash val="solid"/>
                <a:round/>
                <a:headEnd type="none" w="med" len="med"/>
                <a:tailEnd type="none" w="med" len="med"/>
              </a:ln>
            </p:spPr>
            <p:txBody>
              <a:bodyPr lIns="91425" tIns="45700" rIns="91425" bIns="45700" anchor="ctr" anchorCtr="0">
                <a:noAutofit/>
              </a:bodyPr>
              <a:lstStyle/>
              <a:p>
                <a:pPr algn="ctr" defTabSz="457200"/>
                <a:endParaRPr sz="1800" kern="1200">
                  <a:solidFill>
                    <a:srgbClr val="FFFFFF"/>
                  </a:solidFill>
                  <a:latin typeface="Calibri"/>
                  <a:ea typeface="Calibri"/>
                  <a:cs typeface="Calibri"/>
                  <a:sym typeface="Calibri"/>
                </a:endParaRPr>
              </a:p>
            </p:txBody>
          </p:sp>
        </p:grpSp>
        <p:sp>
          <p:nvSpPr>
            <p:cNvPr id="33" name="Shape 218"/>
            <p:cNvSpPr txBox="1"/>
            <p:nvPr/>
          </p:nvSpPr>
          <p:spPr>
            <a:xfrm>
              <a:off x="840154" y="3931919"/>
              <a:ext cx="3107964" cy="461664"/>
            </a:xfrm>
            <a:prstGeom prst="rect">
              <a:avLst/>
            </a:prstGeom>
            <a:grpFill/>
            <a:ln>
              <a:noFill/>
            </a:ln>
          </p:spPr>
          <p:txBody>
            <a:bodyPr lIns="91425" tIns="45700" rIns="91425" bIns="45700" anchor="t" anchorCtr="0">
              <a:noAutofit/>
            </a:bodyPr>
            <a:lstStyle/>
            <a:p>
              <a:pPr defTabSz="457200">
                <a:buSzPct val="25000"/>
              </a:pPr>
              <a:r>
                <a:rPr lang="en-US" sz="2400" kern="1200" dirty="0">
                  <a:latin typeface="Calibri"/>
                  <a:ea typeface="Calibri"/>
                  <a:cs typeface="Calibri"/>
                  <a:sym typeface="Calibri"/>
                </a:rPr>
                <a:t>MONOLITHIC/LAYERED</a:t>
              </a:r>
            </a:p>
          </p:txBody>
        </p:sp>
        <p:sp>
          <p:nvSpPr>
            <p:cNvPr id="34" name="Shape 219"/>
            <p:cNvSpPr txBox="1"/>
            <p:nvPr/>
          </p:nvSpPr>
          <p:spPr>
            <a:xfrm>
              <a:off x="5434707" y="3931919"/>
              <a:ext cx="2235199" cy="461664"/>
            </a:xfrm>
            <a:prstGeom prst="rect">
              <a:avLst/>
            </a:prstGeom>
            <a:grpFill/>
            <a:ln>
              <a:noFill/>
            </a:ln>
          </p:spPr>
          <p:txBody>
            <a:bodyPr lIns="91425" tIns="45700" rIns="91425" bIns="45700" anchor="t" anchorCtr="0">
              <a:noAutofit/>
            </a:bodyPr>
            <a:lstStyle/>
            <a:p>
              <a:pPr defTabSz="457200">
                <a:buSzPct val="25000"/>
              </a:pPr>
              <a:r>
                <a:rPr lang="en-US" sz="2400" kern="1200" dirty="0">
                  <a:latin typeface="Calibri"/>
                  <a:ea typeface="Calibri"/>
                  <a:cs typeface="Calibri"/>
                  <a:sym typeface="Calibri"/>
                </a:rPr>
                <a:t>MICROSERVICES</a:t>
              </a:r>
            </a:p>
          </p:txBody>
        </p:sp>
      </p:grpSp>
    </p:spTree>
    <p:extLst>
      <p:ext uri="{BB962C8B-B14F-4D97-AF65-F5344CB8AC3E}">
        <p14:creationId xmlns:p14="http://schemas.microsoft.com/office/powerpoint/2010/main" val="409125904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0" dirty="0" smtClean="0">
                <a:solidFill>
                  <a:srgbClr val="1C7B70"/>
                </a:solidFill>
              </a:rPr>
              <a:t>One-Size-Fits-All Methodologies have become an Anti-pattern to the Business</a:t>
            </a:r>
            <a:endParaRPr lang="en-US" sz="2800" b="0" dirty="0">
              <a:solidFill>
                <a:srgbClr val="1C7B70"/>
              </a:solidFill>
            </a:endParaRPr>
          </a:p>
        </p:txBody>
      </p:sp>
      <p:grpSp>
        <p:nvGrpSpPr>
          <p:cNvPr id="4" name="Group 3"/>
          <p:cNvGrpSpPr/>
          <p:nvPr/>
        </p:nvGrpSpPr>
        <p:grpSpPr>
          <a:xfrm>
            <a:off x="1199444" y="1467555"/>
            <a:ext cx="3930485" cy="1973285"/>
            <a:chOff x="2123042" y="1659503"/>
            <a:chExt cx="3567184" cy="1316937"/>
          </a:xfrm>
        </p:grpSpPr>
        <p:grpSp>
          <p:nvGrpSpPr>
            <p:cNvPr id="5" name="Group 265"/>
            <p:cNvGrpSpPr/>
            <p:nvPr/>
          </p:nvGrpSpPr>
          <p:grpSpPr>
            <a:xfrm>
              <a:off x="2902088" y="1659503"/>
              <a:ext cx="2788138" cy="1316937"/>
              <a:chOff x="-90121" y="0"/>
              <a:chExt cx="2788136" cy="1316934"/>
            </a:xfrm>
          </p:grpSpPr>
          <p:sp>
            <p:nvSpPr>
              <p:cNvPr id="8" name="Shape 257"/>
              <p:cNvSpPr/>
              <p:nvPr/>
            </p:nvSpPr>
            <p:spPr>
              <a:xfrm>
                <a:off x="-90121" y="0"/>
                <a:ext cx="2788136" cy="1316934"/>
              </a:xfrm>
              <a:prstGeom prst="roundRect">
                <a:avLst>
                  <a:gd name="adj" fmla="val 6249"/>
                </a:avLst>
              </a:prstGeom>
              <a:solidFill>
                <a:schemeClr val="bg1">
                  <a:lumMod val="65000"/>
                </a:schemeClr>
              </a:solidFill>
              <a:ln w="25400" cap="flat">
                <a:solidFill>
                  <a:srgbClr val="33928A"/>
                </a:solidFill>
                <a:prstDash val="solid"/>
                <a:round/>
              </a:ln>
              <a:effectLst/>
            </p:spPr>
            <p:txBody>
              <a:bodyPr wrap="square" lIns="0" tIns="0" rIns="0" bIns="0" numCol="1" anchor="ctr">
                <a:noAutofit/>
              </a:bodyPr>
              <a:lstStyle/>
              <a:p>
                <a:pPr lvl="0"/>
                <a:endParaRPr/>
              </a:p>
            </p:txBody>
          </p:sp>
          <p:grpSp>
            <p:nvGrpSpPr>
              <p:cNvPr id="9" name="Group 264"/>
              <p:cNvGrpSpPr/>
              <p:nvPr/>
            </p:nvGrpSpPr>
            <p:grpSpPr>
              <a:xfrm>
                <a:off x="53089" y="61726"/>
                <a:ext cx="2528091" cy="1193483"/>
                <a:chOff x="0" y="0"/>
                <a:chExt cx="2528089" cy="1193482"/>
              </a:xfrm>
            </p:grpSpPr>
            <p:sp>
              <p:nvSpPr>
                <p:cNvPr id="10" name="Shape 258"/>
                <p:cNvSpPr/>
                <p:nvPr/>
              </p:nvSpPr>
              <p:spPr>
                <a:xfrm>
                  <a:off x="0" y="825909"/>
                  <a:ext cx="2520491" cy="367573"/>
                </a:xfrm>
                <a:prstGeom prst="roundRect">
                  <a:avLst>
                    <a:gd name="adj" fmla="val 20000"/>
                  </a:avLst>
                </a:prstGeom>
                <a:solidFill>
                  <a:srgbClr val="006D6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Regular"/>
                      <a:ea typeface="Avenir Next Regular"/>
                      <a:cs typeface="Avenir Next Regular"/>
                      <a:sym typeface="Avenir Next Regular"/>
                    </a:defRPr>
                  </a:lvl1pPr>
                </a:lstStyle>
                <a:p>
                  <a:pPr lvl="0">
                    <a:defRPr sz="1800">
                      <a:solidFill>
                        <a:srgbClr val="000000"/>
                      </a:solidFill>
                    </a:defRPr>
                  </a:pPr>
                  <a:r>
                    <a:rPr sz="1800" dirty="0">
                      <a:solidFill>
                        <a:srgbClr val="FFFFFF"/>
                      </a:solidFill>
                    </a:rPr>
                    <a:t>Data Access</a:t>
                  </a:r>
                </a:p>
              </p:txBody>
            </p:sp>
            <p:sp>
              <p:nvSpPr>
                <p:cNvPr id="11" name="Shape 259"/>
                <p:cNvSpPr/>
                <p:nvPr/>
              </p:nvSpPr>
              <p:spPr>
                <a:xfrm>
                  <a:off x="3380" y="408483"/>
                  <a:ext cx="1374003" cy="367573"/>
                </a:xfrm>
                <a:prstGeom prst="roundRect">
                  <a:avLst>
                    <a:gd name="adj" fmla="val 20000"/>
                  </a:avLst>
                </a:prstGeom>
                <a:solidFill>
                  <a:srgbClr val="E8A43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Regular"/>
                      <a:ea typeface="Avenir Next Regular"/>
                      <a:cs typeface="Avenir Next Regular"/>
                      <a:sym typeface="Avenir Next Regular"/>
                    </a:defRPr>
                  </a:lvl1pPr>
                </a:lstStyle>
                <a:p>
                  <a:pPr lvl="0">
                    <a:defRPr sz="1800">
                      <a:solidFill>
                        <a:srgbClr val="000000"/>
                      </a:solidFill>
                    </a:defRPr>
                  </a:pPr>
                  <a:r>
                    <a:rPr sz="1800" dirty="0" smtClean="0">
                      <a:solidFill>
                        <a:srgbClr val="FFFFFF"/>
                      </a:solidFill>
                    </a:rPr>
                    <a:t>Service</a:t>
                  </a:r>
                  <a:endParaRPr sz="1800" dirty="0">
                    <a:solidFill>
                      <a:srgbClr val="FFFFFF"/>
                    </a:solidFill>
                  </a:endParaRPr>
                </a:p>
              </p:txBody>
            </p:sp>
            <p:sp>
              <p:nvSpPr>
                <p:cNvPr id="12" name="Shape 260"/>
                <p:cNvSpPr/>
                <p:nvPr/>
              </p:nvSpPr>
              <p:spPr>
                <a:xfrm>
                  <a:off x="20902" y="0"/>
                  <a:ext cx="808659" cy="367572"/>
                </a:xfrm>
                <a:prstGeom prst="roundRect">
                  <a:avLst>
                    <a:gd name="adj" fmla="val 20000"/>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Regular"/>
                      <a:ea typeface="Avenir Next Regular"/>
                      <a:cs typeface="Avenir Next Regular"/>
                      <a:sym typeface="Avenir Next Regular"/>
                    </a:defRPr>
                  </a:lvl1pPr>
                </a:lstStyle>
                <a:p>
                  <a:pPr lvl="0">
                    <a:defRPr sz="1800">
                      <a:solidFill>
                        <a:srgbClr val="000000"/>
                      </a:solidFill>
                    </a:defRPr>
                  </a:pPr>
                  <a:r>
                    <a:rPr sz="1800" dirty="0">
                      <a:solidFill>
                        <a:srgbClr val="FFFFFF"/>
                      </a:solidFill>
                    </a:rPr>
                    <a:t>HTML</a:t>
                  </a:r>
                  <a:endParaRPr sz="2400" dirty="0">
                    <a:solidFill>
                      <a:srgbClr val="FFFFFF"/>
                    </a:solidFill>
                  </a:endParaRPr>
                </a:p>
              </p:txBody>
            </p:sp>
            <p:sp>
              <p:nvSpPr>
                <p:cNvPr id="13" name="Shape 261"/>
                <p:cNvSpPr/>
                <p:nvPr/>
              </p:nvSpPr>
              <p:spPr>
                <a:xfrm>
                  <a:off x="870166" y="0"/>
                  <a:ext cx="808659" cy="367572"/>
                </a:xfrm>
                <a:prstGeom prst="roundRect">
                  <a:avLst>
                    <a:gd name="adj" fmla="val 20000"/>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100">
                      <a:solidFill>
                        <a:srgbClr val="FFFFFF"/>
                      </a:solidFill>
                      <a:uFillTx/>
                      <a:latin typeface="Avenir Next Regular"/>
                      <a:ea typeface="Avenir Next Regular"/>
                      <a:cs typeface="Avenir Next Regular"/>
                      <a:sym typeface="Avenir Next Regular"/>
                    </a:defRPr>
                  </a:lvl1pPr>
                </a:lstStyle>
                <a:p>
                  <a:pPr lvl="0">
                    <a:defRPr sz="1800">
                      <a:solidFill>
                        <a:srgbClr val="000000"/>
                      </a:solidFill>
                    </a:defRPr>
                  </a:pPr>
                  <a:r>
                    <a:rPr sz="1800" dirty="0" smtClean="0">
                      <a:solidFill>
                        <a:srgbClr val="FFFFFF"/>
                      </a:solidFill>
                    </a:rPr>
                    <a:t>Java</a:t>
                  </a:r>
                  <a:endParaRPr lang="en-US" sz="1800" dirty="0" smtClean="0">
                    <a:solidFill>
                      <a:srgbClr val="FFFFFF"/>
                    </a:solidFill>
                  </a:endParaRPr>
                </a:p>
                <a:p>
                  <a:pPr lvl="0">
                    <a:defRPr sz="1800">
                      <a:solidFill>
                        <a:srgbClr val="000000"/>
                      </a:solidFill>
                    </a:defRPr>
                  </a:pPr>
                  <a:r>
                    <a:rPr sz="1800" dirty="0" smtClean="0">
                      <a:solidFill>
                        <a:srgbClr val="FFFFFF"/>
                      </a:solidFill>
                    </a:rPr>
                    <a:t>Script</a:t>
                  </a:r>
                  <a:endParaRPr sz="1800" dirty="0">
                    <a:solidFill>
                      <a:srgbClr val="FFFFFF"/>
                    </a:solidFill>
                  </a:endParaRPr>
                </a:p>
              </p:txBody>
            </p:sp>
            <p:sp>
              <p:nvSpPr>
                <p:cNvPr id="14" name="Shape 262"/>
                <p:cNvSpPr/>
                <p:nvPr/>
              </p:nvSpPr>
              <p:spPr>
                <a:xfrm>
                  <a:off x="1719431" y="5307"/>
                  <a:ext cx="808658" cy="367573"/>
                </a:xfrm>
                <a:prstGeom prst="roundRect">
                  <a:avLst>
                    <a:gd name="adj" fmla="val 20000"/>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Regular"/>
                      <a:ea typeface="Avenir Next Regular"/>
                      <a:cs typeface="Avenir Next Regular"/>
                      <a:sym typeface="Avenir Next Regular"/>
                    </a:defRPr>
                  </a:lvl1pPr>
                </a:lstStyle>
                <a:p>
                  <a:pPr lvl="0">
                    <a:defRPr sz="1800">
                      <a:solidFill>
                        <a:srgbClr val="000000"/>
                      </a:solidFill>
                    </a:defRPr>
                  </a:pPr>
                  <a:r>
                    <a:rPr sz="1800" dirty="0">
                      <a:solidFill>
                        <a:srgbClr val="FFFFFF"/>
                      </a:solidFill>
                    </a:rPr>
                    <a:t>MVC</a:t>
                  </a:r>
                </a:p>
              </p:txBody>
            </p:sp>
            <p:sp>
              <p:nvSpPr>
                <p:cNvPr id="15" name="Shape 263"/>
                <p:cNvSpPr/>
                <p:nvPr/>
              </p:nvSpPr>
              <p:spPr>
                <a:xfrm>
                  <a:off x="1563676" y="408483"/>
                  <a:ext cx="964413" cy="367573"/>
                </a:xfrm>
                <a:prstGeom prst="roundRect">
                  <a:avLst>
                    <a:gd name="adj" fmla="val 20000"/>
                  </a:avLst>
                </a:prstGeom>
                <a:solidFill>
                  <a:srgbClr val="E8A43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Regular"/>
                      <a:ea typeface="Avenir Next Regular"/>
                      <a:cs typeface="Avenir Next Regular"/>
                      <a:sym typeface="Avenir Next Regular"/>
                    </a:defRPr>
                  </a:lvl1pPr>
                </a:lstStyle>
                <a:p>
                  <a:pPr lvl="0">
                    <a:defRPr sz="1800">
                      <a:solidFill>
                        <a:srgbClr val="000000"/>
                      </a:solidFill>
                    </a:defRPr>
                  </a:pPr>
                  <a:r>
                    <a:rPr sz="1800" dirty="0">
                      <a:solidFill>
                        <a:srgbClr val="FFFFFF"/>
                      </a:solidFill>
                    </a:rPr>
                    <a:t>Service</a:t>
                  </a:r>
                  <a:endParaRPr sz="1200" dirty="0">
                    <a:solidFill>
                      <a:srgbClr val="FFFFFF"/>
                    </a:solidFill>
                  </a:endParaRPr>
                </a:p>
              </p:txBody>
            </p:sp>
          </p:grpSp>
        </p:grpSp>
        <p:sp>
          <p:nvSpPr>
            <p:cNvPr id="6" name="Shape 270"/>
            <p:cNvSpPr/>
            <p:nvPr/>
          </p:nvSpPr>
          <p:spPr>
            <a:xfrm flipH="1">
              <a:off x="2597067" y="2339219"/>
              <a:ext cx="305021" cy="0"/>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endParaRPr/>
            </a:p>
          </p:txBody>
        </p:sp>
        <p:pic>
          <p:nvPicPr>
            <p:cNvPr id="7" name="Picture 6"/>
            <p:cNvPicPr>
              <a:picLocks noChangeAspect="1"/>
            </p:cNvPicPr>
            <p:nvPr/>
          </p:nvPicPr>
          <p:blipFill>
            <a:blip r:embed="rId2">
              <a:duotone>
                <a:schemeClr val="bg2">
                  <a:shade val="45000"/>
                  <a:satMod val="135000"/>
                </a:schemeClr>
                <a:prstClr val="white"/>
              </a:duotone>
            </a:blip>
            <a:stretch>
              <a:fillRect/>
            </a:stretch>
          </p:blipFill>
          <p:spPr>
            <a:xfrm>
              <a:off x="2123042" y="2129713"/>
              <a:ext cx="474025" cy="448898"/>
            </a:xfrm>
            <a:prstGeom prst="rect">
              <a:avLst/>
            </a:prstGeom>
          </p:spPr>
        </p:pic>
      </p:grpSp>
      <p:sp>
        <p:nvSpPr>
          <p:cNvPr id="16" name="Rectangle 15"/>
          <p:cNvSpPr/>
          <p:nvPr/>
        </p:nvSpPr>
        <p:spPr>
          <a:xfrm>
            <a:off x="1659591" y="4145740"/>
            <a:ext cx="4941201" cy="400110"/>
          </a:xfrm>
          <a:prstGeom prst="rect">
            <a:avLst/>
          </a:prstGeom>
        </p:spPr>
        <p:txBody>
          <a:bodyPr wrap="none">
            <a:spAutoFit/>
          </a:bodyPr>
          <a:lstStyle/>
          <a:p>
            <a:r>
              <a:rPr lang="en-US" sz="2000" dirty="0" smtClean="0">
                <a:solidFill>
                  <a:srgbClr val="4D4D4D"/>
                </a:solidFill>
              </a:rPr>
              <a:t>&gt; 2 Pizzas Per Project = Too Many Pizzas</a:t>
            </a:r>
            <a:endParaRPr lang="en-US" sz="2000" dirty="0">
              <a:solidFill>
                <a:srgbClr val="4D4D4D"/>
              </a:solidFill>
            </a:endParaRPr>
          </a:p>
        </p:txBody>
      </p:sp>
      <p:grpSp>
        <p:nvGrpSpPr>
          <p:cNvPr id="42" name="Group 41"/>
          <p:cNvGrpSpPr/>
          <p:nvPr/>
        </p:nvGrpSpPr>
        <p:grpSpPr>
          <a:xfrm>
            <a:off x="5817287" y="1359538"/>
            <a:ext cx="1965731" cy="2412875"/>
            <a:chOff x="6492493" y="1371205"/>
            <a:chExt cx="2410343" cy="2619932"/>
          </a:xfrm>
        </p:grpSpPr>
        <p:pic>
          <p:nvPicPr>
            <p:cNvPr id="17" name="Picture 16" descr="pizza-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9708" y="1371205"/>
              <a:ext cx="595782" cy="595782"/>
            </a:xfrm>
            <a:prstGeom prst="rect">
              <a:avLst/>
            </a:prstGeom>
          </p:spPr>
        </p:pic>
        <p:pic>
          <p:nvPicPr>
            <p:cNvPr id="18" name="Picture 17" descr="pizza-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5490" y="1371205"/>
              <a:ext cx="595782" cy="595782"/>
            </a:xfrm>
            <a:prstGeom prst="rect">
              <a:avLst/>
            </a:prstGeom>
          </p:spPr>
        </p:pic>
        <p:pic>
          <p:nvPicPr>
            <p:cNvPr id="19" name="Picture 18" descr="pizza-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1272" y="1371205"/>
              <a:ext cx="595782" cy="595782"/>
            </a:xfrm>
            <a:prstGeom prst="rect">
              <a:avLst/>
            </a:prstGeom>
          </p:spPr>
        </p:pic>
        <p:pic>
          <p:nvPicPr>
            <p:cNvPr id="20" name="Picture 19" descr="pizza-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7054" y="1371205"/>
              <a:ext cx="595782" cy="595782"/>
            </a:xfrm>
            <a:prstGeom prst="rect">
              <a:avLst/>
            </a:prstGeom>
          </p:spPr>
        </p:pic>
        <p:pic>
          <p:nvPicPr>
            <p:cNvPr id="21" name="Picture 20" descr="pizza-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9708" y="1883744"/>
              <a:ext cx="595782" cy="595782"/>
            </a:xfrm>
            <a:prstGeom prst="rect">
              <a:avLst/>
            </a:prstGeom>
          </p:spPr>
        </p:pic>
        <p:pic>
          <p:nvPicPr>
            <p:cNvPr id="22" name="Picture 21" descr="pizza-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5490" y="1904809"/>
              <a:ext cx="595782" cy="595782"/>
            </a:xfrm>
            <a:prstGeom prst="rect">
              <a:avLst/>
            </a:prstGeom>
          </p:spPr>
        </p:pic>
        <p:pic>
          <p:nvPicPr>
            <p:cNvPr id="23" name="Picture 22" descr="pizza-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1272" y="1904543"/>
              <a:ext cx="595782" cy="595782"/>
            </a:xfrm>
            <a:prstGeom prst="rect">
              <a:avLst/>
            </a:prstGeom>
          </p:spPr>
        </p:pic>
        <p:pic>
          <p:nvPicPr>
            <p:cNvPr id="24" name="Picture 23" descr="pizza-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7054" y="1883744"/>
              <a:ext cx="595782" cy="595782"/>
            </a:xfrm>
            <a:prstGeom prst="rect">
              <a:avLst/>
            </a:prstGeom>
          </p:spPr>
        </p:pic>
        <p:pic>
          <p:nvPicPr>
            <p:cNvPr id="25" name="Picture 24" descr="pizza-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9708" y="2362871"/>
              <a:ext cx="595782" cy="595782"/>
            </a:xfrm>
            <a:prstGeom prst="rect">
              <a:avLst/>
            </a:prstGeom>
          </p:spPr>
        </p:pic>
        <p:pic>
          <p:nvPicPr>
            <p:cNvPr id="26" name="Picture 25" descr="pizza-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5490" y="2383936"/>
              <a:ext cx="595782" cy="595782"/>
            </a:xfrm>
            <a:prstGeom prst="rect">
              <a:avLst/>
            </a:prstGeom>
          </p:spPr>
        </p:pic>
        <p:pic>
          <p:nvPicPr>
            <p:cNvPr id="27" name="Picture 26" descr="pizza-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1272" y="2383936"/>
              <a:ext cx="595782" cy="595782"/>
            </a:xfrm>
            <a:prstGeom prst="rect">
              <a:avLst/>
            </a:prstGeom>
          </p:spPr>
        </p:pic>
        <p:pic>
          <p:nvPicPr>
            <p:cNvPr id="28" name="Picture 27" descr="pizza-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7054" y="2383936"/>
              <a:ext cx="595782" cy="595782"/>
            </a:xfrm>
            <a:prstGeom prst="rect">
              <a:avLst/>
            </a:prstGeom>
          </p:spPr>
        </p:pic>
        <p:pic>
          <p:nvPicPr>
            <p:cNvPr id="29" name="Picture 28" descr="pizza-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0637" y="2862595"/>
              <a:ext cx="595782" cy="595782"/>
            </a:xfrm>
            <a:prstGeom prst="rect">
              <a:avLst/>
            </a:prstGeom>
          </p:spPr>
        </p:pic>
        <p:pic>
          <p:nvPicPr>
            <p:cNvPr id="30" name="Picture 29" descr="pizza-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6419" y="2874588"/>
              <a:ext cx="595782" cy="595782"/>
            </a:xfrm>
            <a:prstGeom prst="rect">
              <a:avLst/>
            </a:prstGeom>
          </p:spPr>
        </p:pic>
        <p:pic>
          <p:nvPicPr>
            <p:cNvPr id="31" name="Picture 30" descr="pizza-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2200" y="2874322"/>
              <a:ext cx="595782" cy="595782"/>
            </a:xfrm>
            <a:prstGeom prst="rect">
              <a:avLst/>
            </a:prstGeom>
          </p:spPr>
        </p:pic>
        <p:pic>
          <p:nvPicPr>
            <p:cNvPr id="32" name="Picture 31" descr="pizza-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7054" y="2889809"/>
              <a:ext cx="595782" cy="595782"/>
            </a:xfrm>
            <a:prstGeom prst="rect">
              <a:avLst/>
            </a:prstGeom>
          </p:spPr>
        </p:pic>
        <p:pic>
          <p:nvPicPr>
            <p:cNvPr id="33" name="Picture 32" descr="pizza-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2493" y="3377212"/>
              <a:ext cx="595782" cy="595782"/>
            </a:xfrm>
            <a:prstGeom prst="rect">
              <a:avLst/>
            </a:prstGeom>
          </p:spPr>
        </p:pic>
        <p:pic>
          <p:nvPicPr>
            <p:cNvPr id="34" name="Picture 33" descr="pizza-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5490" y="3380134"/>
              <a:ext cx="595782" cy="595782"/>
            </a:xfrm>
            <a:prstGeom prst="rect">
              <a:avLst/>
            </a:prstGeom>
          </p:spPr>
        </p:pic>
        <p:pic>
          <p:nvPicPr>
            <p:cNvPr id="35" name="Picture 34" descr="pizza-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2200" y="3379869"/>
              <a:ext cx="595782" cy="595782"/>
            </a:xfrm>
            <a:prstGeom prst="rect">
              <a:avLst/>
            </a:prstGeom>
          </p:spPr>
        </p:pic>
        <p:pic>
          <p:nvPicPr>
            <p:cNvPr id="36" name="Picture 35" descr="pizza-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7054" y="3395355"/>
              <a:ext cx="595782" cy="595782"/>
            </a:xfrm>
            <a:prstGeom prst="rect">
              <a:avLst/>
            </a:prstGeom>
          </p:spPr>
        </p:pic>
      </p:grpSp>
      <p:sp>
        <p:nvSpPr>
          <p:cNvPr id="43" name="Rectangle 42"/>
          <p:cNvSpPr/>
          <p:nvPr/>
        </p:nvSpPr>
        <p:spPr>
          <a:xfrm>
            <a:off x="2602891" y="3490179"/>
            <a:ext cx="1911213" cy="307777"/>
          </a:xfrm>
          <a:prstGeom prst="rect">
            <a:avLst/>
          </a:prstGeom>
        </p:spPr>
        <p:txBody>
          <a:bodyPr wrap="none">
            <a:spAutoFit/>
          </a:bodyPr>
          <a:lstStyle/>
          <a:p>
            <a:pPr algn="ctr"/>
            <a:r>
              <a:rPr lang="en-US" sz="1400" dirty="0" smtClean="0">
                <a:solidFill>
                  <a:schemeClr val="bg2"/>
                </a:solidFill>
              </a:rPr>
              <a:t>Monolithic Application</a:t>
            </a:r>
            <a:endParaRPr lang="en-US" sz="1400" dirty="0">
              <a:solidFill>
                <a:schemeClr val="bg2"/>
              </a:solidFill>
            </a:endParaRPr>
          </a:p>
        </p:txBody>
      </p:sp>
    </p:spTree>
    <p:extLst>
      <p:ext uri="{BB962C8B-B14F-4D97-AF65-F5344CB8AC3E}">
        <p14:creationId xmlns:p14="http://schemas.microsoft.com/office/powerpoint/2010/main" val="13794061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ipe(down)">
                                      <p:cBhvr>
                                        <p:cTn id="1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1200507" y="107935"/>
            <a:ext cx="6936764" cy="85566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ctr" anchorCtr="0" compatLnSpc="1">
            <a:prstTxWarp prst="textNoShape">
              <a:avLst/>
            </a:prstTxWarp>
          </a:bodyPr>
          <a:lstStyle/>
          <a:p>
            <a:pPr>
              <a:defRPr/>
            </a:pPr>
            <a:r>
              <a:rPr lang="en-US" sz="2800" dirty="0">
                <a:solidFill>
                  <a:schemeClr val="dk2"/>
                </a:solidFill>
              </a:rPr>
              <a:t>D</a:t>
            </a:r>
            <a:r>
              <a:rPr lang="en-US" sz="2800" dirty="0" smtClean="0">
                <a:solidFill>
                  <a:schemeClr val="dk2"/>
                </a:solidFill>
              </a:rPr>
              <a:t>eploying a .NET Application to Windows</a:t>
            </a:r>
            <a:endParaRPr lang="en-PH" sz="2800" dirty="0" smtClean="0">
              <a:solidFill>
                <a:srgbClr val="008881"/>
              </a:solidFill>
            </a:endParaRPr>
          </a:p>
        </p:txBody>
      </p:sp>
      <p:sp>
        <p:nvSpPr>
          <p:cNvPr id="15362" name="Text Box 3"/>
          <p:cNvSpPr txBox="1">
            <a:spLocks noChangeArrowheads="1"/>
          </p:cNvSpPr>
          <p:nvPr/>
        </p:nvSpPr>
        <p:spPr bwMode="auto">
          <a:xfrm>
            <a:off x="250825" y="1427163"/>
            <a:ext cx="19716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charset="0"/>
                <a:ea typeface="MS PGothic" charset="0"/>
                <a:cs typeface="MS PGothic" charset="0"/>
                <a:sym typeface="Arial" charset="0"/>
              </a:defRPr>
            </a:lvl1pPr>
            <a:lvl2pPr marL="742950" indent="-285750">
              <a:defRPr sz="1400">
                <a:solidFill>
                  <a:srgbClr val="000000"/>
                </a:solidFill>
                <a:latin typeface="Arial" charset="0"/>
                <a:ea typeface="MS PGothic" charset="0"/>
                <a:cs typeface="MS PGothic" charset="0"/>
                <a:sym typeface="Arial" charset="0"/>
              </a:defRPr>
            </a:lvl2pPr>
            <a:lvl3pPr marL="1143000" indent="-228600">
              <a:defRPr sz="1400">
                <a:solidFill>
                  <a:srgbClr val="000000"/>
                </a:solidFill>
                <a:latin typeface="Arial" charset="0"/>
                <a:ea typeface="MS PGothic" charset="0"/>
                <a:cs typeface="MS PGothic" charset="0"/>
                <a:sym typeface="Arial" charset="0"/>
              </a:defRPr>
            </a:lvl3pPr>
            <a:lvl4pPr marL="1600200" indent="-228600">
              <a:defRPr sz="1400">
                <a:solidFill>
                  <a:srgbClr val="000000"/>
                </a:solidFill>
                <a:latin typeface="Arial" charset="0"/>
                <a:ea typeface="MS PGothic" charset="0"/>
                <a:cs typeface="MS PGothic" charset="0"/>
                <a:sym typeface="Arial" charset="0"/>
              </a:defRPr>
            </a:lvl4pPr>
            <a:lvl5pPr marL="2057400" indent="-228600">
              <a:defRPr sz="1400">
                <a:solidFill>
                  <a:srgbClr val="000000"/>
                </a:solidFill>
                <a:latin typeface="Arial" charset="0"/>
                <a:ea typeface="MS PGothic" charset="0"/>
                <a:cs typeface="MS PGothic" charset="0"/>
                <a:sym typeface="Arial" charset="0"/>
              </a:defRPr>
            </a:lvl5pPr>
            <a:lvl6pPr marL="25146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6pPr>
            <a:lvl7pPr marL="29718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7pPr>
            <a:lvl8pPr marL="34290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8pPr>
            <a:lvl9pPr marL="38862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9pPr>
          </a:lstStyle>
          <a:p>
            <a:pPr eaLnBrk="1" hangingPunct="1"/>
            <a:r>
              <a:rPr lang="en-US" altLang="zh-CN" sz="1200" dirty="0" err="1">
                <a:solidFill>
                  <a:srgbClr val="0000CC"/>
                </a:solidFill>
                <a:latin typeface="Courier New" charset="0"/>
              </a:rPr>
              <a:t>cf</a:t>
            </a:r>
            <a:r>
              <a:rPr lang="en-US" altLang="zh-CN" sz="1200" dirty="0">
                <a:solidFill>
                  <a:srgbClr val="0000CC"/>
                </a:solidFill>
                <a:latin typeface="Courier New" charset="0"/>
              </a:rPr>
              <a:t> push </a:t>
            </a:r>
            <a:r>
              <a:rPr lang="en-US" altLang="zh-CN" sz="1200" dirty="0" err="1" smtClean="0">
                <a:latin typeface="Courier New" charset="0"/>
              </a:rPr>
              <a:t>MCDotNet</a:t>
            </a:r>
            <a:r>
              <a:rPr lang="en-US" altLang="zh-CN" sz="1200" dirty="0" smtClean="0">
                <a:latin typeface="Courier New" charset="0"/>
              </a:rPr>
              <a:t>   </a:t>
            </a:r>
            <a:endParaRPr lang="en-US" altLang="zh-CN" sz="1200" dirty="0">
              <a:latin typeface="Courier New" charset="0"/>
            </a:endParaRPr>
          </a:p>
          <a:p>
            <a:pPr eaLnBrk="1" hangingPunct="1"/>
            <a:r>
              <a:rPr lang="en-US" altLang="zh-CN" sz="1200" dirty="0">
                <a:solidFill>
                  <a:srgbClr val="0000CC"/>
                </a:solidFill>
                <a:latin typeface="Courier New" charset="0"/>
              </a:rPr>
              <a:t>-s </a:t>
            </a:r>
            <a:r>
              <a:rPr lang="en-US" altLang="zh-CN" sz="1200" dirty="0" smtClean="0">
                <a:solidFill>
                  <a:srgbClr val="0000CC"/>
                </a:solidFill>
                <a:latin typeface="Courier New" charset="0"/>
              </a:rPr>
              <a:t>windows2012R2</a:t>
            </a:r>
            <a:endParaRPr lang="en-US" altLang="zh-CN" sz="1200" dirty="0">
              <a:solidFill>
                <a:srgbClr val="0000CC"/>
              </a:solidFill>
              <a:latin typeface="Courier New" charset="0"/>
            </a:endParaRPr>
          </a:p>
        </p:txBody>
      </p:sp>
      <p:sp>
        <p:nvSpPr>
          <p:cNvPr id="15363" name="Text Box 4"/>
          <p:cNvSpPr txBox="1">
            <a:spLocks noChangeArrowheads="1"/>
          </p:cNvSpPr>
          <p:nvPr/>
        </p:nvSpPr>
        <p:spPr bwMode="auto">
          <a:xfrm>
            <a:off x="228600" y="2832100"/>
            <a:ext cx="19939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charset="0"/>
                <a:ea typeface="MS PGothic" charset="0"/>
                <a:cs typeface="MS PGothic" charset="0"/>
                <a:sym typeface="Arial" charset="0"/>
              </a:defRPr>
            </a:lvl1pPr>
            <a:lvl2pPr marL="742950" indent="-285750">
              <a:defRPr sz="1400">
                <a:solidFill>
                  <a:srgbClr val="000000"/>
                </a:solidFill>
                <a:latin typeface="Arial" charset="0"/>
                <a:ea typeface="MS PGothic" charset="0"/>
                <a:cs typeface="MS PGothic" charset="0"/>
                <a:sym typeface="Arial" charset="0"/>
              </a:defRPr>
            </a:lvl2pPr>
            <a:lvl3pPr marL="1143000" indent="-228600">
              <a:defRPr sz="1400">
                <a:solidFill>
                  <a:srgbClr val="000000"/>
                </a:solidFill>
                <a:latin typeface="Arial" charset="0"/>
                <a:ea typeface="MS PGothic" charset="0"/>
                <a:cs typeface="MS PGothic" charset="0"/>
                <a:sym typeface="Arial" charset="0"/>
              </a:defRPr>
            </a:lvl3pPr>
            <a:lvl4pPr marL="1600200" indent="-228600">
              <a:defRPr sz="1400">
                <a:solidFill>
                  <a:srgbClr val="000000"/>
                </a:solidFill>
                <a:latin typeface="Arial" charset="0"/>
                <a:ea typeface="MS PGothic" charset="0"/>
                <a:cs typeface="MS PGothic" charset="0"/>
                <a:sym typeface="Arial" charset="0"/>
              </a:defRPr>
            </a:lvl4pPr>
            <a:lvl5pPr marL="2057400" indent="-228600">
              <a:defRPr sz="1400">
                <a:solidFill>
                  <a:srgbClr val="000000"/>
                </a:solidFill>
                <a:latin typeface="Arial" charset="0"/>
                <a:ea typeface="MS PGothic" charset="0"/>
                <a:cs typeface="MS PGothic" charset="0"/>
                <a:sym typeface="Arial" charset="0"/>
              </a:defRPr>
            </a:lvl5pPr>
            <a:lvl6pPr marL="25146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6pPr>
            <a:lvl7pPr marL="29718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7pPr>
            <a:lvl8pPr marL="34290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8pPr>
            <a:lvl9pPr marL="38862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9pPr>
          </a:lstStyle>
          <a:p>
            <a:pPr eaLnBrk="1" hangingPunct="1"/>
            <a:r>
              <a:rPr lang="en-US" altLang="zh-CN" sz="1500" dirty="0">
                <a:solidFill>
                  <a:srgbClr val="C5381D"/>
                </a:solidFill>
                <a:latin typeface="Trebuchet MS" charset="0"/>
              </a:rPr>
              <a:t>Specify </a:t>
            </a:r>
            <a:r>
              <a:rPr lang="en-US" altLang="zh-CN" sz="1500" dirty="0" smtClean="0">
                <a:solidFill>
                  <a:srgbClr val="C5381D"/>
                </a:solidFill>
                <a:latin typeface="Trebuchet MS" charset="0"/>
              </a:rPr>
              <a:t>the windows </a:t>
            </a:r>
            <a:endParaRPr lang="en-US" altLang="zh-CN" sz="1500" dirty="0">
              <a:solidFill>
                <a:srgbClr val="C5381D"/>
              </a:solidFill>
              <a:latin typeface="Trebuchet MS" charset="0"/>
            </a:endParaRPr>
          </a:p>
          <a:p>
            <a:pPr eaLnBrk="1" hangingPunct="1"/>
            <a:r>
              <a:rPr lang="en-US" altLang="zh-CN" sz="1500" dirty="0" smtClean="0">
                <a:solidFill>
                  <a:srgbClr val="C5381D"/>
                </a:solidFill>
                <a:latin typeface="Trebuchet MS" charset="0"/>
              </a:rPr>
              <a:t>stack</a:t>
            </a:r>
            <a:endParaRPr lang="en-US" altLang="zh-CN" dirty="0"/>
          </a:p>
        </p:txBody>
      </p:sp>
      <p:sp>
        <p:nvSpPr>
          <p:cNvPr id="12293" name="Arrow 558"/>
          <p:cNvSpPr>
            <a:spLocks noChangeShapeType="1"/>
          </p:cNvSpPr>
          <p:nvPr/>
        </p:nvSpPr>
        <p:spPr bwMode="auto">
          <a:xfrm flipV="1">
            <a:off x="1114425" y="2066925"/>
            <a:ext cx="365125" cy="765175"/>
          </a:xfrm>
          <a:prstGeom prst="line">
            <a:avLst/>
          </a:prstGeom>
          <a:noFill/>
          <a:ln w="9525" cap="flat" cmpd="sng">
            <a:solidFill>
              <a:srgbClr val="1C83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grpSp>
        <p:nvGrpSpPr>
          <p:cNvPr id="15365" name="Group 6"/>
          <p:cNvGrpSpPr>
            <a:grpSpLocks/>
          </p:cNvGrpSpPr>
          <p:nvPr/>
        </p:nvGrpSpPr>
        <p:grpSpPr bwMode="auto">
          <a:xfrm>
            <a:off x="2066925" y="1108075"/>
            <a:ext cx="6723063" cy="3582988"/>
            <a:chOff x="0" y="0"/>
            <a:chExt cx="10586" cy="5646"/>
          </a:xfrm>
        </p:grpSpPr>
        <p:sp>
          <p:nvSpPr>
            <p:cNvPr id="12295" name="AutoShape 7"/>
            <p:cNvSpPr>
              <a:spLocks noChangeArrowheads="1"/>
            </p:cNvSpPr>
            <p:nvPr/>
          </p:nvSpPr>
          <p:spPr bwMode="auto">
            <a:xfrm>
              <a:off x="575" y="120"/>
              <a:ext cx="10011" cy="5353"/>
            </a:xfrm>
            <a:prstGeom prst="roundRect">
              <a:avLst>
                <a:gd name="adj" fmla="val 4241"/>
              </a:avLst>
            </a:prstGeom>
            <a:solidFill>
              <a:srgbClr val="EAEAEA"/>
            </a:solidFill>
            <a:ln w="9525" cap="flat" cmpd="sng">
              <a:solidFill>
                <a:srgbClr val="3333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endParaRPr lang="en-US"/>
            </a:p>
          </p:txBody>
        </p:sp>
        <p:grpSp>
          <p:nvGrpSpPr>
            <p:cNvPr id="15370" name="Group 8"/>
            <p:cNvGrpSpPr>
              <a:grpSpLocks/>
            </p:cNvGrpSpPr>
            <p:nvPr/>
          </p:nvGrpSpPr>
          <p:grpSpPr bwMode="auto">
            <a:xfrm>
              <a:off x="5001" y="719"/>
              <a:ext cx="2338" cy="692"/>
              <a:chOff x="0" y="0"/>
              <a:chExt cx="2338" cy="692"/>
            </a:xfrm>
          </p:grpSpPr>
          <p:sp>
            <p:nvSpPr>
              <p:cNvPr id="12297" name="AutoShape 9"/>
              <p:cNvSpPr>
                <a:spLocks noChangeArrowheads="1"/>
              </p:cNvSpPr>
              <p:nvPr/>
            </p:nvSpPr>
            <p:spPr bwMode="auto">
              <a:xfrm>
                <a:off x="1" y="-1"/>
                <a:ext cx="2337" cy="693"/>
              </a:xfrm>
              <a:prstGeom prst="roundRect">
                <a:avLst>
                  <a:gd name="adj" fmla="val 16667"/>
                </a:avLst>
              </a:prstGeom>
              <a:solidFill>
                <a:srgbClr val="3DA19C"/>
              </a:solidFill>
              <a:ln>
                <a:noFill/>
              </a:ln>
              <a:effectLst/>
              <a:extLst>
                <a:ext uri="{91240B29-F687-4f45-9708-019B960494DF}">
                  <a14:hiddenLine xmlns:a14="http://schemas.microsoft.com/office/drawing/2010/main" w="9525" cap="flat"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eaLnBrk="1" hangingPunct="1">
                  <a:defRPr/>
                </a:pPr>
                <a:r>
                  <a:rPr lang="en-PH" sz="1100" b="1">
                    <a:solidFill>
                      <a:schemeClr val="bg1"/>
                    </a:solidFill>
                  </a:rPr>
                  <a:t>      Cloud Controller</a:t>
                </a:r>
              </a:p>
              <a:p>
                <a:pPr eaLnBrk="1" hangingPunct="1">
                  <a:defRPr/>
                </a:pPr>
                <a:r>
                  <a:rPr lang="en-PH" sz="1100" b="1">
                    <a:solidFill>
                      <a:schemeClr val="bg1"/>
                    </a:solidFill>
                  </a:rPr>
                  <a:t>      Bridge</a:t>
                </a:r>
                <a:endParaRPr lang="en-PH"/>
              </a:p>
            </p:txBody>
          </p:sp>
          <p:sp>
            <p:nvSpPr>
              <p:cNvPr id="12298" name="AutoShape 10"/>
              <p:cNvSpPr>
                <a:spLocks noChangeArrowheads="1"/>
              </p:cNvSpPr>
              <p:nvPr/>
            </p:nvSpPr>
            <p:spPr bwMode="auto">
              <a:xfrm>
                <a:off x="66" y="234"/>
                <a:ext cx="400" cy="39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400"/>
                      <a:pt x="16199" y="7817"/>
                      <a:pt x="16199" y="10799"/>
                    </a:cubicBezTo>
                    <a:lnTo>
                      <a:pt x="21600" y="10800"/>
                    </a:lnTo>
                    <a:cubicBezTo>
                      <a:pt x="21600" y="4835"/>
                      <a:pt x="16764" y="0"/>
                      <a:pt x="10800" y="0"/>
                    </a:cubicBezTo>
                    <a:cubicBezTo>
                      <a:pt x="4835" y="0"/>
                      <a:pt x="0" y="4835"/>
                      <a:pt x="0" y="10800"/>
                    </a:cubicBezTo>
                    <a:close/>
                  </a:path>
                </a:pathLst>
              </a:custGeom>
              <a:solidFill>
                <a:schemeClr val="bg1"/>
              </a:solidFill>
              <a:ln>
                <a:noFill/>
              </a:ln>
              <a:effectLst/>
              <a:extLs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endParaRPr lang="en-US"/>
              </a:p>
            </p:txBody>
          </p:sp>
        </p:grpSp>
        <p:sp>
          <p:nvSpPr>
            <p:cNvPr id="12299" name="Arrow 573"/>
            <p:cNvSpPr>
              <a:spLocks noChangeShapeType="1"/>
            </p:cNvSpPr>
            <p:nvPr/>
          </p:nvSpPr>
          <p:spPr bwMode="auto">
            <a:xfrm flipV="1">
              <a:off x="4097" y="1063"/>
              <a:ext cx="905" cy="3"/>
            </a:xfrm>
            <a:prstGeom prst="line">
              <a:avLst/>
            </a:prstGeom>
            <a:noFill/>
            <a:ln w="12700" cap="flat" cmpd="sng">
              <a:solidFill>
                <a:srgbClr val="3333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grpSp>
          <p:nvGrpSpPr>
            <p:cNvPr id="15372" name="Group 12"/>
            <p:cNvGrpSpPr>
              <a:grpSpLocks/>
            </p:cNvGrpSpPr>
            <p:nvPr/>
          </p:nvGrpSpPr>
          <p:grpSpPr bwMode="auto">
            <a:xfrm>
              <a:off x="8748" y="1772"/>
              <a:ext cx="1146" cy="692"/>
              <a:chOff x="0" y="0"/>
              <a:chExt cx="1146" cy="692"/>
            </a:xfrm>
          </p:grpSpPr>
          <p:sp>
            <p:nvSpPr>
              <p:cNvPr id="12301" name="AutoShape 13"/>
              <p:cNvSpPr>
                <a:spLocks noChangeArrowheads="1"/>
              </p:cNvSpPr>
              <p:nvPr/>
            </p:nvSpPr>
            <p:spPr bwMode="auto">
              <a:xfrm>
                <a:off x="1" y="-1"/>
                <a:ext cx="1145" cy="693"/>
              </a:xfrm>
              <a:prstGeom prst="roundRect">
                <a:avLst>
                  <a:gd name="adj" fmla="val 16667"/>
                </a:avLst>
              </a:prstGeom>
              <a:solidFill>
                <a:srgbClr val="3DA19C"/>
              </a:solidFill>
              <a:ln>
                <a:noFill/>
              </a:ln>
              <a:effectLst/>
              <a:extLst>
                <a:ext uri="{91240B29-F687-4f45-9708-019B960494DF}">
                  <a14:hiddenLine xmlns:a14="http://schemas.microsoft.com/office/drawing/2010/main" w="9525" cap="flat" cmpd="sng">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r" eaLnBrk="1" hangingPunct="1">
                  <a:defRPr/>
                </a:pPr>
                <a:r>
                  <a:rPr lang="en-PH" sz="1100" b="1">
                    <a:solidFill>
                      <a:schemeClr val="bg1"/>
                    </a:solidFill>
                  </a:rPr>
                  <a:t>BBS</a:t>
                </a:r>
                <a:endParaRPr lang="en-PH"/>
              </a:p>
            </p:txBody>
          </p:sp>
          <p:pic>
            <p:nvPicPr>
              <p:cNvPr id="15416" name="Picture 14" descr="B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 y="199"/>
                <a:ext cx="33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73" name="Group 15"/>
            <p:cNvGrpSpPr>
              <a:grpSpLocks/>
            </p:cNvGrpSpPr>
            <p:nvPr/>
          </p:nvGrpSpPr>
          <p:grpSpPr bwMode="auto">
            <a:xfrm>
              <a:off x="1758" y="716"/>
              <a:ext cx="2338" cy="692"/>
              <a:chOff x="0" y="0"/>
              <a:chExt cx="2338" cy="692"/>
            </a:xfrm>
          </p:grpSpPr>
          <p:sp>
            <p:nvSpPr>
              <p:cNvPr id="12304" name="AutoShape 16"/>
              <p:cNvSpPr>
                <a:spLocks noChangeArrowheads="1"/>
              </p:cNvSpPr>
              <p:nvPr/>
            </p:nvSpPr>
            <p:spPr bwMode="auto">
              <a:xfrm>
                <a:off x="-1" y="-1"/>
                <a:ext cx="2340" cy="693"/>
              </a:xfrm>
              <a:prstGeom prst="roundRect">
                <a:avLst>
                  <a:gd name="adj" fmla="val 16667"/>
                </a:avLst>
              </a:prstGeom>
              <a:solidFill>
                <a:srgbClr val="3DA19C"/>
              </a:solidFill>
              <a:ln>
                <a:noFill/>
              </a:ln>
              <a:effectLst/>
              <a:extLst>
                <a:ext uri="{91240B29-F687-4f45-9708-019B960494DF}">
                  <a14:hiddenLine xmlns:a14="http://schemas.microsoft.com/office/drawing/2010/main" w="9525" cmpd="sng">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r" eaLnBrk="1" hangingPunct="1">
                  <a:defRPr/>
                </a:pPr>
                <a:r>
                  <a:rPr lang="en-PH" sz="1100" b="1">
                    <a:solidFill>
                      <a:schemeClr val="bg1"/>
                    </a:solidFill>
                  </a:rPr>
                  <a:t>        Cloud Controller</a:t>
                </a:r>
              </a:p>
            </p:txBody>
          </p:sp>
          <p:pic>
            <p:nvPicPr>
              <p:cNvPr id="15414" name="Picture 17" descr="cloud contro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 y="182"/>
                <a:ext cx="341"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74" name="Group 18"/>
            <p:cNvGrpSpPr>
              <a:grpSpLocks/>
            </p:cNvGrpSpPr>
            <p:nvPr/>
          </p:nvGrpSpPr>
          <p:grpSpPr bwMode="auto">
            <a:xfrm>
              <a:off x="841" y="0"/>
              <a:ext cx="583" cy="5646"/>
              <a:chOff x="0" y="0"/>
              <a:chExt cx="588" cy="5434"/>
            </a:xfrm>
          </p:grpSpPr>
          <p:sp>
            <p:nvSpPr>
              <p:cNvPr id="12307" name="AutoShape 19"/>
              <p:cNvSpPr>
                <a:spLocks noChangeArrowheads="1"/>
              </p:cNvSpPr>
              <p:nvPr/>
            </p:nvSpPr>
            <p:spPr bwMode="auto">
              <a:xfrm>
                <a:off x="-1" y="0"/>
                <a:ext cx="590" cy="5434"/>
              </a:xfrm>
              <a:prstGeom prst="roundRect">
                <a:avLst>
                  <a:gd name="adj" fmla="val 16667"/>
                </a:avLst>
              </a:prstGeom>
              <a:solidFill>
                <a:srgbClr val="969696">
                  <a:alpha val="50999"/>
                </a:srgbClr>
              </a:solidFill>
              <a:ln>
                <a:noFill/>
              </a:ln>
              <a:effectLst/>
              <a:extLst>
                <a:ext uri="{91240B29-F687-4f45-9708-019B960494DF}">
                  <a14:hiddenLine xmlns:a14="http://schemas.microsoft.com/office/drawing/2010/main" w="9525" cmpd="sng">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a:p>
            </p:txBody>
          </p:sp>
          <p:sp>
            <p:nvSpPr>
              <p:cNvPr id="15411" name="Text Box 20"/>
              <p:cNvSpPr txBox="1">
                <a:spLocks noChangeArrowheads="1"/>
              </p:cNvSpPr>
              <p:nvPr/>
            </p:nvSpPr>
            <p:spPr bwMode="auto">
              <a:xfrm rot="-5400000">
                <a:off x="-275" y="2786"/>
                <a:ext cx="1125"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charset="0"/>
                    <a:ea typeface="MS PGothic" charset="0"/>
                    <a:cs typeface="MS PGothic" charset="0"/>
                    <a:sym typeface="Arial" charset="0"/>
                  </a:defRPr>
                </a:lvl1pPr>
                <a:lvl2pPr marL="742950" indent="-285750">
                  <a:defRPr sz="1400">
                    <a:solidFill>
                      <a:srgbClr val="000000"/>
                    </a:solidFill>
                    <a:latin typeface="Arial" charset="0"/>
                    <a:ea typeface="MS PGothic" charset="0"/>
                    <a:cs typeface="MS PGothic" charset="0"/>
                    <a:sym typeface="Arial" charset="0"/>
                  </a:defRPr>
                </a:lvl2pPr>
                <a:lvl3pPr marL="1143000" indent="-228600">
                  <a:defRPr sz="1400">
                    <a:solidFill>
                      <a:srgbClr val="000000"/>
                    </a:solidFill>
                    <a:latin typeface="Arial" charset="0"/>
                    <a:ea typeface="MS PGothic" charset="0"/>
                    <a:cs typeface="MS PGothic" charset="0"/>
                    <a:sym typeface="Arial" charset="0"/>
                  </a:defRPr>
                </a:lvl3pPr>
                <a:lvl4pPr marL="1600200" indent="-228600">
                  <a:defRPr sz="1400">
                    <a:solidFill>
                      <a:srgbClr val="000000"/>
                    </a:solidFill>
                    <a:latin typeface="Arial" charset="0"/>
                    <a:ea typeface="MS PGothic" charset="0"/>
                    <a:cs typeface="MS PGothic" charset="0"/>
                    <a:sym typeface="Arial" charset="0"/>
                  </a:defRPr>
                </a:lvl4pPr>
                <a:lvl5pPr marL="2057400" indent="-228600">
                  <a:defRPr sz="1400">
                    <a:solidFill>
                      <a:srgbClr val="000000"/>
                    </a:solidFill>
                    <a:latin typeface="Arial" charset="0"/>
                    <a:ea typeface="MS PGothic" charset="0"/>
                    <a:cs typeface="MS PGothic" charset="0"/>
                    <a:sym typeface="Arial" charset="0"/>
                  </a:defRPr>
                </a:lvl5pPr>
                <a:lvl6pPr marL="25146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6pPr>
                <a:lvl7pPr marL="29718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7pPr>
                <a:lvl8pPr marL="34290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8pPr>
                <a:lvl9pPr marL="38862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9pPr>
              </a:lstStyle>
              <a:p>
                <a:pPr eaLnBrk="1" hangingPunct="1"/>
                <a:r>
                  <a:rPr lang="en-PH">
                    <a:solidFill>
                      <a:schemeClr val="bg1"/>
                    </a:solidFill>
                  </a:rPr>
                  <a:t>Router</a:t>
                </a:r>
                <a:endParaRPr lang="en-US">
                  <a:solidFill>
                    <a:schemeClr val="bg1"/>
                  </a:solidFill>
                </a:endParaRPr>
              </a:p>
            </p:txBody>
          </p:sp>
          <p:pic>
            <p:nvPicPr>
              <p:cNvPr id="15412" name="Picture 21" descr="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7" y="1838"/>
                <a:ext cx="46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75" name="Group 22"/>
            <p:cNvGrpSpPr>
              <a:grpSpLocks/>
            </p:cNvGrpSpPr>
            <p:nvPr/>
          </p:nvGrpSpPr>
          <p:grpSpPr bwMode="auto">
            <a:xfrm>
              <a:off x="5193" y="1830"/>
              <a:ext cx="1997" cy="576"/>
              <a:chOff x="0" y="0"/>
              <a:chExt cx="1702" cy="576"/>
            </a:xfrm>
          </p:grpSpPr>
          <p:sp>
            <p:nvSpPr>
              <p:cNvPr id="12311" name="AutoShape 23"/>
              <p:cNvSpPr>
                <a:spLocks noChangeArrowheads="1"/>
              </p:cNvSpPr>
              <p:nvPr/>
            </p:nvSpPr>
            <p:spPr bwMode="auto">
              <a:xfrm>
                <a:off x="-1" y="1"/>
                <a:ext cx="1702" cy="575"/>
              </a:xfrm>
              <a:prstGeom prst="roundRect">
                <a:avLst>
                  <a:gd name="adj" fmla="val 16667"/>
                </a:avLst>
              </a:prstGeom>
              <a:solidFill>
                <a:srgbClr val="3DA19C"/>
              </a:solidFill>
              <a:ln>
                <a:noFill/>
              </a:ln>
              <a:effectLst/>
              <a:extLst>
                <a:ext uri="{91240B29-F687-4f45-9708-019B960494DF}">
                  <a14:hiddenLine xmlns:a14="http://schemas.microsoft.com/office/drawing/2010/main" w="9525" cmpd="sng">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eaLnBrk="1" hangingPunct="1">
                  <a:defRPr/>
                </a:pPr>
                <a:r>
                  <a:rPr lang="en-PH" sz="1100" b="1">
                    <a:solidFill>
                      <a:schemeClr val="bg1"/>
                    </a:solidFill>
                  </a:rPr>
                  <a:t>Auctioneer</a:t>
                </a:r>
              </a:p>
            </p:txBody>
          </p:sp>
          <p:sp>
            <p:nvSpPr>
              <p:cNvPr id="12312" name="AutoShape 24"/>
              <p:cNvSpPr>
                <a:spLocks noChangeArrowheads="1"/>
              </p:cNvSpPr>
              <p:nvPr/>
            </p:nvSpPr>
            <p:spPr bwMode="auto">
              <a:xfrm>
                <a:off x="71" y="109"/>
                <a:ext cx="383" cy="383"/>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bg1"/>
              </a:solidFill>
              <a:ln>
                <a:noFill/>
              </a:ln>
              <a:effectLst/>
              <a:extLs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endParaRPr lang="en-US"/>
              </a:p>
            </p:txBody>
          </p:sp>
        </p:grpSp>
        <p:sp>
          <p:nvSpPr>
            <p:cNvPr id="15376" name="Text Box 25"/>
            <p:cNvSpPr txBox="1">
              <a:spLocks noChangeArrowheads="1"/>
            </p:cNvSpPr>
            <p:nvPr/>
          </p:nvSpPr>
          <p:spPr bwMode="auto">
            <a:xfrm>
              <a:off x="2061" y="3550"/>
              <a:ext cx="135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charset="0"/>
                  <a:ea typeface="MS PGothic" charset="0"/>
                  <a:cs typeface="MS PGothic" charset="0"/>
                  <a:sym typeface="Arial" charset="0"/>
                </a:defRPr>
              </a:lvl1pPr>
              <a:lvl2pPr marL="742950" indent="-285750">
                <a:defRPr sz="1400">
                  <a:solidFill>
                    <a:srgbClr val="000000"/>
                  </a:solidFill>
                  <a:latin typeface="Arial" charset="0"/>
                  <a:ea typeface="MS PGothic" charset="0"/>
                  <a:cs typeface="MS PGothic" charset="0"/>
                  <a:sym typeface="Arial" charset="0"/>
                </a:defRPr>
              </a:lvl2pPr>
              <a:lvl3pPr marL="1143000" indent="-228600">
                <a:defRPr sz="1400">
                  <a:solidFill>
                    <a:srgbClr val="000000"/>
                  </a:solidFill>
                  <a:latin typeface="Arial" charset="0"/>
                  <a:ea typeface="MS PGothic" charset="0"/>
                  <a:cs typeface="MS PGothic" charset="0"/>
                  <a:sym typeface="Arial" charset="0"/>
                </a:defRPr>
              </a:lvl3pPr>
              <a:lvl4pPr marL="1600200" indent="-228600">
                <a:defRPr sz="1400">
                  <a:solidFill>
                    <a:srgbClr val="000000"/>
                  </a:solidFill>
                  <a:latin typeface="Arial" charset="0"/>
                  <a:ea typeface="MS PGothic" charset="0"/>
                  <a:cs typeface="MS PGothic" charset="0"/>
                  <a:sym typeface="Arial" charset="0"/>
                </a:defRPr>
              </a:lvl4pPr>
              <a:lvl5pPr marL="2057400" indent="-228600">
                <a:defRPr sz="1400">
                  <a:solidFill>
                    <a:srgbClr val="000000"/>
                  </a:solidFill>
                  <a:latin typeface="Arial" charset="0"/>
                  <a:ea typeface="MS PGothic" charset="0"/>
                  <a:cs typeface="MS PGothic" charset="0"/>
                  <a:sym typeface="Arial" charset="0"/>
                </a:defRPr>
              </a:lvl5pPr>
              <a:lvl6pPr marL="25146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6pPr>
              <a:lvl7pPr marL="29718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7pPr>
              <a:lvl8pPr marL="34290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8pPr>
              <a:lvl9pPr marL="38862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9pPr>
            </a:lstStyle>
            <a:p>
              <a:pPr eaLnBrk="1" hangingPunct="1"/>
              <a:r>
                <a:rPr lang="en-PH" sz="1100">
                  <a:solidFill>
                    <a:schemeClr val="bg1"/>
                  </a:solidFill>
                </a:rPr>
                <a:t>Linux Cell</a:t>
              </a:r>
              <a:endParaRPr lang="en-US" sz="1100">
                <a:solidFill>
                  <a:schemeClr val="bg1"/>
                </a:solidFill>
              </a:endParaRPr>
            </a:p>
          </p:txBody>
        </p:sp>
        <p:grpSp>
          <p:nvGrpSpPr>
            <p:cNvPr id="15377" name="Group 26"/>
            <p:cNvGrpSpPr>
              <a:grpSpLocks/>
            </p:cNvGrpSpPr>
            <p:nvPr/>
          </p:nvGrpSpPr>
          <p:grpSpPr bwMode="auto">
            <a:xfrm>
              <a:off x="2020" y="3478"/>
              <a:ext cx="2668" cy="1774"/>
              <a:chOff x="0" y="0"/>
              <a:chExt cx="2668" cy="1774"/>
            </a:xfrm>
          </p:grpSpPr>
          <p:sp>
            <p:nvSpPr>
              <p:cNvPr id="12315" name="AutoShape 27"/>
              <p:cNvSpPr>
                <a:spLocks noChangeArrowheads="1"/>
              </p:cNvSpPr>
              <p:nvPr/>
            </p:nvSpPr>
            <p:spPr bwMode="auto">
              <a:xfrm>
                <a:off x="0" y="-1"/>
                <a:ext cx="2667" cy="1774"/>
              </a:xfrm>
              <a:prstGeom prst="roundRect">
                <a:avLst>
                  <a:gd name="adj" fmla="val 3722"/>
                </a:avLst>
              </a:prstGeom>
              <a:solidFill>
                <a:srgbClr val="3DA19C"/>
              </a:solidFill>
              <a:ln>
                <a:noFill/>
              </a:ln>
              <a:effectLst/>
              <a:extLst>
                <a:ext uri="{91240B29-F687-4f45-9708-019B960494DF}">
                  <a14:hiddenLine xmlns:a14="http://schemas.microsoft.com/office/drawing/2010/main" w="9525" cap="flat"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eaLnBrk="1" hangingPunct="1">
                  <a:defRPr/>
                </a:pPr>
                <a:endParaRPr lang="en-PH" sz="1100">
                  <a:solidFill>
                    <a:schemeClr val="bg1"/>
                  </a:solidFill>
                </a:endParaRPr>
              </a:p>
            </p:txBody>
          </p:sp>
          <p:pic>
            <p:nvPicPr>
              <p:cNvPr id="15403" name="Picture 28" descr="ge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 y="108"/>
                <a:ext cx="30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7" name="AutoShape 29"/>
              <p:cNvSpPr>
                <a:spLocks noChangeArrowheads="1"/>
              </p:cNvSpPr>
              <p:nvPr/>
            </p:nvSpPr>
            <p:spPr bwMode="auto">
              <a:xfrm>
                <a:off x="1714" y="419"/>
                <a:ext cx="775" cy="305"/>
              </a:xfrm>
              <a:prstGeom prst="roundRect">
                <a:avLst>
                  <a:gd name="adj" fmla="val 16667"/>
                </a:avLst>
              </a:prstGeom>
              <a:noFill/>
              <a:ln w="12700" cap="flat"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ctr" eaLnBrk="1" hangingPunct="1">
                  <a:defRPr/>
                </a:pPr>
                <a:r>
                  <a:rPr lang="en-PH" sz="1100">
                    <a:solidFill>
                      <a:schemeClr val="bg1"/>
                    </a:solidFill>
                  </a:rPr>
                  <a:t>Rep </a:t>
                </a:r>
              </a:p>
            </p:txBody>
          </p:sp>
          <p:sp>
            <p:nvSpPr>
              <p:cNvPr id="12318" name="AutoShape 30"/>
              <p:cNvSpPr>
                <a:spLocks noChangeArrowheads="1"/>
              </p:cNvSpPr>
              <p:nvPr/>
            </p:nvSpPr>
            <p:spPr bwMode="auto">
              <a:xfrm>
                <a:off x="1210" y="805"/>
                <a:ext cx="1280" cy="323"/>
              </a:xfrm>
              <a:prstGeom prst="roundRect">
                <a:avLst>
                  <a:gd name="adj" fmla="val 16667"/>
                </a:avLst>
              </a:prstGeom>
              <a:noFill/>
              <a:ln w="12700" cap="flat" cmpd="sng">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ctr" eaLnBrk="1" hangingPunct="1">
                  <a:defRPr/>
                </a:pPr>
                <a:r>
                  <a:rPr lang="en-PH" sz="1100">
                    <a:solidFill>
                      <a:schemeClr val="bg1"/>
                    </a:solidFill>
                  </a:rPr>
                  <a:t>Executor</a:t>
                </a:r>
                <a:endParaRPr lang="en-PH"/>
              </a:p>
            </p:txBody>
          </p:sp>
          <p:pic>
            <p:nvPicPr>
              <p:cNvPr id="15406" name="Picture 31" descr="dro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 y="1183"/>
                <a:ext cx="242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20" name="Text Box 32"/>
              <p:cNvSpPr txBox="1">
                <a:spLocks noChangeArrowheads="1"/>
              </p:cNvSpPr>
              <p:nvPr/>
            </p:nvSpPr>
            <p:spPr bwMode="auto">
              <a:xfrm>
                <a:off x="310" y="72"/>
                <a:ext cx="135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spAutoFit/>
              </a:bodyPr>
              <a:lstStyle/>
              <a:p>
                <a:pPr eaLnBrk="1" hangingPunct="1">
                  <a:defRPr/>
                </a:pPr>
                <a:r>
                  <a:rPr lang="en-PH" sz="1100">
                    <a:solidFill>
                      <a:schemeClr val="bg1"/>
                    </a:solidFill>
                    <a:latin typeface="Trebuchet MS" charset="0"/>
                  </a:rPr>
                  <a:t>Linux Cell</a:t>
                </a:r>
                <a:endParaRPr lang="en-US" altLang="en-US" sz="1100">
                  <a:solidFill>
                    <a:schemeClr val="bg1"/>
                  </a:solidFill>
                  <a:latin typeface="Trebuchet MS" charset="0"/>
                </a:endParaRPr>
              </a:p>
            </p:txBody>
          </p:sp>
        </p:grpSp>
        <p:grpSp>
          <p:nvGrpSpPr>
            <p:cNvPr id="15378" name="Group 33"/>
            <p:cNvGrpSpPr>
              <a:grpSpLocks/>
            </p:cNvGrpSpPr>
            <p:nvPr/>
          </p:nvGrpSpPr>
          <p:grpSpPr bwMode="auto">
            <a:xfrm>
              <a:off x="4849" y="3472"/>
              <a:ext cx="2668" cy="1774"/>
              <a:chOff x="0" y="0"/>
              <a:chExt cx="2668" cy="1774"/>
            </a:xfrm>
          </p:grpSpPr>
          <p:sp>
            <p:nvSpPr>
              <p:cNvPr id="12322" name="AutoShape 34"/>
              <p:cNvSpPr>
                <a:spLocks noChangeArrowheads="1"/>
              </p:cNvSpPr>
              <p:nvPr/>
            </p:nvSpPr>
            <p:spPr bwMode="auto">
              <a:xfrm>
                <a:off x="0" y="0"/>
                <a:ext cx="2667" cy="1774"/>
              </a:xfrm>
              <a:prstGeom prst="roundRect">
                <a:avLst>
                  <a:gd name="adj" fmla="val 3722"/>
                </a:avLst>
              </a:prstGeom>
              <a:solidFill>
                <a:srgbClr val="3DA19C"/>
              </a:solidFill>
              <a:ln>
                <a:noFill/>
              </a:ln>
              <a:effectLst/>
              <a:extLst>
                <a:ext uri="{91240B29-F687-4f45-9708-019B960494DF}">
                  <a14:hiddenLine xmlns:a14="http://schemas.microsoft.com/office/drawing/2010/main" w="9525" cap="flat" cmpd="sng">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eaLnBrk="1" hangingPunct="1">
                  <a:defRPr/>
                </a:pPr>
                <a:endParaRPr lang="en-PH" sz="1100">
                  <a:solidFill>
                    <a:schemeClr val="bg1"/>
                  </a:solidFill>
                </a:endParaRPr>
              </a:p>
            </p:txBody>
          </p:sp>
          <p:pic>
            <p:nvPicPr>
              <p:cNvPr id="12323" name="Picture 35" descr="ge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 y="108"/>
                <a:ext cx="307"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12324" name="AutoShape 36"/>
              <p:cNvSpPr>
                <a:spLocks noChangeArrowheads="1"/>
              </p:cNvSpPr>
              <p:nvPr/>
            </p:nvSpPr>
            <p:spPr bwMode="auto">
              <a:xfrm>
                <a:off x="1715" y="420"/>
                <a:ext cx="775" cy="305"/>
              </a:xfrm>
              <a:prstGeom prst="roundRect">
                <a:avLst>
                  <a:gd name="adj" fmla="val 16667"/>
                </a:avLst>
              </a:prstGeom>
              <a:noFill/>
              <a:ln w="12700" cap="flat" cmpd="sng">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ctr" eaLnBrk="1" hangingPunct="1">
                  <a:defRPr/>
                </a:pPr>
                <a:r>
                  <a:rPr lang="en-PH" sz="1100">
                    <a:solidFill>
                      <a:schemeClr val="bg1"/>
                    </a:solidFill>
                  </a:rPr>
                  <a:t>Rep </a:t>
                </a:r>
              </a:p>
            </p:txBody>
          </p:sp>
          <p:sp>
            <p:nvSpPr>
              <p:cNvPr id="12325" name="AutoShape 37"/>
              <p:cNvSpPr>
                <a:spLocks noChangeArrowheads="1"/>
              </p:cNvSpPr>
              <p:nvPr/>
            </p:nvSpPr>
            <p:spPr bwMode="auto">
              <a:xfrm>
                <a:off x="1210" y="806"/>
                <a:ext cx="1280" cy="323"/>
              </a:xfrm>
              <a:prstGeom prst="roundRect">
                <a:avLst>
                  <a:gd name="adj" fmla="val 16667"/>
                </a:avLst>
              </a:prstGeom>
              <a:noFill/>
              <a:ln w="12700" cap="flat"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ctr" eaLnBrk="1" hangingPunct="1">
                  <a:defRPr/>
                </a:pPr>
                <a:r>
                  <a:rPr lang="en-PH" sz="1100">
                    <a:solidFill>
                      <a:schemeClr val="bg1"/>
                    </a:solidFill>
                  </a:rPr>
                  <a:t>Executor</a:t>
                </a:r>
                <a:endParaRPr lang="en-PH"/>
              </a:p>
            </p:txBody>
          </p:sp>
          <p:pic>
            <p:nvPicPr>
              <p:cNvPr id="12326" name="Picture 38" descr="dro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 y="1183"/>
                <a:ext cx="2420"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12327" name="Text Box 39"/>
              <p:cNvSpPr txBox="1">
                <a:spLocks noChangeArrowheads="1"/>
              </p:cNvSpPr>
              <p:nvPr/>
            </p:nvSpPr>
            <p:spPr bwMode="auto">
              <a:xfrm>
                <a:off x="310" y="73"/>
                <a:ext cx="135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spAutoFit/>
              </a:bodyPr>
              <a:lstStyle/>
              <a:p>
                <a:pPr eaLnBrk="1" hangingPunct="1">
                  <a:defRPr/>
                </a:pPr>
                <a:r>
                  <a:rPr lang="en-PH" sz="1100">
                    <a:solidFill>
                      <a:schemeClr val="bg1"/>
                    </a:solidFill>
                    <a:latin typeface="Trebuchet MS" charset="0"/>
                  </a:rPr>
                  <a:t>Linux Cell</a:t>
                </a:r>
                <a:endParaRPr lang="en-US" altLang="en-US" sz="1100">
                  <a:solidFill>
                    <a:schemeClr val="bg1"/>
                  </a:solidFill>
                  <a:latin typeface="Trebuchet MS" charset="0"/>
                </a:endParaRPr>
              </a:p>
            </p:txBody>
          </p:sp>
        </p:grpSp>
        <p:grpSp>
          <p:nvGrpSpPr>
            <p:cNvPr id="15379" name="Group 40"/>
            <p:cNvGrpSpPr>
              <a:grpSpLocks/>
            </p:cNvGrpSpPr>
            <p:nvPr/>
          </p:nvGrpSpPr>
          <p:grpSpPr bwMode="auto">
            <a:xfrm>
              <a:off x="7686" y="3465"/>
              <a:ext cx="2668" cy="1774"/>
              <a:chOff x="0" y="0"/>
              <a:chExt cx="2668" cy="1774"/>
            </a:xfrm>
          </p:grpSpPr>
          <p:sp>
            <p:nvSpPr>
              <p:cNvPr id="12329" name="AutoShape 41"/>
              <p:cNvSpPr>
                <a:spLocks noChangeArrowheads="1"/>
              </p:cNvSpPr>
              <p:nvPr/>
            </p:nvSpPr>
            <p:spPr bwMode="auto">
              <a:xfrm>
                <a:off x="0" y="0"/>
                <a:ext cx="2667" cy="1774"/>
              </a:xfrm>
              <a:prstGeom prst="roundRect">
                <a:avLst>
                  <a:gd name="adj" fmla="val 3722"/>
                </a:avLst>
              </a:prstGeom>
              <a:solidFill>
                <a:srgbClr val="3DA19C"/>
              </a:solidFill>
              <a:ln>
                <a:noFill/>
              </a:ln>
              <a:effectLst/>
              <a:extLst>
                <a:ext uri="{91240B29-F687-4f45-9708-019B960494DF}">
                  <a14:hiddenLine xmlns:a14="http://schemas.microsoft.com/office/drawing/2010/main" w="9525" cap="flat" cmpd="sng">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eaLnBrk="1" hangingPunct="1">
                  <a:defRPr/>
                </a:pPr>
                <a:endParaRPr lang="en-PH" sz="1100">
                  <a:solidFill>
                    <a:schemeClr val="bg1"/>
                  </a:solidFill>
                </a:endParaRPr>
              </a:p>
            </p:txBody>
          </p:sp>
          <p:pic>
            <p:nvPicPr>
              <p:cNvPr id="12330" name="Picture 42" descr="ge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 y="107"/>
                <a:ext cx="307"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12331" name="AutoShape 43"/>
              <p:cNvSpPr>
                <a:spLocks noChangeArrowheads="1"/>
              </p:cNvSpPr>
              <p:nvPr/>
            </p:nvSpPr>
            <p:spPr bwMode="auto">
              <a:xfrm>
                <a:off x="1715" y="420"/>
                <a:ext cx="775" cy="305"/>
              </a:xfrm>
              <a:prstGeom prst="roundRect">
                <a:avLst>
                  <a:gd name="adj" fmla="val 16667"/>
                </a:avLst>
              </a:prstGeom>
              <a:noFill/>
              <a:ln w="12700" cap="flat" cmpd="sng">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ctr" eaLnBrk="1" hangingPunct="1">
                  <a:defRPr/>
                </a:pPr>
                <a:r>
                  <a:rPr lang="en-PH" sz="1100">
                    <a:solidFill>
                      <a:schemeClr val="bg1"/>
                    </a:solidFill>
                  </a:rPr>
                  <a:t>Rep </a:t>
                </a:r>
              </a:p>
            </p:txBody>
          </p:sp>
          <p:sp>
            <p:nvSpPr>
              <p:cNvPr id="12332" name="AutoShape 44"/>
              <p:cNvSpPr>
                <a:spLocks noChangeArrowheads="1"/>
              </p:cNvSpPr>
              <p:nvPr/>
            </p:nvSpPr>
            <p:spPr bwMode="auto">
              <a:xfrm>
                <a:off x="1210" y="805"/>
                <a:ext cx="1280" cy="323"/>
              </a:xfrm>
              <a:prstGeom prst="roundRect">
                <a:avLst>
                  <a:gd name="adj" fmla="val 16667"/>
                </a:avLst>
              </a:prstGeom>
              <a:noFill/>
              <a:ln w="12700" cap="flat"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ctr" eaLnBrk="1" hangingPunct="1">
                  <a:defRPr/>
                </a:pPr>
                <a:r>
                  <a:rPr lang="en-PH" sz="1100">
                    <a:solidFill>
                      <a:schemeClr val="bg1"/>
                    </a:solidFill>
                  </a:rPr>
                  <a:t>Executor</a:t>
                </a:r>
                <a:endParaRPr lang="en-PH"/>
              </a:p>
            </p:txBody>
          </p:sp>
          <p:pic>
            <p:nvPicPr>
              <p:cNvPr id="12333" name="Picture 45" descr="dro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 y="1183"/>
                <a:ext cx="2420"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12334" name="Text Box 46"/>
              <p:cNvSpPr txBox="1">
                <a:spLocks noChangeArrowheads="1"/>
              </p:cNvSpPr>
              <p:nvPr/>
            </p:nvSpPr>
            <p:spPr bwMode="auto">
              <a:xfrm>
                <a:off x="310" y="67"/>
                <a:ext cx="2002"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spAutoFit/>
              </a:bodyPr>
              <a:lstStyle/>
              <a:p>
                <a:pPr eaLnBrk="1" hangingPunct="1">
                  <a:defRPr/>
                </a:pPr>
                <a:r>
                  <a:rPr lang="en-PH" sz="1100">
                    <a:solidFill>
                      <a:schemeClr val="bg1"/>
                    </a:solidFill>
                    <a:latin typeface="Trebuchet MS" charset="0"/>
                  </a:rPr>
                  <a:t>Win2012 r2 Cell </a:t>
                </a:r>
              </a:p>
            </p:txBody>
          </p:sp>
        </p:grpSp>
        <p:sp>
          <p:nvSpPr>
            <p:cNvPr id="12336" name="Arrow 573"/>
            <p:cNvSpPr>
              <a:spLocks noChangeShapeType="1"/>
            </p:cNvSpPr>
            <p:nvPr/>
          </p:nvSpPr>
          <p:spPr bwMode="auto">
            <a:xfrm>
              <a:off x="6119" y="2464"/>
              <a:ext cx="2630" cy="941"/>
            </a:xfrm>
            <a:prstGeom prst="line">
              <a:avLst/>
            </a:prstGeom>
            <a:noFill/>
            <a:ln w="12700" cap="flat" cmpd="sng">
              <a:solidFill>
                <a:srgbClr val="333333"/>
              </a:solidFill>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2338" name="Arrow 573"/>
            <p:cNvSpPr>
              <a:spLocks noChangeShapeType="1"/>
            </p:cNvSpPr>
            <p:nvPr/>
          </p:nvSpPr>
          <p:spPr bwMode="auto">
            <a:xfrm flipH="1" flipV="1">
              <a:off x="6792" y="2464"/>
              <a:ext cx="2530" cy="938"/>
            </a:xfrm>
            <a:prstGeom prst="line">
              <a:avLst/>
            </a:prstGeom>
            <a:noFill/>
            <a:ln w="12700" cap="flat" cmpd="sng">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2341" name="Line 53"/>
            <p:cNvSpPr>
              <a:spLocks noChangeShapeType="1"/>
            </p:cNvSpPr>
            <p:nvPr/>
          </p:nvSpPr>
          <p:spPr bwMode="auto">
            <a:xfrm>
              <a:off x="7339" y="1063"/>
              <a:ext cx="1982" cy="3"/>
            </a:xfrm>
            <a:prstGeom prst="line">
              <a:avLst/>
            </a:prstGeom>
            <a:noFill/>
            <a:ln w="12700" cap="flat" cmpd="sng">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2342" name="Arrow 661"/>
            <p:cNvSpPr>
              <a:spLocks noChangeShapeType="1"/>
            </p:cNvSpPr>
            <p:nvPr/>
          </p:nvSpPr>
          <p:spPr bwMode="auto">
            <a:xfrm>
              <a:off x="9321" y="1066"/>
              <a:ext cx="2" cy="705"/>
            </a:xfrm>
            <a:prstGeom prst="line">
              <a:avLst/>
            </a:prstGeom>
            <a:noFill/>
            <a:ln w="12700" cap="flat" cmpd="sng">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2343" name="Arrow 573"/>
            <p:cNvSpPr>
              <a:spLocks noChangeShapeType="1"/>
            </p:cNvSpPr>
            <p:nvPr/>
          </p:nvSpPr>
          <p:spPr bwMode="auto">
            <a:xfrm flipH="1">
              <a:off x="7189" y="2124"/>
              <a:ext cx="1560" cy="0"/>
            </a:xfrm>
            <a:prstGeom prst="line">
              <a:avLst/>
            </a:prstGeom>
            <a:noFill/>
            <a:ln w="12700" cap="flat" cmpd="sng">
              <a:solidFill>
                <a:srgbClr val="3333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2344" name="Arrow 573"/>
            <p:cNvSpPr>
              <a:spLocks noChangeShapeType="1"/>
            </p:cNvSpPr>
            <p:nvPr/>
          </p:nvSpPr>
          <p:spPr bwMode="auto">
            <a:xfrm>
              <a:off x="0" y="1063"/>
              <a:ext cx="1705" cy="0"/>
            </a:xfrm>
            <a:prstGeom prst="line">
              <a:avLst/>
            </a:prstGeom>
            <a:noFill/>
            <a:ln w="12700" cap="flat" cmpd="sng">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grpSp>
      <p:grpSp>
        <p:nvGrpSpPr>
          <p:cNvPr id="15366" name="Group 56"/>
          <p:cNvGrpSpPr>
            <a:grpSpLocks/>
          </p:cNvGrpSpPr>
          <p:nvPr/>
        </p:nvGrpSpPr>
        <p:grpSpPr bwMode="auto">
          <a:xfrm>
            <a:off x="0" y="4629150"/>
            <a:ext cx="9144000" cy="385763"/>
            <a:chOff x="0" y="4629150"/>
            <a:chExt cx="9144000" cy="385763"/>
          </a:xfrm>
        </p:grpSpPr>
        <p:sp>
          <p:nvSpPr>
            <p:cNvPr id="58" name="Shape 44"/>
            <p:cNvSpPr>
              <a:spLocks noChangeArrowheads="1"/>
            </p:cNvSpPr>
            <p:nvPr/>
          </p:nvSpPr>
          <p:spPr bwMode="auto">
            <a:xfrm>
              <a:off x="0" y="4629150"/>
              <a:ext cx="9144000" cy="385763"/>
            </a:xfrm>
            <a:prstGeom prst="rect">
              <a:avLst/>
            </a:prstGeom>
            <a:solidFill>
              <a:srgbClr val="00685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lIns="91425" tIns="45700" rIns="91425" bIns="45700" anchor="ctr"/>
            <a:lstStyle/>
            <a:p>
              <a:pPr>
                <a:defRPr/>
              </a:pPr>
              <a:endParaRPr lang="en-US" b="1" i="1">
                <a:solidFill>
                  <a:srgbClr val="FFFFFF"/>
                </a:solidFill>
              </a:endParaRPr>
            </a:p>
          </p:txBody>
        </p:sp>
        <p:pic>
          <p:nvPicPr>
            <p:cNvPr id="59" name="Shape 48"/>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51788" y="4686300"/>
              <a:ext cx="900112"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grpSp>
      <p:grpSp>
        <p:nvGrpSpPr>
          <p:cNvPr id="56" name="Group 55"/>
          <p:cNvGrpSpPr/>
          <p:nvPr/>
        </p:nvGrpSpPr>
        <p:grpSpPr>
          <a:xfrm>
            <a:off x="3546685" y="1245537"/>
            <a:ext cx="856722" cy="307777"/>
            <a:chOff x="9834715" y="3011489"/>
            <a:chExt cx="856722" cy="307777"/>
          </a:xfrm>
          <a:solidFill>
            <a:schemeClr val="bg2"/>
          </a:solidFill>
        </p:grpSpPr>
        <p:sp>
          <p:nvSpPr>
            <p:cNvPr id="57" name="Diamond 87"/>
            <p:cNvSpPr/>
            <p:nvPr/>
          </p:nvSpPr>
          <p:spPr>
            <a:xfrm>
              <a:off x="9834715" y="3074988"/>
              <a:ext cx="169862" cy="192087"/>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anchor="ctr"/>
            <a:lstStyle/>
            <a:p>
              <a:pPr algn="ctr">
                <a:defRPr/>
              </a:pPr>
              <a:endParaRPr lang="en-US" dirty="0"/>
            </a:p>
          </p:txBody>
        </p:sp>
        <p:grpSp>
          <p:nvGrpSpPr>
            <p:cNvPr id="60" name="Group 59"/>
            <p:cNvGrpSpPr>
              <a:grpSpLocks/>
            </p:cNvGrpSpPr>
            <p:nvPr/>
          </p:nvGrpSpPr>
          <p:grpSpPr bwMode="auto">
            <a:xfrm>
              <a:off x="9931957" y="3011489"/>
              <a:ext cx="680459" cy="307777"/>
              <a:chOff x="5588327" y="3459283"/>
              <a:chExt cx="680540" cy="307579"/>
            </a:xfrm>
            <a:grpFill/>
          </p:grpSpPr>
          <p:sp>
            <p:nvSpPr>
              <p:cNvPr id="64" name="TextBox 97"/>
              <p:cNvSpPr txBox="1">
                <a:spLocks noChangeArrowheads="1"/>
              </p:cNvSpPr>
              <p:nvPr/>
            </p:nvSpPr>
            <p:spPr bwMode="auto">
              <a:xfrm>
                <a:off x="5979320" y="3459283"/>
                <a:ext cx="289547" cy="30757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dirty="0">
                    <a:solidFill>
                      <a:schemeClr val="bg2"/>
                    </a:solidFill>
                  </a:rPr>
                  <a:t>=</a:t>
                </a:r>
              </a:p>
            </p:txBody>
          </p:sp>
          <p:sp>
            <p:nvSpPr>
              <p:cNvPr id="62" name="Rectangle 102"/>
              <p:cNvSpPr/>
              <p:nvPr/>
            </p:nvSpPr>
            <p:spPr>
              <a:xfrm>
                <a:off x="5825397" y="3468802"/>
                <a:ext cx="201636" cy="245904"/>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3" name="TextBox 96"/>
              <p:cNvSpPr txBox="1">
                <a:spLocks noChangeArrowheads="1"/>
              </p:cNvSpPr>
              <p:nvPr/>
            </p:nvSpPr>
            <p:spPr bwMode="auto">
              <a:xfrm>
                <a:off x="5588327" y="3459283"/>
                <a:ext cx="289547" cy="30757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dirty="0">
                    <a:solidFill>
                      <a:schemeClr val="bg2"/>
                    </a:solidFill>
                  </a:rPr>
                  <a:t>+</a:t>
                </a:r>
              </a:p>
            </p:txBody>
          </p:sp>
        </p:grpSp>
        <p:sp>
          <p:nvSpPr>
            <p:cNvPr id="61" name="Teardrop 60"/>
            <p:cNvSpPr/>
            <p:nvPr/>
          </p:nvSpPr>
          <p:spPr>
            <a:xfrm rot="18900000">
              <a:off x="10539037" y="3134144"/>
              <a:ext cx="152400" cy="153988"/>
            </a:xfrm>
            <a:prstGeom prst="teardrop">
              <a:avLst>
                <a:gd name="adj" fmla="val 149574"/>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anchor="ctr"/>
            <a:lstStyle/>
            <a:p>
              <a:pPr algn="ctr">
                <a:defRPr/>
              </a:pPr>
              <a:endParaRPr lang="en-US" dirty="0"/>
            </a:p>
          </p:txBody>
        </p:sp>
      </p:grpSp>
    </p:spTree>
    <p:extLst>
      <p:ext uri="{BB962C8B-B14F-4D97-AF65-F5344CB8AC3E}">
        <p14:creationId xmlns:p14="http://schemas.microsoft.com/office/powerpoint/2010/main" val="420363518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grpSp>
        <p:nvGrpSpPr>
          <p:cNvPr id="267" name="Shape 267"/>
          <p:cNvGrpSpPr/>
          <p:nvPr/>
        </p:nvGrpSpPr>
        <p:grpSpPr>
          <a:xfrm>
            <a:off x="5416200" y="1375880"/>
            <a:ext cx="1248114" cy="1761019"/>
            <a:chOff x="5812605" y="1032464"/>
            <a:chExt cx="1248114" cy="1761019"/>
          </a:xfrm>
        </p:grpSpPr>
        <p:grpSp>
          <p:nvGrpSpPr>
            <p:cNvPr id="268" name="Shape 268"/>
            <p:cNvGrpSpPr/>
            <p:nvPr/>
          </p:nvGrpSpPr>
          <p:grpSpPr>
            <a:xfrm>
              <a:off x="5812605" y="1032464"/>
              <a:ext cx="1248114" cy="630694"/>
              <a:chOff x="4982594" y="1750365"/>
              <a:chExt cx="1248114" cy="630694"/>
            </a:xfrm>
          </p:grpSpPr>
          <p:pic>
            <p:nvPicPr>
              <p:cNvPr id="269" name="Shape 269"/>
              <p:cNvPicPr preferRelativeResize="0"/>
              <p:nvPr/>
            </p:nvPicPr>
            <p:blipFill rotWithShape="1">
              <a:blip r:embed="rId3">
                <a:alphaModFix/>
              </a:blip>
              <a:srcRect/>
              <a:stretch/>
            </p:blipFill>
            <p:spPr>
              <a:xfrm rot="10800000" flipH="1">
                <a:off x="4982594" y="1968394"/>
                <a:ext cx="489084" cy="412665"/>
              </a:xfrm>
              <a:prstGeom prst="rect">
                <a:avLst/>
              </a:prstGeom>
              <a:noFill/>
              <a:ln>
                <a:noFill/>
              </a:ln>
            </p:spPr>
          </p:pic>
          <p:pic>
            <p:nvPicPr>
              <p:cNvPr id="270" name="Shape 270"/>
              <p:cNvPicPr preferRelativeResize="0"/>
              <p:nvPr/>
            </p:nvPicPr>
            <p:blipFill rotWithShape="1">
              <a:blip r:embed="rId3">
                <a:alphaModFix/>
              </a:blip>
              <a:srcRect/>
              <a:stretch/>
            </p:blipFill>
            <p:spPr>
              <a:xfrm rot="10800000" flipH="1">
                <a:off x="5367032" y="1750365"/>
                <a:ext cx="489084" cy="412665"/>
              </a:xfrm>
              <a:prstGeom prst="rect">
                <a:avLst/>
              </a:prstGeom>
              <a:noFill/>
              <a:ln>
                <a:noFill/>
              </a:ln>
            </p:spPr>
          </p:pic>
          <p:pic>
            <p:nvPicPr>
              <p:cNvPr id="271" name="Shape 271"/>
              <p:cNvPicPr preferRelativeResize="0"/>
              <p:nvPr/>
            </p:nvPicPr>
            <p:blipFill rotWithShape="1">
              <a:blip r:embed="rId3">
                <a:alphaModFix/>
              </a:blip>
              <a:srcRect/>
              <a:stretch/>
            </p:blipFill>
            <p:spPr>
              <a:xfrm rot="10800000" flipH="1">
                <a:off x="5741625" y="1967146"/>
                <a:ext cx="489084" cy="412665"/>
              </a:xfrm>
              <a:prstGeom prst="rect">
                <a:avLst/>
              </a:prstGeom>
              <a:noFill/>
              <a:ln>
                <a:noFill/>
              </a:ln>
            </p:spPr>
          </p:pic>
        </p:grpSp>
        <p:sp>
          <p:nvSpPr>
            <p:cNvPr id="272" name="Shape 272"/>
            <p:cNvSpPr/>
            <p:nvPr/>
          </p:nvSpPr>
          <p:spPr>
            <a:xfrm rot="5400000">
              <a:off x="5982876" y="2082864"/>
              <a:ext cx="1082686" cy="338554"/>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200">
                  <a:solidFill>
                    <a:srgbClr val="0A6258"/>
                  </a:solidFill>
                  <a:latin typeface="Arial"/>
                  <a:ea typeface="Arial"/>
                  <a:cs typeface="Arial"/>
                  <a:sym typeface="Arial"/>
                </a:rPr>
                <a:t>…..........</a:t>
              </a:r>
            </a:p>
          </p:txBody>
        </p:sp>
      </p:grpSp>
      <p:grpSp>
        <p:nvGrpSpPr>
          <p:cNvPr id="273" name="Shape 273"/>
          <p:cNvGrpSpPr/>
          <p:nvPr/>
        </p:nvGrpSpPr>
        <p:grpSpPr>
          <a:xfrm>
            <a:off x="5412761" y="2953980"/>
            <a:ext cx="1248114" cy="630695"/>
            <a:chOff x="4982594" y="3318098"/>
            <a:chExt cx="1248114" cy="630695"/>
          </a:xfrm>
        </p:grpSpPr>
        <p:pic>
          <p:nvPicPr>
            <p:cNvPr id="274" name="Shape 274"/>
            <p:cNvPicPr preferRelativeResize="0"/>
            <p:nvPr/>
          </p:nvPicPr>
          <p:blipFill rotWithShape="1">
            <a:blip r:embed="rId3">
              <a:alphaModFix/>
            </a:blip>
            <a:srcRect/>
            <a:stretch/>
          </p:blipFill>
          <p:spPr>
            <a:xfrm>
              <a:off x="4982594" y="3318098"/>
              <a:ext cx="489084" cy="412665"/>
            </a:xfrm>
            <a:prstGeom prst="rect">
              <a:avLst/>
            </a:prstGeom>
            <a:noFill/>
            <a:ln>
              <a:noFill/>
            </a:ln>
          </p:spPr>
        </p:pic>
        <p:pic>
          <p:nvPicPr>
            <p:cNvPr id="275" name="Shape 275"/>
            <p:cNvPicPr preferRelativeResize="0"/>
            <p:nvPr/>
          </p:nvPicPr>
          <p:blipFill rotWithShape="1">
            <a:blip r:embed="rId3">
              <a:alphaModFix/>
            </a:blip>
            <a:srcRect/>
            <a:stretch/>
          </p:blipFill>
          <p:spPr>
            <a:xfrm>
              <a:off x="5367033" y="3536128"/>
              <a:ext cx="489084" cy="412665"/>
            </a:xfrm>
            <a:prstGeom prst="rect">
              <a:avLst/>
            </a:prstGeom>
            <a:noFill/>
            <a:ln>
              <a:noFill/>
            </a:ln>
          </p:spPr>
        </p:pic>
        <p:pic>
          <p:nvPicPr>
            <p:cNvPr id="276" name="Shape 276"/>
            <p:cNvPicPr preferRelativeResize="0"/>
            <p:nvPr/>
          </p:nvPicPr>
          <p:blipFill rotWithShape="1">
            <a:blip r:embed="rId3">
              <a:alphaModFix/>
            </a:blip>
            <a:srcRect/>
            <a:stretch/>
          </p:blipFill>
          <p:spPr>
            <a:xfrm>
              <a:off x="5741625" y="3319346"/>
              <a:ext cx="489084" cy="412665"/>
            </a:xfrm>
            <a:prstGeom prst="rect">
              <a:avLst/>
            </a:prstGeom>
            <a:noFill/>
            <a:ln>
              <a:noFill/>
            </a:ln>
          </p:spPr>
        </p:pic>
      </p:grpSp>
      <p:grpSp>
        <p:nvGrpSpPr>
          <p:cNvPr id="277" name="Shape 277"/>
          <p:cNvGrpSpPr/>
          <p:nvPr/>
        </p:nvGrpSpPr>
        <p:grpSpPr>
          <a:xfrm>
            <a:off x="1420484" y="2887256"/>
            <a:ext cx="859528" cy="637175"/>
            <a:chOff x="915266" y="3264919"/>
            <a:chExt cx="859528" cy="637175"/>
          </a:xfrm>
        </p:grpSpPr>
        <p:pic>
          <p:nvPicPr>
            <p:cNvPr id="278" name="Shape 278"/>
            <p:cNvPicPr preferRelativeResize="0"/>
            <p:nvPr/>
          </p:nvPicPr>
          <p:blipFill rotWithShape="1">
            <a:blip r:embed="rId4">
              <a:alphaModFix/>
            </a:blip>
            <a:srcRect/>
            <a:stretch/>
          </p:blipFill>
          <p:spPr>
            <a:xfrm>
              <a:off x="915266" y="3264919"/>
              <a:ext cx="488751" cy="412384"/>
            </a:xfrm>
            <a:prstGeom prst="rect">
              <a:avLst/>
            </a:prstGeom>
            <a:noFill/>
            <a:ln>
              <a:noFill/>
            </a:ln>
          </p:spPr>
        </p:pic>
        <p:pic>
          <p:nvPicPr>
            <p:cNvPr id="279" name="Shape 279"/>
            <p:cNvPicPr preferRelativeResize="0"/>
            <p:nvPr/>
          </p:nvPicPr>
          <p:blipFill rotWithShape="1">
            <a:blip r:embed="rId4">
              <a:alphaModFix/>
            </a:blip>
            <a:srcRect/>
            <a:stretch/>
          </p:blipFill>
          <p:spPr>
            <a:xfrm>
              <a:off x="1286042" y="3489710"/>
              <a:ext cx="488751" cy="412384"/>
            </a:xfrm>
            <a:prstGeom prst="rect">
              <a:avLst/>
            </a:prstGeom>
            <a:noFill/>
            <a:ln>
              <a:noFill/>
            </a:ln>
          </p:spPr>
        </p:pic>
      </p:grpSp>
      <p:grpSp>
        <p:nvGrpSpPr>
          <p:cNvPr id="280" name="Shape 280"/>
          <p:cNvGrpSpPr/>
          <p:nvPr/>
        </p:nvGrpSpPr>
        <p:grpSpPr>
          <a:xfrm>
            <a:off x="1653805" y="1944597"/>
            <a:ext cx="1476079" cy="942659"/>
            <a:chOff x="1598653" y="1691897"/>
            <a:chExt cx="1476079" cy="942659"/>
          </a:xfrm>
        </p:grpSpPr>
        <p:grpSp>
          <p:nvGrpSpPr>
            <p:cNvPr id="281" name="Shape 281"/>
            <p:cNvGrpSpPr/>
            <p:nvPr/>
          </p:nvGrpSpPr>
          <p:grpSpPr>
            <a:xfrm>
              <a:off x="1598653" y="1691897"/>
              <a:ext cx="1476079" cy="519558"/>
              <a:chOff x="870396" y="2333836"/>
              <a:chExt cx="1476079" cy="519558"/>
            </a:xfrm>
          </p:grpSpPr>
          <p:sp>
            <p:nvSpPr>
              <p:cNvPr id="282" name="Shape 282"/>
              <p:cNvSpPr/>
              <p:nvPr/>
            </p:nvSpPr>
            <p:spPr>
              <a:xfrm>
                <a:off x="1397754" y="2341253"/>
                <a:ext cx="948722" cy="43088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1400" dirty="0">
                    <a:latin typeface="Arial"/>
                    <a:ea typeface="Arial"/>
                    <a:cs typeface="Arial"/>
                    <a:sym typeface="Arial"/>
                  </a:rPr>
                  <a:t>Relational</a:t>
                </a:r>
              </a:p>
              <a:p>
                <a:pPr marL="0" marR="0" lvl="0" indent="0" algn="l" rtl="0">
                  <a:spcBef>
                    <a:spcPts val="0"/>
                  </a:spcBef>
                  <a:buSzPct val="25000"/>
                  <a:buNone/>
                </a:pPr>
                <a:r>
                  <a:rPr lang="en-US" sz="1400" dirty="0">
                    <a:latin typeface="Arial"/>
                    <a:ea typeface="Arial"/>
                    <a:cs typeface="Arial"/>
                    <a:sym typeface="Arial"/>
                  </a:rPr>
                  <a:t>DB</a:t>
                </a:r>
              </a:p>
            </p:txBody>
          </p:sp>
          <p:pic>
            <p:nvPicPr>
              <p:cNvPr id="283" name="Shape 283"/>
              <p:cNvPicPr preferRelativeResize="0"/>
              <p:nvPr/>
            </p:nvPicPr>
            <p:blipFill rotWithShape="1">
              <a:blip r:embed="rId5">
                <a:alphaModFix/>
              </a:blip>
              <a:srcRect/>
              <a:stretch/>
            </p:blipFill>
            <p:spPr>
              <a:xfrm>
                <a:off x="870396" y="2333836"/>
                <a:ext cx="415646" cy="519558"/>
              </a:xfrm>
              <a:prstGeom prst="rect">
                <a:avLst/>
              </a:prstGeom>
              <a:noFill/>
              <a:ln>
                <a:noFill/>
              </a:ln>
            </p:spPr>
          </p:pic>
        </p:grpSp>
        <p:cxnSp>
          <p:nvCxnSpPr>
            <p:cNvPr id="284" name="Shape 284"/>
            <p:cNvCxnSpPr/>
            <p:nvPr/>
          </p:nvCxnSpPr>
          <p:spPr>
            <a:xfrm rot="10800000">
              <a:off x="1763489" y="2251427"/>
              <a:ext cx="0" cy="383129"/>
            </a:xfrm>
            <a:prstGeom prst="straightConnector1">
              <a:avLst/>
            </a:prstGeom>
            <a:noFill/>
            <a:ln w="25400" cap="flat" cmpd="sng">
              <a:solidFill>
                <a:srgbClr val="0A6258"/>
              </a:solidFill>
              <a:prstDash val="solid"/>
              <a:round/>
              <a:headEnd type="triangle" w="lg" len="lg"/>
              <a:tailEnd type="triangle" w="lg" len="lg"/>
            </a:ln>
          </p:spPr>
        </p:cxnSp>
      </p:grpSp>
      <p:grpSp>
        <p:nvGrpSpPr>
          <p:cNvPr id="285" name="Shape 285"/>
          <p:cNvGrpSpPr/>
          <p:nvPr/>
        </p:nvGrpSpPr>
        <p:grpSpPr>
          <a:xfrm>
            <a:off x="3129885" y="2909826"/>
            <a:ext cx="1220413" cy="625828"/>
            <a:chOff x="2788783" y="3287842"/>
            <a:chExt cx="1220413" cy="625828"/>
          </a:xfrm>
        </p:grpSpPr>
        <p:pic>
          <p:nvPicPr>
            <p:cNvPr id="286" name="Shape 286"/>
            <p:cNvPicPr preferRelativeResize="0"/>
            <p:nvPr/>
          </p:nvPicPr>
          <p:blipFill rotWithShape="1">
            <a:blip r:embed="rId6">
              <a:alphaModFix/>
            </a:blip>
            <a:srcRect/>
            <a:stretch/>
          </p:blipFill>
          <p:spPr>
            <a:xfrm>
              <a:off x="2788783" y="3287842"/>
              <a:ext cx="485615" cy="409738"/>
            </a:xfrm>
            <a:prstGeom prst="rect">
              <a:avLst/>
            </a:prstGeom>
            <a:noFill/>
            <a:ln>
              <a:noFill/>
            </a:ln>
          </p:spPr>
        </p:pic>
        <p:pic>
          <p:nvPicPr>
            <p:cNvPr id="287" name="Shape 287"/>
            <p:cNvPicPr preferRelativeResize="0"/>
            <p:nvPr/>
          </p:nvPicPr>
          <p:blipFill rotWithShape="1">
            <a:blip r:embed="rId6">
              <a:alphaModFix/>
            </a:blip>
            <a:srcRect/>
            <a:stretch/>
          </p:blipFill>
          <p:spPr>
            <a:xfrm>
              <a:off x="3160186" y="3503933"/>
              <a:ext cx="485613" cy="409737"/>
            </a:xfrm>
            <a:prstGeom prst="rect">
              <a:avLst/>
            </a:prstGeom>
            <a:noFill/>
            <a:ln>
              <a:noFill/>
            </a:ln>
          </p:spPr>
        </p:pic>
        <p:pic>
          <p:nvPicPr>
            <p:cNvPr id="288" name="Shape 288"/>
            <p:cNvPicPr preferRelativeResize="0"/>
            <p:nvPr/>
          </p:nvPicPr>
          <p:blipFill rotWithShape="1">
            <a:blip r:embed="rId6">
              <a:alphaModFix/>
            </a:blip>
            <a:srcRect/>
            <a:stretch/>
          </p:blipFill>
          <p:spPr>
            <a:xfrm>
              <a:off x="3523582" y="3299064"/>
              <a:ext cx="485613" cy="409737"/>
            </a:xfrm>
            <a:prstGeom prst="rect">
              <a:avLst/>
            </a:prstGeom>
            <a:noFill/>
            <a:ln>
              <a:noFill/>
            </a:ln>
          </p:spPr>
        </p:pic>
      </p:grpSp>
      <p:grpSp>
        <p:nvGrpSpPr>
          <p:cNvPr id="289" name="Shape 289"/>
          <p:cNvGrpSpPr/>
          <p:nvPr/>
        </p:nvGrpSpPr>
        <p:grpSpPr>
          <a:xfrm>
            <a:off x="3572191" y="1919515"/>
            <a:ext cx="1382955" cy="1020357"/>
            <a:chOff x="3517039" y="1666815"/>
            <a:chExt cx="1382955" cy="1020357"/>
          </a:xfrm>
        </p:grpSpPr>
        <p:grpSp>
          <p:nvGrpSpPr>
            <p:cNvPr id="290" name="Shape 290"/>
            <p:cNvGrpSpPr/>
            <p:nvPr/>
          </p:nvGrpSpPr>
          <p:grpSpPr>
            <a:xfrm>
              <a:off x="3517039" y="1666815"/>
              <a:ext cx="1382955" cy="544640"/>
              <a:chOff x="2788783" y="2333836"/>
              <a:chExt cx="1382955" cy="544640"/>
            </a:xfrm>
          </p:grpSpPr>
          <p:pic>
            <p:nvPicPr>
              <p:cNvPr id="291" name="Shape 291"/>
              <p:cNvPicPr preferRelativeResize="0"/>
              <p:nvPr/>
            </p:nvPicPr>
            <p:blipFill rotWithShape="1">
              <a:blip r:embed="rId7">
                <a:alphaModFix/>
              </a:blip>
              <a:srcRect/>
              <a:stretch/>
            </p:blipFill>
            <p:spPr>
              <a:xfrm>
                <a:off x="2788783" y="2368618"/>
                <a:ext cx="407887" cy="509857"/>
              </a:xfrm>
              <a:prstGeom prst="rect">
                <a:avLst/>
              </a:prstGeom>
              <a:noFill/>
              <a:ln>
                <a:noFill/>
              </a:ln>
            </p:spPr>
          </p:pic>
          <p:sp>
            <p:nvSpPr>
              <p:cNvPr id="292" name="Shape 292"/>
              <p:cNvSpPr/>
              <p:nvPr/>
            </p:nvSpPr>
            <p:spPr>
              <a:xfrm>
                <a:off x="3325233" y="2333836"/>
                <a:ext cx="846504" cy="43088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1400" dirty="0">
                    <a:latin typeface="Arial"/>
                    <a:ea typeface="Arial"/>
                    <a:cs typeface="Arial"/>
                    <a:sym typeface="Arial"/>
                  </a:rPr>
                  <a:t>Key/Value</a:t>
                </a:r>
              </a:p>
              <a:p>
                <a:pPr marL="0" marR="0" lvl="0" indent="0" algn="l" rtl="0">
                  <a:spcBef>
                    <a:spcPts val="0"/>
                  </a:spcBef>
                  <a:buSzPct val="25000"/>
                  <a:buNone/>
                </a:pPr>
                <a:r>
                  <a:rPr lang="en-US" sz="1400" dirty="0">
                    <a:latin typeface="Arial"/>
                    <a:ea typeface="Arial"/>
                    <a:cs typeface="Arial"/>
                    <a:sym typeface="Arial"/>
                  </a:rPr>
                  <a:t>Store</a:t>
                </a:r>
              </a:p>
            </p:txBody>
          </p:sp>
        </p:grpSp>
        <p:cxnSp>
          <p:nvCxnSpPr>
            <p:cNvPr id="293" name="Shape 293"/>
            <p:cNvCxnSpPr/>
            <p:nvPr/>
          </p:nvCxnSpPr>
          <p:spPr>
            <a:xfrm rot="10800000">
              <a:off x="3700376" y="2251427"/>
              <a:ext cx="0" cy="435745"/>
            </a:xfrm>
            <a:prstGeom prst="straightConnector1">
              <a:avLst/>
            </a:prstGeom>
            <a:noFill/>
            <a:ln w="25400" cap="flat" cmpd="sng">
              <a:solidFill>
                <a:srgbClr val="0A6258"/>
              </a:solidFill>
              <a:prstDash val="solid"/>
              <a:round/>
              <a:headEnd type="triangle" w="lg" len="lg"/>
              <a:tailEnd type="triangle" w="lg" len="lg"/>
            </a:ln>
          </p:spPr>
        </p:cxnSp>
      </p:grpSp>
      <p:grpSp>
        <p:nvGrpSpPr>
          <p:cNvPr id="294" name="Shape 294"/>
          <p:cNvGrpSpPr/>
          <p:nvPr/>
        </p:nvGrpSpPr>
        <p:grpSpPr>
          <a:xfrm>
            <a:off x="4943352" y="1954204"/>
            <a:ext cx="828939" cy="1111279"/>
            <a:chOff x="5339757" y="1610788"/>
            <a:chExt cx="828939" cy="1111279"/>
          </a:xfrm>
        </p:grpSpPr>
        <p:sp>
          <p:nvSpPr>
            <p:cNvPr id="295" name="Shape 295"/>
            <p:cNvSpPr/>
            <p:nvPr/>
          </p:nvSpPr>
          <p:spPr>
            <a:xfrm>
              <a:off x="5339757" y="1915369"/>
              <a:ext cx="828939" cy="475865"/>
            </a:xfrm>
            <a:prstGeom prst="roundRect">
              <a:avLst>
                <a:gd name="adj" fmla="val 7731"/>
              </a:avLst>
            </a:prstGeom>
            <a:solidFill>
              <a:srgbClr val="E59A2D"/>
            </a:solidFill>
            <a:ln>
              <a:noFill/>
            </a:ln>
          </p:spPr>
          <p:txBody>
            <a:bodyPr lIns="0" tIns="0" rIns="0" bIns="0" anchor="ctr" anchorCtr="0">
              <a:noAutofit/>
            </a:bodyPr>
            <a:lstStyle/>
            <a:p>
              <a:pPr marL="0" marR="0" lvl="0" indent="0" algn="ctr" rtl="0">
                <a:spcBef>
                  <a:spcPts val="0"/>
                </a:spcBef>
                <a:buSzPct val="25000"/>
                <a:buNone/>
              </a:pPr>
              <a:r>
                <a:rPr lang="en-US" sz="1800" b="1">
                  <a:solidFill>
                    <a:schemeClr val="lt1"/>
                  </a:solidFill>
                  <a:latin typeface="Arial"/>
                  <a:ea typeface="Arial"/>
                  <a:cs typeface="Arial"/>
                  <a:sym typeface="Arial"/>
                </a:rPr>
                <a:t>AQMP</a:t>
              </a:r>
            </a:p>
          </p:txBody>
        </p:sp>
        <p:cxnSp>
          <p:nvCxnSpPr>
            <p:cNvPr id="296" name="Shape 296"/>
            <p:cNvCxnSpPr/>
            <p:nvPr/>
          </p:nvCxnSpPr>
          <p:spPr>
            <a:xfrm rot="10800000" flipH="1">
              <a:off x="5622308" y="1610788"/>
              <a:ext cx="186856" cy="270242"/>
            </a:xfrm>
            <a:prstGeom prst="straightConnector1">
              <a:avLst/>
            </a:prstGeom>
            <a:noFill/>
            <a:ln w="25400" cap="flat" cmpd="sng">
              <a:solidFill>
                <a:srgbClr val="0A6258"/>
              </a:solidFill>
              <a:prstDash val="solid"/>
              <a:round/>
              <a:headEnd type="triangle" w="lg" len="lg"/>
              <a:tailEnd type="triangle" w="lg" len="lg"/>
            </a:ln>
          </p:spPr>
        </p:cxnSp>
        <p:cxnSp>
          <p:nvCxnSpPr>
            <p:cNvPr id="297" name="Shape 297"/>
            <p:cNvCxnSpPr/>
            <p:nvPr/>
          </p:nvCxnSpPr>
          <p:spPr>
            <a:xfrm rot="10800000">
              <a:off x="5622307" y="2410146"/>
              <a:ext cx="190297" cy="311920"/>
            </a:xfrm>
            <a:prstGeom prst="straightConnector1">
              <a:avLst/>
            </a:prstGeom>
            <a:noFill/>
            <a:ln w="25400" cap="flat" cmpd="sng">
              <a:solidFill>
                <a:srgbClr val="0A6258"/>
              </a:solidFill>
              <a:prstDash val="solid"/>
              <a:round/>
              <a:headEnd type="triangle" w="lg" len="lg"/>
              <a:tailEnd type="triangle" w="lg" len="lg"/>
            </a:ln>
          </p:spPr>
        </p:cxnSp>
      </p:grpSp>
      <p:grpSp>
        <p:nvGrpSpPr>
          <p:cNvPr id="298" name="Shape 298"/>
          <p:cNvGrpSpPr/>
          <p:nvPr/>
        </p:nvGrpSpPr>
        <p:grpSpPr>
          <a:xfrm>
            <a:off x="6580965" y="2013996"/>
            <a:ext cx="1037789" cy="1093820"/>
            <a:chOff x="6963258" y="1628247"/>
            <a:chExt cx="1037789" cy="1093820"/>
          </a:xfrm>
        </p:grpSpPr>
        <p:grpSp>
          <p:nvGrpSpPr>
            <p:cNvPr id="299" name="Shape 299"/>
            <p:cNvGrpSpPr/>
            <p:nvPr/>
          </p:nvGrpSpPr>
          <p:grpSpPr>
            <a:xfrm>
              <a:off x="6963259" y="1915370"/>
              <a:ext cx="1037789" cy="509858"/>
              <a:chOff x="6097371" y="2828075"/>
              <a:chExt cx="1037789" cy="509858"/>
            </a:xfrm>
          </p:grpSpPr>
          <p:sp>
            <p:nvSpPr>
              <p:cNvPr id="300" name="Shape 300"/>
              <p:cNvSpPr/>
              <p:nvPr/>
            </p:nvSpPr>
            <p:spPr>
              <a:xfrm>
                <a:off x="6548980" y="2907047"/>
                <a:ext cx="586180" cy="43088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1400" dirty="0">
                    <a:latin typeface="Arial"/>
                    <a:ea typeface="Arial"/>
                    <a:cs typeface="Arial"/>
                    <a:sym typeface="Arial"/>
                  </a:rPr>
                  <a:t>Shared </a:t>
                </a:r>
              </a:p>
              <a:p>
                <a:pPr marL="0" marR="0" lvl="0" indent="0" algn="l" rtl="0">
                  <a:spcBef>
                    <a:spcPts val="0"/>
                  </a:spcBef>
                  <a:buSzPct val="25000"/>
                  <a:buNone/>
                </a:pPr>
                <a:r>
                  <a:rPr lang="en-US" sz="1400" dirty="0">
                    <a:latin typeface="Arial"/>
                    <a:ea typeface="Arial"/>
                    <a:cs typeface="Arial"/>
                    <a:sym typeface="Arial"/>
                  </a:rPr>
                  <a:t>DB</a:t>
                </a:r>
              </a:p>
            </p:txBody>
          </p:sp>
          <p:pic>
            <p:nvPicPr>
              <p:cNvPr id="301" name="Shape 301"/>
              <p:cNvPicPr preferRelativeResize="0"/>
              <p:nvPr/>
            </p:nvPicPr>
            <p:blipFill rotWithShape="1">
              <a:blip r:embed="rId8">
                <a:alphaModFix/>
              </a:blip>
              <a:srcRect/>
              <a:stretch/>
            </p:blipFill>
            <p:spPr>
              <a:xfrm>
                <a:off x="6097371" y="2828075"/>
                <a:ext cx="407887" cy="509857"/>
              </a:xfrm>
              <a:prstGeom prst="rect">
                <a:avLst/>
              </a:prstGeom>
              <a:noFill/>
              <a:ln>
                <a:noFill/>
              </a:ln>
            </p:spPr>
          </p:pic>
        </p:grpSp>
        <p:cxnSp>
          <p:nvCxnSpPr>
            <p:cNvPr id="302" name="Shape 302"/>
            <p:cNvCxnSpPr/>
            <p:nvPr/>
          </p:nvCxnSpPr>
          <p:spPr>
            <a:xfrm rot="10800000">
              <a:off x="6963258" y="1628247"/>
              <a:ext cx="262874" cy="238277"/>
            </a:xfrm>
            <a:prstGeom prst="straightConnector1">
              <a:avLst/>
            </a:prstGeom>
            <a:noFill/>
            <a:ln w="25400" cap="flat" cmpd="sng">
              <a:solidFill>
                <a:srgbClr val="0A6258"/>
              </a:solidFill>
              <a:prstDash val="solid"/>
              <a:round/>
              <a:headEnd type="triangle" w="lg" len="lg"/>
              <a:tailEnd type="triangle" w="lg" len="lg"/>
            </a:ln>
          </p:spPr>
        </p:cxnSp>
        <p:cxnSp>
          <p:nvCxnSpPr>
            <p:cNvPr id="303" name="Shape 303"/>
            <p:cNvCxnSpPr/>
            <p:nvPr/>
          </p:nvCxnSpPr>
          <p:spPr>
            <a:xfrm rot="10800000" flipH="1">
              <a:off x="7007534" y="2451825"/>
              <a:ext cx="186856" cy="270242"/>
            </a:xfrm>
            <a:prstGeom prst="straightConnector1">
              <a:avLst/>
            </a:prstGeom>
            <a:noFill/>
            <a:ln w="25400" cap="flat" cmpd="sng">
              <a:solidFill>
                <a:srgbClr val="0A6258"/>
              </a:solidFill>
              <a:prstDash val="solid"/>
              <a:round/>
              <a:headEnd type="triangle" w="lg" len="lg"/>
              <a:tailEnd type="triangle" w="lg" len="lg"/>
            </a:ln>
          </p:spPr>
        </p:cxnSp>
      </p:grpSp>
      <p:cxnSp>
        <p:nvCxnSpPr>
          <p:cNvPr id="304" name="Shape 304"/>
          <p:cNvCxnSpPr/>
          <p:nvPr/>
        </p:nvCxnSpPr>
        <p:spPr>
          <a:xfrm>
            <a:off x="2078153" y="3145702"/>
            <a:ext cx="1159680" cy="0"/>
          </a:xfrm>
          <a:prstGeom prst="straightConnector1">
            <a:avLst/>
          </a:prstGeom>
          <a:noFill/>
          <a:ln w="25400" cap="flat" cmpd="sng">
            <a:solidFill>
              <a:srgbClr val="FFFF00"/>
            </a:solidFill>
            <a:prstDash val="solid"/>
            <a:round/>
            <a:headEnd type="triangle" w="lg" len="lg"/>
            <a:tailEnd type="triangle" w="lg" len="lg"/>
          </a:ln>
        </p:spPr>
      </p:cxnSp>
      <p:grpSp>
        <p:nvGrpSpPr>
          <p:cNvPr id="305" name="Shape 305"/>
          <p:cNvGrpSpPr/>
          <p:nvPr/>
        </p:nvGrpSpPr>
        <p:grpSpPr>
          <a:xfrm>
            <a:off x="1458972" y="1537996"/>
            <a:ext cx="5133835" cy="3011654"/>
            <a:chOff x="1548776" y="1204502"/>
            <a:chExt cx="5133835" cy="3011654"/>
          </a:xfrm>
        </p:grpSpPr>
        <p:sp>
          <p:nvSpPr>
            <p:cNvPr id="306" name="Shape 306"/>
            <p:cNvSpPr/>
            <p:nvPr/>
          </p:nvSpPr>
          <p:spPr>
            <a:xfrm>
              <a:off x="1676177" y="3816046"/>
              <a:ext cx="4727675" cy="40010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000">
                  <a:solidFill>
                    <a:srgbClr val="FFFFFF"/>
                  </a:solidFill>
                  <a:latin typeface="Calibri"/>
                  <a:ea typeface="Calibri"/>
                  <a:cs typeface="Calibri"/>
                  <a:sym typeface="Calibri"/>
                </a:rPr>
                <a:t>Two Pizzas Per Microservice = Manageable!</a:t>
              </a:r>
            </a:p>
          </p:txBody>
        </p:sp>
        <p:grpSp>
          <p:nvGrpSpPr>
            <p:cNvPr id="307" name="Shape 307"/>
            <p:cNvGrpSpPr/>
            <p:nvPr/>
          </p:nvGrpSpPr>
          <p:grpSpPr>
            <a:xfrm>
              <a:off x="1548776" y="1204502"/>
              <a:ext cx="5133835" cy="2235252"/>
              <a:chOff x="1548776" y="1204502"/>
              <a:chExt cx="5133835" cy="2235252"/>
            </a:xfrm>
          </p:grpSpPr>
          <p:grpSp>
            <p:nvGrpSpPr>
              <p:cNvPr id="308" name="Shape 308"/>
              <p:cNvGrpSpPr/>
              <p:nvPr/>
            </p:nvGrpSpPr>
            <p:grpSpPr>
              <a:xfrm>
                <a:off x="5631040" y="2817516"/>
                <a:ext cx="1051571" cy="613237"/>
                <a:chOff x="5899153" y="2628021"/>
                <a:chExt cx="1051571" cy="613237"/>
              </a:xfrm>
            </p:grpSpPr>
            <p:pic>
              <p:nvPicPr>
                <p:cNvPr id="309" name="Shape 309"/>
                <p:cNvPicPr preferRelativeResize="0"/>
                <p:nvPr/>
              </p:nvPicPr>
              <p:blipFill rotWithShape="1">
                <a:blip r:embed="rId9">
                  <a:alphaModFix/>
                </a:blip>
                <a:srcRect/>
                <a:stretch/>
              </p:blipFill>
              <p:spPr>
                <a:xfrm>
                  <a:off x="5899153" y="2628021"/>
                  <a:ext cx="595782" cy="595782"/>
                </a:xfrm>
                <a:prstGeom prst="rect">
                  <a:avLst/>
                </a:prstGeom>
                <a:noFill/>
                <a:ln>
                  <a:noFill/>
                </a:ln>
              </p:spPr>
            </p:pic>
            <p:pic>
              <p:nvPicPr>
                <p:cNvPr id="310" name="Shape 310"/>
                <p:cNvPicPr preferRelativeResize="0"/>
                <p:nvPr/>
              </p:nvPicPr>
              <p:blipFill rotWithShape="1">
                <a:blip r:embed="rId9">
                  <a:alphaModFix/>
                </a:blip>
                <a:srcRect/>
                <a:stretch/>
              </p:blipFill>
              <p:spPr>
                <a:xfrm>
                  <a:off x="6354942" y="2645476"/>
                  <a:ext cx="595782" cy="595782"/>
                </a:xfrm>
                <a:prstGeom prst="rect">
                  <a:avLst/>
                </a:prstGeom>
                <a:noFill/>
                <a:ln>
                  <a:noFill/>
                </a:ln>
              </p:spPr>
            </p:pic>
          </p:grpSp>
          <p:grpSp>
            <p:nvGrpSpPr>
              <p:cNvPr id="311" name="Shape 311"/>
              <p:cNvGrpSpPr/>
              <p:nvPr/>
            </p:nvGrpSpPr>
            <p:grpSpPr>
              <a:xfrm>
                <a:off x="5625540" y="1204502"/>
                <a:ext cx="1051572" cy="613237"/>
                <a:chOff x="5893653" y="1015007"/>
                <a:chExt cx="1051572" cy="613237"/>
              </a:xfrm>
            </p:grpSpPr>
            <p:pic>
              <p:nvPicPr>
                <p:cNvPr id="312" name="Shape 312"/>
                <p:cNvPicPr preferRelativeResize="0"/>
                <p:nvPr/>
              </p:nvPicPr>
              <p:blipFill rotWithShape="1">
                <a:blip r:embed="rId9">
                  <a:alphaModFix/>
                </a:blip>
                <a:srcRect/>
                <a:stretch/>
              </p:blipFill>
              <p:spPr>
                <a:xfrm>
                  <a:off x="5893653" y="1015007"/>
                  <a:ext cx="595782" cy="595782"/>
                </a:xfrm>
                <a:prstGeom prst="rect">
                  <a:avLst/>
                </a:prstGeom>
                <a:noFill/>
                <a:ln>
                  <a:noFill/>
                </a:ln>
              </p:spPr>
            </p:pic>
            <p:pic>
              <p:nvPicPr>
                <p:cNvPr id="313" name="Shape 313"/>
                <p:cNvPicPr preferRelativeResize="0"/>
                <p:nvPr/>
              </p:nvPicPr>
              <p:blipFill rotWithShape="1">
                <a:blip r:embed="rId9">
                  <a:alphaModFix/>
                </a:blip>
                <a:srcRect/>
                <a:stretch/>
              </p:blipFill>
              <p:spPr>
                <a:xfrm>
                  <a:off x="6349444" y="1032462"/>
                  <a:ext cx="595782" cy="595782"/>
                </a:xfrm>
                <a:prstGeom prst="rect">
                  <a:avLst/>
                </a:prstGeom>
                <a:noFill/>
                <a:ln>
                  <a:noFill/>
                </a:ln>
              </p:spPr>
            </p:pic>
          </p:grpSp>
          <p:grpSp>
            <p:nvGrpSpPr>
              <p:cNvPr id="314" name="Shape 314"/>
              <p:cNvGrpSpPr/>
              <p:nvPr/>
            </p:nvGrpSpPr>
            <p:grpSpPr>
              <a:xfrm>
                <a:off x="1548776" y="2785952"/>
                <a:ext cx="976561" cy="630677"/>
                <a:chOff x="1365332" y="2687173"/>
                <a:chExt cx="976561" cy="630677"/>
              </a:xfrm>
            </p:grpSpPr>
            <p:pic>
              <p:nvPicPr>
                <p:cNvPr id="315" name="Shape 315"/>
                <p:cNvPicPr preferRelativeResize="0"/>
                <p:nvPr/>
              </p:nvPicPr>
              <p:blipFill rotWithShape="1">
                <a:blip r:embed="rId9">
                  <a:alphaModFix/>
                </a:blip>
                <a:srcRect/>
                <a:stretch/>
              </p:blipFill>
              <p:spPr>
                <a:xfrm>
                  <a:off x="1365332" y="2687173"/>
                  <a:ext cx="595782" cy="595782"/>
                </a:xfrm>
                <a:prstGeom prst="rect">
                  <a:avLst/>
                </a:prstGeom>
                <a:noFill/>
                <a:ln>
                  <a:noFill/>
                </a:ln>
              </p:spPr>
            </p:pic>
            <p:pic>
              <p:nvPicPr>
                <p:cNvPr id="316" name="Shape 316"/>
                <p:cNvPicPr preferRelativeResize="0"/>
                <p:nvPr/>
              </p:nvPicPr>
              <p:blipFill rotWithShape="1">
                <a:blip r:embed="rId9">
                  <a:alphaModFix/>
                </a:blip>
                <a:srcRect/>
                <a:stretch/>
              </p:blipFill>
              <p:spPr>
                <a:xfrm>
                  <a:off x="1746111" y="2722068"/>
                  <a:ext cx="595782" cy="595782"/>
                </a:xfrm>
                <a:prstGeom prst="rect">
                  <a:avLst/>
                </a:prstGeom>
                <a:noFill/>
                <a:ln>
                  <a:noFill/>
                </a:ln>
              </p:spPr>
            </p:pic>
          </p:grpSp>
          <p:grpSp>
            <p:nvGrpSpPr>
              <p:cNvPr id="317" name="Shape 317"/>
              <p:cNvGrpSpPr/>
              <p:nvPr/>
            </p:nvGrpSpPr>
            <p:grpSpPr>
              <a:xfrm>
                <a:off x="3397194" y="2820847"/>
                <a:ext cx="968156" cy="618907"/>
                <a:chOff x="3213750" y="2722068"/>
                <a:chExt cx="968156" cy="618907"/>
              </a:xfrm>
            </p:grpSpPr>
            <p:pic>
              <p:nvPicPr>
                <p:cNvPr id="318" name="Shape 318"/>
                <p:cNvPicPr preferRelativeResize="0"/>
                <p:nvPr/>
              </p:nvPicPr>
              <p:blipFill rotWithShape="1">
                <a:blip r:embed="rId9">
                  <a:alphaModFix/>
                </a:blip>
                <a:srcRect/>
                <a:stretch/>
              </p:blipFill>
              <p:spPr>
                <a:xfrm>
                  <a:off x="3213750" y="2745193"/>
                  <a:ext cx="595782" cy="595782"/>
                </a:xfrm>
                <a:prstGeom prst="rect">
                  <a:avLst/>
                </a:prstGeom>
                <a:noFill/>
                <a:ln>
                  <a:noFill/>
                </a:ln>
              </p:spPr>
            </p:pic>
            <p:pic>
              <p:nvPicPr>
                <p:cNvPr id="319" name="Shape 319"/>
                <p:cNvPicPr preferRelativeResize="0"/>
                <p:nvPr/>
              </p:nvPicPr>
              <p:blipFill rotWithShape="1">
                <a:blip r:embed="rId9">
                  <a:alphaModFix/>
                </a:blip>
                <a:srcRect/>
                <a:stretch/>
              </p:blipFill>
              <p:spPr>
                <a:xfrm>
                  <a:off x="3586125" y="2722068"/>
                  <a:ext cx="595782" cy="595782"/>
                </a:xfrm>
                <a:prstGeom prst="rect">
                  <a:avLst/>
                </a:prstGeom>
                <a:noFill/>
                <a:ln>
                  <a:noFill/>
                </a:ln>
              </p:spPr>
            </p:pic>
          </p:grpSp>
        </p:grpSp>
      </p:grpSp>
      <p:sp>
        <p:nvSpPr>
          <p:cNvPr id="320" name="Shape 320"/>
          <p:cNvSpPr txBox="1">
            <a:spLocks noGrp="1"/>
          </p:cNvSpPr>
          <p:nvPr>
            <p:ph type="title"/>
          </p:nvPr>
        </p:nvSpPr>
        <p:spPr>
          <a:xfrm>
            <a:off x="113721" y="149918"/>
            <a:ext cx="8796928" cy="474445"/>
          </a:xfrm>
          <a:prstGeom prst="rect">
            <a:avLst/>
          </a:prstGeom>
          <a:noFill/>
          <a:ln>
            <a:noFill/>
          </a:ln>
        </p:spPr>
        <p:txBody>
          <a:bodyPr lIns="91425" tIns="45700" rIns="91425" bIns="45700" anchor="t" anchorCtr="0">
            <a:noAutofit/>
          </a:bodyPr>
          <a:lstStyle/>
          <a:p>
            <a:pPr marL="0" marR="0" lvl="0" indent="0" algn="ctr" rtl="0">
              <a:spcBef>
                <a:spcPts val="0"/>
              </a:spcBef>
              <a:buClr>
                <a:srgbClr val="F79646"/>
              </a:buClr>
              <a:buSzPct val="25000"/>
              <a:buFont typeface="Arial"/>
              <a:buNone/>
            </a:pPr>
            <a:r>
              <a:rPr lang="en-US" sz="2800" i="0" u="none" strike="noStrike" cap="none" dirty="0">
                <a:solidFill>
                  <a:srgbClr val="008881"/>
                </a:solidFill>
                <a:latin typeface="Arial"/>
                <a:ea typeface="Arial"/>
                <a:cs typeface="Arial"/>
                <a:sym typeface="Arial"/>
              </a:rPr>
              <a:t>Agile, Disruptive Companies Use Non-traditional, Modular Approaches to Software Systems</a:t>
            </a:r>
          </a:p>
        </p:txBody>
      </p:sp>
      <p:sp>
        <p:nvSpPr>
          <p:cNvPr id="321" name="Shape 321"/>
          <p:cNvSpPr txBox="1"/>
          <p:nvPr/>
        </p:nvSpPr>
        <p:spPr>
          <a:xfrm>
            <a:off x="1410758" y="3687126"/>
            <a:ext cx="955322"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dirty="0">
                <a:solidFill>
                  <a:schemeClr val="tx2"/>
                </a:solidFill>
                <a:latin typeface="Calibri"/>
                <a:ea typeface="Calibri"/>
                <a:cs typeface="Calibri"/>
                <a:sym typeface="Calibri"/>
              </a:rPr>
              <a:t>DB Service</a:t>
            </a:r>
          </a:p>
        </p:txBody>
      </p:sp>
      <p:sp>
        <p:nvSpPr>
          <p:cNvPr id="322" name="Shape 322"/>
          <p:cNvSpPr txBox="1"/>
          <p:nvPr/>
        </p:nvSpPr>
        <p:spPr>
          <a:xfrm>
            <a:off x="3199564" y="3659953"/>
            <a:ext cx="1326004"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dirty="0">
                <a:latin typeface="Calibri"/>
                <a:ea typeface="Calibri"/>
                <a:cs typeface="Calibri"/>
                <a:sym typeface="Calibri"/>
              </a:rPr>
              <a:t>Caching Service</a:t>
            </a:r>
          </a:p>
        </p:txBody>
      </p:sp>
      <p:sp>
        <p:nvSpPr>
          <p:cNvPr id="323" name="Shape 323"/>
          <p:cNvSpPr txBox="1"/>
          <p:nvPr/>
        </p:nvSpPr>
        <p:spPr>
          <a:xfrm>
            <a:off x="5409760" y="3696912"/>
            <a:ext cx="1521019"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dirty="0">
                <a:latin typeface="Calibri"/>
                <a:ea typeface="Calibri"/>
                <a:cs typeface="Calibri"/>
                <a:sym typeface="Calibri"/>
              </a:rPr>
              <a:t>Messaging Service</a:t>
            </a:r>
          </a:p>
        </p:txBody>
      </p:sp>
      <p:sp>
        <p:nvSpPr>
          <p:cNvPr id="324" name="Shape 324"/>
          <p:cNvSpPr/>
          <p:nvPr/>
        </p:nvSpPr>
        <p:spPr>
          <a:xfrm>
            <a:off x="692775" y="1257015"/>
            <a:ext cx="7594875" cy="2847523"/>
          </a:xfrm>
          <a:prstGeom prst="roundRect">
            <a:avLst>
              <a:gd name="adj" fmla="val 16667"/>
            </a:avLst>
          </a:prstGeom>
          <a:noFill/>
          <a:ln w="28575" cap="flat" cmpd="sng">
            <a:solidFill>
              <a:srgbClr val="FFFF00"/>
            </a:solidFill>
            <a:prstDash val="dash"/>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25" name="Shape 325"/>
          <p:cNvSpPr txBox="1"/>
          <p:nvPr/>
        </p:nvSpPr>
        <p:spPr>
          <a:xfrm>
            <a:off x="826920" y="1308321"/>
            <a:ext cx="2871407"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dirty="0" err="1">
                <a:solidFill>
                  <a:srgbClr val="008881"/>
                </a:solidFill>
                <a:latin typeface="Calibri"/>
                <a:ea typeface="Calibri"/>
                <a:cs typeface="Calibri"/>
                <a:sym typeface="Calibri"/>
              </a:rPr>
              <a:t>Microservice</a:t>
            </a:r>
            <a:r>
              <a:rPr lang="en-US" sz="1400" dirty="0">
                <a:solidFill>
                  <a:srgbClr val="008881"/>
                </a:solidFill>
                <a:latin typeface="Calibri"/>
                <a:ea typeface="Calibri"/>
                <a:cs typeface="Calibri"/>
                <a:sym typeface="Calibri"/>
              </a:rPr>
              <a:t> based architecture</a:t>
            </a:r>
          </a:p>
        </p:txBody>
      </p:sp>
      <p:cxnSp>
        <p:nvCxnSpPr>
          <p:cNvPr id="326" name="Shape 326"/>
          <p:cNvCxnSpPr/>
          <p:nvPr/>
        </p:nvCxnSpPr>
        <p:spPr>
          <a:xfrm>
            <a:off x="4281603" y="3158402"/>
            <a:ext cx="1159680" cy="0"/>
          </a:xfrm>
          <a:prstGeom prst="straightConnector1">
            <a:avLst/>
          </a:prstGeom>
          <a:noFill/>
          <a:ln w="25400" cap="flat" cmpd="sng">
            <a:solidFill>
              <a:srgbClr val="FFFF00"/>
            </a:solidFill>
            <a:prstDash val="solid"/>
            <a:round/>
            <a:headEnd type="triangle" w="lg" len="lg"/>
            <a:tailEnd type="triangle" w="lg" len="lg"/>
          </a:ln>
        </p:spPr>
      </p:cxnSp>
    </p:spTree>
    <p:extLst>
      <p:ext uri="{BB962C8B-B14F-4D97-AF65-F5344CB8AC3E}">
        <p14:creationId xmlns:p14="http://schemas.microsoft.com/office/powerpoint/2010/main" val="140253771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0"/>
                                        </p:tgtEl>
                                        <p:attrNameLst>
                                          <p:attrName>style.visibility</p:attrName>
                                        </p:attrNameLst>
                                      </p:cBhvr>
                                      <p:to>
                                        <p:strVal val="visible"/>
                                      </p:to>
                                    </p:set>
                                    <p:animEffect transition="in" filter="fade">
                                      <p:cBhvr>
                                        <p:cTn id="7" dur="500"/>
                                        <p:tgtEl>
                                          <p:spTgt spid="28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89"/>
                                        </p:tgtEl>
                                        <p:attrNameLst>
                                          <p:attrName>style.visibility</p:attrName>
                                        </p:attrNameLst>
                                      </p:cBhvr>
                                      <p:to>
                                        <p:strVal val="visible"/>
                                      </p:to>
                                    </p:set>
                                    <p:animEffect transition="in" filter="fade">
                                      <p:cBhvr>
                                        <p:cTn id="11" dur="500"/>
                                        <p:tgtEl>
                                          <p:spTgt spid="28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7"/>
                                        </p:tgtEl>
                                        <p:attrNameLst>
                                          <p:attrName>style.visibility</p:attrName>
                                        </p:attrNameLst>
                                      </p:cBhvr>
                                      <p:to>
                                        <p:strVal val="visible"/>
                                      </p:to>
                                    </p:set>
                                    <p:animEffect transition="in" filter="fade">
                                      <p:cBhvr>
                                        <p:cTn id="15" dur="500"/>
                                        <p:tgtEl>
                                          <p:spTgt spid="26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94"/>
                                        </p:tgtEl>
                                        <p:attrNameLst>
                                          <p:attrName>style.visibility</p:attrName>
                                        </p:attrNameLst>
                                      </p:cBhvr>
                                      <p:to>
                                        <p:strVal val="visible"/>
                                      </p:to>
                                    </p:set>
                                    <p:animEffect transition="in" filter="fade">
                                      <p:cBhvr>
                                        <p:cTn id="19" dur="500"/>
                                        <p:tgtEl>
                                          <p:spTgt spid="294"/>
                                        </p:tgtEl>
                                      </p:cBhvr>
                                    </p:animEffect>
                                  </p:childTnLst>
                                </p:cTn>
                              </p:par>
                              <p:par>
                                <p:cTn id="20" presetID="10" presetClass="entr" presetSubtype="0" fill="hold" nodeType="withEffect">
                                  <p:stCondLst>
                                    <p:cond delay="0"/>
                                  </p:stCondLst>
                                  <p:childTnLst>
                                    <p:set>
                                      <p:cBhvr>
                                        <p:cTn id="21" dur="1" fill="hold">
                                          <p:stCondLst>
                                            <p:cond delay="0"/>
                                          </p:stCondLst>
                                        </p:cTn>
                                        <p:tgtEl>
                                          <p:spTgt spid="298"/>
                                        </p:tgtEl>
                                        <p:attrNameLst>
                                          <p:attrName>style.visibility</p:attrName>
                                        </p:attrNameLst>
                                      </p:cBhvr>
                                      <p:to>
                                        <p:strVal val="visible"/>
                                      </p:to>
                                    </p:set>
                                    <p:animEffect transition="in" filter="fade">
                                      <p:cBhvr>
                                        <p:cTn id="22" dur="500"/>
                                        <p:tgtEl>
                                          <p:spTgt spid="29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4"/>
                                        </p:tgtEl>
                                        <p:attrNameLst>
                                          <p:attrName>style.visibility</p:attrName>
                                        </p:attrNameLst>
                                      </p:cBhvr>
                                      <p:to>
                                        <p:strVal val="visible"/>
                                      </p:to>
                                    </p:set>
                                    <p:animEffect transition="in" filter="fade">
                                      <p:cBhvr>
                                        <p:cTn id="27" dur="500"/>
                                        <p:tgtEl>
                                          <p:spTgt spid="304"/>
                                        </p:tgtEl>
                                      </p:cBhvr>
                                    </p:animEffect>
                                  </p:childTnLst>
                                </p:cTn>
                              </p:par>
                              <p:par>
                                <p:cTn id="28" presetID="10" presetClass="entr" presetSubtype="0" fill="hold" nodeType="withEffect">
                                  <p:stCondLst>
                                    <p:cond delay="0"/>
                                  </p:stCondLst>
                                  <p:childTnLst>
                                    <p:set>
                                      <p:cBhvr>
                                        <p:cTn id="29" dur="1" fill="hold">
                                          <p:stCondLst>
                                            <p:cond delay="0"/>
                                          </p:stCondLst>
                                        </p:cTn>
                                        <p:tgtEl>
                                          <p:spTgt spid="326"/>
                                        </p:tgtEl>
                                        <p:attrNameLst>
                                          <p:attrName>style.visibility</p:attrName>
                                        </p:attrNameLst>
                                      </p:cBhvr>
                                      <p:to>
                                        <p:strVal val="visible"/>
                                      </p:to>
                                    </p:set>
                                    <p:animEffect transition="in" filter="fade">
                                      <p:cBhvr>
                                        <p:cTn id="30" dur="500"/>
                                        <p:tgtEl>
                                          <p:spTgt spid="3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05"/>
                                        </p:tgtEl>
                                        <p:attrNameLst>
                                          <p:attrName>style.visibility</p:attrName>
                                        </p:attrNameLst>
                                      </p:cBhvr>
                                      <p:to>
                                        <p:strVal val="visible"/>
                                      </p:to>
                                    </p:set>
                                    <p:animEffect transition="in" filter="fade">
                                      <p:cBhvr>
                                        <p:cTn id="35" dur="5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hape 1056"/>
          <p:cNvSpPr>
            <a:spLocks noGrp="1" noChangeArrowheads="1"/>
          </p:cNvSpPr>
          <p:nvPr>
            <p:ph type="title" idx="4294967295"/>
          </p:nvPr>
        </p:nvSpPr>
        <p:spPr bwMode="auto">
          <a:xfrm>
            <a:off x="114300" y="149225"/>
            <a:ext cx="8796338" cy="4746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p>
            <a:pPr algn="ctr">
              <a:buClr>
                <a:srgbClr val="008774"/>
              </a:buClr>
            </a:pPr>
            <a:r>
              <a:rPr lang="en-US" altLang="zh-CN" sz="2800" dirty="0">
                <a:solidFill>
                  <a:srgbClr val="008881"/>
                </a:solidFill>
                <a:latin typeface="Arial" charset="0"/>
                <a:ea typeface="ＭＳ Ｐゴシック" charset="0"/>
                <a:cs typeface="Arial" charset="0"/>
                <a:sym typeface="Arial" charset="0"/>
              </a:rPr>
              <a:t>But… </a:t>
            </a:r>
            <a:r>
              <a:rPr lang="en-US" altLang="zh-CN" sz="2800" dirty="0" err="1">
                <a:solidFill>
                  <a:srgbClr val="008881"/>
                </a:solidFill>
                <a:latin typeface="Arial" charset="0"/>
                <a:ea typeface="ＭＳ Ｐゴシック" charset="0"/>
                <a:cs typeface="Arial" charset="0"/>
                <a:sym typeface="Arial" charset="0"/>
              </a:rPr>
              <a:t>microservices</a:t>
            </a:r>
            <a:r>
              <a:rPr lang="en-US" altLang="zh-CN" sz="2800" dirty="0">
                <a:solidFill>
                  <a:srgbClr val="008881"/>
                </a:solidFill>
                <a:latin typeface="Arial" charset="0"/>
                <a:ea typeface="ＭＳ Ｐゴシック" charset="0"/>
                <a:cs typeface="Arial" charset="0"/>
                <a:sym typeface="Arial" charset="0"/>
              </a:rPr>
              <a:t> are hard</a:t>
            </a:r>
          </a:p>
        </p:txBody>
      </p:sp>
      <p:pic>
        <p:nvPicPr>
          <p:cNvPr id="82947" name="Shape 1057"/>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48" y="1076325"/>
            <a:ext cx="29337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8" name="Shape 1058"/>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2185" y="1104900"/>
            <a:ext cx="2922588"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9" name="Shape 1059"/>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6823" y="4108450"/>
            <a:ext cx="113347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0" name="Shape 1060"/>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2285" y="4217988"/>
            <a:ext cx="150495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1" name="Shape 1061"/>
          <p:cNvSpPr>
            <a:spLocks noChangeArrowheads="1"/>
          </p:cNvSpPr>
          <p:nvPr/>
        </p:nvSpPr>
        <p:spPr bwMode="auto">
          <a:xfrm>
            <a:off x="6294772" y="1104900"/>
            <a:ext cx="2849227"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marL="457200" indent="-304800">
              <a:buClr>
                <a:schemeClr val="accent1"/>
              </a:buClr>
              <a:buSzPct val="100000"/>
              <a:buFont typeface="Arial" charset="0"/>
              <a:buChar char="-"/>
            </a:pPr>
            <a:r>
              <a:rPr lang="en-US" altLang="zh-CN" sz="1800" b="1" dirty="0">
                <a:cs typeface="Arial" charset="0"/>
              </a:rPr>
              <a:t>Discovery</a:t>
            </a:r>
          </a:p>
          <a:p>
            <a:pPr marL="457200" indent="-304800">
              <a:buClr>
                <a:schemeClr val="accent1"/>
              </a:buClr>
              <a:buSzPct val="100000"/>
              <a:buFont typeface="Arial" charset="0"/>
              <a:buChar char="-"/>
            </a:pPr>
            <a:r>
              <a:rPr lang="en-US" altLang="zh-CN" sz="1800" b="1" dirty="0">
                <a:cs typeface="Arial" charset="0"/>
              </a:rPr>
              <a:t>User Management</a:t>
            </a:r>
          </a:p>
          <a:p>
            <a:pPr marL="457200" indent="-304800">
              <a:buClr>
                <a:schemeClr val="accent1"/>
              </a:buClr>
              <a:buSzPct val="100000"/>
              <a:buFont typeface="Arial" charset="0"/>
              <a:buChar char="-"/>
            </a:pPr>
            <a:r>
              <a:rPr lang="en-US" altLang="zh-CN" sz="1800" b="1" dirty="0">
                <a:cs typeface="Arial" charset="0"/>
              </a:rPr>
              <a:t>Failover and HA</a:t>
            </a:r>
          </a:p>
          <a:p>
            <a:pPr marL="457200" indent="-304800">
              <a:buClr>
                <a:schemeClr val="accent1"/>
              </a:buClr>
              <a:buSzPct val="100000"/>
              <a:buFont typeface="Arial" charset="0"/>
              <a:buChar char="-"/>
            </a:pPr>
            <a:r>
              <a:rPr lang="en-US" altLang="zh-CN" sz="1800" b="1" dirty="0">
                <a:cs typeface="Arial" charset="0"/>
              </a:rPr>
              <a:t>Configuration</a:t>
            </a:r>
          </a:p>
          <a:p>
            <a:pPr marL="457200" indent="-304800">
              <a:buClr>
                <a:schemeClr val="accent1"/>
              </a:buClr>
              <a:buSzPct val="100000"/>
              <a:buFont typeface="Arial" charset="0"/>
              <a:buChar char="-"/>
            </a:pPr>
            <a:r>
              <a:rPr lang="en-US" altLang="zh-CN" sz="1800" b="1" dirty="0">
                <a:cs typeface="Arial" charset="0"/>
              </a:rPr>
              <a:t>Security</a:t>
            </a:r>
          </a:p>
          <a:p>
            <a:pPr marL="457200" indent="-304800">
              <a:buClr>
                <a:schemeClr val="accent1"/>
              </a:buClr>
              <a:buSzPct val="100000"/>
              <a:buFont typeface="Arial" charset="0"/>
              <a:buChar char="-"/>
            </a:pPr>
            <a:r>
              <a:rPr lang="en-US" altLang="zh-CN" sz="1800" b="1" dirty="0">
                <a:cs typeface="Arial" charset="0"/>
              </a:rPr>
              <a:t>API Management</a:t>
            </a:r>
          </a:p>
          <a:p>
            <a:pPr marL="457200" indent="-304800">
              <a:buClr>
                <a:schemeClr val="accent1"/>
              </a:buClr>
              <a:buSzPct val="100000"/>
              <a:buFont typeface="Arial" charset="0"/>
              <a:buChar char="-"/>
            </a:pPr>
            <a:r>
              <a:rPr lang="en-US" altLang="zh-CN" sz="1800" b="1" dirty="0">
                <a:cs typeface="Arial" charset="0"/>
              </a:rPr>
              <a:t>Monitoring &amp; Logging</a:t>
            </a:r>
          </a:p>
          <a:p>
            <a:pPr marL="457200" indent="-304800"/>
            <a:endParaRPr lang="en-US" altLang="zh-CN" sz="1800" b="1" dirty="0">
              <a:cs typeface="Arial" charset="0"/>
            </a:endParaRPr>
          </a:p>
          <a:p>
            <a:pPr marL="457200" indent="-304800"/>
            <a:endParaRPr lang="en-US" altLang="zh-CN" sz="1800" b="1" dirty="0">
              <a:cs typeface="Arial" charset="0"/>
            </a:endParaRPr>
          </a:p>
        </p:txBody>
      </p:sp>
    </p:spTree>
    <p:extLst>
      <p:ext uri="{BB962C8B-B14F-4D97-AF65-F5344CB8AC3E}">
        <p14:creationId xmlns:p14="http://schemas.microsoft.com/office/powerpoint/2010/main" val="4642320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66712" y="245072"/>
            <a:ext cx="8410499" cy="460500"/>
          </a:xfrm>
          <a:prstGeom prst="rect">
            <a:avLst/>
          </a:prstGeom>
        </p:spPr>
        <p:txBody>
          <a:bodyPr lIns="91425" tIns="91425" rIns="91425" bIns="91425" anchor="t" anchorCtr="0">
            <a:noAutofit/>
          </a:bodyPr>
          <a:lstStyle/>
          <a:p>
            <a:pPr lvl="0" algn="ctr"/>
            <a:r>
              <a:rPr lang="en-US" sz="2800" dirty="0">
                <a:solidFill>
                  <a:srgbClr val="008774"/>
                </a:solidFill>
                <a:latin typeface="Arial"/>
                <a:cs typeface="Arial"/>
              </a:rPr>
              <a:t>It Takes a Platform</a:t>
            </a:r>
            <a:endParaRPr lang="en" sz="2800" dirty="0">
              <a:solidFill>
                <a:srgbClr val="008774"/>
              </a:solidFill>
              <a:latin typeface="Arial"/>
              <a:cs typeface="Arial"/>
            </a:endParaRPr>
          </a:p>
        </p:txBody>
      </p:sp>
      <p:sp>
        <p:nvSpPr>
          <p:cNvPr id="3" name="Rectangle 2"/>
          <p:cNvSpPr/>
          <p:nvPr/>
        </p:nvSpPr>
        <p:spPr>
          <a:xfrm>
            <a:off x="1159241" y="1417588"/>
            <a:ext cx="6498736" cy="2308324"/>
          </a:xfrm>
          <a:prstGeom prst="rect">
            <a:avLst/>
          </a:prstGeom>
        </p:spPr>
        <p:txBody>
          <a:bodyPr wrap="square">
            <a:spAutoFit/>
          </a:bodyPr>
          <a:lstStyle/>
          <a:p>
            <a:pPr algn="ctr"/>
            <a:r>
              <a:rPr lang="en-US" sz="3600" dirty="0" smtClean="0">
                <a:solidFill>
                  <a:srgbClr val="7F7F7F"/>
                </a:solidFill>
              </a:rPr>
              <a:t>An end-to-end platform that makes implementing distributed application best practices, a </a:t>
            </a:r>
            <a:r>
              <a:rPr lang="en-US" sz="3600" dirty="0" smtClean="0">
                <a:solidFill>
                  <a:srgbClr val="E46C0A"/>
                </a:solidFill>
              </a:rPr>
              <a:t>turn-key</a:t>
            </a:r>
            <a:r>
              <a:rPr lang="en-US" sz="3600" dirty="0" smtClean="0">
                <a:solidFill>
                  <a:srgbClr val="7F7F7F"/>
                </a:solidFill>
              </a:rPr>
              <a:t> and </a:t>
            </a:r>
            <a:r>
              <a:rPr lang="en-US" sz="3600" dirty="0" smtClean="0">
                <a:solidFill>
                  <a:schemeClr val="accent6">
                    <a:lumMod val="75000"/>
                  </a:schemeClr>
                </a:solidFill>
              </a:rPr>
              <a:t>first</a:t>
            </a:r>
            <a:r>
              <a:rPr lang="en-US" sz="3600" dirty="0" smtClean="0">
                <a:solidFill>
                  <a:srgbClr val="7F7F7F"/>
                </a:solidFill>
              </a:rPr>
              <a:t> practice</a:t>
            </a:r>
          </a:p>
        </p:txBody>
      </p:sp>
    </p:spTree>
    <p:extLst>
      <p:ext uri="{BB962C8B-B14F-4D97-AF65-F5344CB8AC3E}">
        <p14:creationId xmlns:p14="http://schemas.microsoft.com/office/powerpoint/2010/main" val="395121475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DA07C09-8A41-3B46-A636-3955072BBB4F}" type="slidenum">
              <a:rPr lang="en-US" smtClean="0"/>
              <a:t>19</a:t>
            </a:fld>
            <a:endParaRPr lang="en-US"/>
          </a:p>
        </p:txBody>
      </p:sp>
      <p:sp>
        <p:nvSpPr>
          <p:cNvPr id="17" name="Shape 3787"/>
          <p:cNvSpPr/>
          <p:nvPr/>
        </p:nvSpPr>
        <p:spPr>
          <a:xfrm>
            <a:off x="6248993" y="3351574"/>
            <a:ext cx="2785657" cy="750354"/>
          </a:xfrm>
          <a:prstGeom prst="roundRect">
            <a:avLst>
              <a:gd name="adj" fmla="val 50000"/>
            </a:avLst>
          </a:prstGeom>
          <a:solidFill>
            <a:srgbClr val="595959"/>
          </a:solidFill>
          <a:ln>
            <a:noFill/>
          </a:ln>
        </p:spPr>
        <p:txBody>
          <a:bodyPr lIns="68569" tIns="34275" rIns="68569" bIns="34275" anchor="ctr" anchorCtr="0">
            <a:noAutofit/>
          </a:bodyPr>
          <a:lstStyle/>
          <a:p>
            <a:pPr algn="ctr">
              <a:buClr>
                <a:srgbClr val="000000"/>
              </a:buClr>
            </a:pPr>
            <a:endParaRPr sz="1050">
              <a:solidFill>
                <a:schemeClr val="lt1"/>
              </a:solidFill>
            </a:endParaRPr>
          </a:p>
        </p:txBody>
      </p:sp>
      <p:sp>
        <p:nvSpPr>
          <p:cNvPr id="18" name="Shape 3789"/>
          <p:cNvSpPr/>
          <p:nvPr/>
        </p:nvSpPr>
        <p:spPr>
          <a:xfrm>
            <a:off x="5969735" y="2194184"/>
            <a:ext cx="1293529" cy="750354"/>
          </a:xfrm>
          <a:prstGeom prst="roundRect">
            <a:avLst>
              <a:gd name="adj" fmla="val 50000"/>
            </a:avLst>
          </a:prstGeom>
          <a:solidFill>
            <a:srgbClr val="595959"/>
          </a:solidFill>
          <a:ln>
            <a:noFill/>
          </a:ln>
        </p:spPr>
        <p:txBody>
          <a:bodyPr lIns="68569" tIns="34275" rIns="68569" bIns="34275" anchor="ctr" anchorCtr="0">
            <a:noAutofit/>
          </a:bodyPr>
          <a:lstStyle/>
          <a:p>
            <a:pPr algn="ctr">
              <a:buClr>
                <a:srgbClr val="000000"/>
              </a:buClr>
            </a:pPr>
            <a:endParaRPr sz="1050">
              <a:solidFill>
                <a:schemeClr val="lt1"/>
              </a:solidFill>
            </a:endParaRPr>
          </a:p>
        </p:txBody>
      </p:sp>
      <p:pic>
        <p:nvPicPr>
          <p:cNvPr id="19" name="Shape 3790"/>
          <p:cNvPicPr preferRelativeResize="0"/>
          <p:nvPr/>
        </p:nvPicPr>
        <p:blipFill rotWithShape="1">
          <a:blip r:embed="rId3">
            <a:alphaModFix/>
          </a:blip>
          <a:srcRect/>
          <a:stretch/>
        </p:blipFill>
        <p:spPr>
          <a:xfrm>
            <a:off x="6620296" y="2259020"/>
            <a:ext cx="592630" cy="623989"/>
          </a:xfrm>
          <a:prstGeom prst="rect">
            <a:avLst/>
          </a:prstGeom>
          <a:noFill/>
          <a:ln>
            <a:noFill/>
          </a:ln>
        </p:spPr>
      </p:pic>
      <p:sp>
        <p:nvSpPr>
          <p:cNvPr id="20" name="Shape 3791"/>
          <p:cNvSpPr/>
          <p:nvPr/>
        </p:nvSpPr>
        <p:spPr>
          <a:xfrm>
            <a:off x="5146660" y="1373985"/>
            <a:ext cx="1790812" cy="750354"/>
          </a:xfrm>
          <a:prstGeom prst="roundRect">
            <a:avLst>
              <a:gd name="adj" fmla="val 50000"/>
            </a:avLst>
          </a:prstGeom>
          <a:solidFill>
            <a:srgbClr val="595959"/>
          </a:solidFill>
          <a:ln>
            <a:noFill/>
          </a:ln>
        </p:spPr>
        <p:txBody>
          <a:bodyPr lIns="68569" tIns="34275" rIns="68569" bIns="34275" anchor="ctr" anchorCtr="0">
            <a:noAutofit/>
          </a:bodyPr>
          <a:lstStyle/>
          <a:p>
            <a:pPr algn="ctr">
              <a:buClr>
                <a:srgbClr val="000000"/>
              </a:buClr>
            </a:pPr>
            <a:endParaRPr sz="1050">
              <a:solidFill>
                <a:schemeClr val="lt1"/>
              </a:solidFill>
            </a:endParaRPr>
          </a:p>
        </p:txBody>
      </p:sp>
      <p:sp>
        <p:nvSpPr>
          <p:cNvPr id="22" name="Shape 3793"/>
          <p:cNvSpPr/>
          <p:nvPr/>
        </p:nvSpPr>
        <p:spPr>
          <a:xfrm rot="10800000">
            <a:off x="3722767" y="1172203"/>
            <a:ext cx="897106" cy="1288693"/>
          </a:xfrm>
          <a:prstGeom prst="roundRect">
            <a:avLst>
              <a:gd name="adj" fmla="val 50000"/>
            </a:avLst>
          </a:prstGeom>
          <a:solidFill>
            <a:srgbClr val="595959"/>
          </a:solidFill>
          <a:ln>
            <a:noFill/>
          </a:ln>
        </p:spPr>
        <p:txBody>
          <a:bodyPr lIns="68569" tIns="34275" rIns="68569" bIns="34275" anchor="ctr" anchorCtr="0">
            <a:noAutofit/>
          </a:bodyPr>
          <a:lstStyle/>
          <a:p>
            <a:pPr algn="ctr">
              <a:buClr>
                <a:srgbClr val="000000"/>
              </a:buClr>
            </a:pPr>
            <a:endParaRPr sz="1050">
              <a:solidFill>
                <a:schemeClr val="lt1"/>
              </a:solidFill>
            </a:endParaRPr>
          </a:p>
        </p:txBody>
      </p:sp>
      <p:sp>
        <p:nvSpPr>
          <p:cNvPr id="25" name="Shape 3794"/>
          <p:cNvSpPr/>
          <p:nvPr/>
        </p:nvSpPr>
        <p:spPr>
          <a:xfrm>
            <a:off x="1442672" y="1373985"/>
            <a:ext cx="1754988" cy="750354"/>
          </a:xfrm>
          <a:prstGeom prst="roundRect">
            <a:avLst>
              <a:gd name="adj" fmla="val 50000"/>
            </a:avLst>
          </a:prstGeom>
          <a:solidFill>
            <a:srgbClr val="595959"/>
          </a:solidFill>
          <a:ln>
            <a:noFill/>
          </a:ln>
        </p:spPr>
        <p:txBody>
          <a:bodyPr lIns="68569" tIns="34275" rIns="68569" bIns="34275" anchor="ctr" anchorCtr="0">
            <a:noAutofit/>
          </a:bodyPr>
          <a:lstStyle/>
          <a:p>
            <a:pPr algn="ctr">
              <a:buClr>
                <a:srgbClr val="000000"/>
              </a:buClr>
            </a:pPr>
            <a:endParaRPr sz="1050">
              <a:solidFill>
                <a:schemeClr val="lt1"/>
              </a:solidFill>
            </a:endParaRPr>
          </a:p>
        </p:txBody>
      </p:sp>
      <p:sp>
        <p:nvSpPr>
          <p:cNvPr id="26" name="Shape 3795"/>
          <p:cNvSpPr/>
          <p:nvPr/>
        </p:nvSpPr>
        <p:spPr>
          <a:xfrm>
            <a:off x="812331" y="3351574"/>
            <a:ext cx="1293529" cy="750354"/>
          </a:xfrm>
          <a:prstGeom prst="roundRect">
            <a:avLst>
              <a:gd name="adj" fmla="val 50000"/>
            </a:avLst>
          </a:prstGeom>
          <a:solidFill>
            <a:srgbClr val="595959"/>
          </a:solidFill>
          <a:ln>
            <a:noFill/>
          </a:ln>
        </p:spPr>
        <p:txBody>
          <a:bodyPr lIns="68569" tIns="34275" rIns="68569" bIns="34275" anchor="ctr" anchorCtr="0">
            <a:noAutofit/>
          </a:bodyPr>
          <a:lstStyle/>
          <a:p>
            <a:pPr algn="ctr">
              <a:buClr>
                <a:srgbClr val="000000"/>
              </a:buClr>
            </a:pPr>
            <a:endParaRPr sz="1050">
              <a:solidFill>
                <a:schemeClr val="lt1"/>
              </a:solidFill>
            </a:endParaRPr>
          </a:p>
        </p:txBody>
      </p:sp>
      <p:sp>
        <p:nvSpPr>
          <p:cNvPr id="29" name="Shape 3796"/>
          <p:cNvSpPr/>
          <p:nvPr/>
        </p:nvSpPr>
        <p:spPr>
          <a:xfrm>
            <a:off x="283264" y="2290313"/>
            <a:ext cx="2013667" cy="750354"/>
          </a:xfrm>
          <a:prstGeom prst="roundRect">
            <a:avLst>
              <a:gd name="adj" fmla="val 50000"/>
            </a:avLst>
          </a:prstGeom>
          <a:solidFill>
            <a:srgbClr val="595959"/>
          </a:solidFill>
          <a:ln>
            <a:noFill/>
          </a:ln>
        </p:spPr>
        <p:txBody>
          <a:bodyPr lIns="68569" tIns="34275" rIns="68569" bIns="34275" anchor="ctr" anchorCtr="0">
            <a:noAutofit/>
          </a:bodyPr>
          <a:lstStyle/>
          <a:p>
            <a:pPr algn="ctr">
              <a:buClr>
                <a:srgbClr val="000000"/>
              </a:buClr>
            </a:pPr>
            <a:endParaRPr sz="1050">
              <a:solidFill>
                <a:schemeClr val="lt1"/>
              </a:solidFill>
            </a:endParaRPr>
          </a:p>
        </p:txBody>
      </p:sp>
      <p:grpSp>
        <p:nvGrpSpPr>
          <p:cNvPr id="7" name="Group 6"/>
          <p:cNvGrpSpPr/>
          <p:nvPr/>
        </p:nvGrpSpPr>
        <p:grpSpPr>
          <a:xfrm>
            <a:off x="3504251" y="3030176"/>
            <a:ext cx="1311003" cy="1380376"/>
            <a:chOff x="3504251" y="3030176"/>
            <a:chExt cx="1311003" cy="1380376"/>
          </a:xfrm>
        </p:grpSpPr>
        <p:sp>
          <p:nvSpPr>
            <p:cNvPr id="69" name="Shape 3798"/>
            <p:cNvSpPr/>
            <p:nvPr/>
          </p:nvSpPr>
          <p:spPr>
            <a:xfrm>
              <a:off x="3504251" y="3030176"/>
              <a:ext cx="1311003" cy="1380376"/>
            </a:xfrm>
            <a:prstGeom prst="ellipse">
              <a:avLst/>
            </a:prstGeom>
            <a:gradFill>
              <a:gsLst>
                <a:gs pos="0">
                  <a:srgbClr val="C0C0C0"/>
                </a:gs>
                <a:gs pos="35000">
                  <a:srgbClr val="D3D3D3"/>
                </a:gs>
                <a:gs pos="100000">
                  <a:srgbClr val="EEEEEE"/>
                </a:gs>
              </a:gsLst>
              <a:lin ang="16200038" scaled="0"/>
            </a:gradFill>
            <a:ln w="9525" cap="flat" cmpd="sng">
              <a:solidFill>
                <a:srgbClr val="4B4B4B"/>
              </a:solidFill>
              <a:prstDash val="solid"/>
              <a:round/>
              <a:headEnd type="none" w="med" len="med"/>
              <a:tailEnd type="none" w="med" len="med"/>
            </a:ln>
          </p:spPr>
          <p:txBody>
            <a:bodyPr lIns="68569" tIns="68569" rIns="68569" bIns="68569" anchor="ctr" anchorCtr="0">
              <a:noAutofit/>
            </a:bodyPr>
            <a:lstStyle/>
            <a:p>
              <a:pPr>
                <a:buClr>
                  <a:srgbClr val="000000"/>
                </a:buClr>
              </a:pPr>
              <a:endParaRPr sz="1050">
                <a:solidFill>
                  <a:schemeClr val="dk1"/>
                </a:solidFill>
              </a:endParaRPr>
            </a:p>
          </p:txBody>
        </p:sp>
        <p:sp>
          <p:nvSpPr>
            <p:cNvPr id="30" name="Shape 3799"/>
            <p:cNvSpPr txBox="1"/>
            <p:nvPr/>
          </p:nvSpPr>
          <p:spPr>
            <a:xfrm>
              <a:off x="3545931" y="3257896"/>
              <a:ext cx="1269323" cy="976246"/>
            </a:xfrm>
            <a:prstGeom prst="rect">
              <a:avLst/>
            </a:prstGeom>
            <a:noFill/>
            <a:ln>
              <a:noFill/>
            </a:ln>
          </p:spPr>
          <p:txBody>
            <a:bodyPr lIns="7144" tIns="7144" rIns="7144" bIns="7144" anchor="ctr" anchorCtr="0">
              <a:noAutofit/>
            </a:bodyPr>
            <a:lstStyle/>
            <a:p>
              <a:pPr algn="ctr">
                <a:lnSpc>
                  <a:spcPct val="90000"/>
                </a:lnSpc>
                <a:spcAft>
                  <a:spcPts val="394"/>
                </a:spcAft>
                <a:buClr>
                  <a:schemeClr val="lt2"/>
                </a:buClr>
                <a:buSzPct val="25000"/>
              </a:pPr>
              <a:r>
                <a:rPr lang="en-US" b="1" dirty="0">
                  <a:solidFill>
                    <a:srgbClr val="5A5A5A"/>
                  </a:solidFill>
                </a:rPr>
                <a:t>APPLICATION</a:t>
              </a:r>
              <a:endParaRPr lang="en-US" sz="1600" b="1" dirty="0">
                <a:solidFill>
                  <a:srgbClr val="5A5A5A"/>
                </a:solidFill>
              </a:endParaRPr>
            </a:p>
          </p:txBody>
        </p:sp>
      </p:grpSp>
      <p:sp>
        <p:nvSpPr>
          <p:cNvPr id="32" name="Shape 3800"/>
          <p:cNvSpPr/>
          <p:nvPr/>
        </p:nvSpPr>
        <p:spPr>
          <a:xfrm rot="10800000">
            <a:off x="1984139" y="3533794"/>
            <a:ext cx="1445339" cy="393273"/>
          </a:xfrm>
          <a:prstGeom prst="leftArrow">
            <a:avLst>
              <a:gd name="adj1" fmla="val 60000"/>
              <a:gd name="adj2" fmla="val 50000"/>
            </a:avLst>
          </a:prstGeom>
          <a:solidFill>
            <a:srgbClr val="2D8B83"/>
          </a:solidFill>
          <a:ln>
            <a:noFill/>
          </a:ln>
        </p:spPr>
        <p:txBody>
          <a:bodyPr lIns="68569" tIns="68569" rIns="68569" bIns="68569" anchor="ctr" anchorCtr="0">
            <a:noAutofit/>
          </a:bodyPr>
          <a:lstStyle/>
          <a:p>
            <a:pPr>
              <a:buClr>
                <a:srgbClr val="000000"/>
              </a:buClr>
            </a:pPr>
            <a:endParaRPr sz="1050"/>
          </a:p>
        </p:txBody>
      </p:sp>
      <p:sp>
        <p:nvSpPr>
          <p:cNvPr id="35" name="Shape 3803"/>
          <p:cNvSpPr/>
          <p:nvPr/>
        </p:nvSpPr>
        <p:spPr>
          <a:xfrm rot="12599988">
            <a:off x="2180008" y="2763734"/>
            <a:ext cx="1445349" cy="393457"/>
          </a:xfrm>
          <a:prstGeom prst="leftArrow">
            <a:avLst>
              <a:gd name="adj1" fmla="val 60000"/>
              <a:gd name="adj2" fmla="val 50000"/>
            </a:avLst>
          </a:prstGeom>
          <a:solidFill>
            <a:srgbClr val="3A988F"/>
          </a:solidFill>
          <a:ln>
            <a:noFill/>
          </a:ln>
        </p:spPr>
        <p:txBody>
          <a:bodyPr lIns="68569" tIns="68569" rIns="68569" bIns="68569" anchor="ctr" anchorCtr="0">
            <a:noAutofit/>
          </a:bodyPr>
          <a:lstStyle/>
          <a:p>
            <a:pPr>
              <a:buClr>
                <a:srgbClr val="000000"/>
              </a:buClr>
            </a:pPr>
            <a:endParaRPr sz="1050"/>
          </a:p>
        </p:txBody>
      </p:sp>
      <p:sp>
        <p:nvSpPr>
          <p:cNvPr id="36" name="Shape 3804"/>
          <p:cNvSpPr/>
          <p:nvPr/>
        </p:nvSpPr>
        <p:spPr>
          <a:xfrm>
            <a:off x="1796406" y="2282575"/>
            <a:ext cx="917730" cy="772975"/>
          </a:xfrm>
          <a:prstGeom prst="roundRect">
            <a:avLst>
              <a:gd name="adj" fmla="val 10000"/>
            </a:avLst>
          </a:prstGeom>
          <a:solidFill>
            <a:srgbClr val="287972"/>
          </a:solidFill>
          <a:ln w="28575" cap="flat" cmpd="sng">
            <a:solidFill>
              <a:srgbClr val="FFFFFF"/>
            </a:solidFill>
            <a:prstDash val="solid"/>
            <a:round/>
            <a:headEnd type="none" w="med" len="med"/>
            <a:tailEnd type="none" w="med" len="med"/>
          </a:ln>
        </p:spPr>
        <p:txBody>
          <a:bodyPr lIns="15713" tIns="15713" rIns="15713" bIns="15713" anchor="ctr" anchorCtr="0">
            <a:noAutofit/>
          </a:bodyPr>
          <a:lstStyle/>
          <a:p>
            <a:pPr algn="ctr">
              <a:lnSpc>
                <a:spcPct val="90000"/>
              </a:lnSpc>
              <a:spcAft>
                <a:spcPts val="289"/>
              </a:spcAft>
              <a:buClr>
                <a:srgbClr val="000000"/>
              </a:buClr>
            </a:pPr>
            <a:endParaRPr sz="825">
              <a:solidFill>
                <a:schemeClr val="lt1"/>
              </a:solidFill>
            </a:endParaRPr>
          </a:p>
        </p:txBody>
      </p:sp>
      <p:sp>
        <p:nvSpPr>
          <p:cNvPr id="37" name="Shape 3805"/>
          <p:cNvSpPr txBox="1"/>
          <p:nvPr/>
        </p:nvSpPr>
        <p:spPr>
          <a:xfrm>
            <a:off x="1839370" y="2339061"/>
            <a:ext cx="874766" cy="727736"/>
          </a:xfrm>
          <a:prstGeom prst="rect">
            <a:avLst/>
          </a:prstGeom>
          <a:noFill/>
          <a:ln>
            <a:noFill/>
          </a:ln>
        </p:spPr>
        <p:txBody>
          <a:bodyPr lIns="15713" tIns="15713" rIns="15713" bIns="15713" anchor="ctr" anchorCtr="0">
            <a:noAutofit/>
          </a:bodyPr>
          <a:lstStyle/>
          <a:p>
            <a:pPr algn="ctr">
              <a:lnSpc>
                <a:spcPct val="90000"/>
              </a:lnSpc>
              <a:spcAft>
                <a:spcPts val="289"/>
              </a:spcAft>
              <a:buClr>
                <a:schemeClr val="lt1"/>
              </a:buClr>
              <a:buSzPct val="25000"/>
            </a:pPr>
            <a:r>
              <a:rPr lang="en-US" dirty="0">
                <a:solidFill>
                  <a:schemeClr val="lt1"/>
                </a:solidFill>
              </a:rPr>
              <a:t>APM </a:t>
            </a:r>
            <a:r>
              <a:rPr lang="en-US" dirty="0" smtClean="0">
                <a:solidFill>
                  <a:schemeClr val="lt1"/>
                </a:solidFill>
              </a:rPr>
              <a:t>&amp; Tracing</a:t>
            </a:r>
            <a:endParaRPr lang="en-US" dirty="0">
              <a:solidFill>
                <a:schemeClr val="lt1"/>
              </a:solidFill>
            </a:endParaRPr>
          </a:p>
        </p:txBody>
      </p:sp>
      <p:sp>
        <p:nvSpPr>
          <p:cNvPr id="38" name="Shape 3806"/>
          <p:cNvSpPr/>
          <p:nvPr/>
        </p:nvSpPr>
        <p:spPr>
          <a:xfrm rot="14400012">
            <a:off x="2677095" y="2210122"/>
            <a:ext cx="1521831" cy="373683"/>
          </a:xfrm>
          <a:prstGeom prst="leftArrow">
            <a:avLst>
              <a:gd name="adj1" fmla="val 60000"/>
              <a:gd name="adj2" fmla="val 50000"/>
            </a:avLst>
          </a:prstGeom>
          <a:solidFill>
            <a:srgbClr val="46A69B"/>
          </a:solidFill>
          <a:ln>
            <a:noFill/>
          </a:ln>
        </p:spPr>
        <p:txBody>
          <a:bodyPr lIns="68569" tIns="68569" rIns="68569" bIns="68569" anchor="ctr" anchorCtr="0">
            <a:noAutofit/>
          </a:bodyPr>
          <a:lstStyle/>
          <a:p>
            <a:pPr>
              <a:buClr>
                <a:srgbClr val="000000"/>
              </a:buClr>
            </a:pPr>
            <a:endParaRPr sz="1050"/>
          </a:p>
        </p:txBody>
      </p:sp>
      <p:sp>
        <p:nvSpPr>
          <p:cNvPr id="39" name="Shape 3807"/>
          <p:cNvSpPr/>
          <p:nvPr/>
        </p:nvSpPr>
        <p:spPr>
          <a:xfrm>
            <a:off x="2105860" y="1351343"/>
            <a:ext cx="1429582" cy="772975"/>
          </a:xfrm>
          <a:prstGeom prst="roundRect">
            <a:avLst>
              <a:gd name="adj" fmla="val 10000"/>
            </a:avLst>
          </a:prstGeom>
          <a:solidFill>
            <a:srgbClr val="2C877F"/>
          </a:solidFill>
          <a:ln w="25400" cap="flat" cmpd="sng">
            <a:solidFill>
              <a:srgbClr val="FFFFFF"/>
            </a:solidFill>
            <a:prstDash val="solid"/>
            <a:round/>
            <a:headEnd type="none" w="med" len="med"/>
            <a:tailEnd type="none" w="med" len="med"/>
          </a:ln>
        </p:spPr>
        <p:txBody>
          <a:bodyPr lIns="68569" tIns="68569" rIns="68569" bIns="68569" anchor="ctr" anchorCtr="0">
            <a:noAutofit/>
          </a:bodyPr>
          <a:lstStyle/>
          <a:p>
            <a:pPr>
              <a:buClr>
                <a:srgbClr val="000000"/>
              </a:buClr>
            </a:pPr>
            <a:endParaRPr sz="1050"/>
          </a:p>
        </p:txBody>
      </p:sp>
      <p:sp>
        <p:nvSpPr>
          <p:cNvPr id="40" name="Shape 3808"/>
          <p:cNvSpPr txBox="1"/>
          <p:nvPr/>
        </p:nvSpPr>
        <p:spPr>
          <a:xfrm>
            <a:off x="2135704" y="1378858"/>
            <a:ext cx="1368547" cy="727736"/>
          </a:xfrm>
          <a:prstGeom prst="rect">
            <a:avLst/>
          </a:prstGeom>
          <a:noFill/>
          <a:ln>
            <a:noFill/>
          </a:ln>
        </p:spPr>
        <p:txBody>
          <a:bodyPr lIns="15713" tIns="15713" rIns="15713" bIns="15713" anchor="ctr" anchorCtr="0">
            <a:noAutofit/>
          </a:bodyPr>
          <a:lstStyle/>
          <a:p>
            <a:pPr algn="ctr">
              <a:lnSpc>
                <a:spcPct val="90000"/>
              </a:lnSpc>
              <a:spcAft>
                <a:spcPts val="289"/>
              </a:spcAft>
              <a:buClr>
                <a:schemeClr val="lt1"/>
              </a:buClr>
              <a:buSzPct val="25000"/>
            </a:pPr>
            <a:r>
              <a:rPr lang="en-US" dirty="0">
                <a:solidFill>
                  <a:schemeClr val="lt1"/>
                </a:solidFill>
              </a:rPr>
              <a:t>Centralized Log Management</a:t>
            </a:r>
          </a:p>
        </p:txBody>
      </p:sp>
      <p:sp>
        <p:nvSpPr>
          <p:cNvPr id="49" name="Shape 3809"/>
          <p:cNvSpPr/>
          <p:nvPr/>
        </p:nvSpPr>
        <p:spPr>
          <a:xfrm rot="16200000">
            <a:off x="3408153" y="2003895"/>
            <a:ext cx="1521821" cy="373508"/>
          </a:xfrm>
          <a:prstGeom prst="leftArrow">
            <a:avLst>
              <a:gd name="adj1" fmla="val 60000"/>
              <a:gd name="adj2" fmla="val 50000"/>
            </a:avLst>
          </a:prstGeom>
          <a:solidFill>
            <a:srgbClr val="57AEA5"/>
          </a:solidFill>
          <a:ln>
            <a:noFill/>
          </a:ln>
        </p:spPr>
        <p:txBody>
          <a:bodyPr lIns="68569" tIns="68569" rIns="68569" bIns="68569" anchor="ctr" anchorCtr="0">
            <a:noAutofit/>
          </a:bodyPr>
          <a:lstStyle/>
          <a:p>
            <a:pPr>
              <a:buClr>
                <a:srgbClr val="000000"/>
              </a:buClr>
            </a:pPr>
            <a:endParaRPr sz="1050"/>
          </a:p>
        </p:txBody>
      </p:sp>
      <p:sp>
        <p:nvSpPr>
          <p:cNvPr id="50" name="Shape 3810"/>
          <p:cNvSpPr/>
          <p:nvPr/>
        </p:nvSpPr>
        <p:spPr>
          <a:xfrm>
            <a:off x="3710266" y="1189549"/>
            <a:ext cx="917730" cy="772975"/>
          </a:xfrm>
          <a:prstGeom prst="roundRect">
            <a:avLst>
              <a:gd name="adj" fmla="val 10000"/>
            </a:avLst>
          </a:prstGeom>
          <a:solidFill>
            <a:srgbClr val="359C93"/>
          </a:solidFill>
          <a:ln w="25400" cap="flat" cmpd="sng">
            <a:solidFill>
              <a:srgbClr val="FFFFFF"/>
            </a:solidFill>
            <a:prstDash val="solid"/>
            <a:round/>
            <a:headEnd type="none" w="med" len="med"/>
            <a:tailEnd type="none" w="med" len="med"/>
          </a:ln>
        </p:spPr>
        <p:txBody>
          <a:bodyPr lIns="68569" tIns="68569" rIns="68569" bIns="68569" anchor="ctr" anchorCtr="0">
            <a:noAutofit/>
          </a:bodyPr>
          <a:lstStyle/>
          <a:p>
            <a:pPr>
              <a:buClr>
                <a:srgbClr val="000000"/>
              </a:buClr>
            </a:pPr>
            <a:endParaRPr sz="1050"/>
          </a:p>
        </p:txBody>
      </p:sp>
      <p:sp>
        <p:nvSpPr>
          <p:cNvPr id="51" name="Shape 3811"/>
          <p:cNvSpPr txBox="1"/>
          <p:nvPr/>
        </p:nvSpPr>
        <p:spPr>
          <a:xfrm>
            <a:off x="3745106" y="1175037"/>
            <a:ext cx="874766" cy="727736"/>
          </a:xfrm>
          <a:prstGeom prst="rect">
            <a:avLst/>
          </a:prstGeom>
          <a:noFill/>
          <a:ln>
            <a:noFill/>
          </a:ln>
        </p:spPr>
        <p:txBody>
          <a:bodyPr lIns="15713" tIns="15713" rIns="15713" bIns="15713" anchor="ctr" anchorCtr="0">
            <a:noAutofit/>
          </a:bodyPr>
          <a:lstStyle/>
          <a:p>
            <a:pPr algn="ctr">
              <a:lnSpc>
                <a:spcPct val="90000"/>
              </a:lnSpc>
              <a:spcAft>
                <a:spcPts val="289"/>
              </a:spcAft>
              <a:buClr>
                <a:schemeClr val="lt1"/>
              </a:buClr>
              <a:buSzPct val="25000"/>
            </a:pPr>
            <a:r>
              <a:rPr lang="en-US" dirty="0" smtClean="0">
                <a:solidFill>
                  <a:schemeClr val="lt1"/>
                </a:solidFill>
              </a:rPr>
              <a:t>Mobile Services</a:t>
            </a:r>
            <a:endParaRPr lang="en-US" dirty="0">
              <a:solidFill>
                <a:schemeClr val="lt1"/>
              </a:solidFill>
            </a:endParaRPr>
          </a:p>
        </p:txBody>
      </p:sp>
      <p:sp>
        <p:nvSpPr>
          <p:cNvPr id="52" name="Shape 3812"/>
          <p:cNvSpPr/>
          <p:nvPr/>
        </p:nvSpPr>
        <p:spPr>
          <a:xfrm rot="17999988">
            <a:off x="4139422" y="2210046"/>
            <a:ext cx="1521831" cy="373683"/>
          </a:xfrm>
          <a:prstGeom prst="leftArrow">
            <a:avLst>
              <a:gd name="adj1" fmla="val 60000"/>
              <a:gd name="adj2" fmla="val 50000"/>
            </a:avLst>
          </a:prstGeom>
          <a:solidFill>
            <a:srgbClr val="6DB2A9"/>
          </a:solidFill>
          <a:ln>
            <a:noFill/>
          </a:ln>
        </p:spPr>
        <p:txBody>
          <a:bodyPr lIns="68569" tIns="68569" rIns="68569" bIns="68569" anchor="ctr" anchorCtr="0">
            <a:noAutofit/>
          </a:bodyPr>
          <a:lstStyle/>
          <a:p>
            <a:pPr>
              <a:buClr>
                <a:srgbClr val="000000"/>
              </a:buClr>
            </a:pPr>
            <a:endParaRPr sz="1050"/>
          </a:p>
        </p:txBody>
      </p:sp>
      <p:sp>
        <p:nvSpPr>
          <p:cNvPr id="53" name="Shape 3813"/>
          <p:cNvSpPr/>
          <p:nvPr/>
        </p:nvSpPr>
        <p:spPr>
          <a:xfrm>
            <a:off x="4802816" y="1351343"/>
            <a:ext cx="1446175" cy="772975"/>
          </a:xfrm>
          <a:prstGeom prst="roundRect">
            <a:avLst>
              <a:gd name="adj" fmla="val 10000"/>
            </a:avLst>
          </a:prstGeom>
          <a:solidFill>
            <a:srgbClr val="2C877F"/>
          </a:solidFill>
          <a:ln w="25400" cap="flat" cmpd="sng">
            <a:solidFill>
              <a:srgbClr val="FFFFFF"/>
            </a:solidFill>
            <a:prstDash val="solid"/>
            <a:round/>
            <a:headEnd type="none" w="med" len="med"/>
            <a:tailEnd type="none" w="med" len="med"/>
          </a:ln>
        </p:spPr>
        <p:txBody>
          <a:bodyPr lIns="68569" tIns="68569" rIns="68569" bIns="68569" anchor="ctr" anchorCtr="0">
            <a:noAutofit/>
          </a:bodyPr>
          <a:lstStyle/>
          <a:p>
            <a:pPr>
              <a:buClr>
                <a:srgbClr val="000000"/>
              </a:buClr>
            </a:pPr>
            <a:endParaRPr sz="1050"/>
          </a:p>
        </p:txBody>
      </p:sp>
      <p:sp>
        <p:nvSpPr>
          <p:cNvPr id="54" name="Shape 3814"/>
          <p:cNvSpPr txBox="1"/>
          <p:nvPr/>
        </p:nvSpPr>
        <p:spPr>
          <a:xfrm>
            <a:off x="4776682" y="1384495"/>
            <a:ext cx="1542250" cy="727736"/>
          </a:xfrm>
          <a:prstGeom prst="rect">
            <a:avLst/>
          </a:prstGeom>
          <a:noFill/>
          <a:ln>
            <a:noFill/>
          </a:ln>
        </p:spPr>
        <p:txBody>
          <a:bodyPr lIns="15713" tIns="15713" rIns="15713" bIns="15713" anchor="ctr" anchorCtr="0">
            <a:noAutofit/>
          </a:bodyPr>
          <a:lstStyle/>
          <a:p>
            <a:pPr algn="ctr">
              <a:lnSpc>
                <a:spcPct val="90000"/>
              </a:lnSpc>
              <a:spcAft>
                <a:spcPts val="289"/>
              </a:spcAft>
              <a:buClr>
                <a:schemeClr val="lt1"/>
              </a:buClr>
              <a:buSzPct val="25000"/>
            </a:pPr>
            <a:r>
              <a:rPr lang="en-US" dirty="0" smtClean="0">
                <a:solidFill>
                  <a:schemeClr val="lt1"/>
                </a:solidFill>
              </a:rPr>
              <a:t>Networking </a:t>
            </a:r>
          </a:p>
          <a:p>
            <a:pPr algn="ctr">
              <a:lnSpc>
                <a:spcPct val="90000"/>
              </a:lnSpc>
              <a:spcAft>
                <a:spcPts val="289"/>
              </a:spcAft>
              <a:buClr>
                <a:schemeClr val="lt1"/>
              </a:buClr>
              <a:buSzPct val="25000"/>
            </a:pPr>
            <a:r>
              <a:rPr lang="en-US" dirty="0" smtClean="0">
                <a:solidFill>
                  <a:schemeClr val="lt1"/>
                </a:solidFill>
              </a:rPr>
              <a:t>&amp; Load Balancing</a:t>
            </a:r>
            <a:endParaRPr lang="en-US" dirty="0">
              <a:solidFill>
                <a:schemeClr val="lt1"/>
              </a:solidFill>
            </a:endParaRPr>
          </a:p>
        </p:txBody>
      </p:sp>
      <p:sp>
        <p:nvSpPr>
          <p:cNvPr id="55" name="Shape 3815"/>
          <p:cNvSpPr/>
          <p:nvPr/>
        </p:nvSpPr>
        <p:spPr>
          <a:xfrm rot="19800012">
            <a:off x="4712841" y="2763816"/>
            <a:ext cx="1445349" cy="393457"/>
          </a:xfrm>
          <a:prstGeom prst="leftArrow">
            <a:avLst>
              <a:gd name="adj1" fmla="val 60000"/>
              <a:gd name="adj2" fmla="val 50000"/>
            </a:avLst>
          </a:prstGeom>
          <a:solidFill>
            <a:srgbClr val="83B5B0"/>
          </a:solidFill>
          <a:ln>
            <a:noFill/>
          </a:ln>
        </p:spPr>
        <p:txBody>
          <a:bodyPr lIns="68569" tIns="68569" rIns="68569" bIns="68569" anchor="ctr" anchorCtr="0">
            <a:noAutofit/>
          </a:bodyPr>
          <a:lstStyle/>
          <a:p>
            <a:pPr>
              <a:buClr>
                <a:srgbClr val="000000"/>
              </a:buClr>
            </a:pPr>
            <a:endParaRPr sz="1050"/>
          </a:p>
        </p:txBody>
      </p:sp>
      <p:sp>
        <p:nvSpPr>
          <p:cNvPr id="56" name="Shape 3816"/>
          <p:cNvSpPr/>
          <p:nvPr/>
        </p:nvSpPr>
        <p:spPr>
          <a:xfrm>
            <a:off x="5602622" y="2193469"/>
            <a:ext cx="917730" cy="772975"/>
          </a:xfrm>
          <a:prstGeom prst="roundRect">
            <a:avLst>
              <a:gd name="adj" fmla="val 10000"/>
            </a:avLst>
          </a:prstGeom>
          <a:solidFill>
            <a:srgbClr val="287972"/>
          </a:solidFill>
          <a:ln w="25400" cap="flat" cmpd="sng">
            <a:solidFill>
              <a:srgbClr val="FFFFFF"/>
            </a:solidFill>
            <a:prstDash val="solid"/>
            <a:round/>
            <a:headEnd type="none" w="med" len="med"/>
            <a:tailEnd type="none" w="med" len="med"/>
          </a:ln>
        </p:spPr>
        <p:txBody>
          <a:bodyPr lIns="68569" tIns="68569" rIns="68569" bIns="68569" anchor="ctr" anchorCtr="0">
            <a:noAutofit/>
          </a:bodyPr>
          <a:lstStyle/>
          <a:p>
            <a:pPr>
              <a:buClr>
                <a:srgbClr val="000000"/>
              </a:buClr>
            </a:pPr>
            <a:endParaRPr sz="1050"/>
          </a:p>
        </p:txBody>
      </p:sp>
      <p:sp>
        <p:nvSpPr>
          <p:cNvPr id="57" name="Shape 3817"/>
          <p:cNvSpPr txBox="1"/>
          <p:nvPr/>
        </p:nvSpPr>
        <p:spPr>
          <a:xfrm>
            <a:off x="5602622" y="2207278"/>
            <a:ext cx="874766" cy="727736"/>
          </a:xfrm>
          <a:prstGeom prst="rect">
            <a:avLst/>
          </a:prstGeom>
          <a:noFill/>
          <a:ln>
            <a:noFill/>
          </a:ln>
        </p:spPr>
        <p:txBody>
          <a:bodyPr lIns="15713" tIns="15713" rIns="15713" bIns="15713" anchor="ctr" anchorCtr="0">
            <a:noAutofit/>
          </a:bodyPr>
          <a:lstStyle/>
          <a:p>
            <a:pPr algn="ctr">
              <a:lnSpc>
                <a:spcPct val="90000"/>
              </a:lnSpc>
              <a:spcAft>
                <a:spcPts val="289"/>
              </a:spcAft>
              <a:buClr>
                <a:schemeClr val="lt1"/>
              </a:buClr>
              <a:buSzPct val="25000"/>
            </a:pPr>
            <a:r>
              <a:rPr lang="en-US" dirty="0" smtClean="0">
                <a:solidFill>
                  <a:schemeClr val="lt1"/>
                </a:solidFill>
              </a:rPr>
              <a:t>Auto-Scaling</a:t>
            </a:r>
            <a:endParaRPr lang="en-US" dirty="0">
              <a:solidFill>
                <a:schemeClr val="lt1"/>
              </a:solidFill>
            </a:endParaRPr>
          </a:p>
        </p:txBody>
      </p:sp>
      <p:sp>
        <p:nvSpPr>
          <p:cNvPr id="58" name="Shape 3818"/>
          <p:cNvSpPr/>
          <p:nvPr/>
        </p:nvSpPr>
        <p:spPr>
          <a:xfrm>
            <a:off x="4908791" y="3533646"/>
            <a:ext cx="1445339" cy="393273"/>
          </a:xfrm>
          <a:prstGeom prst="leftArrow">
            <a:avLst>
              <a:gd name="adj1" fmla="val 60000"/>
              <a:gd name="adj2" fmla="val 50000"/>
            </a:avLst>
          </a:prstGeom>
          <a:solidFill>
            <a:srgbClr val="97BBB7"/>
          </a:solidFill>
          <a:ln>
            <a:noFill/>
          </a:ln>
        </p:spPr>
        <p:txBody>
          <a:bodyPr lIns="68569" tIns="68569" rIns="68569" bIns="68569" anchor="ctr" anchorCtr="0">
            <a:noAutofit/>
          </a:bodyPr>
          <a:lstStyle/>
          <a:p>
            <a:pPr>
              <a:buClr>
                <a:srgbClr val="000000"/>
              </a:buClr>
            </a:pPr>
            <a:endParaRPr sz="1050"/>
          </a:p>
        </p:txBody>
      </p:sp>
      <p:sp>
        <p:nvSpPr>
          <p:cNvPr id="59" name="Shape 3819"/>
          <p:cNvSpPr/>
          <p:nvPr/>
        </p:nvSpPr>
        <p:spPr>
          <a:xfrm>
            <a:off x="5895370" y="3343837"/>
            <a:ext cx="917730" cy="772975"/>
          </a:xfrm>
          <a:prstGeom prst="roundRect">
            <a:avLst>
              <a:gd name="adj" fmla="val 10000"/>
            </a:avLst>
          </a:prstGeom>
          <a:solidFill>
            <a:srgbClr val="008774"/>
          </a:solidFill>
          <a:ln w="25400" cap="flat" cmpd="sng">
            <a:solidFill>
              <a:srgbClr val="FFFFFF"/>
            </a:solidFill>
            <a:prstDash val="solid"/>
            <a:round/>
            <a:headEnd type="none" w="med" len="med"/>
            <a:tailEnd type="none" w="med" len="med"/>
          </a:ln>
        </p:spPr>
        <p:txBody>
          <a:bodyPr lIns="68569" tIns="68569" rIns="68569" bIns="68569" anchor="ctr" anchorCtr="0">
            <a:noAutofit/>
          </a:bodyPr>
          <a:lstStyle/>
          <a:p>
            <a:pPr>
              <a:buClr>
                <a:srgbClr val="000000"/>
              </a:buClr>
            </a:pPr>
            <a:endParaRPr sz="1050">
              <a:solidFill>
                <a:srgbClr val="1D5852"/>
              </a:solidFill>
            </a:endParaRPr>
          </a:p>
        </p:txBody>
      </p:sp>
      <p:sp>
        <p:nvSpPr>
          <p:cNvPr id="60" name="Shape 3820"/>
          <p:cNvSpPr txBox="1"/>
          <p:nvPr/>
        </p:nvSpPr>
        <p:spPr>
          <a:xfrm>
            <a:off x="5899645" y="3363076"/>
            <a:ext cx="874766" cy="727736"/>
          </a:xfrm>
          <a:prstGeom prst="rect">
            <a:avLst/>
          </a:prstGeom>
          <a:noFill/>
          <a:ln>
            <a:noFill/>
          </a:ln>
        </p:spPr>
        <p:txBody>
          <a:bodyPr lIns="15713" tIns="15713" rIns="15713" bIns="15713" anchor="ctr" anchorCtr="0">
            <a:noAutofit/>
          </a:bodyPr>
          <a:lstStyle/>
          <a:p>
            <a:pPr algn="ctr">
              <a:lnSpc>
                <a:spcPct val="90000"/>
              </a:lnSpc>
              <a:spcAft>
                <a:spcPts val="289"/>
              </a:spcAft>
              <a:buClr>
                <a:schemeClr val="lt1"/>
              </a:buClr>
              <a:buSzPct val="25000"/>
            </a:pPr>
            <a:r>
              <a:rPr lang="en-US" dirty="0">
                <a:solidFill>
                  <a:schemeClr val="lt1"/>
                </a:solidFill>
              </a:rPr>
              <a:t>Full Stack CI/CD platform</a:t>
            </a:r>
          </a:p>
        </p:txBody>
      </p:sp>
      <p:pic>
        <p:nvPicPr>
          <p:cNvPr id="61" name="Shape 3821"/>
          <p:cNvPicPr preferRelativeResize="0"/>
          <p:nvPr/>
        </p:nvPicPr>
        <p:blipFill rotWithShape="1">
          <a:blip r:embed="rId4">
            <a:alphaModFix/>
          </a:blip>
          <a:srcRect/>
          <a:stretch/>
        </p:blipFill>
        <p:spPr>
          <a:xfrm>
            <a:off x="350209" y="2357437"/>
            <a:ext cx="585755" cy="616751"/>
          </a:xfrm>
          <a:prstGeom prst="rect">
            <a:avLst/>
          </a:prstGeom>
          <a:noFill/>
          <a:ln>
            <a:noFill/>
          </a:ln>
        </p:spPr>
      </p:pic>
      <p:pic>
        <p:nvPicPr>
          <p:cNvPr id="62" name="Shape 3822"/>
          <p:cNvPicPr preferRelativeResize="0"/>
          <p:nvPr/>
        </p:nvPicPr>
        <p:blipFill rotWithShape="1">
          <a:blip r:embed="rId5">
            <a:alphaModFix/>
          </a:blip>
          <a:srcRect/>
          <a:stretch/>
        </p:blipFill>
        <p:spPr>
          <a:xfrm>
            <a:off x="1477106" y="1429738"/>
            <a:ext cx="592630" cy="623989"/>
          </a:xfrm>
          <a:prstGeom prst="rect">
            <a:avLst/>
          </a:prstGeom>
          <a:noFill/>
          <a:ln>
            <a:noFill/>
          </a:ln>
        </p:spPr>
      </p:pic>
      <p:pic>
        <p:nvPicPr>
          <p:cNvPr id="63" name="Shape 3823"/>
          <p:cNvPicPr preferRelativeResize="0"/>
          <p:nvPr/>
        </p:nvPicPr>
        <p:blipFill rotWithShape="1">
          <a:blip r:embed="rId6">
            <a:alphaModFix/>
          </a:blip>
          <a:srcRect/>
          <a:stretch/>
        </p:blipFill>
        <p:spPr>
          <a:xfrm>
            <a:off x="3863100" y="1724266"/>
            <a:ext cx="592630" cy="623989"/>
          </a:xfrm>
          <a:prstGeom prst="rect">
            <a:avLst/>
          </a:prstGeom>
          <a:noFill/>
          <a:ln>
            <a:noFill/>
          </a:ln>
        </p:spPr>
      </p:pic>
      <p:pic>
        <p:nvPicPr>
          <p:cNvPr id="64" name="Shape 3824"/>
          <p:cNvPicPr preferRelativeResize="0"/>
          <p:nvPr/>
        </p:nvPicPr>
        <p:blipFill rotWithShape="1">
          <a:blip r:embed="rId7">
            <a:alphaModFix/>
          </a:blip>
          <a:srcRect/>
          <a:stretch/>
        </p:blipFill>
        <p:spPr>
          <a:xfrm>
            <a:off x="856918" y="3420642"/>
            <a:ext cx="585755" cy="616751"/>
          </a:xfrm>
          <a:prstGeom prst="rect">
            <a:avLst/>
          </a:prstGeom>
          <a:noFill/>
          <a:ln>
            <a:noFill/>
          </a:ln>
        </p:spPr>
      </p:pic>
      <p:pic>
        <p:nvPicPr>
          <p:cNvPr id="65" name="Shape 2860"/>
          <p:cNvPicPr preferRelativeResize="0"/>
          <p:nvPr/>
        </p:nvPicPr>
        <p:blipFill rotWithShape="1">
          <a:blip r:embed="rId8">
            <a:alphaModFix/>
          </a:blip>
          <a:srcRect l="18484" r="17020"/>
          <a:stretch/>
        </p:blipFill>
        <p:spPr>
          <a:xfrm>
            <a:off x="6937473" y="3473463"/>
            <a:ext cx="492092" cy="516622"/>
          </a:xfrm>
          <a:prstGeom prst="rect">
            <a:avLst/>
          </a:prstGeom>
          <a:noFill/>
          <a:ln>
            <a:noFill/>
          </a:ln>
        </p:spPr>
      </p:pic>
      <p:pic>
        <p:nvPicPr>
          <p:cNvPr id="66" name="Shape 2861"/>
          <p:cNvPicPr preferRelativeResize="0"/>
          <p:nvPr/>
        </p:nvPicPr>
        <p:blipFill rotWithShape="1">
          <a:blip r:embed="rId9">
            <a:alphaModFix/>
          </a:blip>
          <a:srcRect/>
          <a:stretch/>
        </p:blipFill>
        <p:spPr>
          <a:xfrm>
            <a:off x="7548876" y="3501194"/>
            <a:ext cx="349448" cy="509082"/>
          </a:xfrm>
          <a:prstGeom prst="rect">
            <a:avLst/>
          </a:prstGeom>
          <a:noFill/>
          <a:ln>
            <a:noFill/>
          </a:ln>
        </p:spPr>
      </p:pic>
      <p:pic>
        <p:nvPicPr>
          <p:cNvPr id="67" name="Shape 2862"/>
          <p:cNvPicPr preferRelativeResize="0"/>
          <p:nvPr/>
        </p:nvPicPr>
        <p:blipFill rotWithShape="1">
          <a:blip r:embed="rId10">
            <a:alphaModFix/>
          </a:blip>
          <a:srcRect/>
          <a:stretch/>
        </p:blipFill>
        <p:spPr>
          <a:xfrm>
            <a:off x="7988291" y="3651668"/>
            <a:ext cx="939785" cy="186684"/>
          </a:xfrm>
          <a:prstGeom prst="rect">
            <a:avLst/>
          </a:prstGeom>
          <a:noFill/>
          <a:ln>
            <a:noFill/>
          </a:ln>
        </p:spPr>
      </p:pic>
      <p:pic>
        <p:nvPicPr>
          <p:cNvPr id="68" name="Shape 621"/>
          <p:cNvPicPr preferRelativeResize="0"/>
          <p:nvPr/>
        </p:nvPicPr>
        <p:blipFill rotWithShape="1">
          <a:blip r:embed="rId11">
            <a:alphaModFix/>
          </a:blip>
          <a:srcRect b="20432"/>
          <a:stretch/>
        </p:blipFill>
        <p:spPr>
          <a:xfrm>
            <a:off x="1018229" y="2364326"/>
            <a:ext cx="672035" cy="578637"/>
          </a:xfrm>
          <a:prstGeom prst="rect">
            <a:avLst/>
          </a:prstGeom>
          <a:noFill/>
          <a:ln>
            <a:noFill/>
          </a:ln>
        </p:spPr>
      </p:pic>
      <p:grpSp>
        <p:nvGrpSpPr>
          <p:cNvPr id="5" name="Group 4"/>
          <p:cNvGrpSpPr/>
          <p:nvPr/>
        </p:nvGrpSpPr>
        <p:grpSpPr>
          <a:xfrm>
            <a:off x="6318932" y="1436902"/>
            <a:ext cx="559177" cy="557039"/>
            <a:chOff x="8221725" y="2042058"/>
            <a:chExt cx="564882" cy="534443"/>
          </a:xfrm>
        </p:grpSpPr>
        <p:sp>
          <p:nvSpPr>
            <p:cNvPr id="70" name="Oval 69"/>
            <p:cNvSpPr/>
            <p:nvPr/>
          </p:nvSpPr>
          <p:spPr>
            <a:xfrm>
              <a:off x="8221725" y="2042058"/>
              <a:ext cx="564882" cy="534443"/>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Multidocument 3"/>
            <p:cNvSpPr/>
            <p:nvPr/>
          </p:nvSpPr>
          <p:spPr>
            <a:xfrm>
              <a:off x="8318663" y="2175267"/>
              <a:ext cx="351563" cy="240955"/>
            </a:xfrm>
            <a:prstGeom prst="flowChartMultidocumen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2" name="Shape 3807"/>
          <p:cNvSpPr/>
          <p:nvPr/>
        </p:nvSpPr>
        <p:spPr>
          <a:xfrm>
            <a:off x="1532163" y="3363076"/>
            <a:ext cx="1429582" cy="772975"/>
          </a:xfrm>
          <a:prstGeom prst="roundRect">
            <a:avLst>
              <a:gd name="adj" fmla="val 10000"/>
            </a:avLst>
          </a:prstGeom>
          <a:solidFill>
            <a:srgbClr val="2C877F"/>
          </a:solidFill>
          <a:ln w="25400" cap="flat" cmpd="sng">
            <a:solidFill>
              <a:srgbClr val="FFFFFF"/>
            </a:solidFill>
            <a:prstDash val="solid"/>
            <a:round/>
            <a:headEnd type="none" w="med" len="med"/>
            <a:tailEnd type="none" w="med" len="med"/>
          </a:ln>
        </p:spPr>
        <p:txBody>
          <a:bodyPr lIns="68569" tIns="68569" rIns="68569" bIns="68569" anchor="ctr" anchorCtr="0">
            <a:noAutofit/>
          </a:bodyPr>
          <a:lstStyle/>
          <a:p>
            <a:pPr>
              <a:buClr>
                <a:srgbClr val="000000"/>
              </a:buClr>
            </a:pPr>
            <a:endParaRPr sz="1050"/>
          </a:p>
        </p:txBody>
      </p:sp>
      <p:sp>
        <p:nvSpPr>
          <p:cNvPr id="73" name="Shape 3802"/>
          <p:cNvSpPr txBox="1"/>
          <p:nvPr/>
        </p:nvSpPr>
        <p:spPr>
          <a:xfrm>
            <a:off x="1536042" y="3382793"/>
            <a:ext cx="1517838" cy="727736"/>
          </a:xfrm>
          <a:prstGeom prst="rect">
            <a:avLst/>
          </a:prstGeom>
          <a:noFill/>
          <a:ln>
            <a:noFill/>
          </a:ln>
        </p:spPr>
        <p:txBody>
          <a:bodyPr lIns="15713" tIns="15713" rIns="15713" bIns="15713" anchor="ctr" anchorCtr="0">
            <a:noAutofit/>
          </a:bodyPr>
          <a:lstStyle/>
          <a:p>
            <a:pPr algn="ctr">
              <a:lnSpc>
                <a:spcPct val="90000"/>
              </a:lnSpc>
              <a:spcAft>
                <a:spcPts val="289"/>
              </a:spcAft>
              <a:buClr>
                <a:schemeClr val="lt1"/>
              </a:buClr>
              <a:buSzPct val="25000"/>
            </a:pPr>
            <a:r>
              <a:rPr lang="en-US" dirty="0">
                <a:solidFill>
                  <a:schemeClr val="lt1"/>
                </a:solidFill>
              </a:rPr>
              <a:t>Health management</a:t>
            </a:r>
          </a:p>
        </p:txBody>
      </p:sp>
      <p:sp>
        <p:nvSpPr>
          <p:cNvPr id="71" name="Title 3"/>
          <p:cNvSpPr>
            <a:spLocks noGrp="1"/>
          </p:cNvSpPr>
          <p:nvPr>
            <p:ph type="title"/>
          </p:nvPr>
        </p:nvSpPr>
        <p:spPr>
          <a:xfrm>
            <a:off x="758479" y="218665"/>
            <a:ext cx="9688286" cy="460374"/>
          </a:xfrm>
        </p:spPr>
        <p:txBody>
          <a:bodyPr/>
          <a:lstStyle/>
          <a:p>
            <a:r>
              <a:rPr lang="en-US" b="0" dirty="0">
                <a:solidFill>
                  <a:schemeClr val="dk2"/>
                </a:solidFill>
              </a:rPr>
              <a:t>C</a:t>
            </a:r>
            <a:r>
              <a:rPr lang="en-US" b="0" dirty="0" smtClean="0">
                <a:solidFill>
                  <a:schemeClr val="dk2"/>
                </a:solidFill>
              </a:rPr>
              <a:t>loud Foundry: An Application-centric Platform</a:t>
            </a:r>
            <a:endParaRPr lang="en-US" b="0" dirty="0">
              <a:solidFill>
                <a:schemeClr val="accent2"/>
              </a:solidFill>
            </a:endParaRPr>
          </a:p>
        </p:txBody>
      </p:sp>
      <p:pic>
        <p:nvPicPr>
          <p:cNvPr id="10" name="Picture 9"/>
          <p:cNvPicPr>
            <a:picLocks noChangeAspect="1"/>
          </p:cNvPicPr>
          <p:nvPr/>
        </p:nvPicPr>
        <p:blipFill>
          <a:blip r:embed="rId12"/>
          <a:stretch>
            <a:fillRect/>
          </a:stretch>
        </p:blipFill>
        <p:spPr>
          <a:xfrm>
            <a:off x="3053613" y="2796822"/>
            <a:ext cx="2093047" cy="2260491"/>
          </a:xfrm>
          <a:prstGeom prst="rect">
            <a:avLst/>
          </a:prstGeom>
        </p:spPr>
      </p:pic>
    </p:spTree>
    <p:extLst>
      <p:ext uri="{BB962C8B-B14F-4D97-AF65-F5344CB8AC3E}">
        <p14:creationId xmlns:p14="http://schemas.microsoft.com/office/powerpoint/2010/main" val="33920082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algn="ctr">
              <a:buSzPct val="25000"/>
            </a:pPr>
            <a:fld id="{00000000-1234-1234-1234-123412341234}" type="slidenum">
              <a:rPr lang="en-US" sz="900" smtClean="0">
                <a:solidFill>
                  <a:srgbClr val="A5A5A5"/>
                </a:solidFill>
              </a:rPr>
              <a:pPr algn="ctr">
                <a:buSzPct val="25000"/>
              </a:pPr>
              <a:t>2</a:t>
            </a:fld>
            <a:endParaRPr lang="en-US" sz="900">
              <a:solidFill>
                <a:srgbClr val="A5A5A5"/>
              </a:solidFill>
            </a:endParaRPr>
          </a:p>
        </p:txBody>
      </p:sp>
      <p:sp>
        <p:nvSpPr>
          <p:cNvPr id="3" name="Title 1"/>
          <p:cNvSpPr txBox="1">
            <a:spLocks/>
          </p:cNvSpPr>
          <p:nvPr/>
        </p:nvSpPr>
        <p:spPr>
          <a:xfrm>
            <a:off x="113722" y="149918"/>
            <a:ext cx="8796928" cy="47444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r>
              <a:rPr lang="en-US" sz="2800" dirty="0">
                <a:solidFill>
                  <a:srgbClr val="008881"/>
                </a:solidFill>
              </a:rPr>
              <a:t>The</a:t>
            </a:r>
            <a:r>
              <a:rPr lang="en-US" sz="2800" dirty="0" smtClean="0">
                <a:solidFill>
                  <a:srgbClr val="008881"/>
                </a:solidFill>
              </a:rPr>
              <a:t> </a:t>
            </a:r>
            <a:r>
              <a:rPr lang="en-US" sz="2800" dirty="0">
                <a:solidFill>
                  <a:srgbClr val="008881"/>
                </a:solidFill>
              </a:rPr>
              <a:t>Promise of Cloud Native</a:t>
            </a:r>
          </a:p>
        </p:txBody>
      </p:sp>
      <p:sp>
        <p:nvSpPr>
          <p:cNvPr id="4" name="Title 1"/>
          <p:cNvSpPr txBox="1">
            <a:spLocks/>
          </p:cNvSpPr>
          <p:nvPr/>
        </p:nvSpPr>
        <p:spPr>
          <a:xfrm>
            <a:off x="421584" y="942365"/>
            <a:ext cx="8314060" cy="3973303"/>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R="0" algn="l" rtl="0">
              <a:lnSpc>
                <a:spcPct val="9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marL="457200" indent="-457200" defTabSz="914400">
              <a:lnSpc>
                <a:spcPct val="113000"/>
              </a:lnSpc>
              <a:buFont typeface="Arial"/>
              <a:buChar char="•"/>
            </a:pPr>
            <a:r>
              <a:rPr lang="en-US" sz="2000" dirty="0">
                <a:solidFill>
                  <a:schemeClr val="tx2"/>
                </a:solidFill>
              </a:rPr>
              <a:t>Deploy new </a:t>
            </a:r>
            <a:r>
              <a:rPr lang="en-US" sz="2000" b="1" dirty="0">
                <a:solidFill>
                  <a:schemeClr val="tx2"/>
                </a:solidFill>
              </a:rPr>
              <a:t>features</a:t>
            </a:r>
            <a:r>
              <a:rPr lang="en-US" sz="2000" dirty="0">
                <a:solidFill>
                  <a:schemeClr val="tx2"/>
                </a:solidFill>
              </a:rPr>
              <a:t> </a:t>
            </a:r>
            <a:r>
              <a:rPr lang="en-US" sz="2000" dirty="0" smtClean="0">
                <a:solidFill>
                  <a:schemeClr val="tx2"/>
                </a:solidFill>
              </a:rPr>
              <a:t>*daily* </a:t>
            </a:r>
            <a:r>
              <a:rPr lang="en-US" sz="2000" dirty="0">
                <a:solidFill>
                  <a:schemeClr val="tx2"/>
                </a:solidFill>
              </a:rPr>
              <a:t>to production</a:t>
            </a:r>
          </a:p>
          <a:p>
            <a:pPr marL="457200" indent="-457200" defTabSz="914400">
              <a:lnSpc>
                <a:spcPct val="113000"/>
              </a:lnSpc>
              <a:buFont typeface="Arial"/>
              <a:buChar char="•"/>
            </a:pPr>
            <a:r>
              <a:rPr lang="en-US" sz="2000" dirty="0" smtClean="0">
                <a:solidFill>
                  <a:schemeClr val="tx2"/>
                </a:solidFill>
              </a:rPr>
              <a:t>Faster Feedback (experiment.  Fail Fast.)</a:t>
            </a:r>
          </a:p>
          <a:p>
            <a:pPr marL="457200" indent="-457200" defTabSz="914400">
              <a:lnSpc>
                <a:spcPct val="113000"/>
              </a:lnSpc>
              <a:buFont typeface="Arial"/>
              <a:buChar char="•"/>
            </a:pPr>
            <a:r>
              <a:rPr lang="en-US" sz="2000" dirty="0" smtClean="0">
                <a:solidFill>
                  <a:schemeClr val="tx2"/>
                </a:solidFill>
              </a:rPr>
              <a:t>Outcome not activity focus (optimize)</a:t>
            </a:r>
          </a:p>
          <a:p>
            <a:pPr marL="457200" indent="-457200" defTabSz="914400">
              <a:lnSpc>
                <a:spcPct val="113000"/>
              </a:lnSpc>
              <a:buFont typeface="Arial"/>
              <a:buChar char="•"/>
            </a:pPr>
            <a:r>
              <a:rPr lang="en-US" sz="2000" dirty="0" smtClean="0">
                <a:solidFill>
                  <a:schemeClr val="tx2"/>
                </a:solidFill>
              </a:rPr>
              <a:t>Loose </a:t>
            </a:r>
            <a:r>
              <a:rPr lang="en-US" sz="2000" dirty="0">
                <a:solidFill>
                  <a:schemeClr val="tx2"/>
                </a:solidFill>
              </a:rPr>
              <a:t>Coupling (upgrades and fixes)</a:t>
            </a:r>
          </a:p>
          <a:p>
            <a:pPr marL="457200" indent="-457200" defTabSz="914400">
              <a:lnSpc>
                <a:spcPct val="113000"/>
              </a:lnSpc>
              <a:buFont typeface="Arial"/>
              <a:buChar char="•"/>
            </a:pPr>
            <a:r>
              <a:rPr lang="en-US" sz="2000" dirty="0" smtClean="0">
                <a:solidFill>
                  <a:schemeClr val="tx2"/>
                </a:solidFill>
              </a:rPr>
              <a:t>Self</a:t>
            </a:r>
            <a:r>
              <a:rPr lang="en-US" sz="2000" dirty="0">
                <a:solidFill>
                  <a:schemeClr val="tx2"/>
                </a:solidFill>
              </a:rPr>
              <a:t>-service, automated middleware</a:t>
            </a:r>
          </a:p>
          <a:p>
            <a:pPr marL="457200" indent="-457200" defTabSz="914400">
              <a:lnSpc>
                <a:spcPct val="113000"/>
              </a:lnSpc>
              <a:buFont typeface="Arial"/>
              <a:buChar char="•"/>
            </a:pPr>
            <a:r>
              <a:rPr lang="en-US" sz="2000" dirty="0">
                <a:solidFill>
                  <a:schemeClr val="tx2"/>
                </a:solidFill>
              </a:rPr>
              <a:t>Free/Cheap horizontal </a:t>
            </a:r>
            <a:r>
              <a:rPr lang="en-US" sz="2000" dirty="0" smtClean="0">
                <a:solidFill>
                  <a:schemeClr val="tx2"/>
                </a:solidFill>
              </a:rPr>
              <a:t>scaling</a:t>
            </a:r>
          </a:p>
          <a:p>
            <a:pPr marL="457200" indent="-457200" defTabSz="914400">
              <a:lnSpc>
                <a:spcPct val="113000"/>
              </a:lnSpc>
              <a:buFont typeface="Arial"/>
              <a:buChar char="•"/>
            </a:pPr>
            <a:r>
              <a:rPr lang="en-US" sz="2000" dirty="0" smtClean="0">
                <a:solidFill>
                  <a:schemeClr val="tx2"/>
                </a:solidFill>
              </a:rPr>
              <a:t>No Downtime Upgrades</a:t>
            </a:r>
            <a:endParaRPr lang="en-US" sz="2000" dirty="0">
              <a:solidFill>
                <a:schemeClr val="tx2"/>
              </a:solidFill>
            </a:endParaRPr>
          </a:p>
          <a:p>
            <a:pPr marL="457200" indent="-457200" defTabSz="914400">
              <a:lnSpc>
                <a:spcPct val="113000"/>
              </a:lnSpc>
              <a:buFont typeface="Arial"/>
              <a:buChar char="•"/>
            </a:pPr>
            <a:r>
              <a:rPr lang="en-US" sz="2000" dirty="0" smtClean="0">
                <a:solidFill>
                  <a:schemeClr val="tx2"/>
                </a:solidFill>
              </a:rPr>
              <a:t>Availability and resiliency</a:t>
            </a:r>
          </a:p>
          <a:p>
            <a:pPr defTabSz="914400"/>
            <a:endParaRPr lang="en-US" sz="3600" kern="0" dirty="0">
              <a:solidFill>
                <a:srgbClr val="FFFFFF"/>
              </a:solidFill>
            </a:endParaRPr>
          </a:p>
          <a:p>
            <a:pPr defTabSz="914400"/>
            <a:endParaRPr lang="en-US" sz="3600" kern="0" dirty="0">
              <a:solidFill>
                <a:srgbClr val="FFFFFF"/>
              </a:solidFill>
            </a:endParaRPr>
          </a:p>
        </p:txBody>
      </p:sp>
    </p:spTree>
    <p:extLst>
      <p:ext uri="{BB962C8B-B14F-4D97-AF65-F5344CB8AC3E}">
        <p14:creationId xmlns:p14="http://schemas.microsoft.com/office/powerpoint/2010/main" val="9647832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dissolv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22" name="Rounded Rectangle 21"/>
          <p:cNvSpPr/>
          <p:nvPr/>
        </p:nvSpPr>
        <p:spPr>
          <a:xfrm>
            <a:off x="422999" y="4314417"/>
            <a:ext cx="8509144" cy="287685"/>
          </a:xfrm>
          <a:prstGeom prst="roundRect">
            <a:avLst/>
          </a:prstGeom>
          <a:solidFill>
            <a:schemeClr val="bg1">
              <a:lumMod val="85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4D4D4D"/>
                </a:solidFill>
              </a:rPr>
              <a:t>BOSH - Automation Layer</a:t>
            </a:r>
            <a:endParaRPr lang="en-US" sz="1200" b="1" dirty="0">
              <a:solidFill>
                <a:srgbClr val="4D4D4D"/>
              </a:solidFill>
            </a:endParaRPr>
          </a:p>
        </p:txBody>
      </p:sp>
      <p:sp>
        <p:nvSpPr>
          <p:cNvPr id="142" name="Shape 142"/>
          <p:cNvSpPr txBox="1">
            <a:spLocks noGrp="1"/>
          </p:cNvSpPr>
          <p:nvPr>
            <p:ph type="title"/>
          </p:nvPr>
        </p:nvSpPr>
        <p:spPr>
          <a:xfrm>
            <a:off x="3084147" y="-18127"/>
            <a:ext cx="3135352" cy="460500"/>
          </a:xfrm>
          <a:prstGeom prst="rect">
            <a:avLst/>
          </a:prstGeom>
          <a:noFill/>
          <a:ln>
            <a:noFill/>
          </a:ln>
        </p:spPr>
        <p:txBody>
          <a:bodyPr lIns="91425" tIns="91425" rIns="91425" bIns="91425" anchor="t" anchorCtr="0">
            <a:noAutofit/>
          </a:bodyPr>
          <a:lstStyle/>
          <a:p>
            <a:pPr lvl="0">
              <a:buClr>
                <a:schemeClr val="dk2"/>
              </a:buClr>
              <a:buSzPct val="25000"/>
            </a:pPr>
            <a:r>
              <a:rPr lang="en-US" sz="2800" dirty="0" smtClean="0">
                <a:solidFill>
                  <a:schemeClr val="dk2"/>
                </a:solidFill>
              </a:rPr>
              <a:t>PCF Architecture</a:t>
            </a:r>
            <a:endParaRPr lang="en-US" sz="2800" b="0" i="0" u="none" strike="noStrike" cap="none" dirty="0">
              <a:solidFill>
                <a:srgbClr val="008881"/>
              </a:solidFill>
              <a:latin typeface="Arial"/>
              <a:ea typeface="Arial"/>
              <a:cs typeface="Arial"/>
              <a:sym typeface="Arial"/>
            </a:endParaRPr>
          </a:p>
        </p:txBody>
      </p:sp>
      <p:sp>
        <p:nvSpPr>
          <p:cNvPr id="143" name="Shape 143"/>
          <p:cNvSpPr/>
          <p:nvPr/>
        </p:nvSpPr>
        <p:spPr>
          <a:xfrm>
            <a:off x="4479667" y="2417861"/>
            <a:ext cx="184666"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144" name="Shape 144" descr="Screen Shot 2016-08-19 at 7.55.51 AM.png"/>
          <p:cNvPicPr preferRelativeResize="0"/>
          <p:nvPr/>
        </p:nvPicPr>
        <p:blipFill rotWithShape="1">
          <a:blip r:embed="rId3">
            <a:alphaModFix/>
          </a:blip>
          <a:srcRect/>
          <a:stretch/>
        </p:blipFill>
        <p:spPr>
          <a:xfrm>
            <a:off x="330580" y="462061"/>
            <a:ext cx="8661400" cy="3911599"/>
          </a:xfrm>
          <a:prstGeom prst="rect">
            <a:avLst/>
          </a:prstGeom>
          <a:noFill/>
          <a:ln>
            <a:noFill/>
          </a:ln>
        </p:spPr>
      </p:pic>
      <p:sp>
        <p:nvSpPr>
          <p:cNvPr id="145" name="Shape 145"/>
          <p:cNvSpPr/>
          <p:nvPr/>
        </p:nvSpPr>
        <p:spPr>
          <a:xfrm>
            <a:off x="2369246" y="2685759"/>
            <a:ext cx="1399772" cy="551424"/>
          </a:xfrm>
          <a:prstGeom prst="roundRect">
            <a:avLst>
              <a:gd name="adj" fmla="val 16667"/>
            </a:avLst>
          </a:prstGeom>
          <a:solidFill>
            <a:schemeClr val="lt1"/>
          </a:solidFill>
          <a:ln>
            <a:noFill/>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400" b="0" i="0" u="none" strike="noStrike" cap="none" dirty="0" err="1">
                <a:solidFill>
                  <a:schemeClr val="dk1"/>
                </a:solidFill>
                <a:latin typeface="Arial"/>
                <a:ea typeface="Arial"/>
                <a:cs typeface="Arial"/>
                <a:sym typeface="Arial"/>
              </a:rPr>
              <a:t>Node.js</a:t>
            </a:r>
            <a:r>
              <a:rPr lang="en-US" sz="1400" b="0" i="0" u="none" strike="noStrike" cap="none" dirty="0">
                <a:solidFill>
                  <a:schemeClr val="dk1"/>
                </a:solidFill>
                <a:latin typeface="Arial"/>
                <a:ea typeface="Arial"/>
                <a:cs typeface="Arial"/>
                <a:sym typeface="Arial"/>
              </a:rPr>
              <a:t>, Ruby, GO, etc.</a:t>
            </a:r>
          </a:p>
        </p:txBody>
      </p:sp>
      <p:grpSp>
        <p:nvGrpSpPr>
          <p:cNvPr id="6" name="Group 5"/>
          <p:cNvGrpSpPr/>
          <p:nvPr/>
        </p:nvGrpSpPr>
        <p:grpSpPr>
          <a:xfrm>
            <a:off x="1826995" y="4556047"/>
            <a:ext cx="4287302" cy="709208"/>
            <a:chOff x="184080" y="4377802"/>
            <a:chExt cx="4336746" cy="531523"/>
          </a:xfrm>
        </p:grpSpPr>
        <p:grpSp>
          <p:nvGrpSpPr>
            <p:cNvPr id="7" name="Group 6"/>
            <p:cNvGrpSpPr/>
            <p:nvPr/>
          </p:nvGrpSpPr>
          <p:grpSpPr>
            <a:xfrm>
              <a:off x="184080" y="4377802"/>
              <a:ext cx="1010802" cy="527416"/>
              <a:chOff x="184080" y="4448922"/>
              <a:chExt cx="1010802" cy="527416"/>
            </a:xfrm>
          </p:grpSpPr>
          <p:pic>
            <p:nvPicPr>
              <p:cNvPr id="18" name="Picture 17"/>
              <p:cNvPicPr>
                <a:picLocks noChangeAspect="1"/>
              </p:cNvPicPr>
              <p:nvPr/>
            </p:nvPicPr>
            <p:blipFill>
              <a:blip r:embed="rId4" cstate="print"/>
              <a:srcRect b="-4013"/>
              <a:stretch>
                <a:fillRect/>
              </a:stretch>
            </p:blipFill>
            <p:spPr bwMode="auto">
              <a:xfrm>
                <a:off x="184080" y="4448922"/>
                <a:ext cx="1010802" cy="527416"/>
              </a:xfrm>
              <a:prstGeom prst="rect">
                <a:avLst/>
              </a:prstGeom>
              <a:noFill/>
              <a:ln w="9525">
                <a:noFill/>
                <a:miter lim="800000"/>
                <a:headEnd/>
                <a:tailEnd/>
              </a:ln>
            </p:spPr>
          </p:pic>
          <p:pic>
            <p:nvPicPr>
              <p:cNvPr id="19" name="Picture 18"/>
              <p:cNvPicPr>
                <a:picLocks noChangeAspect="1"/>
              </p:cNvPicPr>
              <p:nvPr/>
            </p:nvPicPr>
            <p:blipFill>
              <a:blip r:embed="rId5" cstate="print">
                <a:clrChange>
                  <a:clrFrom>
                    <a:srgbClr val="FFFFFF"/>
                  </a:clrFrom>
                  <a:clrTo>
                    <a:srgbClr val="FFFFFF">
                      <a:alpha val="0"/>
                    </a:srgbClr>
                  </a:clrTo>
                </a:clrChange>
              </a:blip>
              <a:stretch>
                <a:fillRect/>
              </a:stretch>
            </p:blipFill>
            <p:spPr>
              <a:xfrm>
                <a:off x="378026" y="4636567"/>
                <a:ext cx="648221" cy="164130"/>
              </a:xfrm>
              <a:prstGeom prst="rect">
                <a:avLst/>
              </a:prstGeom>
            </p:spPr>
          </p:pic>
        </p:grpSp>
        <p:grpSp>
          <p:nvGrpSpPr>
            <p:cNvPr id="8" name="Group 7"/>
            <p:cNvGrpSpPr/>
            <p:nvPr/>
          </p:nvGrpSpPr>
          <p:grpSpPr>
            <a:xfrm>
              <a:off x="2400043" y="4380286"/>
              <a:ext cx="1010802" cy="527416"/>
              <a:chOff x="2400043" y="4451406"/>
              <a:chExt cx="1010802" cy="527416"/>
            </a:xfrm>
          </p:grpSpPr>
          <p:pic>
            <p:nvPicPr>
              <p:cNvPr id="16" name="Picture 15"/>
              <p:cNvPicPr>
                <a:picLocks noChangeAspect="1"/>
              </p:cNvPicPr>
              <p:nvPr/>
            </p:nvPicPr>
            <p:blipFill>
              <a:blip r:embed="rId4" cstate="print"/>
              <a:srcRect b="-4013"/>
              <a:stretch>
                <a:fillRect/>
              </a:stretch>
            </p:blipFill>
            <p:spPr bwMode="auto">
              <a:xfrm>
                <a:off x="2400043" y="4451406"/>
                <a:ext cx="1010802" cy="527416"/>
              </a:xfrm>
              <a:prstGeom prst="rect">
                <a:avLst/>
              </a:prstGeom>
              <a:noFill/>
              <a:ln w="9525">
                <a:noFill/>
                <a:miter lim="800000"/>
                <a:headEnd/>
                <a:tailEnd/>
              </a:ln>
            </p:spPr>
          </p:pic>
          <p:pic>
            <p:nvPicPr>
              <p:cNvPr id="17" name="Picture 2" descr="https://encrypted-tbn0.gstatic.com/images?q=tbn:ANd9GcRgWtweeNVNot_dJ1JZ4fATg5X0qxTniN17Zry9UylCHUwXFy8KJQ"/>
              <p:cNvPicPr>
                <a:picLocks noChangeAspect="1" noChangeArrowheads="1"/>
              </p:cNvPicPr>
              <p:nvPr/>
            </p:nvPicPr>
            <p:blipFill>
              <a:blip r:embed="rId6" cstate="print"/>
              <a:srcRect/>
              <a:stretch>
                <a:fillRect/>
              </a:stretch>
            </p:blipFill>
            <p:spPr bwMode="auto">
              <a:xfrm>
                <a:off x="2576400" y="4585912"/>
                <a:ext cx="542437" cy="219842"/>
              </a:xfrm>
              <a:prstGeom prst="rect">
                <a:avLst/>
              </a:prstGeom>
              <a:noFill/>
            </p:spPr>
          </p:pic>
        </p:grpSp>
        <p:grpSp>
          <p:nvGrpSpPr>
            <p:cNvPr id="9" name="Group 8"/>
            <p:cNvGrpSpPr/>
            <p:nvPr/>
          </p:nvGrpSpPr>
          <p:grpSpPr>
            <a:xfrm>
              <a:off x="1286160" y="4378688"/>
              <a:ext cx="1010802" cy="527416"/>
              <a:chOff x="1286160" y="4449808"/>
              <a:chExt cx="1010802" cy="527416"/>
            </a:xfrm>
          </p:grpSpPr>
          <p:pic>
            <p:nvPicPr>
              <p:cNvPr id="14" name="Picture 13"/>
              <p:cNvPicPr>
                <a:picLocks noChangeAspect="1"/>
              </p:cNvPicPr>
              <p:nvPr/>
            </p:nvPicPr>
            <p:blipFill>
              <a:blip r:embed="rId4" cstate="print"/>
              <a:srcRect b="-4013"/>
              <a:stretch>
                <a:fillRect/>
              </a:stretch>
            </p:blipFill>
            <p:spPr bwMode="auto">
              <a:xfrm>
                <a:off x="1286160" y="4449808"/>
                <a:ext cx="1010802" cy="527416"/>
              </a:xfrm>
              <a:prstGeom prst="rect">
                <a:avLst/>
              </a:prstGeom>
              <a:noFill/>
              <a:ln w="9525">
                <a:noFill/>
                <a:miter lim="800000"/>
                <a:headEnd/>
                <a:tailEnd/>
              </a:ln>
            </p:spPr>
          </p:pic>
          <p:pic>
            <p:nvPicPr>
              <p:cNvPr id="15" name="Picture 14" descr="openstack_logo.jpg"/>
              <p:cNvPicPr>
                <a:picLocks noChangeAspect="1"/>
              </p:cNvPicPr>
              <p:nvPr/>
            </p:nvPicPr>
            <p:blipFill rotWithShape="1">
              <a:blip r:embed="rId7" cstate="print">
                <a:extLst>
                  <a:ext uri="{28A0092B-C50C-407E-A947-70E740481C1C}">
                    <a14:useLocalDpi xmlns:a14="http://schemas.microsoft.com/office/drawing/2010/main" val="0"/>
                  </a:ext>
                </a:extLst>
              </a:blip>
              <a:srcRect l="4286"/>
              <a:stretch/>
            </p:blipFill>
            <p:spPr>
              <a:xfrm>
                <a:off x="1455729" y="4599299"/>
                <a:ext cx="596066" cy="198041"/>
              </a:xfrm>
              <a:prstGeom prst="rect">
                <a:avLst/>
              </a:prstGeom>
            </p:spPr>
          </p:pic>
        </p:grpSp>
        <p:grpSp>
          <p:nvGrpSpPr>
            <p:cNvPr id="10" name="Group 9"/>
            <p:cNvGrpSpPr/>
            <p:nvPr/>
          </p:nvGrpSpPr>
          <p:grpSpPr>
            <a:xfrm>
              <a:off x="3510024" y="4381909"/>
              <a:ext cx="1010802" cy="527416"/>
              <a:chOff x="3510024" y="4453029"/>
              <a:chExt cx="1010802" cy="527416"/>
            </a:xfrm>
          </p:grpSpPr>
          <p:pic>
            <p:nvPicPr>
              <p:cNvPr id="11" name="Picture 10"/>
              <p:cNvPicPr>
                <a:picLocks noChangeAspect="1"/>
              </p:cNvPicPr>
              <p:nvPr/>
            </p:nvPicPr>
            <p:blipFill>
              <a:blip r:embed="rId4" cstate="print"/>
              <a:srcRect b="-4013"/>
              <a:stretch>
                <a:fillRect/>
              </a:stretch>
            </p:blipFill>
            <p:spPr bwMode="auto">
              <a:xfrm>
                <a:off x="3510024" y="4453029"/>
                <a:ext cx="1010802" cy="527416"/>
              </a:xfrm>
              <a:prstGeom prst="rect">
                <a:avLst/>
              </a:prstGeom>
              <a:noFill/>
              <a:ln w="9525">
                <a:noFill/>
                <a:miter lim="800000"/>
                <a:headEnd/>
                <a:tailEnd/>
              </a:ln>
            </p:spPr>
          </p:pic>
          <p:pic>
            <p:nvPicPr>
              <p:cNvPr id="12" name="Picture 11"/>
              <p:cNvPicPr>
                <a:picLocks noChangeAspect="1"/>
              </p:cNvPicPr>
              <p:nvPr/>
            </p:nvPicPr>
            <p:blipFill>
              <a:blip r:embed="rId8"/>
              <a:stretch>
                <a:fillRect/>
              </a:stretch>
            </p:blipFill>
            <p:spPr>
              <a:xfrm>
                <a:off x="3650837" y="4531964"/>
                <a:ext cx="327845" cy="327845"/>
              </a:xfrm>
              <a:prstGeom prst="rect">
                <a:avLst/>
              </a:prstGeom>
            </p:spPr>
          </p:pic>
          <p:sp>
            <p:nvSpPr>
              <p:cNvPr id="13" name="TextBox 12"/>
              <p:cNvSpPr txBox="1"/>
              <p:nvPr/>
            </p:nvSpPr>
            <p:spPr>
              <a:xfrm>
                <a:off x="3833915" y="4577180"/>
                <a:ext cx="594387" cy="239074"/>
              </a:xfrm>
              <a:prstGeom prst="rect">
                <a:avLst/>
              </a:prstGeom>
              <a:noFill/>
            </p:spPr>
            <p:txBody>
              <a:bodyPr wrap="none" rtlCol="0">
                <a:spAutoFit/>
              </a:bodyPr>
              <a:lstStyle/>
              <a:p>
                <a:pPr algn="ctr"/>
                <a:r>
                  <a:rPr lang="en-US" sz="1200" dirty="0" smtClean="0">
                    <a:solidFill>
                      <a:schemeClr val="tx1">
                        <a:lumMod val="50000"/>
                      </a:schemeClr>
                    </a:solidFill>
                  </a:rPr>
                  <a:t>Azure</a:t>
                </a:r>
              </a:p>
            </p:txBody>
          </p:sp>
        </p:grpSp>
      </p:grpSp>
      <p:pic>
        <p:nvPicPr>
          <p:cNvPr id="20" name="Picture 19"/>
          <p:cNvPicPr>
            <a:picLocks noChangeAspect="1"/>
          </p:cNvPicPr>
          <p:nvPr/>
        </p:nvPicPr>
        <p:blipFill>
          <a:blip r:embed="rId4" cstate="print"/>
          <a:srcRect b="-4013"/>
          <a:stretch>
            <a:fillRect/>
          </a:stretch>
        </p:blipFill>
        <p:spPr bwMode="auto">
          <a:xfrm>
            <a:off x="6219498" y="4526610"/>
            <a:ext cx="999278" cy="703728"/>
          </a:xfrm>
          <a:prstGeom prst="rect">
            <a:avLst/>
          </a:prstGeom>
          <a:noFill/>
          <a:ln w="9525">
            <a:noFill/>
            <a:miter lim="800000"/>
            <a:headEnd/>
            <a:tailEnd/>
          </a:ln>
        </p:spPr>
      </p:pic>
      <p:pic>
        <p:nvPicPr>
          <p:cNvPr id="21" name="Picture 90"/>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336551" y="4705509"/>
            <a:ext cx="699018" cy="336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573610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366712" y="1074737"/>
            <a:ext cx="8410499" cy="3383099"/>
          </a:xfrm>
          <a:prstGeom prst="rect">
            <a:avLst/>
          </a:prstGeom>
          <a:noFill/>
          <a:ln>
            <a:noFill/>
          </a:ln>
        </p:spPr>
        <p:txBody>
          <a:bodyPr lIns="91425" tIns="91425" rIns="91425" bIns="91425" anchor="t" anchorCtr="0">
            <a:noAutofit/>
          </a:bodyPr>
          <a:lstStyle/>
          <a:p>
            <a:pPr marL="0" marR="0" lvl="0" indent="88900" algn="l" rtl="0">
              <a:lnSpc>
                <a:spcPct val="115000"/>
              </a:lnSpc>
              <a:spcBef>
                <a:spcPts val="0"/>
              </a:spcBef>
              <a:spcAft>
                <a:spcPts val="0"/>
              </a:spcAft>
              <a:buClr>
                <a:schemeClr val="accent1"/>
              </a:buClr>
              <a:buSzPct val="25000"/>
              <a:buFont typeface="Noto Sans Symbols"/>
              <a:buNone/>
            </a:pPr>
            <a:r>
              <a:rPr lang="en-US" sz="2000" b="1" i="1" u="none" strike="noStrike" cap="none" dirty="0" err="1">
                <a:solidFill>
                  <a:srgbClr val="000000"/>
                </a:solidFill>
                <a:sym typeface="Arial"/>
              </a:rPr>
              <a:t>Steel</a:t>
            </a:r>
            <a:r>
              <a:rPr lang="en-US" sz="2000" b="1" i="1" dirty="0" err="1"/>
              <a:t>t</a:t>
            </a:r>
            <a:r>
              <a:rPr lang="en-US" sz="2000" b="1" i="1" u="none" strike="noStrike" cap="none" dirty="0" err="1">
                <a:solidFill>
                  <a:srgbClr val="000000"/>
                </a:solidFill>
                <a:sym typeface="Arial"/>
              </a:rPr>
              <a:t>oe</a:t>
            </a:r>
            <a:r>
              <a:rPr lang="en-US" sz="2000" b="0" i="1" u="none" strike="noStrike" cap="none" dirty="0">
                <a:solidFill>
                  <a:srgbClr val="000000"/>
                </a:solidFill>
                <a:latin typeface="Arial"/>
                <a:ea typeface="Arial"/>
                <a:cs typeface="Arial"/>
                <a:sym typeface="Arial"/>
              </a:rPr>
              <a:t> is a framework providing best practices for </a:t>
            </a:r>
            <a:r>
              <a:rPr lang="en-US" sz="2000" b="0" i="1" u="none" strike="noStrike" cap="none" dirty="0" err="1">
                <a:solidFill>
                  <a:srgbClr val="000000"/>
                </a:solidFill>
                <a:latin typeface="Arial"/>
                <a:ea typeface="Arial"/>
                <a:cs typeface="Arial"/>
                <a:sym typeface="Arial"/>
              </a:rPr>
              <a:t>microservices</a:t>
            </a:r>
            <a:r>
              <a:rPr lang="en-US" sz="2000" b="0" i="1" u="none" strike="noStrike" cap="none" dirty="0">
                <a:solidFill>
                  <a:srgbClr val="000000"/>
                </a:solidFill>
                <a:latin typeface="Arial"/>
                <a:ea typeface="Arial"/>
                <a:cs typeface="Arial"/>
                <a:sym typeface="Arial"/>
              </a:rPr>
              <a:t> in the .NET </a:t>
            </a:r>
            <a:r>
              <a:rPr lang="en-US" sz="2000" b="0" i="1" u="none" strike="noStrike" cap="none" dirty="0" smtClean="0">
                <a:solidFill>
                  <a:srgbClr val="000000"/>
                </a:solidFill>
                <a:latin typeface="Arial"/>
                <a:ea typeface="Arial"/>
                <a:cs typeface="Arial"/>
                <a:sym typeface="Arial"/>
              </a:rPr>
              <a:t>ecosystem</a:t>
            </a:r>
            <a:endParaRPr lang="en-US" sz="2000" b="0" i="1" u="none" strike="noStrike" cap="none" dirty="0">
              <a:solidFill>
                <a:srgbClr val="000000"/>
              </a:solidFill>
              <a:latin typeface="Arial"/>
              <a:ea typeface="Arial"/>
              <a:cs typeface="Arial"/>
              <a:sym typeface="Arial"/>
            </a:endParaRPr>
          </a:p>
          <a:p>
            <a:pPr marL="457200" marR="0" lvl="0" indent="-355600" algn="l" rtl="0">
              <a:lnSpc>
                <a:spcPct val="115000"/>
              </a:lnSpc>
              <a:spcBef>
                <a:spcPts val="0"/>
              </a:spcBef>
              <a:spcAft>
                <a:spcPts val="0"/>
              </a:spcAft>
              <a:buClr>
                <a:schemeClr val="dk1"/>
              </a:buClr>
              <a:buSzPct val="100000"/>
              <a:buFont typeface="Arial"/>
              <a:buChar char="•"/>
            </a:pPr>
            <a:r>
              <a:rPr lang="en-US" sz="2000" b="0" i="0" u="none" strike="noStrike" cap="none" dirty="0">
                <a:solidFill>
                  <a:srgbClr val="000000"/>
                </a:solidFill>
                <a:latin typeface="Arial"/>
                <a:ea typeface="Arial"/>
                <a:cs typeface="Arial"/>
                <a:sym typeface="Arial"/>
              </a:rPr>
              <a:t>cross </a:t>
            </a:r>
            <a:r>
              <a:rPr lang="en-US" sz="2000" b="0" i="0" u="none" strike="noStrike" cap="none" dirty="0" err="1">
                <a:solidFill>
                  <a:srgbClr val="000000"/>
                </a:solidFill>
                <a:latin typeface="Arial"/>
                <a:ea typeface="Arial"/>
                <a:cs typeface="Arial"/>
                <a:sym typeface="Arial"/>
              </a:rPr>
              <a:t>microservice</a:t>
            </a:r>
            <a:r>
              <a:rPr lang="en-US" sz="2000" b="0" i="0" u="none" strike="noStrike" cap="none" dirty="0">
                <a:solidFill>
                  <a:srgbClr val="000000"/>
                </a:solidFill>
                <a:latin typeface="Arial"/>
                <a:ea typeface="Arial"/>
                <a:cs typeface="Arial"/>
                <a:sym typeface="Arial"/>
              </a:rPr>
              <a:t> configuration using Spring Cloud </a:t>
            </a:r>
            <a:r>
              <a:rPr lang="en-US" sz="2000" b="0" i="0" u="none" strike="noStrike" cap="none" dirty="0" err="1">
                <a:solidFill>
                  <a:srgbClr val="000000"/>
                </a:solidFill>
                <a:latin typeface="Arial"/>
                <a:ea typeface="Arial"/>
                <a:cs typeface="Arial"/>
                <a:sym typeface="Arial"/>
              </a:rPr>
              <a:t>Config</a:t>
            </a:r>
            <a:r>
              <a:rPr lang="en-US" sz="2000" b="0" i="0" u="none" strike="noStrike" cap="none" dirty="0">
                <a:solidFill>
                  <a:srgbClr val="000000"/>
                </a:solidFill>
                <a:latin typeface="Arial"/>
                <a:ea typeface="Arial"/>
                <a:cs typeface="Arial"/>
                <a:sym typeface="Arial"/>
              </a:rPr>
              <a:t> Server</a:t>
            </a:r>
          </a:p>
          <a:p>
            <a:pPr marL="457200" marR="0" lvl="0" indent="-355600" algn="l" rtl="0">
              <a:lnSpc>
                <a:spcPct val="115000"/>
              </a:lnSpc>
              <a:spcBef>
                <a:spcPts val="0"/>
              </a:spcBef>
              <a:spcAft>
                <a:spcPts val="0"/>
              </a:spcAft>
              <a:buClr>
                <a:schemeClr val="dk1"/>
              </a:buClr>
              <a:buSzPct val="100000"/>
              <a:buFont typeface="Arial"/>
              <a:buChar char="•"/>
            </a:pPr>
            <a:r>
              <a:rPr lang="en-US" sz="2000" b="0" i="0" u="none" strike="noStrike" cap="none" dirty="0">
                <a:solidFill>
                  <a:srgbClr val="000000"/>
                </a:solidFill>
                <a:latin typeface="Arial"/>
                <a:ea typeface="Arial"/>
                <a:cs typeface="Arial"/>
                <a:sym typeface="Arial"/>
              </a:rPr>
              <a:t>service discovery provided by Eureka</a:t>
            </a:r>
          </a:p>
          <a:p>
            <a:pPr marL="457200" marR="0" lvl="0" indent="-355600" algn="l" rtl="0">
              <a:lnSpc>
                <a:spcPct val="115000"/>
              </a:lnSpc>
              <a:spcBef>
                <a:spcPts val="0"/>
              </a:spcBef>
              <a:spcAft>
                <a:spcPts val="0"/>
              </a:spcAft>
              <a:buClr>
                <a:schemeClr val="dk1"/>
              </a:buClr>
              <a:buSzPct val="100000"/>
              <a:buFont typeface="Arial"/>
              <a:buChar char="•"/>
            </a:pPr>
            <a:r>
              <a:rPr lang="en-US" sz="2000" b="0" i="0" u="none" strike="noStrike" cap="none" dirty="0">
                <a:solidFill>
                  <a:srgbClr val="000000"/>
                </a:solidFill>
                <a:latin typeface="Arial"/>
                <a:ea typeface="Arial"/>
                <a:cs typeface="Arial"/>
                <a:sym typeface="Arial"/>
              </a:rPr>
              <a:t>circuit breaker </a:t>
            </a:r>
            <a:r>
              <a:rPr lang="en-US" sz="2000" b="0" i="0" u="none" strike="noStrike" cap="none" dirty="0" smtClean="0">
                <a:solidFill>
                  <a:srgbClr val="000000"/>
                </a:solidFill>
                <a:latin typeface="Arial"/>
                <a:ea typeface="Arial"/>
                <a:cs typeface="Arial"/>
                <a:sym typeface="Arial"/>
              </a:rPr>
              <a:t>behavior</a:t>
            </a:r>
          </a:p>
        </p:txBody>
      </p:sp>
      <p:sp>
        <p:nvSpPr>
          <p:cNvPr id="235" name="Shape 235"/>
          <p:cNvSpPr txBox="1">
            <a:spLocks noGrp="1"/>
          </p:cNvSpPr>
          <p:nvPr>
            <p:ph type="title"/>
          </p:nvPr>
        </p:nvSpPr>
        <p:spPr>
          <a:xfrm>
            <a:off x="35963" y="325437"/>
            <a:ext cx="8777288" cy="884798"/>
          </a:xfrm>
          <a:prstGeom prst="rect">
            <a:avLst/>
          </a:prstGeom>
          <a:noFill/>
          <a:ln>
            <a:noFill/>
          </a:ln>
        </p:spPr>
        <p:txBody>
          <a:bodyPr lIns="91425" tIns="91425" rIns="91425" bIns="91425" anchor="b" anchorCtr="0">
            <a:noAutofit/>
          </a:bodyPr>
          <a:lstStyle/>
          <a:p>
            <a:pPr marL="0" marR="0" lvl="0" indent="0" algn="ctr" rtl="0">
              <a:lnSpc>
                <a:spcPct val="90000"/>
              </a:lnSpc>
              <a:spcBef>
                <a:spcPts val="0"/>
              </a:spcBef>
              <a:spcAft>
                <a:spcPts val="0"/>
              </a:spcAft>
              <a:buClr>
                <a:schemeClr val="dk2"/>
              </a:buClr>
              <a:buSzPct val="25000"/>
              <a:buFont typeface="Arial"/>
              <a:buNone/>
            </a:pPr>
            <a:r>
              <a:rPr lang="en-US" sz="2800" dirty="0" smtClean="0">
                <a:solidFill>
                  <a:schemeClr val="dk2"/>
                </a:solidFill>
              </a:rPr>
              <a:t>Application Framework                                  </a:t>
            </a:r>
            <a:br>
              <a:rPr lang="en-US" sz="2800" dirty="0" smtClean="0">
                <a:solidFill>
                  <a:schemeClr val="dk2"/>
                </a:solidFill>
              </a:rPr>
            </a:br>
            <a:r>
              <a:rPr lang="en-US" sz="2800" dirty="0" smtClean="0">
                <a:solidFill>
                  <a:schemeClr val="dk2"/>
                </a:solidFill>
              </a:rPr>
              <a:t>      </a:t>
            </a:r>
            <a:r>
              <a:rPr lang="en-US" sz="2800" dirty="0" err="1" smtClean="0">
                <a:solidFill>
                  <a:schemeClr val="dk2"/>
                </a:solidFill>
              </a:rPr>
              <a:t>Steeltoe</a:t>
            </a:r>
            <a:endParaRPr lang="en-US" sz="2800" dirty="0">
              <a:solidFill>
                <a:srgbClr val="33928A"/>
              </a:solidFill>
            </a:endParaRPr>
          </a:p>
        </p:txBody>
      </p:sp>
      <p:pic>
        <p:nvPicPr>
          <p:cNvPr id="236" name="Shape 236"/>
          <p:cNvPicPr preferRelativeResize="0"/>
          <p:nvPr/>
        </p:nvPicPr>
        <p:blipFill rotWithShape="1">
          <a:blip r:embed="rId3">
            <a:alphaModFix/>
          </a:blip>
          <a:srcRect/>
          <a:stretch/>
        </p:blipFill>
        <p:spPr>
          <a:xfrm>
            <a:off x="3510207" y="3362248"/>
            <a:ext cx="914400" cy="914400"/>
          </a:xfrm>
          <a:prstGeom prst="rect">
            <a:avLst/>
          </a:prstGeom>
          <a:noFill/>
          <a:ln>
            <a:noFill/>
          </a:ln>
        </p:spPr>
      </p:pic>
      <p:pic>
        <p:nvPicPr>
          <p:cNvPr id="237" name="Shape 237"/>
          <p:cNvPicPr preferRelativeResize="0"/>
          <p:nvPr/>
        </p:nvPicPr>
        <p:blipFill rotWithShape="1">
          <a:blip r:embed="rId4">
            <a:alphaModFix/>
          </a:blip>
          <a:srcRect/>
          <a:stretch/>
        </p:blipFill>
        <p:spPr>
          <a:xfrm>
            <a:off x="6278558" y="3362248"/>
            <a:ext cx="914400" cy="914400"/>
          </a:xfrm>
          <a:prstGeom prst="rect">
            <a:avLst/>
          </a:prstGeom>
          <a:noFill/>
          <a:ln>
            <a:noFill/>
          </a:ln>
        </p:spPr>
      </p:pic>
      <p:pic>
        <p:nvPicPr>
          <p:cNvPr id="238" name="Shape 238"/>
          <p:cNvPicPr preferRelativeResize="0"/>
          <p:nvPr/>
        </p:nvPicPr>
        <p:blipFill rotWithShape="1">
          <a:blip r:embed="rId5">
            <a:alphaModFix/>
          </a:blip>
          <a:srcRect/>
          <a:stretch/>
        </p:blipFill>
        <p:spPr>
          <a:xfrm>
            <a:off x="4894382" y="3362248"/>
            <a:ext cx="914400" cy="914400"/>
          </a:xfrm>
          <a:prstGeom prst="rect">
            <a:avLst/>
          </a:prstGeom>
          <a:noFill/>
          <a:ln>
            <a:noFill/>
          </a:ln>
        </p:spPr>
      </p:pic>
      <p:pic>
        <p:nvPicPr>
          <p:cNvPr id="239" name="Shape 239"/>
          <p:cNvPicPr preferRelativeResize="0"/>
          <p:nvPr/>
        </p:nvPicPr>
        <p:blipFill rotWithShape="1">
          <a:blip r:embed="rId6">
            <a:alphaModFix/>
          </a:blip>
          <a:srcRect/>
          <a:stretch/>
        </p:blipFill>
        <p:spPr>
          <a:xfrm>
            <a:off x="2126030" y="3362248"/>
            <a:ext cx="914400" cy="914400"/>
          </a:xfrm>
          <a:prstGeom prst="rect">
            <a:avLst/>
          </a:prstGeom>
          <a:noFill/>
          <a:ln>
            <a:noFill/>
          </a:ln>
        </p:spPr>
      </p:pic>
      <p:sp>
        <p:nvSpPr>
          <p:cNvPr id="240" name="Shape 240"/>
          <p:cNvSpPr txBox="1"/>
          <p:nvPr/>
        </p:nvSpPr>
        <p:spPr>
          <a:xfrm>
            <a:off x="2152914" y="4394335"/>
            <a:ext cx="873000" cy="523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Cloud</a:t>
            </a:r>
          </a:p>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Services</a:t>
            </a:r>
          </a:p>
        </p:txBody>
      </p:sp>
      <p:sp>
        <p:nvSpPr>
          <p:cNvPr id="241" name="Shape 241"/>
          <p:cNvSpPr txBox="1"/>
          <p:nvPr/>
        </p:nvSpPr>
        <p:spPr>
          <a:xfrm>
            <a:off x="3538714" y="4402226"/>
            <a:ext cx="851400" cy="523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Service</a:t>
            </a:r>
          </a:p>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Registry</a:t>
            </a:r>
          </a:p>
        </p:txBody>
      </p:sp>
      <p:sp>
        <p:nvSpPr>
          <p:cNvPr id="242" name="Shape 242"/>
          <p:cNvSpPr txBox="1"/>
          <p:nvPr/>
        </p:nvSpPr>
        <p:spPr>
          <a:xfrm>
            <a:off x="4985739" y="4402226"/>
            <a:ext cx="723299" cy="523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Config</a:t>
            </a:r>
          </a:p>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Server</a:t>
            </a:r>
          </a:p>
        </p:txBody>
      </p:sp>
      <p:sp>
        <p:nvSpPr>
          <p:cNvPr id="243" name="Shape 243"/>
          <p:cNvSpPr txBox="1"/>
          <p:nvPr/>
        </p:nvSpPr>
        <p:spPr>
          <a:xfrm>
            <a:off x="6331516" y="4402226"/>
            <a:ext cx="813300" cy="523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Circuit</a:t>
            </a:r>
          </a:p>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Breaker</a:t>
            </a:r>
          </a:p>
        </p:txBody>
      </p:sp>
      <p:pic>
        <p:nvPicPr>
          <p:cNvPr id="244" name="Shape 244"/>
          <p:cNvPicPr preferRelativeResize="0"/>
          <p:nvPr/>
        </p:nvPicPr>
        <p:blipFill rotWithShape="1">
          <a:blip r:embed="rId7">
            <a:alphaModFix/>
          </a:blip>
          <a:srcRect/>
          <a:stretch/>
        </p:blipFill>
        <p:spPr>
          <a:xfrm>
            <a:off x="1107666" y="168238"/>
            <a:ext cx="765675" cy="617699"/>
          </a:xfrm>
          <a:prstGeom prst="rect">
            <a:avLst/>
          </a:prstGeom>
          <a:noFill/>
          <a:ln>
            <a:noFill/>
          </a:ln>
        </p:spPr>
      </p:pic>
      <p:pic>
        <p:nvPicPr>
          <p:cNvPr id="245" name="Shape 245"/>
          <p:cNvPicPr preferRelativeResize="0"/>
          <p:nvPr/>
        </p:nvPicPr>
        <p:blipFill rotWithShape="1">
          <a:blip r:embed="rId8">
            <a:alphaModFix/>
          </a:blip>
          <a:srcRect/>
          <a:stretch/>
        </p:blipFill>
        <p:spPr>
          <a:xfrm>
            <a:off x="6730584" y="22862"/>
            <a:ext cx="2046627" cy="685100"/>
          </a:xfrm>
          <a:prstGeom prst="rect">
            <a:avLst/>
          </a:prstGeom>
          <a:noFill/>
          <a:ln>
            <a:noFill/>
          </a:ln>
        </p:spPr>
      </p:pic>
      <p:sp>
        <p:nvSpPr>
          <p:cNvPr id="246" name="Shape 246"/>
          <p:cNvSpPr txBox="1"/>
          <p:nvPr/>
        </p:nvSpPr>
        <p:spPr>
          <a:xfrm>
            <a:off x="103825" y="4610025"/>
            <a:ext cx="1536300" cy="307500"/>
          </a:xfrm>
          <a:prstGeom prst="rect">
            <a:avLst/>
          </a:prstGeom>
          <a:noFill/>
          <a:ln>
            <a:noFill/>
          </a:ln>
        </p:spPr>
        <p:txBody>
          <a:bodyPr lIns="91425" tIns="91425" rIns="91425" bIns="91425" anchor="ctr" anchorCtr="0">
            <a:noAutofit/>
          </a:bodyPr>
          <a:lstStyle/>
          <a:p>
            <a:pPr lvl="0" rtl="0">
              <a:spcBef>
                <a:spcPts val="0"/>
              </a:spcBef>
              <a:buNone/>
            </a:pPr>
            <a:r>
              <a:rPr lang="en-US" u="sng" dirty="0">
                <a:solidFill>
                  <a:schemeClr val="accent2"/>
                </a:solidFill>
                <a:hlinkClick r:id="rId9"/>
              </a:rPr>
              <a:t>http://steeltoe.io</a:t>
            </a:r>
            <a:r>
              <a:rPr lang="en-US" dirty="0">
                <a:solidFill>
                  <a:schemeClr val="lt2"/>
                </a:solidFill>
              </a:rPr>
              <a:t> </a:t>
            </a:r>
            <a:endParaRPr lang="en-US" dirty="0">
              <a:solidFill>
                <a:srgbClr val="33928A"/>
              </a:solidFill>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366712" y="1074737"/>
            <a:ext cx="8410499" cy="3383099"/>
          </a:xfrm>
          <a:prstGeom prst="rect">
            <a:avLst/>
          </a:prstGeom>
          <a:noFill/>
          <a:ln>
            <a:noFill/>
          </a:ln>
        </p:spPr>
        <p:txBody>
          <a:bodyPr lIns="91425" tIns="91425" rIns="91425" bIns="91425" anchor="t" anchorCtr="0">
            <a:noAutofit/>
          </a:bodyPr>
          <a:lstStyle/>
          <a:p>
            <a:pPr lvl="0" indent="0">
              <a:buNone/>
            </a:pPr>
            <a:r>
              <a:rPr lang="en-US" sz="2000" b="1" i="1" dirty="0" err="1"/>
              <a:t>Steeltoe</a:t>
            </a:r>
            <a:r>
              <a:rPr lang="en-US" sz="2000" dirty="0"/>
              <a:t> works...</a:t>
            </a:r>
          </a:p>
          <a:p>
            <a:pPr lvl="0" indent="0">
              <a:buNone/>
            </a:pPr>
            <a:r>
              <a:rPr lang="en-US" sz="2000" dirty="0" smtClean="0"/>
              <a:t>	with different versions of .NET framework </a:t>
            </a:r>
            <a:r>
              <a:rPr lang="en-US" sz="2000" i="1" u="sng" dirty="0"/>
              <a:t>and</a:t>
            </a:r>
            <a:r>
              <a:rPr lang="en-US" sz="2000" dirty="0"/>
              <a:t> with </a:t>
            </a:r>
            <a:r>
              <a:rPr lang="en-US" sz="2000" dirty="0" smtClean="0"/>
              <a:t>.NET core</a:t>
            </a:r>
            <a:endParaRPr lang="en-US" sz="2000" dirty="0"/>
          </a:p>
          <a:p>
            <a:pPr lvl="0" indent="0">
              <a:buNone/>
            </a:pPr>
            <a:r>
              <a:rPr lang="en-US" sz="2000" dirty="0" smtClean="0"/>
              <a:t>	on </a:t>
            </a:r>
            <a:r>
              <a:rPr lang="en-US" sz="2000" dirty="0"/>
              <a:t>Windows </a:t>
            </a:r>
            <a:r>
              <a:rPr lang="en-US" sz="2000" i="1" u="sng" dirty="0"/>
              <a:t>and</a:t>
            </a:r>
            <a:r>
              <a:rPr lang="en-US" sz="2000" dirty="0"/>
              <a:t> on Linux</a:t>
            </a:r>
          </a:p>
          <a:p>
            <a:pPr lvl="0" indent="0">
              <a:buNone/>
            </a:pPr>
            <a:r>
              <a:rPr lang="en-US" sz="2000" dirty="0" smtClean="0"/>
              <a:t>	standalone </a:t>
            </a:r>
            <a:r>
              <a:rPr lang="en-US" sz="2000" i="1" u="sng" dirty="0"/>
              <a:t>and</a:t>
            </a:r>
            <a:r>
              <a:rPr lang="en-US" sz="2000" dirty="0"/>
              <a:t> running on Cloud Foundry</a:t>
            </a:r>
          </a:p>
          <a:p>
            <a:pPr indent="88900">
              <a:lnSpc>
                <a:spcPct val="115000"/>
              </a:lnSpc>
              <a:spcBef>
                <a:spcPts val="0"/>
              </a:spcBef>
              <a:buSzPct val="25000"/>
              <a:buNone/>
            </a:pPr>
            <a:endParaRPr lang="en-US" sz="2000" b="0" i="0" u="none" strike="noStrike" cap="none" dirty="0" smtClean="0">
              <a:solidFill>
                <a:srgbClr val="000000"/>
              </a:solidFill>
              <a:latin typeface="Arial"/>
              <a:ea typeface="Arial"/>
              <a:cs typeface="Arial"/>
              <a:sym typeface="Arial"/>
            </a:endParaRPr>
          </a:p>
        </p:txBody>
      </p:sp>
      <p:sp>
        <p:nvSpPr>
          <p:cNvPr id="235" name="Shape 235"/>
          <p:cNvSpPr txBox="1">
            <a:spLocks noGrp="1"/>
          </p:cNvSpPr>
          <p:nvPr>
            <p:ph type="title"/>
          </p:nvPr>
        </p:nvSpPr>
        <p:spPr>
          <a:xfrm>
            <a:off x="35963" y="325437"/>
            <a:ext cx="8777288" cy="884798"/>
          </a:xfrm>
          <a:prstGeom prst="rect">
            <a:avLst/>
          </a:prstGeom>
          <a:noFill/>
          <a:ln>
            <a:noFill/>
          </a:ln>
        </p:spPr>
        <p:txBody>
          <a:bodyPr lIns="91425" tIns="91425" rIns="91425" bIns="91425" anchor="b" anchorCtr="0">
            <a:noAutofit/>
          </a:bodyPr>
          <a:lstStyle/>
          <a:p>
            <a:pPr marL="0" marR="0" lvl="0" indent="0" algn="ctr" rtl="0">
              <a:lnSpc>
                <a:spcPct val="90000"/>
              </a:lnSpc>
              <a:spcBef>
                <a:spcPts val="0"/>
              </a:spcBef>
              <a:spcAft>
                <a:spcPts val="0"/>
              </a:spcAft>
              <a:buClr>
                <a:schemeClr val="dk2"/>
              </a:buClr>
              <a:buSzPct val="25000"/>
              <a:buFont typeface="Arial"/>
              <a:buNone/>
            </a:pPr>
            <a:r>
              <a:rPr lang="en-US" sz="2800" dirty="0" smtClean="0">
                <a:solidFill>
                  <a:schemeClr val="dk2"/>
                </a:solidFill>
              </a:rPr>
              <a:t>Application Framework                                  </a:t>
            </a:r>
            <a:br>
              <a:rPr lang="en-US" sz="2800" dirty="0" smtClean="0">
                <a:solidFill>
                  <a:schemeClr val="dk2"/>
                </a:solidFill>
              </a:rPr>
            </a:br>
            <a:r>
              <a:rPr lang="en-US" sz="2800" dirty="0" smtClean="0">
                <a:solidFill>
                  <a:schemeClr val="dk2"/>
                </a:solidFill>
              </a:rPr>
              <a:t>      </a:t>
            </a:r>
            <a:r>
              <a:rPr lang="en-US" sz="2800" dirty="0" err="1" smtClean="0">
                <a:solidFill>
                  <a:schemeClr val="dk2"/>
                </a:solidFill>
              </a:rPr>
              <a:t>Steeltoe</a:t>
            </a:r>
            <a:endParaRPr lang="en-US" sz="2800" dirty="0">
              <a:solidFill>
                <a:srgbClr val="33928A"/>
              </a:solidFill>
            </a:endParaRPr>
          </a:p>
        </p:txBody>
      </p:sp>
      <p:pic>
        <p:nvPicPr>
          <p:cNvPr id="236" name="Shape 236"/>
          <p:cNvPicPr preferRelativeResize="0"/>
          <p:nvPr/>
        </p:nvPicPr>
        <p:blipFill rotWithShape="1">
          <a:blip r:embed="rId3">
            <a:alphaModFix/>
          </a:blip>
          <a:srcRect/>
          <a:stretch/>
        </p:blipFill>
        <p:spPr>
          <a:xfrm>
            <a:off x="3510207" y="3362248"/>
            <a:ext cx="914400" cy="914400"/>
          </a:xfrm>
          <a:prstGeom prst="rect">
            <a:avLst/>
          </a:prstGeom>
          <a:noFill/>
          <a:ln>
            <a:noFill/>
          </a:ln>
        </p:spPr>
      </p:pic>
      <p:pic>
        <p:nvPicPr>
          <p:cNvPr id="237" name="Shape 237"/>
          <p:cNvPicPr preferRelativeResize="0"/>
          <p:nvPr/>
        </p:nvPicPr>
        <p:blipFill rotWithShape="1">
          <a:blip r:embed="rId4">
            <a:alphaModFix/>
          </a:blip>
          <a:srcRect/>
          <a:stretch/>
        </p:blipFill>
        <p:spPr>
          <a:xfrm>
            <a:off x="6278558" y="3362248"/>
            <a:ext cx="914400" cy="914400"/>
          </a:xfrm>
          <a:prstGeom prst="rect">
            <a:avLst/>
          </a:prstGeom>
          <a:noFill/>
          <a:ln>
            <a:noFill/>
          </a:ln>
        </p:spPr>
      </p:pic>
      <p:pic>
        <p:nvPicPr>
          <p:cNvPr id="238" name="Shape 238"/>
          <p:cNvPicPr preferRelativeResize="0"/>
          <p:nvPr/>
        </p:nvPicPr>
        <p:blipFill rotWithShape="1">
          <a:blip r:embed="rId5">
            <a:alphaModFix/>
          </a:blip>
          <a:srcRect/>
          <a:stretch/>
        </p:blipFill>
        <p:spPr>
          <a:xfrm>
            <a:off x="4894382" y="3362248"/>
            <a:ext cx="914400" cy="914400"/>
          </a:xfrm>
          <a:prstGeom prst="rect">
            <a:avLst/>
          </a:prstGeom>
          <a:noFill/>
          <a:ln>
            <a:noFill/>
          </a:ln>
        </p:spPr>
      </p:pic>
      <p:pic>
        <p:nvPicPr>
          <p:cNvPr id="239" name="Shape 239"/>
          <p:cNvPicPr preferRelativeResize="0"/>
          <p:nvPr/>
        </p:nvPicPr>
        <p:blipFill rotWithShape="1">
          <a:blip r:embed="rId6">
            <a:alphaModFix/>
          </a:blip>
          <a:srcRect/>
          <a:stretch/>
        </p:blipFill>
        <p:spPr>
          <a:xfrm>
            <a:off x="2126030" y="3362248"/>
            <a:ext cx="914400" cy="914400"/>
          </a:xfrm>
          <a:prstGeom prst="rect">
            <a:avLst/>
          </a:prstGeom>
          <a:noFill/>
          <a:ln>
            <a:noFill/>
          </a:ln>
        </p:spPr>
      </p:pic>
      <p:sp>
        <p:nvSpPr>
          <p:cNvPr id="240" name="Shape 240"/>
          <p:cNvSpPr txBox="1"/>
          <p:nvPr/>
        </p:nvSpPr>
        <p:spPr>
          <a:xfrm>
            <a:off x="2152914" y="4394335"/>
            <a:ext cx="873000" cy="523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Cloud</a:t>
            </a:r>
          </a:p>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Services</a:t>
            </a:r>
          </a:p>
        </p:txBody>
      </p:sp>
      <p:sp>
        <p:nvSpPr>
          <p:cNvPr id="241" name="Shape 241"/>
          <p:cNvSpPr txBox="1"/>
          <p:nvPr/>
        </p:nvSpPr>
        <p:spPr>
          <a:xfrm>
            <a:off x="3538714" y="4402226"/>
            <a:ext cx="851400" cy="523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Service</a:t>
            </a:r>
          </a:p>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Registry</a:t>
            </a:r>
          </a:p>
        </p:txBody>
      </p:sp>
      <p:sp>
        <p:nvSpPr>
          <p:cNvPr id="242" name="Shape 242"/>
          <p:cNvSpPr txBox="1"/>
          <p:nvPr/>
        </p:nvSpPr>
        <p:spPr>
          <a:xfrm>
            <a:off x="4985739" y="4402226"/>
            <a:ext cx="723299" cy="523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Config</a:t>
            </a:r>
          </a:p>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Server</a:t>
            </a:r>
          </a:p>
        </p:txBody>
      </p:sp>
      <p:sp>
        <p:nvSpPr>
          <p:cNvPr id="243" name="Shape 243"/>
          <p:cNvSpPr txBox="1"/>
          <p:nvPr/>
        </p:nvSpPr>
        <p:spPr>
          <a:xfrm>
            <a:off x="6331516" y="4402226"/>
            <a:ext cx="813300" cy="523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Circuit</a:t>
            </a:r>
          </a:p>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Breaker</a:t>
            </a:r>
          </a:p>
        </p:txBody>
      </p:sp>
      <p:sp>
        <p:nvSpPr>
          <p:cNvPr id="246" name="Shape 246"/>
          <p:cNvSpPr txBox="1"/>
          <p:nvPr/>
        </p:nvSpPr>
        <p:spPr>
          <a:xfrm>
            <a:off x="103825" y="4610025"/>
            <a:ext cx="1536300" cy="307500"/>
          </a:xfrm>
          <a:prstGeom prst="rect">
            <a:avLst/>
          </a:prstGeom>
          <a:noFill/>
          <a:ln>
            <a:noFill/>
          </a:ln>
        </p:spPr>
        <p:txBody>
          <a:bodyPr lIns="91425" tIns="91425" rIns="91425" bIns="91425" anchor="ctr" anchorCtr="0">
            <a:noAutofit/>
          </a:bodyPr>
          <a:lstStyle/>
          <a:p>
            <a:pPr lvl="0" rtl="0">
              <a:spcBef>
                <a:spcPts val="0"/>
              </a:spcBef>
              <a:buNone/>
            </a:pPr>
            <a:r>
              <a:rPr lang="en-US" u="sng" dirty="0">
                <a:solidFill>
                  <a:schemeClr val="accent2"/>
                </a:solidFill>
                <a:hlinkClick r:id="rId7"/>
              </a:rPr>
              <a:t>http://steeltoe.io</a:t>
            </a:r>
            <a:r>
              <a:rPr lang="en-US" dirty="0">
                <a:solidFill>
                  <a:schemeClr val="lt2"/>
                </a:solidFill>
              </a:rPr>
              <a:t> </a:t>
            </a:r>
            <a:endParaRPr lang="en-US" dirty="0">
              <a:solidFill>
                <a:srgbClr val="33928A"/>
              </a:solidFill>
            </a:endParaRPr>
          </a:p>
        </p:txBody>
      </p:sp>
    </p:spTree>
    <p:extLst>
      <p:ext uri="{BB962C8B-B14F-4D97-AF65-F5344CB8AC3E}">
        <p14:creationId xmlns:p14="http://schemas.microsoft.com/office/powerpoint/2010/main" val="390619998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hape 434"/>
          <p:cNvPicPr preferRelativeResize="0"/>
          <p:nvPr/>
        </p:nvPicPr>
        <p:blipFill rotWithShape="1">
          <a:blip r:embed="rId3">
            <a:alphaModFix/>
          </a:blip>
          <a:srcRect t="5790" b="5799"/>
          <a:stretch/>
        </p:blipFill>
        <p:spPr>
          <a:xfrm>
            <a:off x="-13166" y="-130746"/>
            <a:ext cx="9170399" cy="5405099"/>
          </a:xfrm>
          <a:prstGeom prst="rect">
            <a:avLst/>
          </a:prstGeom>
          <a:noFill/>
          <a:ln>
            <a:noFill/>
          </a:ln>
        </p:spPr>
      </p:pic>
      <p:sp>
        <p:nvSpPr>
          <p:cNvPr id="11" name="Shape 435"/>
          <p:cNvSpPr/>
          <p:nvPr/>
        </p:nvSpPr>
        <p:spPr>
          <a:xfrm>
            <a:off x="-15485" y="-130746"/>
            <a:ext cx="9172718" cy="5405099"/>
          </a:xfrm>
          <a:prstGeom prst="rect">
            <a:avLst/>
          </a:prstGeom>
          <a:solidFill>
            <a:srgbClr val="182730">
              <a:alpha val="76860"/>
            </a:srgbClr>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pic>
        <p:nvPicPr>
          <p:cNvPr id="12" name="Shape 436"/>
          <p:cNvPicPr preferRelativeResize="0"/>
          <p:nvPr/>
        </p:nvPicPr>
        <p:blipFill rotWithShape="1">
          <a:blip r:embed="rId4">
            <a:alphaModFix/>
          </a:blip>
          <a:srcRect/>
          <a:stretch/>
        </p:blipFill>
        <p:spPr>
          <a:xfrm>
            <a:off x="786035" y="461141"/>
            <a:ext cx="1368600" cy="336299"/>
          </a:xfrm>
          <a:prstGeom prst="rect">
            <a:avLst/>
          </a:prstGeom>
          <a:noFill/>
          <a:ln>
            <a:noFill/>
          </a:ln>
        </p:spPr>
      </p:pic>
      <p:pic>
        <p:nvPicPr>
          <p:cNvPr id="13" name="Shape 437"/>
          <p:cNvPicPr preferRelativeResize="0"/>
          <p:nvPr/>
        </p:nvPicPr>
        <p:blipFill rotWithShape="1">
          <a:blip r:embed="rId5">
            <a:alphaModFix/>
          </a:blip>
          <a:srcRect/>
          <a:stretch/>
        </p:blipFill>
        <p:spPr>
          <a:xfrm>
            <a:off x="8272779" y="4855076"/>
            <a:ext cx="731399" cy="171300"/>
          </a:xfrm>
          <a:prstGeom prst="rect">
            <a:avLst/>
          </a:prstGeom>
          <a:noFill/>
          <a:ln>
            <a:noFill/>
          </a:ln>
        </p:spPr>
      </p:pic>
      <p:sp>
        <p:nvSpPr>
          <p:cNvPr id="14" name="Shape 438"/>
          <p:cNvSpPr txBox="1"/>
          <p:nvPr/>
        </p:nvSpPr>
        <p:spPr>
          <a:xfrm>
            <a:off x="618975" y="1499151"/>
            <a:ext cx="8295599" cy="3355925"/>
          </a:xfrm>
          <a:prstGeom prst="rect">
            <a:avLst/>
          </a:prstGeom>
          <a:noFill/>
          <a:ln>
            <a:noFill/>
          </a:ln>
        </p:spPr>
        <p:txBody>
          <a:bodyPr lIns="91425" tIns="91425" rIns="91425" bIns="91425" anchor="t" anchorCtr="0">
            <a:noAutofit/>
          </a:body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FFFFFF"/>
              </a:solidFill>
              <a:effectLst/>
              <a:uLnTx/>
              <a:uFillTx/>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sz="2400" b="1" i="0" u="none" strike="noStrike" kern="0" cap="none" spc="0" normalizeH="0" baseline="0" noProof="0" dirty="0">
              <a:ln>
                <a:noFill/>
              </a:ln>
              <a:solidFill>
                <a:srgbClr val="FFFFFF"/>
              </a:solidFill>
              <a:effectLst/>
              <a:uLnTx/>
              <a:uFillTx/>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 sz="2400" b="1" i="0" u="none" strike="noStrike" kern="0" cap="none" spc="0" normalizeH="0" baseline="0" noProof="0" dirty="0" smtClean="0">
                <a:ln>
                  <a:noFill/>
                </a:ln>
                <a:solidFill>
                  <a:srgbClr val="FFFFFF"/>
                </a:solidFill>
                <a:effectLst/>
                <a:uLnTx/>
                <a:uFillTx/>
              </a:rPr>
              <a:t>Here </a:t>
            </a:r>
            <a:r>
              <a:rPr kumimoji="0" lang="en" sz="2400" b="1" i="0" u="none" strike="noStrike" kern="0" cap="none" spc="0" normalizeH="0" baseline="0" noProof="0" dirty="0">
                <a:ln>
                  <a:noFill/>
                </a:ln>
                <a:solidFill>
                  <a:srgbClr val="FFFFFF"/>
                </a:solidFill>
                <a:effectLst/>
                <a:uLnTx/>
                <a:uFillTx/>
              </a:rPr>
              <a:t>is my source code</a:t>
            </a:r>
          </a:p>
          <a:p>
            <a:pPr marL="0" marR="0" lvl="0" indent="0" defTabSz="914400" rtl="0" eaLnBrk="1" fontAlgn="auto" latinLnBrk="0" hangingPunct="1">
              <a:lnSpc>
                <a:spcPct val="100000"/>
              </a:lnSpc>
              <a:spcBef>
                <a:spcPts val="0"/>
              </a:spcBef>
              <a:spcAft>
                <a:spcPts val="0"/>
              </a:spcAft>
              <a:buClrTx/>
              <a:buSzTx/>
              <a:buFontTx/>
              <a:buNone/>
              <a:tabLst/>
              <a:defRPr/>
            </a:pPr>
            <a:endParaRPr kumimoji="0" sz="2400" b="1" i="0" u="none" strike="noStrike" kern="0" cap="none" spc="0" normalizeH="0" baseline="0" noProof="0" dirty="0">
              <a:ln>
                <a:noFill/>
              </a:ln>
              <a:solidFill>
                <a:srgbClr val="FFFFFF"/>
              </a:solidFill>
              <a:effectLst/>
              <a:uLnTx/>
              <a:uFillTx/>
            </a:endParaRPr>
          </a:p>
          <a:p>
            <a:pPr marL="1371600" marR="0" lvl="0" indent="457200" defTabSz="914400" rtl="0" eaLnBrk="1" fontAlgn="auto" latinLnBrk="0" hangingPunct="1">
              <a:lnSpc>
                <a:spcPct val="100000"/>
              </a:lnSpc>
              <a:spcBef>
                <a:spcPts val="0"/>
              </a:spcBef>
              <a:spcAft>
                <a:spcPts val="0"/>
              </a:spcAft>
              <a:buClrTx/>
              <a:buSzTx/>
              <a:buFontTx/>
              <a:buNone/>
              <a:tabLst/>
              <a:defRPr/>
            </a:pPr>
            <a:r>
              <a:rPr kumimoji="0" lang="en" sz="2400" b="1" i="0" u="none" strike="noStrike" kern="0" cap="none" spc="0" normalizeH="0" baseline="0" noProof="0" dirty="0">
                <a:ln>
                  <a:noFill/>
                </a:ln>
                <a:solidFill>
                  <a:srgbClr val="FFFFFF"/>
                </a:solidFill>
                <a:effectLst/>
                <a:uLnTx/>
                <a:uFillTx/>
              </a:rPr>
              <a:t>Run it on the cloud for me</a:t>
            </a:r>
          </a:p>
          <a:p>
            <a:pPr marL="0" marR="0" lvl="0" indent="0" defTabSz="914400" rtl="0" eaLnBrk="1" fontAlgn="auto" latinLnBrk="0" hangingPunct="1">
              <a:lnSpc>
                <a:spcPct val="100000"/>
              </a:lnSpc>
              <a:spcBef>
                <a:spcPts val="0"/>
              </a:spcBef>
              <a:spcAft>
                <a:spcPts val="0"/>
              </a:spcAft>
              <a:buClrTx/>
              <a:buSzTx/>
              <a:buFontTx/>
              <a:buNone/>
              <a:tabLst/>
              <a:defRPr/>
            </a:pPr>
            <a:endParaRPr kumimoji="0" sz="2400" b="1" i="0" u="none" strike="noStrike" kern="0" cap="none" spc="0" normalizeH="0" baseline="0" noProof="0" dirty="0">
              <a:ln>
                <a:noFill/>
              </a:ln>
              <a:solidFill>
                <a:srgbClr val="FFFFFF"/>
              </a:solidFill>
              <a:effectLst/>
              <a:uLnTx/>
              <a:uFillTx/>
            </a:endParaRPr>
          </a:p>
          <a:p>
            <a:pPr marL="3200400" marR="0" lvl="0" indent="457200" defTabSz="914400" rtl="0" eaLnBrk="1" fontAlgn="auto" latinLnBrk="0" hangingPunct="1">
              <a:lnSpc>
                <a:spcPct val="100000"/>
              </a:lnSpc>
              <a:spcBef>
                <a:spcPts val="0"/>
              </a:spcBef>
              <a:spcAft>
                <a:spcPts val="0"/>
              </a:spcAft>
              <a:buClrTx/>
              <a:buSzTx/>
              <a:buFontTx/>
              <a:buNone/>
              <a:tabLst/>
              <a:defRPr/>
            </a:pPr>
            <a:r>
              <a:rPr kumimoji="0" lang="en" sz="2400" b="1" i="0" u="none" strike="noStrike" kern="0" cap="none" spc="0" normalizeH="0" baseline="0" noProof="0" dirty="0">
                <a:ln>
                  <a:noFill/>
                </a:ln>
                <a:solidFill>
                  <a:srgbClr val="FFFFFF"/>
                </a:solidFill>
                <a:effectLst/>
                <a:uLnTx/>
                <a:uFillTx/>
              </a:rPr>
              <a:t>I do not care how</a:t>
            </a:r>
          </a:p>
        </p:txBody>
      </p:sp>
      <p:sp>
        <p:nvSpPr>
          <p:cNvPr id="15" name="Shape 439"/>
          <p:cNvSpPr txBox="1"/>
          <p:nvPr/>
        </p:nvSpPr>
        <p:spPr>
          <a:xfrm>
            <a:off x="618975" y="1137249"/>
            <a:ext cx="7897200" cy="90630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n" sz="4200" b="1" i="0" u="none" strike="noStrike" kern="0" cap="none" spc="0" normalizeH="0" baseline="0" noProof="0">
                <a:ln>
                  <a:noFill/>
                </a:ln>
                <a:solidFill>
                  <a:srgbClr val="00AE9E"/>
                </a:solidFill>
                <a:effectLst/>
                <a:uLnTx/>
                <a:uFillTx/>
              </a:rPr>
              <a:t>Cloud Foundry Haiku</a:t>
            </a:r>
          </a:p>
        </p:txBody>
      </p:sp>
    </p:spTree>
    <p:extLst>
      <p:ext uri="{BB962C8B-B14F-4D97-AF65-F5344CB8AC3E}">
        <p14:creationId xmlns:p14="http://schemas.microsoft.com/office/powerpoint/2010/main" val="172595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childTnLst>
                                </p:cTn>
                              </p:par>
                              <p:par>
                                <p:cTn id="12" presetID="10"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3243474" y="166651"/>
            <a:ext cx="2151855" cy="739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ctr" anchorCtr="0" compatLnSpc="1">
            <a:prstTxWarp prst="textNoShape">
              <a:avLst/>
            </a:prstTxWarp>
          </a:bodyPr>
          <a:lstStyle/>
          <a:p>
            <a:pPr>
              <a:defRPr/>
            </a:pPr>
            <a:r>
              <a:rPr lang="en-US" sz="2800" dirty="0" smtClean="0">
                <a:solidFill>
                  <a:schemeClr val="dk2"/>
                </a:solidFill>
              </a:rPr>
              <a:t>.NET Core</a:t>
            </a:r>
            <a:endParaRPr lang="en-PH" sz="2800" dirty="0" smtClean="0">
              <a:solidFill>
                <a:srgbClr val="008881"/>
              </a:solidFill>
            </a:endParaRPr>
          </a:p>
        </p:txBody>
      </p:sp>
      <p:sp>
        <p:nvSpPr>
          <p:cNvPr id="9219" name="Rectangle 3"/>
          <p:cNvSpPr>
            <a:spLocks noGrp="1" noChangeArrowheads="1"/>
          </p:cNvSpPr>
          <p:nvPr>
            <p:ph type="body" idx="1"/>
          </p:nvPr>
        </p:nvSpPr>
        <p:spPr bwMode="auto">
          <a:xfrm>
            <a:off x="719138" y="1062038"/>
            <a:ext cx="6969125" cy="33940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p>
            <a:pPr marL="285750" indent="-285750">
              <a:buFont typeface="Arial"/>
              <a:buChar char="•"/>
              <a:defRPr/>
            </a:pPr>
            <a:r>
              <a:rPr lang="en-US" sz="2000" dirty="0" smtClean="0"/>
              <a:t>Open source</a:t>
            </a:r>
          </a:p>
          <a:p>
            <a:pPr marL="285750" indent="-285750">
              <a:buFont typeface="Arial"/>
              <a:buChar char="•"/>
              <a:defRPr/>
            </a:pPr>
            <a:r>
              <a:rPr lang="en-US" sz="2000" dirty="0" smtClean="0"/>
              <a:t>Cross-Platform</a:t>
            </a:r>
          </a:p>
          <a:p>
            <a:pPr marL="285750" indent="-285750">
              <a:buFont typeface="Arial"/>
              <a:buChar char="•"/>
              <a:defRPr/>
            </a:pPr>
            <a:r>
              <a:rPr lang="en-US" sz="2000" dirty="0" smtClean="0"/>
              <a:t>CLI</a:t>
            </a:r>
          </a:p>
          <a:p>
            <a:pPr marL="285750" indent="-285750">
              <a:buFont typeface="Arial"/>
              <a:buChar char="•"/>
              <a:defRPr/>
            </a:pPr>
            <a:r>
              <a:rPr lang="en-US" sz="2000" dirty="0" smtClean="0"/>
              <a:t>Compatible</a:t>
            </a:r>
          </a:p>
          <a:p>
            <a:pPr marL="285750" indent="-285750">
              <a:buFont typeface="Arial"/>
              <a:buChar char="•"/>
              <a:defRPr/>
            </a:pPr>
            <a:r>
              <a:rPr lang="en-US" sz="2000" dirty="0" smtClean="0"/>
              <a:t>ASP .NET Core is based on </a:t>
            </a:r>
            <a:r>
              <a:rPr lang="en-US" sz="2000" dirty="0" err="1" smtClean="0"/>
              <a:t>Nuget</a:t>
            </a:r>
            <a:r>
              <a:rPr lang="en-US" sz="2000" dirty="0" smtClean="0"/>
              <a:t> packages</a:t>
            </a:r>
          </a:p>
          <a:p>
            <a:pPr marL="285750" indent="-285750">
              <a:buFont typeface="Arial"/>
              <a:buChar char="•"/>
              <a:defRPr/>
            </a:pPr>
            <a:r>
              <a:rPr lang="en-US" altLang="en-US" sz="2000" dirty="0" smtClean="0">
                <a:solidFill>
                  <a:srgbClr val="292929"/>
                </a:solidFill>
                <a:latin typeface="Trebuchet MS" charset="0"/>
                <a:cs typeface="Trebuchet MS" charset="0"/>
              </a:rPr>
              <a:t>A </a:t>
            </a:r>
            <a:r>
              <a:rPr lang="en-US" altLang="en-US" sz="2000" dirty="0">
                <a:solidFill>
                  <a:srgbClr val="292929"/>
                </a:solidFill>
                <a:latin typeface="Trebuchet MS" charset="0"/>
                <a:cs typeface="Trebuchet MS" charset="0"/>
              </a:rPr>
              <a:t>cloud-ready environment-based configuration </a:t>
            </a:r>
            <a:r>
              <a:rPr lang="en-US" altLang="en-US" sz="2000" dirty="0" smtClean="0">
                <a:solidFill>
                  <a:srgbClr val="292929"/>
                </a:solidFill>
                <a:latin typeface="Trebuchet MS" charset="0"/>
                <a:cs typeface="Trebuchet MS" charset="0"/>
              </a:rPr>
              <a:t>system</a:t>
            </a:r>
          </a:p>
          <a:p>
            <a:pPr marL="285750" indent="-285750">
              <a:buFont typeface="Arial"/>
              <a:buChar char="•"/>
              <a:defRPr/>
            </a:pPr>
            <a:r>
              <a:rPr lang="en-US" sz="2000" dirty="0"/>
              <a:t>I</a:t>
            </a:r>
            <a:r>
              <a:rPr lang="en-US" sz="2000" dirty="0" smtClean="0"/>
              <a:t>mproved performance</a:t>
            </a:r>
          </a:p>
          <a:p>
            <a:pPr marL="285750" indent="-285750">
              <a:buFont typeface="Arial"/>
              <a:buChar char="•"/>
              <a:defRPr/>
            </a:pPr>
            <a:r>
              <a:rPr lang="en-US" sz="2000" dirty="0"/>
              <a:t>D</a:t>
            </a:r>
            <a:r>
              <a:rPr lang="en-US" sz="2000" dirty="0" smtClean="0"/>
              <a:t>ecreased </a:t>
            </a:r>
            <a:r>
              <a:rPr lang="en-US" sz="2000" dirty="0"/>
              <a:t>costs when running in cloud </a:t>
            </a:r>
            <a:endParaRPr lang="en-US" sz="2000" dirty="0" smtClean="0"/>
          </a:p>
          <a:p>
            <a:pPr marL="285750" indent="-285750">
              <a:buFont typeface="Arial"/>
              <a:buChar char="•"/>
              <a:defRPr/>
            </a:pPr>
            <a:r>
              <a:rPr lang="en-US" sz="2000" dirty="0"/>
              <a:t>Supported by Microsoft</a:t>
            </a:r>
          </a:p>
          <a:p>
            <a:pPr>
              <a:buFont typeface="Arial"/>
              <a:buChar char="•"/>
              <a:defRPr/>
            </a:pPr>
            <a:endParaRPr lang="en-US" altLang="en-US" sz="1800" dirty="0">
              <a:solidFill>
                <a:srgbClr val="292929"/>
              </a:solidFill>
              <a:latin typeface="Trebuchet MS" charset="0"/>
              <a:cs typeface="Trebuchet MS" charset="0"/>
            </a:endParaRPr>
          </a:p>
          <a:p>
            <a:pPr>
              <a:buFont typeface="Arial"/>
              <a:buChar char="•"/>
              <a:defRPr/>
            </a:pPr>
            <a:endParaRPr lang="en-US" altLang="en-US" sz="1800" dirty="0">
              <a:solidFill>
                <a:srgbClr val="292929"/>
              </a:solidFill>
              <a:latin typeface="Trebuchet MS" charset="0"/>
              <a:cs typeface="Trebuchet MS" charset="0"/>
            </a:endParaRPr>
          </a:p>
          <a:p>
            <a:pPr>
              <a:buFont typeface="Arial"/>
              <a:buChar char="•"/>
              <a:defRPr/>
            </a:pPr>
            <a:endParaRPr lang="en-US" sz="1800" dirty="0" smtClean="0"/>
          </a:p>
          <a:p>
            <a:pPr>
              <a:buFont typeface="Arial"/>
              <a:buChar char="•"/>
              <a:defRPr/>
            </a:pPr>
            <a:endParaRPr lang="en-US" sz="1800" dirty="0" smtClean="0"/>
          </a:p>
        </p:txBody>
      </p:sp>
      <p:grpSp>
        <p:nvGrpSpPr>
          <p:cNvPr id="5123" name="Group 3"/>
          <p:cNvGrpSpPr>
            <a:grpSpLocks/>
          </p:cNvGrpSpPr>
          <p:nvPr/>
        </p:nvGrpSpPr>
        <p:grpSpPr bwMode="auto">
          <a:xfrm>
            <a:off x="0" y="4629150"/>
            <a:ext cx="9144000" cy="385763"/>
            <a:chOff x="0" y="4629150"/>
            <a:chExt cx="9144000" cy="385763"/>
          </a:xfrm>
        </p:grpSpPr>
        <p:sp>
          <p:nvSpPr>
            <p:cNvPr id="5" name="Shape 44"/>
            <p:cNvSpPr>
              <a:spLocks noChangeArrowheads="1"/>
            </p:cNvSpPr>
            <p:nvPr/>
          </p:nvSpPr>
          <p:spPr bwMode="auto">
            <a:xfrm>
              <a:off x="0" y="4629150"/>
              <a:ext cx="9144000" cy="385763"/>
            </a:xfrm>
            <a:prstGeom prst="rect">
              <a:avLst/>
            </a:prstGeom>
            <a:solidFill>
              <a:srgbClr val="00685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lIns="91425" tIns="45700" rIns="91425" bIns="45700" anchor="ctr"/>
            <a:lstStyle/>
            <a:p>
              <a:pPr>
                <a:defRPr/>
              </a:pPr>
              <a:endParaRPr lang="en-US" b="1" i="1">
                <a:solidFill>
                  <a:srgbClr val="FFFFFF"/>
                </a:solidFill>
              </a:endParaRPr>
            </a:p>
          </p:txBody>
        </p:sp>
        <p:pic>
          <p:nvPicPr>
            <p:cNvPr id="6" name="Shape 48"/>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1788" y="4686300"/>
              <a:ext cx="900112"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grpSp>
    </p:spTree>
    <p:extLst>
      <p:ext uri="{BB962C8B-B14F-4D97-AF65-F5344CB8AC3E}">
        <p14:creationId xmlns:p14="http://schemas.microsoft.com/office/powerpoint/2010/main" val="339245944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1141434" y="146264"/>
            <a:ext cx="7054910" cy="85566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ctr" anchorCtr="0" compatLnSpc="1">
            <a:prstTxWarp prst="textNoShape">
              <a:avLst/>
            </a:prstTxWarp>
          </a:bodyPr>
          <a:lstStyle/>
          <a:p>
            <a:pPr>
              <a:defRPr/>
            </a:pPr>
            <a:r>
              <a:rPr lang="en-US" sz="2800" dirty="0">
                <a:solidFill>
                  <a:schemeClr val="dk2"/>
                </a:solidFill>
              </a:rPr>
              <a:t>D</a:t>
            </a:r>
            <a:r>
              <a:rPr lang="en-US" sz="2800" dirty="0" smtClean="0">
                <a:solidFill>
                  <a:schemeClr val="dk2"/>
                </a:solidFill>
              </a:rPr>
              <a:t>eploying a .NET Core </a:t>
            </a:r>
            <a:r>
              <a:rPr lang="en-US" sz="2800" dirty="0">
                <a:solidFill>
                  <a:schemeClr val="dk2"/>
                </a:solidFill>
              </a:rPr>
              <a:t>A</a:t>
            </a:r>
            <a:r>
              <a:rPr lang="en-US" sz="2800" dirty="0" smtClean="0">
                <a:solidFill>
                  <a:schemeClr val="dk2"/>
                </a:solidFill>
              </a:rPr>
              <a:t>pplication to Linux</a:t>
            </a:r>
            <a:endParaRPr lang="en-PH" sz="2800" dirty="0" smtClean="0">
              <a:solidFill>
                <a:srgbClr val="008881"/>
              </a:solidFill>
            </a:endParaRPr>
          </a:p>
        </p:txBody>
      </p:sp>
      <p:sp>
        <p:nvSpPr>
          <p:cNvPr id="16386" name="Text Box 3"/>
          <p:cNvSpPr txBox="1">
            <a:spLocks noChangeArrowheads="1"/>
          </p:cNvSpPr>
          <p:nvPr/>
        </p:nvSpPr>
        <p:spPr bwMode="auto">
          <a:xfrm>
            <a:off x="250825" y="1427163"/>
            <a:ext cx="19716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charset="0"/>
                <a:ea typeface="MS PGothic" charset="0"/>
                <a:cs typeface="MS PGothic" charset="0"/>
                <a:sym typeface="Arial" charset="0"/>
              </a:defRPr>
            </a:lvl1pPr>
            <a:lvl2pPr marL="742950" indent="-285750">
              <a:defRPr sz="1400">
                <a:solidFill>
                  <a:srgbClr val="000000"/>
                </a:solidFill>
                <a:latin typeface="Arial" charset="0"/>
                <a:ea typeface="MS PGothic" charset="0"/>
                <a:cs typeface="MS PGothic" charset="0"/>
                <a:sym typeface="Arial" charset="0"/>
              </a:defRPr>
            </a:lvl2pPr>
            <a:lvl3pPr marL="1143000" indent="-228600">
              <a:defRPr sz="1400">
                <a:solidFill>
                  <a:srgbClr val="000000"/>
                </a:solidFill>
                <a:latin typeface="Arial" charset="0"/>
                <a:ea typeface="MS PGothic" charset="0"/>
                <a:cs typeface="MS PGothic" charset="0"/>
                <a:sym typeface="Arial" charset="0"/>
              </a:defRPr>
            </a:lvl3pPr>
            <a:lvl4pPr marL="1600200" indent="-228600">
              <a:defRPr sz="1400">
                <a:solidFill>
                  <a:srgbClr val="000000"/>
                </a:solidFill>
                <a:latin typeface="Arial" charset="0"/>
                <a:ea typeface="MS PGothic" charset="0"/>
                <a:cs typeface="MS PGothic" charset="0"/>
                <a:sym typeface="Arial" charset="0"/>
              </a:defRPr>
            </a:lvl4pPr>
            <a:lvl5pPr marL="2057400" indent="-228600">
              <a:defRPr sz="1400">
                <a:solidFill>
                  <a:srgbClr val="000000"/>
                </a:solidFill>
                <a:latin typeface="Arial" charset="0"/>
                <a:ea typeface="MS PGothic" charset="0"/>
                <a:cs typeface="MS PGothic" charset="0"/>
                <a:sym typeface="Arial" charset="0"/>
              </a:defRPr>
            </a:lvl5pPr>
            <a:lvl6pPr marL="25146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6pPr>
            <a:lvl7pPr marL="29718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7pPr>
            <a:lvl8pPr marL="34290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8pPr>
            <a:lvl9pPr marL="38862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9pPr>
          </a:lstStyle>
          <a:p>
            <a:pPr eaLnBrk="1" hangingPunct="1"/>
            <a:r>
              <a:rPr lang="en-US" altLang="zh-CN" sz="1200" dirty="0" err="1">
                <a:solidFill>
                  <a:srgbClr val="0000CC"/>
                </a:solidFill>
                <a:latin typeface="Courier New" charset="0"/>
              </a:rPr>
              <a:t>cf</a:t>
            </a:r>
            <a:r>
              <a:rPr lang="en-US" altLang="zh-CN" sz="1200" dirty="0">
                <a:solidFill>
                  <a:srgbClr val="0000CC"/>
                </a:solidFill>
                <a:latin typeface="Courier New" charset="0"/>
              </a:rPr>
              <a:t> push </a:t>
            </a:r>
            <a:r>
              <a:rPr lang="en-US" altLang="zh-CN" sz="1200" dirty="0" err="1" smtClean="0">
                <a:latin typeface="Courier New" charset="0"/>
              </a:rPr>
              <a:t>MCDotNetCore</a:t>
            </a:r>
            <a:endParaRPr lang="en-US" altLang="zh-CN" sz="1200" dirty="0">
              <a:latin typeface="Courier New" charset="0"/>
            </a:endParaRPr>
          </a:p>
          <a:p>
            <a:pPr eaLnBrk="1" hangingPunct="1"/>
            <a:r>
              <a:rPr lang="en-US" altLang="zh-CN" sz="1200" dirty="0">
                <a:latin typeface="Courier New" charset="0"/>
              </a:rPr>
              <a:t>   </a:t>
            </a:r>
            <a:endParaRPr lang="en-US" altLang="zh-CN" sz="1200" dirty="0">
              <a:solidFill>
                <a:srgbClr val="0000CC"/>
              </a:solidFill>
              <a:latin typeface="Courier New" charset="0"/>
            </a:endParaRPr>
          </a:p>
        </p:txBody>
      </p:sp>
      <p:grpSp>
        <p:nvGrpSpPr>
          <p:cNvPr id="16387" name="Group 6"/>
          <p:cNvGrpSpPr>
            <a:grpSpLocks/>
          </p:cNvGrpSpPr>
          <p:nvPr/>
        </p:nvGrpSpPr>
        <p:grpSpPr bwMode="auto">
          <a:xfrm>
            <a:off x="2066925" y="1108075"/>
            <a:ext cx="6723063" cy="3582988"/>
            <a:chOff x="0" y="0"/>
            <a:chExt cx="10586" cy="5646"/>
          </a:xfrm>
        </p:grpSpPr>
        <p:sp>
          <p:nvSpPr>
            <p:cNvPr id="13319" name="AutoShape 7"/>
            <p:cNvSpPr>
              <a:spLocks noChangeArrowheads="1"/>
            </p:cNvSpPr>
            <p:nvPr/>
          </p:nvSpPr>
          <p:spPr bwMode="auto">
            <a:xfrm>
              <a:off x="575" y="120"/>
              <a:ext cx="10011" cy="5353"/>
            </a:xfrm>
            <a:prstGeom prst="roundRect">
              <a:avLst>
                <a:gd name="adj" fmla="val 4241"/>
              </a:avLst>
            </a:prstGeom>
            <a:solidFill>
              <a:srgbClr val="EAEAEA"/>
            </a:solidFill>
            <a:ln w="9525" cap="flat" cmpd="sng">
              <a:solidFill>
                <a:srgbClr val="3333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endParaRPr lang="en-US"/>
            </a:p>
          </p:txBody>
        </p:sp>
        <p:grpSp>
          <p:nvGrpSpPr>
            <p:cNvPr id="16392" name="Group 8"/>
            <p:cNvGrpSpPr>
              <a:grpSpLocks/>
            </p:cNvGrpSpPr>
            <p:nvPr/>
          </p:nvGrpSpPr>
          <p:grpSpPr bwMode="auto">
            <a:xfrm>
              <a:off x="5001" y="719"/>
              <a:ext cx="2338" cy="692"/>
              <a:chOff x="0" y="0"/>
              <a:chExt cx="2338" cy="692"/>
            </a:xfrm>
          </p:grpSpPr>
          <p:sp>
            <p:nvSpPr>
              <p:cNvPr id="13321" name="AutoShape 9"/>
              <p:cNvSpPr>
                <a:spLocks noChangeArrowheads="1"/>
              </p:cNvSpPr>
              <p:nvPr/>
            </p:nvSpPr>
            <p:spPr bwMode="auto">
              <a:xfrm>
                <a:off x="1" y="-1"/>
                <a:ext cx="2337" cy="693"/>
              </a:xfrm>
              <a:prstGeom prst="roundRect">
                <a:avLst>
                  <a:gd name="adj" fmla="val 16667"/>
                </a:avLst>
              </a:prstGeom>
              <a:solidFill>
                <a:srgbClr val="3DA19C"/>
              </a:solidFill>
              <a:ln>
                <a:noFill/>
              </a:ln>
              <a:effectLst/>
              <a:extLst>
                <a:ext uri="{91240B29-F687-4f45-9708-019B960494DF}">
                  <a14:hiddenLine xmlns:a14="http://schemas.microsoft.com/office/drawing/2010/main" w="9525" cap="flat" cmpd="sng">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eaLnBrk="1" hangingPunct="1">
                  <a:defRPr/>
                </a:pPr>
                <a:r>
                  <a:rPr lang="en-PH" sz="1100" b="1">
                    <a:solidFill>
                      <a:schemeClr val="bg1"/>
                    </a:solidFill>
                  </a:rPr>
                  <a:t>      Cloud Controller</a:t>
                </a:r>
              </a:p>
              <a:p>
                <a:pPr eaLnBrk="1" hangingPunct="1">
                  <a:defRPr/>
                </a:pPr>
                <a:r>
                  <a:rPr lang="en-PH" sz="1100" b="1">
                    <a:solidFill>
                      <a:schemeClr val="bg1"/>
                    </a:solidFill>
                  </a:rPr>
                  <a:t>      Bridge</a:t>
                </a:r>
                <a:endParaRPr lang="en-PH"/>
              </a:p>
            </p:txBody>
          </p:sp>
          <p:sp>
            <p:nvSpPr>
              <p:cNvPr id="13322" name="AutoShape 10"/>
              <p:cNvSpPr>
                <a:spLocks noChangeArrowheads="1"/>
              </p:cNvSpPr>
              <p:nvPr/>
            </p:nvSpPr>
            <p:spPr bwMode="auto">
              <a:xfrm>
                <a:off x="66" y="234"/>
                <a:ext cx="400" cy="39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400"/>
                      <a:pt x="16199" y="7817"/>
                      <a:pt x="16199" y="10799"/>
                    </a:cubicBezTo>
                    <a:lnTo>
                      <a:pt x="21600" y="10800"/>
                    </a:lnTo>
                    <a:cubicBezTo>
                      <a:pt x="21600" y="4835"/>
                      <a:pt x="16764" y="0"/>
                      <a:pt x="10800" y="0"/>
                    </a:cubicBezTo>
                    <a:cubicBezTo>
                      <a:pt x="4835" y="0"/>
                      <a:pt x="0" y="4835"/>
                      <a:pt x="0" y="10800"/>
                    </a:cubicBezTo>
                    <a:close/>
                  </a:path>
                </a:pathLst>
              </a:custGeom>
              <a:solidFill>
                <a:schemeClr val="bg1"/>
              </a:solidFill>
              <a:ln>
                <a:noFill/>
              </a:ln>
              <a:effectLst/>
              <a:extLs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endParaRPr lang="en-US"/>
              </a:p>
            </p:txBody>
          </p:sp>
        </p:grpSp>
        <p:sp>
          <p:nvSpPr>
            <p:cNvPr id="13323" name="Arrow 573"/>
            <p:cNvSpPr>
              <a:spLocks noChangeShapeType="1"/>
            </p:cNvSpPr>
            <p:nvPr/>
          </p:nvSpPr>
          <p:spPr bwMode="auto">
            <a:xfrm flipV="1">
              <a:off x="4097" y="1063"/>
              <a:ext cx="905" cy="3"/>
            </a:xfrm>
            <a:prstGeom prst="line">
              <a:avLst/>
            </a:prstGeom>
            <a:noFill/>
            <a:ln w="12700" cap="flat" cmpd="sng">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grpSp>
          <p:nvGrpSpPr>
            <p:cNvPr id="16394" name="Group 12"/>
            <p:cNvGrpSpPr>
              <a:grpSpLocks/>
            </p:cNvGrpSpPr>
            <p:nvPr/>
          </p:nvGrpSpPr>
          <p:grpSpPr bwMode="auto">
            <a:xfrm>
              <a:off x="8748" y="1772"/>
              <a:ext cx="1146" cy="692"/>
              <a:chOff x="0" y="0"/>
              <a:chExt cx="1146" cy="692"/>
            </a:xfrm>
          </p:grpSpPr>
          <p:sp>
            <p:nvSpPr>
              <p:cNvPr id="13325" name="AutoShape 13"/>
              <p:cNvSpPr>
                <a:spLocks noChangeArrowheads="1"/>
              </p:cNvSpPr>
              <p:nvPr/>
            </p:nvSpPr>
            <p:spPr bwMode="auto">
              <a:xfrm>
                <a:off x="1" y="-1"/>
                <a:ext cx="1145" cy="693"/>
              </a:xfrm>
              <a:prstGeom prst="roundRect">
                <a:avLst>
                  <a:gd name="adj" fmla="val 16667"/>
                </a:avLst>
              </a:prstGeom>
              <a:solidFill>
                <a:srgbClr val="3DA19C"/>
              </a:solidFill>
              <a:ln>
                <a:noFill/>
              </a:ln>
              <a:effectLst/>
              <a:extLst>
                <a:ext uri="{91240B29-F687-4f45-9708-019B960494DF}">
                  <a14:hiddenLine xmlns:a14="http://schemas.microsoft.com/office/drawing/2010/main" w="9525" cap="flat" cmpd="sng">
                    <a:solidFill>
                      <a:schemeClr val="tx1"/>
                    </a:solidFill>
                    <a:bevel/>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r" eaLnBrk="1" hangingPunct="1">
                  <a:defRPr/>
                </a:pPr>
                <a:r>
                  <a:rPr lang="en-PH" sz="1100" b="1">
                    <a:solidFill>
                      <a:schemeClr val="bg1"/>
                    </a:solidFill>
                  </a:rPr>
                  <a:t>BBS</a:t>
                </a:r>
                <a:endParaRPr lang="en-PH"/>
              </a:p>
            </p:txBody>
          </p:sp>
          <p:pic>
            <p:nvPicPr>
              <p:cNvPr id="16438" name="Picture 14" descr="B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 y="199"/>
                <a:ext cx="33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395" name="Group 15"/>
            <p:cNvGrpSpPr>
              <a:grpSpLocks/>
            </p:cNvGrpSpPr>
            <p:nvPr/>
          </p:nvGrpSpPr>
          <p:grpSpPr bwMode="auto">
            <a:xfrm>
              <a:off x="1758" y="716"/>
              <a:ext cx="2338" cy="692"/>
              <a:chOff x="0" y="0"/>
              <a:chExt cx="2338" cy="692"/>
            </a:xfrm>
          </p:grpSpPr>
          <p:sp>
            <p:nvSpPr>
              <p:cNvPr id="13328" name="AutoShape 16"/>
              <p:cNvSpPr>
                <a:spLocks noChangeArrowheads="1"/>
              </p:cNvSpPr>
              <p:nvPr/>
            </p:nvSpPr>
            <p:spPr bwMode="auto">
              <a:xfrm>
                <a:off x="-1" y="-1"/>
                <a:ext cx="2340" cy="693"/>
              </a:xfrm>
              <a:prstGeom prst="roundRect">
                <a:avLst>
                  <a:gd name="adj" fmla="val 16667"/>
                </a:avLst>
              </a:prstGeom>
              <a:solidFill>
                <a:srgbClr val="3DA19C"/>
              </a:solidFill>
              <a:ln>
                <a:noFill/>
              </a:ln>
              <a:effectLst/>
              <a:extLst>
                <a:ext uri="{91240B29-F687-4f45-9708-019B960494DF}">
                  <a14:hiddenLine xmlns:a14="http://schemas.microsoft.com/office/drawing/2010/main" w="9525" cmpd="sng">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r" eaLnBrk="1" hangingPunct="1">
                  <a:defRPr/>
                </a:pPr>
                <a:r>
                  <a:rPr lang="en-PH" sz="1100" b="1">
                    <a:solidFill>
                      <a:schemeClr val="bg1"/>
                    </a:solidFill>
                  </a:rPr>
                  <a:t>        Cloud Controller</a:t>
                </a:r>
              </a:p>
            </p:txBody>
          </p:sp>
          <p:pic>
            <p:nvPicPr>
              <p:cNvPr id="16436" name="Picture 17" descr="cloud contro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 y="182"/>
                <a:ext cx="341"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396" name="Group 18"/>
            <p:cNvGrpSpPr>
              <a:grpSpLocks/>
            </p:cNvGrpSpPr>
            <p:nvPr/>
          </p:nvGrpSpPr>
          <p:grpSpPr bwMode="auto">
            <a:xfrm>
              <a:off x="841" y="0"/>
              <a:ext cx="583" cy="5646"/>
              <a:chOff x="0" y="0"/>
              <a:chExt cx="588" cy="5434"/>
            </a:xfrm>
          </p:grpSpPr>
          <p:sp>
            <p:nvSpPr>
              <p:cNvPr id="13331" name="AutoShape 19"/>
              <p:cNvSpPr>
                <a:spLocks noChangeArrowheads="1"/>
              </p:cNvSpPr>
              <p:nvPr/>
            </p:nvSpPr>
            <p:spPr bwMode="auto">
              <a:xfrm>
                <a:off x="-1" y="0"/>
                <a:ext cx="590" cy="5434"/>
              </a:xfrm>
              <a:prstGeom prst="roundRect">
                <a:avLst>
                  <a:gd name="adj" fmla="val 16667"/>
                </a:avLst>
              </a:prstGeom>
              <a:solidFill>
                <a:srgbClr val="969696">
                  <a:alpha val="50999"/>
                </a:srgbClr>
              </a:solidFill>
              <a:ln>
                <a:noFill/>
              </a:ln>
              <a:effectLst/>
              <a:extLst>
                <a:ext uri="{91240B29-F687-4f45-9708-019B960494DF}">
                  <a14:hiddenLine xmlns:a14="http://schemas.microsoft.com/office/drawing/2010/main" w="9525" cmpd="sng">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a:p>
            </p:txBody>
          </p:sp>
          <p:sp>
            <p:nvSpPr>
              <p:cNvPr id="16433" name="Text Box 20"/>
              <p:cNvSpPr txBox="1">
                <a:spLocks noChangeArrowheads="1"/>
              </p:cNvSpPr>
              <p:nvPr/>
            </p:nvSpPr>
            <p:spPr bwMode="auto">
              <a:xfrm rot="-5400000">
                <a:off x="-275" y="2786"/>
                <a:ext cx="1125"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charset="0"/>
                    <a:ea typeface="MS PGothic" charset="0"/>
                    <a:cs typeface="MS PGothic" charset="0"/>
                    <a:sym typeface="Arial" charset="0"/>
                  </a:defRPr>
                </a:lvl1pPr>
                <a:lvl2pPr marL="742950" indent="-285750">
                  <a:defRPr sz="1400">
                    <a:solidFill>
                      <a:srgbClr val="000000"/>
                    </a:solidFill>
                    <a:latin typeface="Arial" charset="0"/>
                    <a:ea typeface="MS PGothic" charset="0"/>
                    <a:cs typeface="MS PGothic" charset="0"/>
                    <a:sym typeface="Arial" charset="0"/>
                  </a:defRPr>
                </a:lvl2pPr>
                <a:lvl3pPr marL="1143000" indent="-228600">
                  <a:defRPr sz="1400">
                    <a:solidFill>
                      <a:srgbClr val="000000"/>
                    </a:solidFill>
                    <a:latin typeface="Arial" charset="0"/>
                    <a:ea typeface="MS PGothic" charset="0"/>
                    <a:cs typeface="MS PGothic" charset="0"/>
                    <a:sym typeface="Arial" charset="0"/>
                  </a:defRPr>
                </a:lvl3pPr>
                <a:lvl4pPr marL="1600200" indent="-228600">
                  <a:defRPr sz="1400">
                    <a:solidFill>
                      <a:srgbClr val="000000"/>
                    </a:solidFill>
                    <a:latin typeface="Arial" charset="0"/>
                    <a:ea typeface="MS PGothic" charset="0"/>
                    <a:cs typeface="MS PGothic" charset="0"/>
                    <a:sym typeface="Arial" charset="0"/>
                  </a:defRPr>
                </a:lvl4pPr>
                <a:lvl5pPr marL="2057400" indent="-228600">
                  <a:defRPr sz="1400">
                    <a:solidFill>
                      <a:srgbClr val="000000"/>
                    </a:solidFill>
                    <a:latin typeface="Arial" charset="0"/>
                    <a:ea typeface="MS PGothic" charset="0"/>
                    <a:cs typeface="MS PGothic" charset="0"/>
                    <a:sym typeface="Arial" charset="0"/>
                  </a:defRPr>
                </a:lvl5pPr>
                <a:lvl6pPr marL="25146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6pPr>
                <a:lvl7pPr marL="29718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7pPr>
                <a:lvl8pPr marL="34290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8pPr>
                <a:lvl9pPr marL="38862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9pPr>
              </a:lstStyle>
              <a:p>
                <a:pPr eaLnBrk="1" hangingPunct="1"/>
                <a:r>
                  <a:rPr lang="en-PH">
                    <a:solidFill>
                      <a:schemeClr val="bg1"/>
                    </a:solidFill>
                  </a:rPr>
                  <a:t>Router</a:t>
                </a:r>
                <a:endParaRPr lang="en-US">
                  <a:solidFill>
                    <a:schemeClr val="bg1"/>
                  </a:solidFill>
                </a:endParaRPr>
              </a:p>
            </p:txBody>
          </p:sp>
          <p:pic>
            <p:nvPicPr>
              <p:cNvPr id="16434" name="Picture 21" descr="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7" y="1838"/>
                <a:ext cx="46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397" name="Group 22"/>
            <p:cNvGrpSpPr>
              <a:grpSpLocks/>
            </p:cNvGrpSpPr>
            <p:nvPr/>
          </p:nvGrpSpPr>
          <p:grpSpPr bwMode="auto">
            <a:xfrm>
              <a:off x="5193" y="1830"/>
              <a:ext cx="1997" cy="576"/>
              <a:chOff x="0" y="0"/>
              <a:chExt cx="1702" cy="576"/>
            </a:xfrm>
          </p:grpSpPr>
          <p:sp>
            <p:nvSpPr>
              <p:cNvPr id="13335" name="AutoShape 23"/>
              <p:cNvSpPr>
                <a:spLocks noChangeArrowheads="1"/>
              </p:cNvSpPr>
              <p:nvPr/>
            </p:nvSpPr>
            <p:spPr bwMode="auto">
              <a:xfrm>
                <a:off x="-1" y="1"/>
                <a:ext cx="1702" cy="575"/>
              </a:xfrm>
              <a:prstGeom prst="roundRect">
                <a:avLst>
                  <a:gd name="adj" fmla="val 16667"/>
                </a:avLst>
              </a:prstGeom>
              <a:solidFill>
                <a:srgbClr val="3DA19C"/>
              </a:solidFill>
              <a:ln>
                <a:noFill/>
              </a:ln>
              <a:effectLst/>
              <a:extLst>
                <a:ext uri="{91240B29-F687-4f45-9708-019B960494DF}">
                  <a14:hiddenLine xmlns:a14="http://schemas.microsoft.com/office/drawing/2010/main" w="9525" cmpd="sng">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eaLnBrk="1" hangingPunct="1">
                  <a:defRPr/>
                </a:pPr>
                <a:r>
                  <a:rPr lang="en-PH" sz="1100" b="1">
                    <a:solidFill>
                      <a:schemeClr val="bg1"/>
                    </a:solidFill>
                  </a:rPr>
                  <a:t>Auctioneer</a:t>
                </a:r>
              </a:p>
            </p:txBody>
          </p:sp>
          <p:sp>
            <p:nvSpPr>
              <p:cNvPr id="13336" name="AutoShape 24"/>
              <p:cNvSpPr>
                <a:spLocks noChangeArrowheads="1"/>
              </p:cNvSpPr>
              <p:nvPr/>
            </p:nvSpPr>
            <p:spPr bwMode="auto">
              <a:xfrm>
                <a:off x="71" y="109"/>
                <a:ext cx="383" cy="383"/>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bg1"/>
              </a:solidFill>
              <a:ln>
                <a:noFill/>
              </a:ln>
              <a:effectLst/>
              <a:extLs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endParaRPr lang="en-US"/>
              </a:p>
            </p:txBody>
          </p:sp>
        </p:grpSp>
        <p:sp>
          <p:nvSpPr>
            <p:cNvPr id="16398" name="Text Box 25"/>
            <p:cNvSpPr txBox="1">
              <a:spLocks noChangeArrowheads="1"/>
            </p:cNvSpPr>
            <p:nvPr/>
          </p:nvSpPr>
          <p:spPr bwMode="auto">
            <a:xfrm>
              <a:off x="2061" y="3550"/>
              <a:ext cx="135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charset="0"/>
                  <a:ea typeface="MS PGothic" charset="0"/>
                  <a:cs typeface="MS PGothic" charset="0"/>
                  <a:sym typeface="Arial" charset="0"/>
                </a:defRPr>
              </a:lvl1pPr>
              <a:lvl2pPr marL="742950" indent="-285750">
                <a:defRPr sz="1400">
                  <a:solidFill>
                    <a:srgbClr val="000000"/>
                  </a:solidFill>
                  <a:latin typeface="Arial" charset="0"/>
                  <a:ea typeface="MS PGothic" charset="0"/>
                  <a:cs typeface="MS PGothic" charset="0"/>
                  <a:sym typeface="Arial" charset="0"/>
                </a:defRPr>
              </a:lvl2pPr>
              <a:lvl3pPr marL="1143000" indent="-228600">
                <a:defRPr sz="1400">
                  <a:solidFill>
                    <a:srgbClr val="000000"/>
                  </a:solidFill>
                  <a:latin typeface="Arial" charset="0"/>
                  <a:ea typeface="MS PGothic" charset="0"/>
                  <a:cs typeface="MS PGothic" charset="0"/>
                  <a:sym typeface="Arial" charset="0"/>
                </a:defRPr>
              </a:lvl3pPr>
              <a:lvl4pPr marL="1600200" indent="-228600">
                <a:defRPr sz="1400">
                  <a:solidFill>
                    <a:srgbClr val="000000"/>
                  </a:solidFill>
                  <a:latin typeface="Arial" charset="0"/>
                  <a:ea typeface="MS PGothic" charset="0"/>
                  <a:cs typeface="MS PGothic" charset="0"/>
                  <a:sym typeface="Arial" charset="0"/>
                </a:defRPr>
              </a:lvl4pPr>
              <a:lvl5pPr marL="2057400" indent="-228600">
                <a:defRPr sz="1400">
                  <a:solidFill>
                    <a:srgbClr val="000000"/>
                  </a:solidFill>
                  <a:latin typeface="Arial" charset="0"/>
                  <a:ea typeface="MS PGothic" charset="0"/>
                  <a:cs typeface="MS PGothic" charset="0"/>
                  <a:sym typeface="Arial" charset="0"/>
                </a:defRPr>
              </a:lvl5pPr>
              <a:lvl6pPr marL="25146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6pPr>
              <a:lvl7pPr marL="29718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7pPr>
              <a:lvl8pPr marL="34290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8pPr>
              <a:lvl9pPr marL="3886200" indent="-228600" eaLnBrk="0" fontAlgn="base" hangingPunct="0">
                <a:spcBef>
                  <a:spcPct val="0"/>
                </a:spcBef>
                <a:spcAft>
                  <a:spcPct val="0"/>
                </a:spcAft>
                <a:buFont typeface="Arial" charset="0"/>
                <a:defRPr sz="1400">
                  <a:solidFill>
                    <a:srgbClr val="000000"/>
                  </a:solidFill>
                  <a:latin typeface="Arial" charset="0"/>
                  <a:ea typeface="MS PGothic" charset="0"/>
                  <a:cs typeface="MS PGothic" charset="0"/>
                  <a:sym typeface="Arial" charset="0"/>
                </a:defRPr>
              </a:lvl9pPr>
            </a:lstStyle>
            <a:p>
              <a:pPr eaLnBrk="1" hangingPunct="1"/>
              <a:r>
                <a:rPr lang="en-PH" sz="1100">
                  <a:solidFill>
                    <a:schemeClr val="bg1"/>
                  </a:solidFill>
                </a:rPr>
                <a:t>Linux Cell</a:t>
              </a:r>
              <a:endParaRPr lang="en-US" sz="1100">
                <a:solidFill>
                  <a:schemeClr val="bg1"/>
                </a:solidFill>
              </a:endParaRPr>
            </a:p>
          </p:txBody>
        </p:sp>
        <p:grpSp>
          <p:nvGrpSpPr>
            <p:cNvPr id="16399" name="Group 26"/>
            <p:cNvGrpSpPr>
              <a:grpSpLocks/>
            </p:cNvGrpSpPr>
            <p:nvPr/>
          </p:nvGrpSpPr>
          <p:grpSpPr bwMode="auto">
            <a:xfrm>
              <a:off x="2020" y="3478"/>
              <a:ext cx="2668" cy="1774"/>
              <a:chOff x="0" y="0"/>
              <a:chExt cx="2668" cy="1774"/>
            </a:xfrm>
          </p:grpSpPr>
          <p:sp>
            <p:nvSpPr>
              <p:cNvPr id="13339" name="AutoShape 27"/>
              <p:cNvSpPr>
                <a:spLocks noChangeArrowheads="1"/>
              </p:cNvSpPr>
              <p:nvPr/>
            </p:nvSpPr>
            <p:spPr bwMode="auto">
              <a:xfrm>
                <a:off x="0" y="-1"/>
                <a:ext cx="2667" cy="1774"/>
              </a:xfrm>
              <a:prstGeom prst="roundRect">
                <a:avLst>
                  <a:gd name="adj" fmla="val 3722"/>
                </a:avLst>
              </a:prstGeom>
              <a:solidFill>
                <a:srgbClr val="3DA19C"/>
              </a:solidFill>
              <a:ln>
                <a:noFill/>
              </a:ln>
              <a:effectLst/>
              <a:extLst>
                <a:ext uri="{91240B29-F687-4f45-9708-019B960494DF}">
                  <a14:hiddenLine xmlns:a14="http://schemas.microsoft.com/office/drawing/2010/main" w="9525" cap="flat" cmpd="sng">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eaLnBrk="1" hangingPunct="1">
                  <a:defRPr/>
                </a:pPr>
                <a:endParaRPr lang="en-PH" sz="1100">
                  <a:solidFill>
                    <a:schemeClr val="bg1"/>
                  </a:solidFill>
                </a:endParaRPr>
              </a:p>
            </p:txBody>
          </p:sp>
          <p:pic>
            <p:nvPicPr>
              <p:cNvPr id="16425" name="Picture 28" descr="ge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 y="108"/>
                <a:ext cx="30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41" name="AutoShape 29"/>
              <p:cNvSpPr>
                <a:spLocks noChangeArrowheads="1"/>
              </p:cNvSpPr>
              <p:nvPr/>
            </p:nvSpPr>
            <p:spPr bwMode="auto">
              <a:xfrm>
                <a:off x="1714" y="419"/>
                <a:ext cx="775" cy="305"/>
              </a:xfrm>
              <a:prstGeom prst="roundRect">
                <a:avLst>
                  <a:gd name="adj" fmla="val 16667"/>
                </a:avLst>
              </a:prstGeom>
              <a:noFill/>
              <a:ln w="12700" cap="flat"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ctr" eaLnBrk="1" hangingPunct="1">
                  <a:defRPr/>
                </a:pPr>
                <a:r>
                  <a:rPr lang="en-PH" sz="1100">
                    <a:solidFill>
                      <a:schemeClr val="bg1"/>
                    </a:solidFill>
                  </a:rPr>
                  <a:t>Rep </a:t>
                </a:r>
              </a:p>
            </p:txBody>
          </p:sp>
          <p:sp>
            <p:nvSpPr>
              <p:cNvPr id="13342" name="AutoShape 30"/>
              <p:cNvSpPr>
                <a:spLocks noChangeArrowheads="1"/>
              </p:cNvSpPr>
              <p:nvPr/>
            </p:nvSpPr>
            <p:spPr bwMode="auto">
              <a:xfrm>
                <a:off x="1210" y="805"/>
                <a:ext cx="1280" cy="323"/>
              </a:xfrm>
              <a:prstGeom prst="roundRect">
                <a:avLst>
                  <a:gd name="adj" fmla="val 16667"/>
                </a:avLst>
              </a:prstGeom>
              <a:noFill/>
              <a:ln w="12700" cap="flat"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ctr" eaLnBrk="1" hangingPunct="1">
                  <a:defRPr/>
                </a:pPr>
                <a:r>
                  <a:rPr lang="en-PH" sz="1100">
                    <a:solidFill>
                      <a:schemeClr val="bg1"/>
                    </a:solidFill>
                  </a:rPr>
                  <a:t>Executor</a:t>
                </a:r>
                <a:endParaRPr lang="en-PH"/>
              </a:p>
            </p:txBody>
          </p:sp>
          <p:pic>
            <p:nvPicPr>
              <p:cNvPr id="16428" name="Picture 31" descr="dro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 y="1183"/>
                <a:ext cx="242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44" name="Text Box 32"/>
              <p:cNvSpPr txBox="1">
                <a:spLocks noChangeArrowheads="1"/>
              </p:cNvSpPr>
              <p:nvPr/>
            </p:nvSpPr>
            <p:spPr bwMode="auto">
              <a:xfrm>
                <a:off x="310" y="72"/>
                <a:ext cx="135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spAutoFit/>
              </a:bodyPr>
              <a:lstStyle/>
              <a:p>
                <a:pPr eaLnBrk="1" hangingPunct="1">
                  <a:defRPr/>
                </a:pPr>
                <a:r>
                  <a:rPr lang="en-PH" sz="1100">
                    <a:solidFill>
                      <a:schemeClr val="bg1"/>
                    </a:solidFill>
                    <a:latin typeface="Trebuchet MS" charset="0"/>
                  </a:rPr>
                  <a:t>Linux Cell</a:t>
                </a:r>
                <a:endParaRPr lang="en-US" altLang="en-US" sz="1100">
                  <a:solidFill>
                    <a:schemeClr val="bg1"/>
                  </a:solidFill>
                  <a:latin typeface="Trebuchet MS" charset="0"/>
                </a:endParaRPr>
              </a:p>
            </p:txBody>
          </p:sp>
        </p:grpSp>
        <p:grpSp>
          <p:nvGrpSpPr>
            <p:cNvPr id="16400" name="Group 33"/>
            <p:cNvGrpSpPr>
              <a:grpSpLocks/>
            </p:cNvGrpSpPr>
            <p:nvPr/>
          </p:nvGrpSpPr>
          <p:grpSpPr bwMode="auto">
            <a:xfrm>
              <a:off x="4849" y="3472"/>
              <a:ext cx="2668" cy="1774"/>
              <a:chOff x="0" y="0"/>
              <a:chExt cx="2668" cy="1774"/>
            </a:xfrm>
          </p:grpSpPr>
          <p:sp>
            <p:nvSpPr>
              <p:cNvPr id="13346" name="AutoShape 34"/>
              <p:cNvSpPr>
                <a:spLocks noChangeArrowheads="1"/>
              </p:cNvSpPr>
              <p:nvPr/>
            </p:nvSpPr>
            <p:spPr bwMode="auto">
              <a:xfrm>
                <a:off x="0" y="0"/>
                <a:ext cx="2667" cy="1774"/>
              </a:xfrm>
              <a:prstGeom prst="roundRect">
                <a:avLst>
                  <a:gd name="adj" fmla="val 3722"/>
                </a:avLst>
              </a:prstGeom>
              <a:solidFill>
                <a:srgbClr val="3DA19C"/>
              </a:solidFill>
              <a:ln>
                <a:noFill/>
              </a:ln>
              <a:effectLst/>
              <a:extLst>
                <a:ext uri="{91240B29-F687-4f45-9708-019B960494DF}">
                  <a14:hiddenLine xmlns:a14="http://schemas.microsoft.com/office/drawing/2010/main" w="9525" cap="flat" cmpd="sng">
                    <a:solidFill>
                      <a:schemeClr val="tx1"/>
                    </a:solidFill>
                    <a:bevel/>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eaLnBrk="1" hangingPunct="1">
                  <a:defRPr/>
                </a:pPr>
                <a:endParaRPr lang="en-PH" sz="1100">
                  <a:solidFill>
                    <a:schemeClr val="bg1"/>
                  </a:solidFill>
                </a:endParaRPr>
              </a:p>
            </p:txBody>
          </p:sp>
          <p:pic>
            <p:nvPicPr>
              <p:cNvPr id="13347" name="Picture 35" descr="ge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 y="108"/>
                <a:ext cx="307"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13348" name="AutoShape 36"/>
              <p:cNvSpPr>
                <a:spLocks noChangeArrowheads="1"/>
              </p:cNvSpPr>
              <p:nvPr/>
            </p:nvSpPr>
            <p:spPr bwMode="auto">
              <a:xfrm>
                <a:off x="1715" y="420"/>
                <a:ext cx="775" cy="305"/>
              </a:xfrm>
              <a:prstGeom prst="roundRect">
                <a:avLst>
                  <a:gd name="adj" fmla="val 16667"/>
                </a:avLst>
              </a:prstGeom>
              <a:noFill/>
              <a:ln w="12700" cap="flat"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ctr" eaLnBrk="1" hangingPunct="1">
                  <a:defRPr/>
                </a:pPr>
                <a:r>
                  <a:rPr lang="en-PH" sz="1100">
                    <a:solidFill>
                      <a:schemeClr val="bg1"/>
                    </a:solidFill>
                  </a:rPr>
                  <a:t>Rep </a:t>
                </a:r>
              </a:p>
            </p:txBody>
          </p:sp>
          <p:sp>
            <p:nvSpPr>
              <p:cNvPr id="13349" name="AutoShape 37"/>
              <p:cNvSpPr>
                <a:spLocks noChangeArrowheads="1"/>
              </p:cNvSpPr>
              <p:nvPr/>
            </p:nvSpPr>
            <p:spPr bwMode="auto">
              <a:xfrm>
                <a:off x="1210" y="806"/>
                <a:ext cx="1280" cy="323"/>
              </a:xfrm>
              <a:prstGeom prst="roundRect">
                <a:avLst>
                  <a:gd name="adj" fmla="val 16667"/>
                </a:avLst>
              </a:prstGeom>
              <a:noFill/>
              <a:ln w="12700" cap="flat" cmpd="sng">
                <a:solidFill>
                  <a:schemeClr val="bg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ctr" eaLnBrk="1" hangingPunct="1">
                  <a:defRPr/>
                </a:pPr>
                <a:r>
                  <a:rPr lang="en-PH" sz="1100">
                    <a:solidFill>
                      <a:schemeClr val="bg1"/>
                    </a:solidFill>
                  </a:rPr>
                  <a:t>Executor</a:t>
                </a:r>
                <a:endParaRPr lang="en-PH"/>
              </a:p>
            </p:txBody>
          </p:sp>
          <p:pic>
            <p:nvPicPr>
              <p:cNvPr id="13350" name="Picture 38" descr="dro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 y="1183"/>
                <a:ext cx="2420"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13351" name="Text Box 39"/>
              <p:cNvSpPr txBox="1">
                <a:spLocks noChangeArrowheads="1"/>
              </p:cNvSpPr>
              <p:nvPr/>
            </p:nvSpPr>
            <p:spPr bwMode="auto">
              <a:xfrm>
                <a:off x="310" y="73"/>
                <a:ext cx="135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spAutoFit/>
              </a:bodyPr>
              <a:lstStyle/>
              <a:p>
                <a:pPr eaLnBrk="1" hangingPunct="1">
                  <a:defRPr/>
                </a:pPr>
                <a:r>
                  <a:rPr lang="en-PH" sz="1100">
                    <a:solidFill>
                      <a:schemeClr val="bg1"/>
                    </a:solidFill>
                    <a:latin typeface="Trebuchet MS" charset="0"/>
                  </a:rPr>
                  <a:t>Linux Cell</a:t>
                </a:r>
                <a:endParaRPr lang="en-US" altLang="en-US" sz="1100">
                  <a:solidFill>
                    <a:schemeClr val="bg1"/>
                  </a:solidFill>
                  <a:latin typeface="Trebuchet MS" charset="0"/>
                </a:endParaRPr>
              </a:p>
            </p:txBody>
          </p:sp>
        </p:grpSp>
        <p:grpSp>
          <p:nvGrpSpPr>
            <p:cNvPr id="16401" name="Group 40"/>
            <p:cNvGrpSpPr>
              <a:grpSpLocks/>
            </p:cNvGrpSpPr>
            <p:nvPr/>
          </p:nvGrpSpPr>
          <p:grpSpPr bwMode="auto">
            <a:xfrm>
              <a:off x="7686" y="3465"/>
              <a:ext cx="2668" cy="1774"/>
              <a:chOff x="0" y="0"/>
              <a:chExt cx="2668" cy="1774"/>
            </a:xfrm>
          </p:grpSpPr>
          <p:sp>
            <p:nvSpPr>
              <p:cNvPr id="13353" name="AutoShape 41"/>
              <p:cNvSpPr>
                <a:spLocks noChangeArrowheads="1"/>
              </p:cNvSpPr>
              <p:nvPr/>
            </p:nvSpPr>
            <p:spPr bwMode="auto">
              <a:xfrm>
                <a:off x="0" y="0"/>
                <a:ext cx="2667" cy="1774"/>
              </a:xfrm>
              <a:prstGeom prst="roundRect">
                <a:avLst>
                  <a:gd name="adj" fmla="val 3722"/>
                </a:avLst>
              </a:prstGeom>
              <a:solidFill>
                <a:srgbClr val="3DA19C"/>
              </a:solidFill>
              <a:ln>
                <a:noFill/>
              </a:ln>
              <a:effectLst/>
              <a:extLst>
                <a:ext uri="{91240B29-F687-4f45-9708-019B960494DF}">
                  <a14:hiddenLine xmlns:a14="http://schemas.microsoft.com/office/drawing/2010/main" w="9525" cap="flat" cmpd="sng">
                    <a:solidFill>
                      <a:schemeClr val="tx1"/>
                    </a:solidFill>
                    <a:bevel/>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eaLnBrk="1" hangingPunct="1">
                  <a:defRPr/>
                </a:pPr>
                <a:endParaRPr lang="en-PH" sz="1100">
                  <a:solidFill>
                    <a:schemeClr val="bg1"/>
                  </a:solidFill>
                </a:endParaRPr>
              </a:p>
            </p:txBody>
          </p:sp>
          <p:pic>
            <p:nvPicPr>
              <p:cNvPr id="13354" name="Picture 42" descr="ge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 y="107"/>
                <a:ext cx="307"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13355" name="AutoShape 43"/>
              <p:cNvSpPr>
                <a:spLocks noChangeArrowheads="1"/>
              </p:cNvSpPr>
              <p:nvPr/>
            </p:nvSpPr>
            <p:spPr bwMode="auto">
              <a:xfrm>
                <a:off x="1715" y="420"/>
                <a:ext cx="775" cy="305"/>
              </a:xfrm>
              <a:prstGeom prst="roundRect">
                <a:avLst>
                  <a:gd name="adj" fmla="val 16667"/>
                </a:avLst>
              </a:prstGeom>
              <a:noFill/>
              <a:ln w="12700" cap="flat"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ctr" eaLnBrk="1" hangingPunct="1">
                  <a:defRPr/>
                </a:pPr>
                <a:r>
                  <a:rPr lang="en-PH" sz="1100">
                    <a:solidFill>
                      <a:schemeClr val="bg1"/>
                    </a:solidFill>
                  </a:rPr>
                  <a:t>Rep </a:t>
                </a:r>
              </a:p>
            </p:txBody>
          </p:sp>
          <p:sp>
            <p:nvSpPr>
              <p:cNvPr id="13356" name="AutoShape 44"/>
              <p:cNvSpPr>
                <a:spLocks noChangeArrowheads="1"/>
              </p:cNvSpPr>
              <p:nvPr/>
            </p:nvSpPr>
            <p:spPr bwMode="auto">
              <a:xfrm>
                <a:off x="1210" y="805"/>
                <a:ext cx="1280" cy="323"/>
              </a:xfrm>
              <a:prstGeom prst="roundRect">
                <a:avLst>
                  <a:gd name="adj" fmla="val 16667"/>
                </a:avLst>
              </a:prstGeom>
              <a:noFill/>
              <a:ln w="12700" cap="flat" cmpd="sng">
                <a:solidFill>
                  <a:schemeClr val="bg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algn="ctr" eaLnBrk="1" hangingPunct="1">
                  <a:defRPr/>
                </a:pPr>
                <a:r>
                  <a:rPr lang="en-PH" sz="1100">
                    <a:solidFill>
                      <a:schemeClr val="bg1"/>
                    </a:solidFill>
                  </a:rPr>
                  <a:t>Executor</a:t>
                </a:r>
                <a:endParaRPr lang="en-PH"/>
              </a:p>
            </p:txBody>
          </p:sp>
          <p:pic>
            <p:nvPicPr>
              <p:cNvPr id="13357" name="Picture 45" descr="dro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 y="1183"/>
                <a:ext cx="2420"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13358" name="Text Box 46"/>
              <p:cNvSpPr txBox="1">
                <a:spLocks noChangeArrowheads="1"/>
              </p:cNvSpPr>
              <p:nvPr/>
            </p:nvSpPr>
            <p:spPr bwMode="auto">
              <a:xfrm>
                <a:off x="310" y="67"/>
                <a:ext cx="2002"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spAutoFit/>
              </a:bodyPr>
              <a:lstStyle/>
              <a:p>
                <a:pPr eaLnBrk="1" hangingPunct="1">
                  <a:defRPr/>
                </a:pPr>
                <a:r>
                  <a:rPr lang="en-PH" sz="1100">
                    <a:solidFill>
                      <a:schemeClr val="bg1"/>
                    </a:solidFill>
                    <a:latin typeface="Trebuchet MS" charset="0"/>
                  </a:rPr>
                  <a:t>Win2012 r2 Cell </a:t>
                </a:r>
              </a:p>
            </p:txBody>
          </p:sp>
        </p:grpSp>
        <p:sp>
          <p:nvSpPr>
            <p:cNvPr id="13359" name="Arrow 573"/>
            <p:cNvSpPr>
              <a:spLocks noChangeShapeType="1"/>
            </p:cNvSpPr>
            <p:nvPr/>
          </p:nvSpPr>
          <p:spPr bwMode="auto">
            <a:xfrm flipH="1">
              <a:off x="3677" y="2464"/>
              <a:ext cx="2442" cy="941"/>
            </a:xfrm>
            <a:prstGeom prst="line">
              <a:avLst/>
            </a:prstGeom>
            <a:noFill/>
            <a:ln w="12700" cap="flat" cmpd="sng">
              <a:solidFill>
                <a:srgbClr val="333333"/>
              </a:solidFill>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3361" name="Arrow 573"/>
            <p:cNvSpPr>
              <a:spLocks noChangeShapeType="1"/>
            </p:cNvSpPr>
            <p:nvPr/>
          </p:nvSpPr>
          <p:spPr bwMode="auto">
            <a:xfrm flipV="1">
              <a:off x="3185" y="2464"/>
              <a:ext cx="2422" cy="938"/>
            </a:xfrm>
            <a:prstGeom prst="line">
              <a:avLst/>
            </a:prstGeom>
            <a:noFill/>
            <a:ln w="12700" cap="flat" cmpd="sng">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3363" name="Arrow 573"/>
            <p:cNvSpPr>
              <a:spLocks noChangeShapeType="1"/>
            </p:cNvSpPr>
            <p:nvPr/>
          </p:nvSpPr>
          <p:spPr bwMode="auto">
            <a:xfrm flipV="1">
              <a:off x="5897" y="2629"/>
              <a:ext cx="2" cy="778"/>
            </a:xfrm>
            <a:prstGeom prst="line">
              <a:avLst/>
            </a:prstGeom>
            <a:noFill/>
            <a:ln w="12700" cap="flat" cmpd="sng">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3364" name="Arrow 573"/>
            <p:cNvSpPr>
              <a:spLocks noChangeShapeType="1"/>
            </p:cNvSpPr>
            <p:nvPr/>
          </p:nvSpPr>
          <p:spPr bwMode="auto">
            <a:xfrm>
              <a:off x="6122" y="2464"/>
              <a:ext cx="2" cy="943"/>
            </a:xfrm>
            <a:prstGeom prst="line">
              <a:avLst/>
            </a:prstGeom>
            <a:noFill/>
            <a:ln w="12700" cap="flat" cmpd="sng">
              <a:solidFill>
                <a:srgbClr val="333333"/>
              </a:solidFill>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3365" name="Line 53"/>
            <p:cNvSpPr>
              <a:spLocks noChangeShapeType="1"/>
            </p:cNvSpPr>
            <p:nvPr/>
          </p:nvSpPr>
          <p:spPr bwMode="auto">
            <a:xfrm>
              <a:off x="7339" y="1063"/>
              <a:ext cx="1982" cy="3"/>
            </a:xfrm>
            <a:prstGeom prst="line">
              <a:avLst/>
            </a:prstGeom>
            <a:noFill/>
            <a:ln w="12700" cap="flat" cmpd="sng">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3366" name="Arrow 661"/>
            <p:cNvSpPr>
              <a:spLocks noChangeShapeType="1"/>
            </p:cNvSpPr>
            <p:nvPr/>
          </p:nvSpPr>
          <p:spPr bwMode="auto">
            <a:xfrm>
              <a:off x="9321" y="1066"/>
              <a:ext cx="2" cy="705"/>
            </a:xfrm>
            <a:prstGeom prst="line">
              <a:avLst/>
            </a:prstGeom>
            <a:noFill/>
            <a:ln w="12700" cap="flat" cmpd="sng">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3367" name="Arrow 573"/>
            <p:cNvSpPr>
              <a:spLocks noChangeShapeType="1"/>
            </p:cNvSpPr>
            <p:nvPr/>
          </p:nvSpPr>
          <p:spPr bwMode="auto">
            <a:xfrm flipH="1">
              <a:off x="7189" y="2124"/>
              <a:ext cx="1560" cy="0"/>
            </a:xfrm>
            <a:prstGeom prst="line">
              <a:avLst/>
            </a:prstGeom>
            <a:noFill/>
            <a:ln w="12700" cap="flat" cmpd="sng">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3368" name="Arrow 573"/>
            <p:cNvSpPr>
              <a:spLocks noChangeShapeType="1"/>
            </p:cNvSpPr>
            <p:nvPr/>
          </p:nvSpPr>
          <p:spPr bwMode="auto">
            <a:xfrm>
              <a:off x="0" y="1063"/>
              <a:ext cx="1705" cy="0"/>
            </a:xfrm>
            <a:prstGeom prst="line">
              <a:avLst/>
            </a:prstGeom>
            <a:noFill/>
            <a:ln w="12700" cap="flat" cmpd="sng">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grpSp>
      <p:grpSp>
        <p:nvGrpSpPr>
          <p:cNvPr id="16388" name="Group 56"/>
          <p:cNvGrpSpPr>
            <a:grpSpLocks/>
          </p:cNvGrpSpPr>
          <p:nvPr/>
        </p:nvGrpSpPr>
        <p:grpSpPr bwMode="auto">
          <a:xfrm>
            <a:off x="0" y="4629150"/>
            <a:ext cx="9144000" cy="385763"/>
            <a:chOff x="0" y="4629150"/>
            <a:chExt cx="9144000" cy="385763"/>
          </a:xfrm>
        </p:grpSpPr>
        <p:sp>
          <p:nvSpPr>
            <p:cNvPr id="58" name="Shape 44"/>
            <p:cNvSpPr>
              <a:spLocks noChangeArrowheads="1"/>
            </p:cNvSpPr>
            <p:nvPr/>
          </p:nvSpPr>
          <p:spPr bwMode="auto">
            <a:xfrm>
              <a:off x="0" y="4629150"/>
              <a:ext cx="9144000" cy="385763"/>
            </a:xfrm>
            <a:prstGeom prst="rect">
              <a:avLst/>
            </a:prstGeom>
            <a:solidFill>
              <a:srgbClr val="00685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lIns="91425" tIns="45700" rIns="91425" bIns="45700" anchor="ctr"/>
            <a:lstStyle/>
            <a:p>
              <a:pPr>
                <a:defRPr/>
              </a:pPr>
              <a:endParaRPr lang="en-US" b="1" i="1">
                <a:solidFill>
                  <a:srgbClr val="FFFFFF"/>
                </a:solidFill>
              </a:endParaRPr>
            </a:p>
          </p:txBody>
        </p:sp>
        <p:pic>
          <p:nvPicPr>
            <p:cNvPr id="59" name="Shape 48"/>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51788" y="4686300"/>
              <a:ext cx="900112"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grpSp>
      <p:grpSp>
        <p:nvGrpSpPr>
          <p:cNvPr id="65" name="Group 64"/>
          <p:cNvGrpSpPr/>
          <p:nvPr/>
        </p:nvGrpSpPr>
        <p:grpSpPr>
          <a:xfrm>
            <a:off x="3546685" y="1245537"/>
            <a:ext cx="856722" cy="307777"/>
            <a:chOff x="9834715" y="3011489"/>
            <a:chExt cx="856722" cy="307777"/>
          </a:xfrm>
          <a:solidFill>
            <a:schemeClr val="bg2"/>
          </a:solidFill>
        </p:grpSpPr>
        <p:sp>
          <p:nvSpPr>
            <p:cNvPr id="66" name="Diamond 87"/>
            <p:cNvSpPr/>
            <p:nvPr/>
          </p:nvSpPr>
          <p:spPr>
            <a:xfrm>
              <a:off x="9834715" y="3074988"/>
              <a:ext cx="169862" cy="192087"/>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anchor="ctr"/>
            <a:lstStyle/>
            <a:p>
              <a:pPr algn="ctr">
                <a:defRPr/>
              </a:pPr>
              <a:endParaRPr lang="en-US" dirty="0"/>
            </a:p>
          </p:txBody>
        </p:sp>
        <p:grpSp>
          <p:nvGrpSpPr>
            <p:cNvPr id="67" name="Group 66"/>
            <p:cNvGrpSpPr>
              <a:grpSpLocks/>
            </p:cNvGrpSpPr>
            <p:nvPr/>
          </p:nvGrpSpPr>
          <p:grpSpPr bwMode="auto">
            <a:xfrm>
              <a:off x="9931957" y="3011489"/>
              <a:ext cx="680459" cy="307777"/>
              <a:chOff x="5588327" y="3459283"/>
              <a:chExt cx="680540" cy="307579"/>
            </a:xfrm>
            <a:grpFill/>
          </p:grpSpPr>
          <p:sp>
            <p:nvSpPr>
              <p:cNvPr id="69" name="TextBox 97"/>
              <p:cNvSpPr txBox="1">
                <a:spLocks noChangeArrowheads="1"/>
              </p:cNvSpPr>
              <p:nvPr/>
            </p:nvSpPr>
            <p:spPr bwMode="auto">
              <a:xfrm>
                <a:off x="5979320" y="3459283"/>
                <a:ext cx="289547" cy="30757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dirty="0">
                    <a:solidFill>
                      <a:schemeClr val="bg2"/>
                    </a:solidFill>
                  </a:rPr>
                  <a:t>=</a:t>
                </a:r>
              </a:p>
            </p:txBody>
          </p:sp>
          <p:sp>
            <p:nvSpPr>
              <p:cNvPr id="70" name="Rectangle 102"/>
              <p:cNvSpPr/>
              <p:nvPr/>
            </p:nvSpPr>
            <p:spPr>
              <a:xfrm>
                <a:off x="5825397" y="3468802"/>
                <a:ext cx="201636" cy="245904"/>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1" name="TextBox 96"/>
              <p:cNvSpPr txBox="1">
                <a:spLocks noChangeArrowheads="1"/>
              </p:cNvSpPr>
              <p:nvPr/>
            </p:nvSpPr>
            <p:spPr bwMode="auto">
              <a:xfrm>
                <a:off x="5588327" y="3459283"/>
                <a:ext cx="289547" cy="30757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dirty="0">
                    <a:solidFill>
                      <a:schemeClr val="bg2"/>
                    </a:solidFill>
                  </a:rPr>
                  <a:t>+</a:t>
                </a:r>
              </a:p>
            </p:txBody>
          </p:sp>
        </p:grpSp>
        <p:sp>
          <p:nvSpPr>
            <p:cNvPr id="68" name="Teardrop 67"/>
            <p:cNvSpPr/>
            <p:nvPr/>
          </p:nvSpPr>
          <p:spPr>
            <a:xfrm rot="18900000">
              <a:off x="10539037" y="3134144"/>
              <a:ext cx="152400" cy="153988"/>
            </a:xfrm>
            <a:prstGeom prst="teardrop">
              <a:avLst>
                <a:gd name="adj" fmla="val 149574"/>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anchor="ctr"/>
            <a:lstStyle/>
            <a:p>
              <a:pPr algn="ctr">
                <a:defRPr/>
              </a:pPr>
              <a:endParaRPr lang="en-US" dirty="0"/>
            </a:p>
          </p:txBody>
        </p:sp>
      </p:grpSp>
    </p:spTree>
    <p:extLst>
      <p:ext uri="{BB962C8B-B14F-4D97-AF65-F5344CB8AC3E}">
        <p14:creationId xmlns:p14="http://schemas.microsoft.com/office/powerpoint/2010/main" val="289794286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3" name="Shape 1153"/>
          <p:cNvSpPr/>
          <p:nvPr/>
        </p:nvSpPr>
        <p:spPr>
          <a:xfrm>
            <a:off x="3967238" y="955966"/>
            <a:ext cx="4814975" cy="3505748"/>
          </a:xfrm>
          <a:prstGeom prst="roundRect">
            <a:avLst>
              <a:gd name="adj" fmla="val 4999"/>
            </a:avLst>
          </a:prstGeom>
          <a:solidFill>
            <a:schemeClr val="bg1">
              <a:lumMod val="65000"/>
            </a:schemeClr>
          </a:solidFill>
          <a:ln w="12700">
            <a:miter lim="400000"/>
          </a:ln>
        </p:spPr>
        <p:txBody>
          <a:bodyPr lIns="50800" tIns="50800" rIns="50800" bIns="50800" anchor="ctr"/>
          <a:lstStyle/>
          <a:p>
            <a:pPr lvl="0">
              <a:defRPr>
                <a:solidFill>
                  <a:srgbClr val="008881"/>
                </a:solidFill>
                <a:uFill>
                  <a:solidFill>
                    <a:srgbClr val="008881"/>
                  </a:solidFill>
                </a:uFill>
              </a:defRPr>
            </a:pPr>
            <a:endParaRPr/>
          </a:p>
        </p:txBody>
      </p:sp>
      <p:pic>
        <p:nvPicPr>
          <p:cNvPr id="1158" name="pasted-image.pdf"/>
          <p:cNvPicPr/>
          <p:nvPr/>
        </p:nvPicPr>
        <p:blipFill>
          <a:blip r:embed="rId3">
            <a:extLst>
              <a:ext uri="{28A0092B-C50C-407E-A947-70E740481C1C}">
                <a14:useLocalDpi xmlns:a14="http://schemas.microsoft.com/office/drawing/2010/main" val="0"/>
              </a:ext>
            </a:extLst>
          </a:blip>
          <a:stretch>
            <a:fillRect/>
          </a:stretch>
        </p:blipFill>
        <p:spPr>
          <a:xfrm>
            <a:off x="4354286" y="1573224"/>
            <a:ext cx="4247984" cy="2393814"/>
          </a:xfrm>
          <a:prstGeom prst="rect">
            <a:avLst/>
          </a:prstGeom>
          <a:ln w="12700">
            <a:miter lim="400000"/>
          </a:ln>
        </p:spPr>
      </p:pic>
      <p:cxnSp>
        <p:nvCxnSpPr>
          <p:cNvPr id="5" name="Elbow Connector 4"/>
          <p:cNvCxnSpPr>
            <a:stCxn id="1158" idx="2"/>
          </p:cNvCxnSpPr>
          <p:nvPr/>
        </p:nvCxnSpPr>
        <p:spPr>
          <a:xfrm rot="5400000">
            <a:off x="4877944" y="2596714"/>
            <a:ext cx="230010" cy="2970659"/>
          </a:xfrm>
          <a:prstGeom prst="bentConnector2">
            <a:avLst/>
          </a:prstGeom>
          <a:ln w="28575" cmpd="sng">
            <a:solidFill>
              <a:srgbClr val="FFFFFF"/>
            </a:solidFill>
            <a:tailEnd type="triangle" w="lg" len="lg"/>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4"/>
          <a:stretch>
            <a:fillRect/>
          </a:stretch>
        </p:blipFill>
        <p:spPr>
          <a:xfrm>
            <a:off x="215597" y="2368960"/>
            <a:ext cx="3292022" cy="1999903"/>
          </a:xfrm>
          <a:prstGeom prst="rect">
            <a:avLst/>
          </a:prstGeom>
        </p:spPr>
      </p:pic>
      <p:pic>
        <p:nvPicPr>
          <p:cNvPr id="6" name="Picture 5"/>
          <p:cNvPicPr>
            <a:picLocks noChangeAspect="1"/>
          </p:cNvPicPr>
          <p:nvPr/>
        </p:nvPicPr>
        <p:blipFill>
          <a:blip r:embed="rId5"/>
          <a:stretch>
            <a:fillRect/>
          </a:stretch>
        </p:blipFill>
        <p:spPr>
          <a:xfrm>
            <a:off x="675216" y="1224008"/>
            <a:ext cx="2421165" cy="866522"/>
          </a:xfrm>
          <a:prstGeom prst="rect">
            <a:avLst/>
          </a:prstGeom>
        </p:spPr>
      </p:pic>
      <p:sp>
        <p:nvSpPr>
          <p:cNvPr id="8" name="Title 1"/>
          <p:cNvSpPr txBox="1">
            <a:spLocks/>
          </p:cNvSpPr>
          <p:nvPr/>
        </p:nvSpPr>
        <p:spPr>
          <a:xfrm>
            <a:off x="2951238" y="200150"/>
            <a:ext cx="4431507" cy="64807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stStyle>
          <a:p>
            <a:r>
              <a:rPr lang="en-US" sz="2800" dirty="0">
                <a:solidFill>
                  <a:schemeClr val="dk2"/>
                </a:solidFill>
              </a:rPr>
              <a:t>P</a:t>
            </a:r>
            <a:r>
              <a:rPr lang="en-US" sz="2800" dirty="0" smtClean="0">
                <a:solidFill>
                  <a:schemeClr val="dk2"/>
                </a:solidFill>
              </a:rPr>
              <a:t>latform Logging</a:t>
            </a:r>
            <a:endParaRPr lang="en-US" sz="2800" dirty="0">
              <a:solidFill>
                <a:srgbClr val="008881"/>
              </a:solidFill>
              <a:latin typeface="Arial" charset="0"/>
            </a:endParaRPr>
          </a:p>
        </p:txBody>
      </p:sp>
      <p:sp>
        <p:nvSpPr>
          <p:cNvPr id="10" name="Rounded Rectangle 9"/>
          <p:cNvSpPr/>
          <p:nvPr/>
        </p:nvSpPr>
        <p:spPr>
          <a:xfrm>
            <a:off x="4606386" y="1224008"/>
            <a:ext cx="3957753" cy="2065626"/>
          </a:xfrm>
          <a:prstGeom prst="roundRect">
            <a:avLst>
              <a:gd name="adj" fmla="val 2308"/>
            </a:avLst>
          </a:prstGeom>
          <a:solidFill>
            <a:srgbClr val="33928A"/>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FFFFFF"/>
                </a:solidFill>
              </a:rPr>
              <a:t>Elastic Container Runtime</a:t>
            </a:r>
            <a:endParaRPr lang="en-US" sz="1800" dirty="0"/>
          </a:p>
        </p:txBody>
      </p:sp>
      <p:sp>
        <p:nvSpPr>
          <p:cNvPr id="9" name="Rounded Rectangle 8"/>
          <p:cNvSpPr/>
          <p:nvPr/>
        </p:nvSpPr>
        <p:spPr>
          <a:xfrm>
            <a:off x="4606385" y="3289634"/>
            <a:ext cx="2646679" cy="758702"/>
          </a:xfrm>
          <a:prstGeom prst="roundRect">
            <a:avLst/>
          </a:prstGeom>
          <a:solidFill>
            <a:srgbClr val="33928A"/>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FFFFFF"/>
                </a:solidFill>
              </a:rPr>
              <a:t>Logging / Metrics</a:t>
            </a:r>
            <a:endParaRPr lang="en-US" sz="1800" dirty="0"/>
          </a:p>
        </p:txBody>
      </p:sp>
      <p:sp>
        <p:nvSpPr>
          <p:cNvPr id="11" name="AutoShape 5"/>
          <p:cNvSpPr>
            <a:spLocks noChangeArrowheads="1"/>
          </p:cNvSpPr>
          <p:nvPr/>
        </p:nvSpPr>
        <p:spPr bwMode="auto">
          <a:xfrm>
            <a:off x="7253064" y="3296380"/>
            <a:ext cx="1311075" cy="751956"/>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smtClean="0">
                <a:solidFill>
                  <a:srgbClr val="FFFFFF"/>
                </a:solidFill>
              </a:rPr>
              <a:t>Application</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smtClean="0">
                <a:solidFill>
                  <a:srgbClr val="FFFFFF"/>
                </a:solidFill>
              </a:rPr>
              <a:t>Access</a:t>
            </a:r>
            <a:endParaRPr lang="en-US" sz="2000" b="1" dirty="0">
              <a:solidFill>
                <a:srgbClr val="FFFFFF"/>
              </a:solidFill>
            </a:endParaRPr>
          </a:p>
        </p:txBody>
      </p:sp>
      <p:sp>
        <p:nvSpPr>
          <p:cNvPr id="12" name="Rounded Rectangle 11"/>
          <p:cNvSpPr/>
          <p:nvPr/>
        </p:nvSpPr>
        <p:spPr bwMode="auto">
          <a:xfrm rot="16200000">
            <a:off x="2936697" y="2335995"/>
            <a:ext cx="2760500" cy="578878"/>
          </a:xfrm>
          <a:prstGeom prst="roundRect">
            <a:avLst>
              <a:gd name="adj" fmla="val 17740"/>
            </a:avLst>
          </a:prstGeom>
          <a:solidFill>
            <a:srgbClr val="33928A"/>
          </a:solidFill>
          <a:ln w="41275">
            <a:noFill/>
            <a:round/>
            <a:headEnd/>
            <a:tailEnd/>
          </a:ln>
        </p:spPr>
        <p:txBody>
          <a:bodyPr wrap="none" lIns="91440" tIns="0" rIns="91440" bIns="0" rtlCol="0" anchor="ctr"/>
          <a:lstStyle/>
          <a:p>
            <a:pPr algn="ctr"/>
            <a:r>
              <a:rPr lang="en-US" sz="1800" dirty="0">
                <a:solidFill>
                  <a:prstClr val="white">
                    <a:lumMod val="95000"/>
                  </a:prstClr>
                </a:solidFill>
                <a:latin typeface="Calibri"/>
              </a:rPr>
              <a:t>Dynamic </a:t>
            </a:r>
            <a:r>
              <a:rPr lang="en-US" sz="1800" dirty="0" smtClean="0">
                <a:solidFill>
                  <a:prstClr val="white">
                    <a:lumMod val="95000"/>
                  </a:prstClr>
                </a:solidFill>
                <a:latin typeface="Calibri"/>
              </a:rPr>
              <a:t>Router</a:t>
            </a:r>
          </a:p>
        </p:txBody>
      </p:sp>
    </p:spTree>
    <p:extLst>
      <p:ext uri="{BB962C8B-B14F-4D97-AF65-F5344CB8AC3E}">
        <p14:creationId xmlns:p14="http://schemas.microsoft.com/office/powerpoint/2010/main" val="41477737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fill="hold"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1786341" y="196182"/>
            <a:ext cx="6316498" cy="85566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ctr" anchorCtr="0" compatLnSpc="1">
            <a:prstTxWarp prst="textNoShape">
              <a:avLst/>
            </a:prstTxWarp>
          </a:bodyPr>
          <a:lstStyle/>
          <a:p>
            <a:pPr>
              <a:defRPr/>
            </a:pPr>
            <a:r>
              <a:rPr lang="en-US" sz="2800" dirty="0" err="1">
                <a:solidFill>
                  <a:schemeClr val="dk2"/>
                </a:solidFill>
              </a:rPr>
              <a:t>R</a:t>
            </a:r>
            <a:r>
              <a:rPr lang="en-US" sz="2800" dirty="0" err="1" smtClean="0">
                <a:solidFill>
                  <a:schemeClr val="dk2"/>
                </a:solidFill>
              </a:rPr>
              <a:t>eplatforming</a:t>
            </a:r>
            <a:r>
              <a:rPr lang="en-US" sz="2800" dirty="0" smtClean="0">
                <a:solidFill>
                  <a:schemeClr val="dk2"/>
                </a:solidFill>
              </a:rPr>
              <a:t> Existing </a:t>
            </a:r>
            <a:r>
              <a:rPr lang="en-US" sz="2800" dirty="0">
                <a:solidFill>
                  <a:schemeClr val="dk2"/>
                </a:solidFill>
              </a:rPr>
              <a:t>A</a:t>
            </a:r>
            <a:r>
              <a:rPr lang="en-US" sz="2800" dirty="0" smtClean="0">
                <a:solidFill>
                  <a:schemeClr val="dk2"/>
                </a:solidFill>
              </a:rPr>
              <a:t>pplications</a:t>
            </a:r>
            <a:endParaRPr lang="en-PH" sz="2800" dirty="0" smtClean="0">
              <a:solidFill>
                <a:srgbClr val="008881"/>
              </a:solidFill>
            </a:endParaRPr>
          </a:p>
        </p:txBody>
      </p:sp>
      <p:sp>
        <p:nvSpPr>
          <p:cNvPr id="10243" name="Rectangle 3"/>
          <p:cNvSpPr>
            <a:spLocks noGrp="1" noChangeArrowheads="1"/>
          </p:cNvSpPr>
          <p:nvPr>
            <p:ph type="body" idx="1"/>
          </p:nvPr>
        </p:nvSpPr>
        <p:spPr bwMode="auto">
          <a:xfrm>
            <a:off x="720725" y="1063625"/>
            <a:ext cx="7159625" cy="38576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p>
            <a:pPr>
              <a:lnSpc>
                <a:spcPct val="120000"/>
              </a:lnSpc>
              <a:defRPr/>
            </a:pPr>
            <a:r>
              <a:rPr lang="en-US" altLang="en-US" sz="2000" dirty="0" smtClean="0">
                <a:solidFill>
                  <a:srgbClr val="292929"/>
                </a:solidFill>
              </a:rPr>
              <a:t>Non Cloud-Native stuff you’ll want to change: </a:t>
            </a:r>
          </a:p>
          <a:p>
            <a:pPr marL="285750" indent="-285750">
              <a:lnSpc>
                <a:spcPct val="120000"/>
              </a:lnSpc>
              <a:buFont typeface="Arial"/>
              <a:buChar char="•"/>
              <a:defRPr/>
            </a:pPr>
            <a:r>
              <a:rPr lang="en-US" altLang="en-US" sz="2000" dirty="0" smtClean="0">
                <a:solidFill>
                  <a:srgbClr val="292929"/>
                </a:solidFill>
              </a:rPr>
              <a:t>Reading/Writing to the Registry </a:t>
            </a:r>
          </a:p>
          <a:p>
            <a:pPr marL="285750" indent="-285750">
              <a:lnSpc>
                <a:spcPct val="120000"/>
              </a:lnSpc>
              <a:buFont typeface="Arial"/>
              <a:buChar char="•"/>
              <a:defRPr/>
            </a:pPr>
            <a:r>
              <a:rPr lang="en-US" altLang="en-US" sz="2000" dirty="0" smtClean="0">
                <a:solidFill>
                  <a:srgbClr val="292929"/>
                </a:solidFill>
              </a:rPr>
              <a:t>Reading/Writing to the local disk </a:t>
            </a:r>
          </a:p>
          <a:p>
            <a:pPr marL="285750" indent="-285750">
              <a:lnSpc>
                <a:spcPct val="120000"/>
              </a:lnSpc>
              <a:buFont typeface="Arial"/>
              <a:buChar char="•"/>
              <a:defRPr/>
            </a:pPr>
            <a:r>
              <a:rPr lang="en-US" altLang="en-US" sz="2000" dirty="0" smtClean="0">
                <a:solidFill>
                  <a:srgbClr val="292929"/>
                </a:solidFill>
              </a:rPr>
              <a:t>Integrated Windows </a:t>
            </a:r>
            <a:r>
              <a:rPr lang="en-US" altLang="en-US" sz="2000" dirty="0" err="1" smtClean="0">
                <a:solidFill>
                  <a:srgbClr val="292929"/>
                </a:solidFill>
              </a:rPr>
              <a:t>Auth</a:t>
            </a:r>
            <a:r>
              <a:rPr lang="en-US" altLang="en-US" sz="2000" dirty="0" smtClean="0">
                <a:solidFill>
                  <a:srgbClr val="292929"/>
                </a:solidFill>
              </a:rPr>
              <a:t> </a:t>
            </a:r>
          </a:p>
          <a:p>
            <a:pPr marL="285750" indent="-285750">
              <a:lnSpc>
                <a:spcPct val="120000"/>
              </a:lnSpc>
              <a:buFont typeface="Arial"/>
              <a:buChar char="•"/>
              <a:defRPr/>
            </a:pPr>
            <a:r>
              <a:rPr lang="en-US" altLang="en-US" sz="2000" dirty="0" smtClean="0">
                <a:solidFill>
                  <a:srgbClr val="292929"/>
                </a:solidFill>
              </a:rPr>
              <a:t>In-Process State</a:t>
            </a:r>
          </a:p>
          <a:p>
            <a:pPr marL="285750" indent="-285750">
              <a:lnSpc>
                <a:spcPct val="120000"/>
              </a:lnSpc>
              <a:buFont typeface="Arial"/>
              <a:buChar char="•"/>
              <a:defRPr/>
            </a:pPr>
            <a:r>
              <a:rPr lang="en-US" altLang="en-US" sz="2000" dirty="0" smtClean="0">
                <a:solidFill>
                  <a:srgbClr val="292929"/>
                </a:solidFill>
              </a:rPr>
              <a:t>Environment-specific </a:t>
            </a:r>
            <a:r>
              <a:rPr lang="en-US" altLang="en-US" sz="2000" dirty="0" err="1" smtClean="0">
                <a:solidFill>
                  <a:srgbClr val="292929"/>
                </a:solidFill>
              </a:rPr>
              <a:t>config</a:t>
            </a:r>
            <a:r>
              <a:rPr lang="en-US" altLang="en-US" sz="2000" dirty="0" smtClean="0">
                <a:solidFill>
                  <a:srgbClr val="292929"/>
                </a:solidFill>
              </a:rPr>
              <a:t> </a:t>
            </a:r>
          </a:p>
          <a:p>
            <a:pPr>
              <a:lnSpc>
                <a:spcPct val="120000"/>
              </a:lnSpc>
              <a:defRPr/>
            </a:pPr>
            <a:r>
              <a:rPr lang="en-PH" sz="1800" dirty="0" smtClean="0">
                <a:solidFill>
                  <a:srgbClr val="292929"/>
                </a:solidFill>
                <a:latin typeface="Trebuchet MS" charset="0"/>
                <a:cs typeface="Trebuchet MS" charset="0"/>
              </a:rPr>
              <a:t>	</a:t>
            </a:r>
            <a:endParaRPr lang="en-US" altLang="en-US" sz="1800" dirty="0" smtClean="0"/>
          </a:p>
        </p:txBody>
      </p:sp>
      <p:grpSp>
        <p:nvGrpSpPr>
          <p:cNvPr id="12291" name="Group 3"/>
          <p:cNvGrpSpPr>
            <a:grpSpLocks/>
          </p:cNvGrpSpPr>
          <p:nvPr/>
        </p:nvGrpSpPr>
        <p:grpSpPr bwMode="auto">
          <a:xfrm>
            <a:off x="0" y="4629150"/>
            <a:ext cx="9144000" cy="385763"/>
            <a:chOff x="0" y="4629150"/>
            <a:chExt cx="9144000" cy="385763"/>
          </a:xfrm>
        </p:grpSpPr>
        <p:sp>
          <p:nvSpPr>
            <p:cNvPr id="5" name="Shape 44"/>
            <p:cNvSpPr>
              <a:spLocks noChangeArrowheads="1"/>
            </p:cNvSpPr>
            <p:nvPr/>
          </p:nvSpPr>
          <p:spPr bwMode="auto">
            <a:xfrm>
              <a:off x="0" y="4629150"/>
              <a:ext cx="9144000" cy="385763"/>
            </a:xfrm>
            <a:prstGeom prst="rect">
              <a:avLst/>
            </a:prstGeom>
            <a:solidFill>
              <a:srgbClr val="00685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lIns="91425" tIns="45700" rIns="91425" bIns="45700" anchor="ctr"/>
            <a:lstStyle/>
            <a:p>
              <a:pPr>
                <a:defRPr/>
              </a:pPr>
              <a:endParaRPr lang="en-US" b="1" i="1">
                <a:solidFill>
                  <a:srgbClr val="FFFFFF"/>
                </a:solidFill>
              </a:endParaRPr>
            </a:p>
          </p:txBody>
        </p:sp>
        <p:pic>
          <p:nvPicPr>
            <p:cNvPr id="6" name="Shape 48"/>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1788" y="4686300"/>
              <a:ext cx="900112"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grpSp>
    </p:spTree>
    <p:extLst>
      <p:ext uri="{BB962C8B-B14F-4D97-AF65-F5344CB8AC3E}">
        <p14:creationId xmlns:p14="http://schemas.microsoft.com/office/powerpoint/2010/main" val="151005053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Shape 660"/>
          <p:cNvSpPr txBox="1">
            <a:spLocks noGrp="1"/>
          </p:cNvSpPr>
          <p:nvPr>
            <p:ph type="title"/>
          </p:nvPr>
        </p:nvSpPr>
        <p:spPr>
          <a:xfrm>
            <a:off x="113721" y="75207"/>
            <a:ext cx="8796928" cy="559851"/>
          </a:xfrm>
          <a:prstGeom prst="rect">
            <a:avLst/>
          </a:prstGeom>
          <a:noFill/>
          <a:ln>
            <a:noFill/>
          </a:ln>
        </p:spPr>
        <p:txBody>
          <a:bodyPr lIns="91425" tIns="45700" rIns="91425" bIns="45700" anchor="t" anchorCtr="0">
            <a:noAutofit/>
          </a:bodyPr>
          <a:lstStyle/>
          <a:p>
            <a:pPr marL="0" marR="0" lvl="0" indent="0" algn="ctr" rtl="0">
              <a:spcBef>
                <a:spcPts val="0"/>
              </a:spcBef>
              <a:buClr>
                <a:srgbClr val="F79646"/>
              </a:buClr>
              <a:buSzPct val="25000"/>
              <a:buFont typeface="Arial"/>
              <a:buNone/>
            </a:pPr>
            <a:r>
              <a:rPr lang="en-US" sz="2800" b="0" i="0" u="none" strike="noStrike" cap="none" dirty="0">
                <a:solidFill>
                  <a:schemeClr val="bg2"/>
                </a:solidFill>
                <a:latin typeface="Arial"/>
                <a:ea typeface="Arial"/>
                <a:cs typeface="Arial"/>
                <a:sym typeface="Arial"/>
              </a:rPr>
              <a:t>Cloud Native Maturity Model</a:t>
            </a:r>
          </a:p>
        </p:txBody>
      </p:sp>
      <p:grpSp>
        <p:nvGrpSpPr>
          <p:cNvPr id="661" name="Shape 661"/>
          <p:cNvGrpSpPr/>
          <p:nvPr/>
        </p:nvGrpSpPr>
        <p:grpSpPr>
          <a:xfrm>
            <a:off x="1252609" y="757835"/>
            <a:ext cx="6642567" cy="952520"/>
            <a:chOff x="1252609" y="757835"/>
            <a:chExt cx="6642567" cy="952520"/>
          </a:xfrm>
        </p:grpSpPr>
        <p:sp>
          <p:nvSpPr>
            <p:cNvPr id="662" name="Shape 662"/>
            <p:cNvSpPr/>
            <p:nvPr/>
          </p:nvSpPr>
          <p:spPr>
            <a:xfrm>
              <a:off x="3527787" y="798356"/>
              <a:ext cx="4367390" cy="867191"/>
            </a:xfrm>
            <a:prstGeom prst="rect">
              <a:avLst/>
            </a:prstGeom>
            <a:noFill/>
            <a:ln w="19050" cap="flat" cmpd="sng">
              <a:solidFill>
                <a:srgbClr val="FFFF00"/>
              </a:solidFill>
              <a:prstDash val="dot"/>
              <a:round/>
              <a:headEnd type="none" w="med" len="med"/>
              <a:tailEnd type="none" w="med" len="med"/>
            </a:ln>
          </p:spPr>
          <p:txBody>
            <a:bodyPr lIns="91425" tIns="45700" rIns="91425" bIns="45700" anchor="ctr" anchorCtr="0">
              <a:noAutofit/>
            </a:bodyPr>
            <a:lstStyle/>
            <a:p>
              <a:pPr algn="ctr" defTabSz="914400"/>
              <a:endParaRPr kern="0">
                <a:solidFill>
                  <a:srgbClr val="000000"/>
                </a:solidFill>
                <a:latin typeface="Calibri"/>
                <a:ea typeface="Calibri"/>
                <a:cs typeface="Calibri"/>
                <a:sym typeface="Calibri"/>
              </a:endParaRPr>
            </a:p>
          </p:txBody>
        </p:sp>
        <p:sp>
          <p:nvSpPr>
            <p:cNvPr id="663" name="Shape 663"/>
            <p:cNvSpPr/>
            <p:nvPr/>
          </p:nvSpPr>
          <p:spPr>
            <a:xfrm>
              <a:off x="1252609" y="757835"/>
              <a:ext cx="2441679" cy="952520"/>
            </a:xfrm>
            <a:prstGeom prst="roundRect">
              <a:avLst>
                <a:gd name="adj" fmla="val 16667"/>
              </a:avLst>
            </a:prstGeom>
            <a:solidFill>
              <a:schemeClr val="accent5"/>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algn="ctr" defTabSz="914400"/>
              <a:endParaRPr kern="0">
                <a:solidFill>
                  <a:srgbClr val="FFFFFF"/>
                </a:solidFill>
                <a:latin typeface="Calibri"/>
                <a:ea typeface="Calibri"/>
                <a:cs typeface="Calibri"/>
                <a:sym typeface="Calibri"/>
              </a:endParaRPr>
            </a:p>
          </p:txBody>
        </p:sp>
        <p:sp>
          <p:nvSpPr>
            <p:cNvPr id="664" name="Shape 664"/>
            <p:cNvSpPr/>
            <p:nvPr/>
          </p:nvSpPr>
          <p:spPr>
            <a:xfrm>
              <a:off x="1325123" y="844886"/>
              <a:ext cx="2272420" cy="797461"/>
            </a:xfrm>
            <a:prstGeom prst="rect">
              <a:avLst/>
            </a:prstGeom>
            <a:noFill/>
            <a:ln>
              <a:noFill/>
            </a:ln>
          </p:spPr>
          <p:txBody>
            <a:bodyPr lIns="91425" tIns="45700" rIns="91425" bIns="45700" anchor="ctr" anchorCtr="0">
              <a:noAutofit/>
            </a:bodyPr>
            <a:lstStyle/>
            <a:p>
              <a:pPr algn="ctr" defTabSz="914400">
                <a:buSzPct val="25000"/>
              </a:pPr>
              <a:r>
                <a:rPr lang="en-US" sz="2000" b="1" kern="0">
                  <a:solidFill>
                    <a:srgbClr val="FFFFFF"/>
                  </a:solidFill>
                  <a:latin typeface="Roboto"/>
                  <a:ea typeface="Roboto"/>
                  <a:cs typeface="Roboto"/>
                  <a:sym typeface="Roboto"/>
                </a:rPr>
                <a:t>Cloud Native</a:t>
              </a:r>
            </a:p>
          </p:txBody>
        </p:sp>
        <p:sp>
          <p:nvSpPr>
            <p:cNvPr id="665" name="Shape 665"/>
            <p:cNvSpPr/>
            <p:nvPr/>
          </p:nvSpPr>
          <p:spPr>
            <a:xfrm>
              <a:off x="4099100" y="810020"/>
              <a:ext cx="3796077" cy="867191"/>
            </a:xfrm>
            <a:prstGeom prst="rect">
              <a:avLst/>
            </a:prstGeom>
            <a:noFill/>
            <a:ln>
              <a:noFill/>
            </a:ln>
          </p:spPr>
          <p:txBody>
            <a:bodyPr lIns="91425" tIns="45700" rIns="91425" bIns="45700" anchor="ctr" anchorCtr="0">
              <a:noAutofit/>
            </a:bodyPr>
            <a:lstStyle/>
            <a:p>
              <a:pPr defTabSz="914400">
                <a:lnSpc>
                  <a:spcPct val="110000"/>
                </a:lnSpc>
                <a:buClr>
                  <a:srgbClr val="FFFFFF"/>
                </a:buClr>
                <a:buSzPct val="100000"/>
              </a:pPr>
              <a:r>
                <a:rPr lang="en-US" sz="1200" kern="0" dirty="0" err="1">
                  <a:latin typeface="Roboto"/>
                  <a:ea typeface="Roboto"/>
                  <a:cs typeface="Roboto"/>
                  <a:sym typeface="Roboto"/>
                </a:rPr>
                <a:t>Microservices</a:t>
              </a:r>
              <a:r>
                <a:rPr lang="en-US" sz="1200" kern="0" dirty="0">
                  <a:latin typeface="Roboto"/>
                  <a:ea typeface="Roboto"/>
                  <a:cs typeface="Roboto"/>
                  <a:sym typeface="Roboto"/>
                </a:rPr>
                <a:t> architecture</a:t>
              </a:r>
            </a:p>
            <a:p>
              <a:pPr defTabSz="914400">
                <a:lnSpc>
                  <a:spcPct val="110000"/>
                </a:lnSpc>
                <a:buClr>
                  <a:srgbClr val="FFFFFF"/>
                </a:buClr>
                <a:buSzPct val="100000"/>
              </a:pPr>
              <a:r>
                <a:rPr lang="en-US" sz="1200" kern="0" dirty="0">
                  <a:latin typeface="Roboto"/>
                  <a:ea typeface="Roboto"/>
                  <a:cs typeface="Roboto"/>
                  <a:sym typeface="Roboto"/>
                </a:rPr>
                <a:t>API-first design</a:t>
              </a:r>
            </a:p>
          </p:txBody>
        </p:sp>
      </p:grpSp>
      <p:sp>
        <p:nvSpPr>
          <p:cNvPr id="666" name="Shape 666"/>
          <p:cNvSpPr/>
          <p:nvPr/>
        </p:nvSpPr>
        <p:spPr>
          <a:xfrm>
            <a:off x="3417026" y="1394388"/>
            <a:ext cx="3157189" cy="1078797"/>
          </a:xfrm>
          <a:prstGeom prst="rect">
            <a:avLst/>
          </a:prstGeom>
          <a:noFill/>
          <a:ln>
            <a:noFill/>
          </a:ln>
        </p:spPr>
        <p:txBody>
          <a:bodyPr lIns="91425" tIns="45700" rIns="91425" bIns="45700" anchor="ctr" anchorCtr="0">
            <a:noAutofit/>
          </a:bodyPr>
          <a:lstStyle/>
          <a:p>
            <a:pPr marL="171450" indent="-171450" defTabSz="914400">
              <a:lnSpc>
                <a:spcPct val="130000"/>
              </a:lnSpc>
              <a:buClr>
                <a:srgbClr val="000000"/>
              </a:buClr>
              <a:buFont typeface="Arial"/>
              <a:buNone/>
            </a:pPr>
            <a:endParaRPr sz="1400" kern="0">
              <a:solidFill>
                <a:srgbClr val="000000"/>
              </a:solidFill>
              <a:latin typeface="Roboto"/>
              <a:ea typeface="Roboto"/>
              <a:cs typeface="Roboto"/>
              <a:sym typeface="Roboto"/>
            </a:endParaRPr>
          </a:p>
        </p:txBody>
      </p:sp>
      <p:grpSp>
        <p:nvGrpSpPr>
          <p:cNvPr id="667" name="Shape 667"/>
          <p:cNvGrpSpPr/>
          <p:nvPr/>
        </p:nvGrpSpPr>
        <p:grpSpPr>
          <a:xfrm>
            <a:off x="1274388" y="1783343"/>
            <a:ext cx="6701087" cy="1078797"/>
            <a:chOff x="1274388" y="1783343"/>
            <a:chExt cx="6701087" cy="1078797"/>
          </a:xfrm>
        </p:grpSpPr>
        <p:sp>
          <p:nvSpPr>
            <p:cNvPr id="668" name="Shape 668"/>
            <p:cNvSpPr/>
            <p:nvPr/>
          </p:nvSpPr>
          <p:spPr>
            <a:xfrm>
              <a:off x="4106351" y="1783343"/>
              <a:ext cx="3869125" cy="1078797"/>
            </a:xfrm>
            <a:prstGeom prst="rect">
              <a:avLst/>
            </a:prstGeom>
            <a:noFill/>
            <a:ln>
              <a:noFill/>
            </a:ln>
          </p:spPr>
          <p:txBody>
            <a:bodyPr lIns="91425" tIns="45700" rIns="91425" bIns="45700" anchor="ctr" anchorCtr="0">
              <a:noAutofit/>
            </a:bodyPr>
            <a:lstStyle/>
            <a:p>
              <a:pPr defTabSz="914400">
                <a:lnSpc>
                  <a:spcPct val="110000"/>
                </a:lnSpc>
                <a:buClr>
                  <a:srgbClr val="FFFFFF"/>
                </a:buClr>
                <a:buSzPct val="100000"/>
              </a:pPr>
              <a:r>
                <a:rPr lang="en-US" sz="1200" kern="0" dirty="0">
                  <a:latin typeface="Roboto"/>
                  <a:ea typeface="Roboto"/>
                  <a:cs typeface="Roboto"/>
                  <a:sym typeface="Roboto"/>
                </a:rPr>
                <a:t>Fault-tolerant and resilient design</a:t>
              </a:r>
            </a:p>
            <a:p>
              <a:pPr defTabSz="914400">
                <a:lnSpc>
                  <a:spcPct val="110000"/>
                </a:lnSpc>
                <a:buClr>
                  <a:srgbClr val="FFFFFF"/>
                </a:buClr>
                <a:buSzPct val="100000"/>
              </a:pPr>
              <a:r>
                <a:rPr lang="en-US" sz="1200" kern="0" dirty="0">
                  <a:latin typeface="Roboto"/>
                  <a:ea typeface="Roboto"/>
                  <a:cs typeface="Roboto"/>
                  <a:sym typeface="Roboto"/>
                </a:rPr>
                <a:t>Cloud-agnostic runtime implementation</a:t>
              </a:r>
            </a:p>
            <a:p>
              <a:pPr defTabSz="914400">
                <a:lnSpc>
                  <a:spcPct val="110000"/>
                </a:lnSpc>
                <a:buClr>
                  <a:srgbClr val="FFFFFF"/>
                </a:buClr>
                <a:buSzPct val="100000"/>
              </a:pPr>
              <a:r>
                <a:rPr lang="en-US" sz="1200" kern="0" dirty="0">
                  <a:latin typeface="Roboto"/>
                  <a:ea typeface="Roboto"/>
                  <a:cs typeface="Roboto"/>
                  <a:sym typeface="Roboto"/>
                </a:rPr>
                <a:t>Bundled metrics and monitoring</a:t>
              </a:r>
            </a:p>
            <a:p>
              <a:pPr defTabSz="914400">
                <a:lnSpc>
                  <a:spcPct val="110000"/>
                </a:lnSpc>
                <a:buClr>
                  <a:srgbClr val="FFFFFF"/>
                </a:buClr>
                <a:buSzPct val="100000"/>
              </a:pPr>
              <a:r>
                <a:rPr lang="en-US" sz="1200" kern="0" dirty="0">
                  <a:latin typeface="Roboto"/>
                  <a:ea typeface="Roboto"/>
                  <a:cs typeface="Roboto"/>
                  <a:sym typeface="Roboto"/>
                </a:rPr>
                <a:t>Proactive failure testing</a:t>
              </a:r>
            </a:p>
          </p:txBody>
        </p:sp>
        <p:grpSp>
          <p:nvGrpSpPr>
            <p:cNvPr id="669" name="Shape 669"/>
            <p:cNvGrpSpPr/>
            <p:nvPr/>
          </p:nvGrpSpPr>
          <p:grpSpPr>
            <a:xfrm>
              <a:off x="1274388" y="1838683"/>
              <a:ext cx="6620788" cy="952520"/>
              <a:chOff x="1274388" y="1838683"/>
              <a:chExt cx="6620788" cy="952520"/>
            </a:xfrm>
          </p:grpSpPr>
          <p:sp>
            <p:nvSpPr>
              <p:cNvPr id="670" name="Shape 670"/>
              <p:cNvSpPr/>
              <p:nvPr/>
            </p:nvSpPr>
            <p:spPr>
              <a:xfrm>
                <a:off x="3527787" y="1889147"/>
                <a:ext cx="4367390" cy="867191"/>
              </a:xfrm>
              <a:prstGeom prst="rect">
                <a:avLst/>
              </a:prstGeom>
              <a:noFill/>
              <a:ln w="19050" cap="flat" cmpd="sng">
                <a:solidFill>
                  <a:srgbClr val="FFFF00"/>
                </a:solidFill>
                <a:prstDash val="dot"/>
                <a:round/>
                <a:headEnd type="none" w="med" len="med"/>
                <a:tailEnd type="none" w="med" len="med"/>
              </a:ln>
            </p:spPr>
            <p:txBody>
              <a:bodyPr lIns="91425" tIns="45700" rIns="91425" bIns="45700" anchor="ctr" anchorCtr="0">
                <a:noAutofit/>
              </a:bodyPr>
              <a:lstStyle/>
              <a:p>
                <a:pPr algn="ctr" defTabSz="914400"/>
                <a:endParaRPr kern="0">
                  <a:solidFill>
                    <a:srgbClr val="000000"/>
                  </a:solidFill>
                  <a:latin typeface="Calibri"/>
                  <a:ea typeface="Calibri"/>
                  <a:cs typeface="Calibri"/>
                  <a:sym typeface="Calibri"/>
                </a:endParaRPr>
              </a:p>
            </p:txBody>
          </p:sp>
          <p:sp>
            <p:nvSpPr>
              <p:cNvPr id="671" name="Shape 671"/>
              <p:cNvSpPr/>
              <p:nvPr/>
            </p:nvSpPr>
            <p:spPr>
              <a:xfrm>
                <a:off x="1274388" y="1838683"/>
                <a:ext cx="2441679" cy="952520"/>
              </a:xfrm>
              <a:prstGeom prst="roundRect">
                <a:avLst>
                  <a:gd name="adj" fmla="val 16667"/>
                </a:avLst>
              </a:prstGeom>
              <a:solidFill>
                <a:srgbClr val="F79646"/>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algn="ctr" defTabSz="914400"/>
                <a:endParaRPr kern="0">
                  <a:solidFill>
                    <a:srgbClr val="FFFFFF"/>
                  </a:solidFill>
                  <a:latin typeface="Calibri"/>
                  <a:ea typeface="Calibri"/>
                  <a:cs typeface="Calibri"/>
                  <a:sym typeface="Calibri"/>
                </a:endParaRPr>
              </a:p>
            </p:txBody>
          </p:sp>
          <p:sp>
            <p:nvSpPr>
              <p:cNvPr id="672" name="Shape 672"/>
              <p:cNvSpPr/>
              <p:nvPr/>
            </p:nvSpPr>
            <p:spPr>
              <a:xfrm>
                <a:off x="1332375" y="1924011"/>
                <a:ext cx="2272420" cy="797461"/>
              </a:xfrm>
              <a:prstGeom prst="rect">
                <a:avLst/>
              </a:prstGeom>
              <a:noFill/>
              <a:ln>
                <a:noFill/>
              </a:ln>
            </p:spPr>
            <p:txBody>
              <a:bodyPr lIns="91425" tIns="45700" rIns="91425" bIns="45700" anchor="ctr" anchorCtr="0">
                <a:noAutofit/>
              </a:bodyPr>
              <a:lstStyle/>
              <a:p>
                <a:pPr algn="ctr" defTabSz="914400">
                  <a:buSzPct val="25000"/>
                </a:pPr>
                <a:r>
                  <a:rPr lang="en-US" sz="2000" b="1" kern="0">
                    <a:solidFill>
                      <a:srgbClr val="FFFFFF"/>
                    </a:solidFill>
                    <a:latin typeface="Roboto"/>
                    <a:ea typeface="Roboto"/>
                    <a:cs typeface="Roboto"/>
                    <a:sym typeface="Roboto"/>
                  </a:rPr>
                  <a:t>Cloud Resilient</a:t>
                </a:r>
              </a:p>
            </p:txBody>
          </p:sp>
        </p:grpSp>
      </p:grpSp>
      <p:grpSp>
        <p:nvGrpSpPr>
          <p:cNvPr id="673" name="Shape 673"/>
          <p:cNvGrpSpPr/>
          <p:nvPr/>
        </p:nvGrpSpPr>
        <p:grpSpPr>
          <a:xfrm>
            <a:off x="1252609" y="4004025"/>
            <a:ext cx="6722867" cy="952520"/>
            <a:chOff x="1252609" y="4004025"/>
            <a:chExt cx="6722867" cy="952520"/>
          </a:xfrm>
        </p:grpSpPr>
        <p:sp>
          <p:nvSpPr>
            <p:cNvPr id="674" name="Shape 674"/>
            <p:cNvSpPr/>
            <p:nvPr/>
          </p:nvSpPr>
          <p:spPr>
            <a:xfrm>
              <a:off x="3527787" y="4046689"/>
              <a:ext cx="4367390" cy="867191"/>
            </a:xfrm>
            <a:prstGeom prst="rect">
              <a:avLst/>
            </a:prstGeom>
            <a:noFill/>
            <a:ln w="19050" cap="flat" cmpd="sng">
              <a:solidFill>
                <a:srgbClr val="FFFF00"/>
              </a:solidFill>
              <a:prstDash val="dot"/>
              <a:round/>
              <a:headEnd type="none" w="med" len="med"/>
              <a:tailEnd type="none" w="med" len="med"/>
            </a:ln>
          </p:spPr>
          <p:txBody>
            <a:bodyPr lIns="91425" tIns="45700" rIns="91425" bIns="45700" anchor="ctr" anchorCtr="0">
              <a:noAutofit/>
            </a:bodyPr>
            <a:lstStyle/>
            <a:p>
              <a:pPr algn="ctr" defTabSz="914400"/>
              <a:endParaRPr kern="0">
                <a:solidFill>
                  <a:srgbClr val="000000"/>
                </a:solidFill>
                <a:latin typeface="Calibri"/>
                <a:ea typeface="Calibri"/>
                <a:cs typeface="Calibri"/>
                <a:sym typeface="Calibri"/>
              </a:endParaRPr>
            </a:p>
          </p:txBody>
        </p:sp>
        <p:sp>
          <p:nvSpPr>
            <p:cNvPr id="675" name="Shape 675"/>
            <p:cNvSpPr/>
            <p:nvPr/>
          </p:nvSpPr>
          <p:spPr>
            <a:xfrm>
              <a:off x="1252609" y="4004025"/>
              <a:ext cx="2441679" cy="952520"/>
            </a:xfrm>
            <a:prstGeom prst="roundRect">
              <a:avLst>
                <a:gd name="adj" fmla="val 16667"/>
              </a:avLst>
            </a:prstGeom>
            <a:solidFill>
              <a:schemeClr val="accent4"/>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algn="ctr" defTabSz="914400"/>
              <a:endParaRPr kern="0">
                <a:solidFill>
                  <a:srgbClr val="FFFFFF"/>
                </a:solidFill>
                <a:latin typeface="Calibri"/>
                <a:ea typeface="Calibri"/>
                <a:cs typeface="Calibri"/>
                <a:sym typeface="Calibri"/>
              </a:endParaRPr>
            </a:p>
          </p:txBody>
        </p:sp>
        <p:sp>
          <p:nvSpPr>
            <p:cNvPr id="676" name="Shape 676"/>
            <p:cNvSpPr/>
            <p:nvPr/>
          </p:nvSpPr>
          <p:spPr>
            <a:xfrm>
              <a:off x="1332375" y="4081553"/>
              <a:ext cx="2272420" cy="797461"/>
            </a:xfrm>
            <a:prstGeom prst="rect">
              <a:avLst/>
            </a:prstGeom>
            <a:noFill/>
            <a:ln>
              <a:noFill/>
            </a:ln>
          </p:spPr>
          <p:txBody>
            <a:bodyPr lIns="91425" tIns="45700" rIns="91425" bIns="45700" anchor="ctr" anchorCtr="0">
              <a:noAutofit/>
            </a:bodyPr>
            <a:lstStyle/>
            <a:p>
              <a:pPr algn="ctr" defTabSz="914400">
                <a:buSzPct val="25000"/>
              </a:pPr>
              <a:r>
                <a:rPr lang="en-US" sz="2000" b="1" kern="0">
                  <a:solidFill>
                    <a:srgbClr val="FFFFFF"/>
                  </a:solidFill>
                  <a:latin typeface="Roboto"/>
                  <a:ea typeface="Roboto"/>
                  <a:cs typeface="Roboto"/>
                  <a:sym typeface="Roboto"/>
                </a:rPr>
                <a:t>Cloud Ready</a:t>
              </a:r>
            </a:p>
          </p:txBody>
        </p:sp>
        <p:sp>
          <p:nvSpPr>
            <p:cNvPr id="677" name="Shape 677"/>
            <p:cNvSpPr/>
            <p:nvPr/>
          </p:nvSpPr>
          <p:spPr>
            <a:xfrm>
              <a:off x="4106351" y="4036767"/>
              <a:ext cx="3869125" cy="867191"/>
            </a:xfrm>
            <a:prstGeom prst="rect">
              <a:avLst/>
            </a:prstGeom>
            <a:noFill/>
            <a:ln>
              <a:noFill/>
            </a:ln>
          </p:spPr>
          <p:txBody>
            <a:bodyPr lIns="91425" tIns="45700" rIns="91425" bIns="45700" anchor="ctr" anchorCtr="0">
              <a:noAutofit/>
            </a:bodyPr>
            <a:lstStyle/>
            <a:p>
              <a:pPr defTabSz="914400">
                <a:lnSpc>
                  <a:spcPct val="110000"/>
                </a:lnSpc>
                <a:buClr>
                  <a:srgbClr val="FFFFFF"/>
                </a:buClr>
                <a:buSzPct val="100000"/>
              </a:pPr>
              <a:r>
                <a:rPr lang="en-US" sz="1200" kern="0" dirty="0">
                  <a:solidFill>
                    <a:schemeClr val="tx2"/>
                  </a:solidFill>
                  <a:latin typeface="Roboto"/>
                  <a:ea typeface="Roboto"/>
                  <a:cs typeface="Roboto"/>
                  <a:sym typeface="Roboto"/>
                </a:rPr>
                <a:t>No permanent disk access</a:t>
              </a:r>
            </a:p>
            <a:p>
              <a:pPr defTabSz="914400">
                <a:lnSpc>
                  <a:spcPct val="110000"/>
                </a:lnSpc>
                <a:buClr>
                  <a:srgbClr val="FFFFFF"/>
                </a:buClr>
                <a:buSzPct val="100000"/>
              </a:pPr>
              <a:r>
                <a:rPr lang="en-US" sz="1200" kern="0" dirty="0">
                  <a:solidFill>
                    <a:schemeClr val="tx2"/>
                  </a:solidFill>
                  <a:latin typeface="Roboto"/>
                  <a:ea typeface="Roboto"/>
                  <a:cs typeface="Roboto"/>
                  <a:sym typeface="Roboto"/>
                </a:rPr>
                <a:t>Self-contained application</a:t>
              </a:r>
            </a:p>
            <a:p>
              <a:pPr defTabSz="914400">
                <a:lnSpc>
                  <a:spcPct val="110000"/>
                </a:lnSpc>
                <a:buClr>
                  <a:srgbClr val="FFFFFF"/>
                </a:buClr>
                <a:buSzPct val="100000"/>
              </a:pPr>
              <a:r>
                <a:rPr lang="en-US" sz="1200" kern="0" dirty="0">
                  <a:solidFill>
                    <a:schemeClr val="tx2"/>
                  </a:solidFill>
                  <a:latin typeface="Roboto"/>
                  <a:ea typeface="Roboto"/>
                  <a:cs typeface="Roboto"/>
                  <a:sym typeface="Roboto"/>
                </a:rPr>
                <a:t>Platform-managed ports and networking</a:t>
              </a:r>
            </a:p>
            <a:p>
              <a:pPr defTabSz="914400">
                <a:lnSpc>
                  <a:spcPct val="110000"/>
                </a:lnSpc>
                <a:buClr>
                  <a:srgbClr val="FFFFFF"/>
                </a:buClr>
                <a:buSzPct val="100000"/>
              </a:pPr>
              <a:r>
                <a:rPr lang="en-US" sz="1200" kern="0" dirty="0">
                  <a:solidFill>
                    <a:schemeClr val="tx2"/>
                  </a:solidFill>
                  <a:latin typeface="Roboto"/>
                  <a:ea typeface="Roboto"/>
                  <a:cs typeface="Roboto"/>
                  <a:sym typeface="Roboto"/>
                </a:rPr>
                <a:t>Consumes platform-managed backing services </a:t>
              </a:r>
            </a:p>
          </p:txBody>
        </p:sp>
      </p:grpSp>
      <p:grpSp>
        <p:nvGrpSpPr>
          <p:cNvPr id="678" name="Shape 678"/>
          <p:cNvGrpSpPr/>
          <p:nvPr/>
        </p:nvGrpSpPr>
        <p:grpSpPr>
          <a:xfrm>
            <a:off x="1252609" y="2928988"/>
            <a:ext cx="6758995" cy="952520"/>
            <a:chOff x="1252609" y="2928988"/>
            <a:chExt cx="6758995" cy="952520"/>
          </a:xfrm>
        </p:grpSpPr>
        <p:sp>
          <p:nvSpPr>
            <p:cNvPr id="679" name="Shape 679"/>
            <p:cNvSpPr/>
            <p:nvPr/>
          </p:nvSpPr>
          <p:spPr>
            <a:xfrm>
              <a:off x="3527787" y="2989250"/>
              <a:ext cx="4367390" cy="867191"/>
            </a:xfrm>
            <a:prstGeom prst="rect">
              <a:avLst/>
            </a:prstGeom>
            <a:noFill/>
            <a:ln w="19050" cap="flat" cmpd="sng">
              <a:solidFill>
                <a:srgbClr val="FFFF00"/>
              </a:solidFill>
              <a:prstDash val="dot"/>
              <a:round/>
              <a:headEnd type="none" w="med" len="med"/>
              <a:tailEnd type="none" w="med" len="med"/>
            </a:ln>
          </p:spPr>
          <p:txBody>
            <a:bodyPr lIns="91425" tIns="45700" rIns="91425" bIns="45700" anchor="ctr" anchorCtr="0">
              <a:noAutofit/>
            </a:bodyPr>
            <a:lstStyle/>
            <a:p>
              <a:pPr algn="ctr" defTabSz="914400"/>
              <a:endParaRPr kern="0">
                <a:solidFill>
                  <a:srgbClr val="000000"/>
                </a:solidFill>
                <a:latin typeface="Calibri"/>
                <a:ea typeface="Calibri"/>
                <a:cs typeface="Calibri"/>
                <a:sym typeface="Calibri"/>
              </a:endParaRPr>
            </a:p>
          </p:txBody>
        </p:sp>
        <p:sp>
          <p:nvSpPr>
            <p:cNvPr id="680" name="Shape 680"/>
            <p:cNvSpPr/>
            <p:nvPr/>
          </p:nvSpPr>
          <p:spPr>
            <a:xfrm>
              <a:off x="1252609" y="2928988"/>
              <a:ext cx="2441679" cy="952520"/>
            </a:xfrm>
            <a:prstGeom prst="roundRect">
              <a:avLst>
                <a:gd name="adj" fmla="val 16667"/>
              </a:avLst>
            </a:prstGeom>
            <a:solidFill>
              <a:schemeClr val="accent3"/>
            </a:solidFill>
            <a:ln w="9525" cap="flat" cmpd="sng">
              <a:solidFill>
                <a:srgbClr val="538CD5"/>
              </a:solidFill>
              <a:prstDash val="solid"/>
              <a:round/>
              <a:headEnd type="none" w="med" len="med"/>
              <a:tailEnd type="none" w="med" len="med"/>
            </a:ln>
          </p:spPr>
          <p:txBody>
            <a:bodyPr lIns="91425" tIns="45700" rIns="91425" bIns="45700" anchor="ctr" anchorCtr="0">
              <a:noAutofit/>
            </a:bodyPr>
            <a:lstStyle/>
            <a:p>
              <a:pPr algn="ctr" defTabSz="914400"/>
              <a:endParaRPr kern="0">
                <a:solidFill>
                  <a:srgbClr val="FFFFFF"/>
                </a:solidFill>
                <a:latin typeface="Calibri"/>
                <a:ea typeface="Calibri"/>
                <a:cs typeface="Calibri"/>
                <a:sym typeface="Calibri"/>
              </a:endParaRPr>
            </a:p>
          </p:txBody>
        </p:sp>
        <p:sp>
          <p:nvSpPr>
            <p:cNvPr id="681" name="Shape 681"/>
            <p:cNvSpPr/>
            <p:nvPr/>
          </p:nvSpPr>
          <p:spPr>
            <a:xfrm>
              <a:off x="1325125" y="3021891"/>
              <a:ext cx="2272420" cy="797461"/>
            </a:xfrm>
            <a:prstGeom prst="rect">
              <a:avLst/>
            </a:prstGeom>
            <a:noFill/>
            <a:ln>
              <a:noFill/>
            </a:ln>
          </p:spPr>
          <p:txBody>
            <a:bodyPr lIns="91425" tIns="45700" rIns="91425" bIns="45700" anchor="ctr" anchorCtr="0">
              <a:noAutofit/>
            </a:bodyPr>
            <a:lstStyle/>
            <a:p>
              <a:pPr algn="ctr" defTabSz="914400">
                <a:buSzPct val="25000"/>
              </a:pPr>
              <a:r>
                <a:rPr lang="en-US" sz="2000" b="1" kern="0">
                  <a:solidFill>
                    <a:srgbClr val="FFFFFF"/>
                  </a:solidFill>
                  <a:latin typeface="Roboto"/>
                  <a:ea typeface="Roboto"/>
                  <a:cs typeface="Roboto"/>
                  <a:sym typeface="Roboto"/>
                </a:rPr>
                <a:t>Cloud Friendly</a:t>
              </a:r>
            </a:p>
          </p:txBody>
        </p:sp>
        <p:sp>
          <p:nvSpPr>
            <p:cNvPr id="682" name="Shape 682"/>
            <p:cNvSpPr/>
            <p:nvPr/>
          </p:nvSpPr>
          <p:spPr>
            <a:xfrm>
              <a:off x="4142480" y="2984836"/>
              <a:ext cx="3869125" cy="867191"/>
            </a:xfrm>
            <a:prstGeom prst="rect">
              <a:avLst/>
            </a:prstGeom>
            <a:noFill/>
            <a:ln>
              <a:noFill/>
            </a:ln>
          </p:spPr>
          <p:txBody>
            <a:bodyPr lIns="91425" tIns="45700" rIns="91425" bIns="45700" anchor="ctr" anchorCtr="0">
              <a:noAutofit/>
            </a:bodyPr>
            <a:lstStyle/>
            <a:p>
              <a:pPr defTabSz="914400">
                <a:lnSpc>
                  <a:spcPct val="110000"/>
                </a:lnSpc>
                <a:buClr>
                  <a:srgbClr val="FFFFFF"/>
                </a:buClr>
                <a:buSzPct val="100000"/>
              </a:pPr>
              <a:r>
                <a:rPr lang="en-US" sz="1200" kern="0" dirty="0">
                  <a:latin typeface="Roboto"/>
                  <a:ea typeface="Roboto"/>
                  <a:cs typeface="Roboto"/>
                  <a:sym typeface="Roboto"/>
                </a:rPr>
                <a:t>12 Factor App methodology</a:t>
              </a:r>
            </a:p>
            <a:p>
              <a:pPr defTabSz="914400">
                <a:lnSpc>
                  <a:spcPct val="110000"/>
                </a:lnSpc>
                <a:buClr>
                  <a:srgbClr val="FFFFFF"/>
                </a:buClr>
                <a:buSzPct val="100000"/>
              </a:pPr>
              <a:r>
                <a:rPr lang="en-US" sz="1200" kern="0" dirty="0">
                  <a:latin typeface="Roboto"/>
                  <a:ea typeface="Roboto"/>
                  <a:cs typeface="Roboto"/>
                  <a:sym typeface="Roboto"/>
                </a:rPr>
                <a:t>Horizontally scalable</a:t>
              </a:r>
            </a:p>
            <a:p>
              <a:pPr defTabSz="914400">
                <a:lnSpc>
                  <a:spcPct val="110000"/>
                </a:lnSpc>
                <a:buClr>
                  <a:srgbClr val="FFFFFF"/>
                </a:buClr>
                <a:buSzPct val="100000"/>
              </a:pPr>
              <a:r>
                <a:rPr lang="en-US" sz="1200" kern="0" dirty="0">
                  <a:latin typeface="Roboto"/>
                  <a:ea typeface="Roboto"/>
                  <a:cs typeface="Roboto"/>
                  <a:sym typeface="Roboto"/>
                </a:rPr>
                <a:t>Leverages platform for high availability</a:t>
              </a:r>
            </a:p>
          </p:txBody>
        </p:sp>
      </p:grpSp>
    </p:spTree>
    <p:extLst>
      <p:ext uri="{BB962C8B-B14F-4D97-AF65-F5344CB8AC3E}">
        <p14:creationId xmlns:p14="http://schemas.microsoft.com/office/powerpoint/2010/main" val="203702088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73"/>
                                        </p:tgtEl>
                                        <p:attrNameLst>
                                          <p:attrName>style.visibility</p:attrName>
                                        </p:attrNameLst>
                                      </p:cBhvr>
                                      <p:to>
                                        <p:strVal val="visible"/>
                                      </p:to>
                                    </p:set>
                                    <p:animEffect transition="in" filter="fade">
                                      <p:cBhvr>
                                        <p:cTn id="7" dur="500"/>
                                        <p:tgtEl>
                                          <p:spTgt spid="6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8"/>
                                        </p:tgtEl>
                                        <p:attrNameLst>
                                          <p:attrName>style.visibility</p:attrName>
                                        </p:attrNameLst>
                                      </p:cBhvr>
                                      <p:to>
                                        <p:strVal val="visible"/>
                                      </p:to>
                                    </p:set>
                                    <p:animEffect transition="in" filter="fade">
                                      <p:cBhvr>
                                        <p:cTn id="12" dur="500"/>
                                        <p:tgtEl>
                                          <p:spTgt spid="6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67"/>
                                        </p:tgtEl>
                                        <p:attrNameLst>
                                          <p:attrName>style.visibility</p:attrName>
                                        </p:attrNameLst>
                                      </p:cBhvr>
                                      <p:to>
                                        <p:strVal val="visible"/>
                                      </p:to>
                                    </p:set>
                                    <p:animEffect transition="in" filter="fade">
                                      <p:cBhvr>
                                        <p:cTn id="17" dur="500"/>
                                        <p:tgtEl>
                                          <p:spTgt spid="66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61"/>
                                        </p:tgtEl>
                                        <p:attrNameLst>
                                          <p:attrName>style.visibility</p:attrName>
                                        </p:attrNameLst>
                                      </p:cBhvr>
                                      <p:to>
                                        <p:strVal val="visible"/>
                                      </p:to>
                                    </p:set>
                                    <p:animEffect transition="in" filter="fade">
                                      <p:cBhvr>
                                        <p:cTn id="22" dur="500"/>
                                        <p:tgtEl>
                                          <p:spTgt spid="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1398060" y="215870"/>
            <a:ext cx="6685090" cy="669925"/>
          </a:xfrm>
        </p:spPr>
        <p:txBody>
          <a:bodyPr/>
          <a:lstStyle/>
          <a:p>
            <a:r>
              <a:rPr lang="en-US" sz="2800" dirty="0" smtClean="0">
                <a:solidFill>
                  <a:schemeClr val="dk2"/>
                </a:solidFill>
              </a:rPr>
              <a:t>Authentication, Authorization and SSO</a:t>
            </a:r>
            <a:endParaRPr lang="en-US" sz="2800" dirty="0">
              <a:solidFill>
                <a:srgbClr val="008881"/>
              </a:solidFill>
              <a:latin typeface="Arial" charset="0"/>
            </a:endParaRPr>
          </a:p>
        </p:txBody>
      </p:sp>
      <p:sp>
        <p:nvSpPr>
          <p:cNvPr id="3" name="Content Placeholder 2"/>
          <p:cNvSpPr>
            <a:spLocks noGrp="1"/>
          </p:cNvSpPr>
          <p:nvPr>
            <p:ph idx="1"/>
          </p:nvPr>
        </p:nvSpPr>
        <p:spPr>
          <a:xfrm>
            <a:off x="457200" y="2720975"/>
            <a:ext cx="8229600" cy="2053374"/>
          </a:xfrm>
        </p:spPr>
        <p:txBody>
          <a:bodyPr>
            <a:normAutofit/>
          </a:bodyPr>
          <a:lstStyle/>
          <a:p>
            <a:pPr marL="285750" indent="-285750" fontAlgn="auto">
              <a:buFont typeface="Arial"/>
              <a:buChar char="•"/>
              <a:defRPr/>
            </a:pPr>
            <a:r>
              <a:rPr lang="en-US" sz="1800" dirty="0" smtClean="0"/>
              <a:t>Use </a:t>
            </a:r>
            <a:r>
              <a:rPr lang="en-US" sz="1800" dirty="0" err="1" smtClean="0"/>
              <a:t>OAuth</a:t>
            </a:r>
            <a:r>
              <a:rPr lang="en-US" sz="1800" dirty="0" smtClean="0"/>
              <a:t> instead of integrated Windows Auth. Your application must be </a:t>
            </a:r>
            <a:r>
              <a:rPr lang="en-US" sz="1800" dirty="0" err="1" smtClean="0"/>
              <a:t>Oauth</a:t>
            </a:r>
            <a:r>
              <a:rPr lang="en-US" sz="1800" dirty="0" smtClean="0"/>
              <a:t> aware.</a:t>
            </a:r>
          </a:p>
          <a:p>
            <a:pPr marL="285750" indent="-285750" fontAlgn="auto">
              <a:buFont typeface="Arial"/>
              <a:buChar char="•"/>
              <a:defRPr/>
            </a:pPr>
            <a:r>
              <a:rPr lang="en-US" sz="1800" dirty="0" smtClean="0"/>
              <a:t>Pivotal SSO Service provides </a:t>
            </a:r>
            <a:r>
              <a:rPr lang="en-US" sz="1800" dirty="0"/>
              <a:t>SSO security and convenience to applications hosted on or external to the Cloud Foundry platform </a:t>
            </a:r>
          </a:p>
          <a:p>
            <a:pPr marL="285750" indent="-285750" fontAlgn="auto">
              <a:buFont typeface="Arial"/>
              <a:buChar char="•"/>
              <a:defRPr/>
            </a:pPr>
            <a:r>
              <a:rPr lang="en-US" sz="1800" dirty="0"/>
              <a:t>Uses an internal user store </a:t>
            </a:r>
            <a:r>
              <a:rPr lang="en-US" sz="1800" dirty="0" smtClean="0"/>
              <a:t>or </a:t>
            </a:r>
            <a:r>
              <a:rPr lang="en-US" sz="1800" dirty="0"/>
              <a:t>an external </a:t>
            </a:r>
            <a:r>
              <a:rPr lang="en-US" sz="1800" dirty="0" smtClean="0"/>
              <a:t>SAML </a:t>
            </a:r>
            <a:r>
              <a:rPr lang="en-US" sz="1800" dirty="0"/>
              <a:t>compliant federated identity provider </a:t>
            </a:r>
            <a:r>
              <a:rPr lang="en-US" sz="1800" dirty="0" smtClean="0"/>
              <a:t>such as ADFS</a:t>
            </a:r>
          </a:p>
          <a:p>
            <a:pPr marL="285750" indent="-285750">
              <a:buFont typeface="Arial"/>
              <a:buChar char="•"/>
              <a:defRPr/>
            </a:pPr>
            <a:r>
              <a:rPr lang="en-US" sz="1800" dirty="0" smtClean="0"/>
              <a:t>Implemented </a:t>
            </a:r>
            <a:r>
              <a:rPr lang="en-US" sz="1800" dirty="0"/>
              <a:t>as a managed service (available in the marketplace) </a:t>
            </a:r>
          </a:p>
          <a:p>
            <a:pPr>
              <a:defRPr/>
            </a:pPr>
            <a:endParaRPr lang="en-US" dirty="0"/>
          </a:p>
        </p:txBody>
      </p:sp>
      <p:pic>
        <p:nvPicPr>
          <p:cNvPr id="44035" name="Picture 3" descr="Screen Shot 2016-07-13 at 5.17.09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5275" y="876300"/>
            <a:ext cx="8391525"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6235" y="1063625"/>
            <a:ext cx="1165412" cy="369332"/>
          </a:xfrm>
          <a:prstGeom prst="rect">
            <a:avLst/>
          </a:prstGeom>
          <a:noFill/>
        </p:spPr>
        <p:txBody>
          <a:bodyPr wrap="square" rtlCol="0">
            <a:spAutoFit/>
          </a:bodyPr>
          <a:lstStyle/>
          <a:p>
            <a:r>
              <a:rPr lang="en-US" sz="1800" b="1" dirty="0" smtClean="0"/>
              <a:t>ADFS</a:t>
            </a:r>
            <a:endParaRPr lang="en-US" sz="1800" b="1" dirty="0"/>
          </a:p>
        </p:txBody>
      </p:sp>
    </p:spTree>
    <p:extLst>
      <p:ext uri="{BB962C8B-B14F-4D97-AF65-F5344CB8AC3E}">
        <p14:creationId xmlns:p14="http://schemas.microsoft.com/office/powerpoint/2010/main" val="33017039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Shape 300"/>
          <p:cNvPicPr preferRelativeResize="0"/>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a:noFill/>
          <a:ln>
            <a:noFill/>
          </a:ln>
        </p:spPr>
      </p:pic>
      <p:sp>
        <p:nvSpPr>
          <p:cNvPr id="10" name="Shape 251"/>
          <p:cNvSpPr/>
          <p:nvPr/>
        </p:nvSpPr>
        <p:spPr>
          <a:xfrm>
            <a:off x="0" y="-101600"/>
            <a:ext cx="9144000" cy="5245100"/>
          </a:xfrm>
          <a:prstGeom prst="rect">
            <a:avLst/>
          </a:prstGeom>
          <a:solidFill>
            <a:srgbClr val="182730">
              <a:alpha val="77000"/>
            </a:srgbClr>
          </a:solidFill>
          <a:ln>
            <a:noFill/>
          </a:ln>
        </p:spPr>
        <p:txBody>
          <a:bodyPr lIns="91425" tIns="45700" rIns="91425" bIns="45700" anchor="ctr" anchorCtr="0">
            <a:noAutofit/>
          </a:bodyPr>
          <a:lstStyle/>
          <a:p>
            <a:pPr algn="ctr"/>
            <a:endParaRPr dirty="0">
              <a:solidFill>
                <a:srgbClr val="FFFFFF"/>
              </a:solidFill>
              <a:latin typeface="Arial"/>
              <a:ea typeface="Arial"/>
              <a:cs typeface="Arial"/>
              <a:sym typeface="Arial"/>
            </a:endParaRPr>
          </a:p>
        </p:txBody>
      </p:sp>
      <p:sp>
        <p:nvSpPr>
          <p:cNvPr id="301" name="Shape 301"/>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Arial"/>
              <a:buNone/>
            </a:pPr>
            <a:r>
              <a:rPr lang="en-US" sz="3200" b="0" i="0" u="none" strike="noStrike" cap="none" baseline="0" dirty="0" smtClean="0">
                <a:solidFill>
                  <a:schemeClr val="bg1"/>
                </a:solidFill>
                <a:latin typeface="Arial"/>
                <a:ea typeface="Arial"/>
                <a:cs typeface="Arial"/>
                <a:sym typeface="Arial"/>
              </a:rPr>
              <a:t>What is Cloud Native?</a:t>
            </a:r>
            <a:endParaRPr lang="en-US" sz="3200" b="0" i="0" u="none" strike="noStrike" cap="none" baseline="0" dirty="0">
              <a:solidFill>
                <a:schemeClr val="bg1"/>
              </a:solidFill>
              <a:latin typeface="Arial"/>
              <a:ea typeface="Arial"/>
              <a:cs typeface="Arial"/>
              <a:sym typeface="Arial"/>
            </a:endParaRPr>
          </a:p>
        </p:txBody>
      </p:sp>
      <p:sp>
        <p:nvSpPr>
          <p:cNvPr id="2" name="TextBox 1"/>
          <p:cNvSpPr txBox="1"/>
          <p:nvPr/>
        </p:nvSpPr>
        <p:spPr>
          <a:xfrm>
            <a:off x="456363" y="1449414"/>
            <a:ext cx="5510403" cy="2862323"/>
          </a:xfrm>
          <a:prstGeom prst="rect">
            <a:avLst/>
          </a:prstGeom>
          <a:noFill/>
        </p:spPr>
        <p:txBody>
          <a:bodyPr wrap="square" rtlCol="0">
            <a:spAutoFit/>
          </a:bodyPr>
          <a:lstStyle/>
          <a:p>
            <a:r>
              <a:rPr lang="en-US" dirty="0" smtClean="0">
                <a:solidFill>
                  <a:schemeClr val="bg1"/>
                </a:solidFill>
                <a:latin typeface="Verdana"/>
                <a:ea typeface="Verdana"/>
                <a:cs typeface="Verdana"/>
                <a:sym typeface="Verdana"/>
              </a:rPr>
              <a:t>A </a:t>
            </a:r>
            <a:r>
              <a:rPr lang="en-US" dirty="0">
                <a:solidFill>
                  <a:schemeClr val="bg1"/>
                </a:solidFill>
                <a:latin typeface="Verdana"/>
                <a:ea typeface="Verdana"/>
                <a:cs typeface="Verdana"/>
                <a:sym typeface="Verdana"/>
              </a:rPr>
              <a:t>term that recognizes that getting software to work in the cloud requires a broad set of components that work together. </a:t>
            </a:r>
          </a:p>
          <a:p>
            <a:endParaRPr lang="en-US" dirty="0" smtClean="0">
              <a:solidFill>
                <a:schemeClr val="bg1"/>
              </a:solidFill>
              <a:latin typeface="Verdana"/>
              <a:ea typeface="Verdana"/>
              <a:cs typeface="Verdana"/>
              <a:sym typeface="Verdana"/>
            </a:endParaRPr>
          </a:p>
          <a:p>
            <a:r>
              <a:rPr lang="en-US" dirty="0" smtClean="0">
                <a:solidFill>
                  <a:schemeClr val="bg1"/>
                </a:solidFill>
                <a:latin typeface="Verdana"/>
                <a:ea typeface="Verdana"/>
                <a:cs typeface="Verdana"/>
                <a:sym typeface="Verdana"/>
              </a:rPr>
              <a:t>It requires </a:t>
            </a:r>
            <a:r>
              <a:rPr lang="en-US" dirty="0">
                <a:solidFill>
                  <a:schemeClr val="bg1"/>
                </a:solidFill>
                <a:latin typeface="Verdana"/>
                <a:ea typeface="Verdana"/>
                <a:cs typeface="Verdana"/>
                <a:sym typeface="Verdana"/>
              </a:rPr>
              <a:t>an architecture that departs from traditional enterprise application design, such as ‘</a:t>
            </a:r>
            <a:r>
              <a:rPr lang="en-US" dirty="0" err="1" smtClean="0">
                <a:solidFill>
                  <a:schemeClr val="bg1"/>
                </a:solidFill>
                <a:latin typeface="Verdana"/>
                <a:ea typeface="Verdana"/>
                <a:cs typeface="Verdana"/>
                <a:sym typeface="Verdana"/>
              </a:rPr>
              <a:t>Microservices</a:t>
            </a:r>
            <a:r>
              <a:rPr lang="en-US" dirty="0" smtClean="0">
                <a:solidFill>
                  <a:schemeClr val="bg1"/>
                </a:solidFill>
                <a:latin typeface="Verdana"/>
                <a:ea typeface="Verdana"/>
                <a:cs typeface="Verdana"/>
                <a:sym typeface="Verdana"/>
              </a:rPr>
              <a:t>’</a:t>
            </a:r>
          </a:p>
          <a:p>
            <a:endParaRPr lang="en-US" dirty="0">
              <a:solidFill>
                <a:schemeClr val="bg1"/>
              </a:solidFill>
              <a:latin typeface="Verdana"/>
              <a:ea typeface="Verdana"/>
              <a:cs typeface="Verdana"/>
              <a:sym typeface="Verdana"/>
            </a:endParaRPr>
          </a:p>
          <a:p>
            <a:r>
              <a:rPr lang="en-US" dirty="0" smtClean="0">
                <a:solidFill>
                  <a:schemeClr val="bg1"/>
                </a:solidFill>
                <a:latin typeface="Verdana"/>
                <a:ea typeface="Verdana"/>
                <a:cs typeface="Verdana"/>
                <a:sym typeface="Verdana"/>
              </a:rPr>
              <a:t>It requires a Cloud Native platform </a:t>
            </a:r>
            <a:endParaRPr lang="en-US" dirty="0">
              <a:solidFill>
                <a:schemeClr val="bg1"/>
              </a:solidFill>
              <a:latin typeface="Verdana"/>
              <a:ea typeface="Verdana"/>
              <a:cs typeface="Verdana"/>
              <a:sym typeface="Verdana"/>
            </a:endParaRPr>
          </a:p>
          <a:p>
            <a:pPr algn="ctr"/>
            <a:endParaRPr lang="en-US" dirty="0" err="1" smtClean="0">
              <a:solidFill>
                <a:schemeClr val="bg1"/>
              </a:solidFill>
            </a:endParaRPr>
          </a:p>
        </p:txBody>
      </p:sp>
      <p:pic>
        <p:nvPicPr>
          <p:cNvPr id="12" name="Picture 11" descr="pivotal_teal.png"/>
          <p:cNvPicPr>
            <a:picLocks noChangeAspect="1"/>
          </p:cNvPicPr>
          <p:nvPr/>
        </p:nvPicPr>
        <p:blipFill>
          <a:blip r:embed="rId4">
            <a:lum bright="70000" contrast="-70000"/>
            <a:extLst>
              <a:ext uri="{BEBA8EAE-BF5A-486C-A8C5-ECC9F3942E4B}">
                <a14:imgProps xmlns:a14="http://schemas.microsoft.com/office/drawing/2010/main">
                  <a14:imgLayer r:embed="rId5">
                    <a14:imgEffect>
                      <a14:colorTemperature colorTemp="1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8271230" y="4840729"/>
            <a:ext cx="731520" cy="171298"/>
          </a:xfrm>
          <a:prstGeom prst="rect">
            <a:avLst/>
          </a:prstGeom>
        </p:spPr>
      </p:pic>
      <p:pic>
        <p:nvPicPr>
          <p:cNvPr id="4" name="Picture 3" descr="C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16051" y="1080889"/>
            <a:ext cx="3291029" cy="2981722"/>
          </a:xfrm>
          <a:prstGeom prst="rect">
            <a:avLst/>
          </a:prstGeom>
        </p:spPr>
      </p:pic>
    </p:spTree>
    <p:extLst>
      <p:ext uri="{BB962C8B-B14F-4D97-AF65-F5344CB8AC3E}">
        <p14:creationId xmlns:p14="http://schemas.microsoft.com/office/powerpoint/2010/main" val="600498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1414294" y="196182"/>
            <a:ext cx="6316498" cy="85566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ctr" anchorCtr="0" compatLnSpc="1">
            <a:prstTxWarp prst="textNoShape">
              <a:avLst/>
            </a:prstTxWarp>
          </a:bodyPr>
          <a:lstStyle/>
          <a:p>
            <a:pPr algn="ctr">
              <a:defRPr/>
            </a:pPr>
            <a:r>
              <a:rPr lang="en-US" sz="2800" dirty="0" smtClean="0">
                <a:solidFill>
                  <a:schemeClr val="dk2"/>
                </a:solidFill>
              </a:rPr>
              <a:t>Summary</a:t>
            </a:r>
            <a:endParaRPr lang="en-PH" sz="2800" dirty="0" smtClean="0">
              <a:solidFill>
                <a:srgbClr val="008881"/>
              </a:solidFill>
            </a:endParaRPr>
          </a:p>
        </p:txBody>
      </p:sp>
      <p:sp>
        <p:nvSpPr>
          <p:cNvPr id="10243" name="Rectangle 3"/>
          <p:cNvSpPr>
            <a:spLocks noGrp="1" noChangeArrowheads="1"/>
          </p:cNvSpPr>
          <p:nvPr>
            <p:ph type="body" idx="1"/>
          </p:nvPr>
        </p:nvSpPr>
        <p:spPr bwMode="auto">
          <a:xfrm>
            <a:off x="720725" y="1063625"/>
            <a:ext cx="7159625" cy="38576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p>
            <a:pPr marL="285750" indent="-285750">
              <a:lnSpc>
                <a:spcPct val="120000"/>
              </a:lnSpc>
              <a:buFont typeface="Arial"/>
              <a:buChar char="•"/>
              <a:defRPr/>
            </a:pPr>
            <a:r>
              <a:rPr lang="en-PH" sz="2000" dirty="0" smtClean="0">
                <a:solidFill>
                  <a:srgbClr val="292929"/>
                </a:solidFill>
              </a:rPr>
              <a:t>Windows, Linux parity</a:t>
            </a:r>
          </a:p>
          <a:p>
            <a:pPr marL="285750" indent="-285750">
              <a:lnSpc>
                <a:spcPct val="120000"/>
              </a:lnSpc>
              <a:buFont typeface="Arial"/>
              <a:buChar char="•"/>
              <a:defRPr/>
            </a:pPr>
            <a:r>
              <a:rPr lang="en-PH" sz="2000" dirty="0" smtClean="0">
                <a:solidFill>
                  <a:srgbClr val="292929"/>
                </a:solidFill>
              </a:rPr>
              <a:t>Minimal effort to make your .NET applications (any version) to be cloud ready</a:t>
            </a:r>
          </a:p>
          <a:p>
            <a:pPr marL="285750" indent="-285750">
              <a:lnSpc>
                <a:spcPct val="120000"/>
              </a:lnSpc>
              <a:buFont typeface="Arial"/>
              <a:buChar char="•"/>
              <a:defRPr/>
            </a:pPr>
            <a:r>
              <a:rPr lang="en-PH" sz="2000" dirty="0" smtClean="0">
                <a:solidFill>
                  <a:srgbClr val="292929"/>
                </a:solidFill>
              </a:rPr>
              <a:t>Platform provides application frameworks to help .NET applications to leverage cloud native patterns</a:t>
            </a:r>
          </a:p>
          <a:p>
            <a:pPr marL="285750" indent="-285750">
              <a:lnSpc>
                <a:spcPct val="120000"/>
              </a:lnSpc>
              <a:buFont typeface="Arial"/>
              <a:buChar char="•"/>
              <a:defRPr/>
            </a:pPr>
            <a:r>
              <a:rPr lang="en-PH" sz="2000" dirty="0" smtClean="0">
                <a:solidFill>
                  <a:srgbClr val="292929"/>
                </a:solidFill>
              </a:rPr>
              <a:t>Platform provides .NET applications security and SSO capabilities</a:t>
            </a:r>
          </a:p>
          <a:p>
            <a:pPr marL="285750" indent="-285750">
              <a:lnSpc>
                <a:spcPct val="120000"/>
              </a:lnSpc>
              <a:buFont typeface="Arial"/>
              <a:buChar char="•"/>
              <a:defRPr/>
            </a:pPr>
            <a:endParaRPr lang="en-PH" sz="2000" dirty="0" smtClean="0">
              <a:solidFill>
                <a:srgbClr val="292929"/>
              </a:solidFill>
            </a:endParaRPr>
          </a:p>
          <a:p>
            <a:pPr>
              <a:lnSpc>
                <a:spcPct val="120000"/>
              </a:lnSpc>
              <a:defRPr/>
            </a:pPr>
            <a:r>
              <a:rPr lang="en-PH" sz="1800" dirty="0" smtClean="0">
                <a:solidFill>
                  <a:srgbClr val="292929"/>
                </a:solidFill>
                <a:latin typeface="Trebuchet MS" charset="0"/>
                <a:cs typeface="Trebuchet MS" charset="0"/>
              </a:rPr>
              <a:t>	</a:t>
            </a:r>
            <a:endParaRPr lang="en-US" altLang="en-US" sz="1800" dirty="0" smtClean="0"/>
          </a:p>
        </p:txBody>
      </p:sp>
      <p:grpSp>
        <p:nvGrpSpPr>
          <p:cNvPr id="12291" name="Group 3"/>
          <p:cNvGrpSpPr>
            <a:grpSpLocks/>
          </p:cNvGrpSpPr>
          <p:nvPr/>
        </p:nvGrpSpPr>
        <p:grpSpPr bwMode="auto">
          <a:xfrm>
            <a:off x="0" y="4629150"/>
            <a:ext cx="9144000" cy="385763"/>
            <a:chOff x="0" y="4629150"/>
            <a:chExt cx="9144000" cy="385763"/>
          </a:xfrm>
        </p:grpSpPr>
        <p:sp>
          <p:nvSpPr>
            <p:cNvPr id="5" name="Shape 44"/>
            <p:cNvSpPr>
              <a:spLocks noChangeArrowheads="1"/>
            </p:cNvSpPr>
            <p:nvPr/>
          </p:nvSpPr>
          <p:spPr bwMode="auto">
            <a:xfrm>
              <a:off x="0" y="4629150"/>
              <a:ext cx="9144000" cy="385763"/>
            </a:xfrm>
            <a:prstGeom prst="rect">
              <a:avLst/>
            </a:prstGeom>
            <a:solidFill>
              <a:srgbClr val="00685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lIns="91425" tIns="45700" rIns="91425" bIns="45700" anchor="ctr"/>
            <a:lstStyle/>
            <a:p>
              <a:pPr>
                <a:defRPr/>
              </a:pPr>
              <a:endParaRPr lang="en-US" b="1" i="1">
                <a:solidFill>
                  <a:srgbClr val="FFFFFF"/>
                </a:solidFill>
              </a:endParaRPr>
            </a:p>
          </p:txBody>
        </p:sp>
        <p:pic>
          <p:nvPicPr>
            <p:cNvPr id="6" name="Shape 48"/>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1788" y="4686300"/>
              <a:ext cx="900112"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grpSp>
    </p:spTree>
    <p:extLst>
      <p:ext uri="{BB962C8B-B14F-4D97-AF65-F5344CB8AC3E}">
        <p14:creationId xmlns:p14="http://schemas.microsoft.com/office/powerpoint/2010/main" val="245975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1414294" y="196182"/>
            <a:ext cx="6316498" cy="85566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ctr" anchorCtr="0" compatLnSpc="1">
            <a:prstTxWarp prst="textNoShape">
              <a:avLst/>
            </a:prstTxWarp>
          </a:bodyPr>
          <a:lstStyle/>
          <a:p>
            <a:pPr algn="ctr">
              <a:defRPr/>
            </a:pPr>
            <a:r>
              <a:rPr lang="en-US" sz="2800" smtClean="0">
                <a:solidFill>
                  <a:schemeClr val="dk2"/>
                </a:solidFill>
              </a:rPr>
              <a:t>Suggested Next </a:t>
            </a:r>
            <a:r>
              <a:rPr lang="en-US" sz="2800" dirty="0" smtClean="0">
                <a:solidFill>
                  <a:schemeClr val="dk2"/>
                </a:solidFill>
              </a:rPr>
              <a:t>Steps</a:t>
            </a:r>
            <a:endParaRPr lang="en-PH" sz="2800" dirty="0" smtClean="0">
              <a:solidFill>
                <a:srgbClr val="008881"/>
              </a:solidFill>
            </a:endParaRPr>
          </a:p>
        </p:txBody>
      </p:sp>
      <p:sp>
        <p:nvSpPr>
          <p:cNvPr id="10243" name="Rectangle 3"/>
          <p:cNvSpPr>
            <a:spLocks noGrp="1" noChangeArrowheads="1"/>
          </p:cNvSpPr>
          <p:nvPr>
            <p:ph type="body" idx="1"/>
          </p:nvPr>
        </p:nvSpPr>
        <p:spPr bwMode="auto">
          <a:xfrm>
            <a:off x="720725" y="1063625"/>
            <a:ext cx="7159625" cy="38576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p>
            <a:pPr marL="285750" indent="-285750">
              <a:lnSpc>
                <a:spcPct val="120000"/>
              </a:lnSpc>
              <a:buFont typeface="Arial"/>
              <a:buChar char="•"/>
              <a:defRPr/>
            </a:pPr>
            <a:r>
              <a:rPr lang="en-PH" sz="2000" dirty="0">
                <a:solidFill>
                  <a:srgbClr val="292929"/>
                </a:solidFill>
              </a:rPr>
              <a:t>.NET PCF </a:t>
            </a:r>
            <a:r>
              <a:rPr lang="en-PH" sz="2000" dirty="0" smtClean="0">
                <a:solidFill>
                  <a:srgbClr val="292929"/>
                </a:solidFill>
              </a:rPr>
              <a:t>workshop</a:t>
            </a:r>
          </a:p>
          <a:p>
            <a:pPr marL="285750" indent="-285750">
              <a:lnSpc>
                <a:spcPct val="120000"/>
              </a:lnSpc>
              <a:buFont typeface="Arial"/>
              <a:buChar char="•"/>
              <a:defRPr/>
            </a:pPr>
            <a:r>
              <a:rPr lang="en-PH" sz="2000" dirty="0" smtClean="0">
                <a:solidFill>
                  <a:srgbClr val="292929"/>
                </a:solidFill>
              </a:rPr>
              <a:t>Deploy PCF Runtime for Windows </a:t>
            </a:r>
          </a:p>
          <a:p>
            <a:pPr>
              <a:lnSpc>
                <a:spcPct val="120000"/>
              </a:lnSpc>
              <a:defRPr/>
            </a:pPr>
            <a:r>
              <a:rPr lang="en-PH" sz="2000" dirty="0">
                <a:solidFill>
                  <a:srgbClr val="292929"/>
                </a:solidFill>
              </a:rPr>
              <a:t>	</a:t>
            </a:r>
            <a:r>
              <a:rPr lang="en-PH" sz="2000" dirty="0" smtClean="0">
                <a:solidFill>
                  <a:srgbClr val="292929"/>
                </a:solidFill>
              </a:rPr>
              <a:t>- Vmware OVF creation tool</a:t>
            </a:r>
          </a:p>
          <a:p>
            <a:pPr>
              <a:lnSpc>
                <a:spcPct val="120000"/>
              </a:lnSpc>
              <a:defRPr/>
            </a:pPr>
            <a:r>
              <a:rPr lang="en-PH" sz="2000" dirty="0">
                <a:solidFill>
                  <a:srgbClr val="292929"/>
                </a:solidFill>
              </a:rPr>
              <a:t>	</a:t>
            </a:r>
            <a:r>
              <a:rPr lang="en-PH" sz="2000" dirty="0" smtClean="0">
                <a:solidFill>
                  <a:srgbClr val="292929"/>
                </a:solidFill>
              </a:rPr>
              <a:t>- Datastore for stemcell</a:t>
            </a:r>
          </a:p>
          <a:p>
            <a:pPr>
              <a:lnSpc>
                <a:spcPct val="120000"/>
              </a:lnSpc>
              <a:defRPr/>
            </a:pPr>
            <a:r>
              <a:rPr lang="en-PH" sz="2000" dirty="0">
                <a:solidFill>
                  <a:srgbClr val="292929"/>
                </a:solidFill>
              </a:rPr>
              <a:t>	</a:t>
            </a:r>
            <a:r>
              <a:rPr lang="en-PH" sz="2000" dirty="0" smtClean="0">
                <a:solidFill>
                  <a:srgbClr val="292929"/>
                </a:solidFill>
              </a:rPr>
              <a:t>- MC Windows2012R2 ISO</a:t>
            </a:r>
          </a:p>
          <a:p>
            <a:pPr marL="285750" indent="-285750">
              <a:lnSpc>
                <a:spcPct val="120000"/>
              </a:lnSpc>
              <a:buFont typeface="Arial"/>
              <a:buChar char="•"/>
              <a:defRPr/>
            </a:pPr>
            <a:r>
              <a:rPr lang="en-PH" sz="2000" dirty="0" smtClean="0">
                <a:solidFill>
                  <a:srgbClr val="292929"/>
                </a:solidFill>
              </a:rPr>
              <a:t>.NET Applications Migration</a:t>
            </a:r>
          </a:p>
          <a:p>
            <a:pPr>
              <a:lnSpc>
                <a:spcPct val="120000"/>
              </a:lnSpc>
              <a:defRPr/>
            </a:pPr>
            <a:r>
              <a:rPr lang="en-PH" sz="1800" dirty="0" smtClean="0">
                <a:solidFill>
                  <a:srgbClr val="292929"/>
                </a:solidFill>
                <a:latin typeface="Trebuchet MS" charset="0"/>
                <a:cs typeface="Trebuchet MS" charset="0"/>
              </a:rPr>
              <a:t>	</a:t>
            </a:r>
            <a:endParaRPr lang="en-US" altLang="en-US" sz="1800" dirty="0" smtClean="0"/>
          </a:p>
        </p:txBody>
      </p:sp>
      <p:grpSp>
        <p:nvGrpSpPr>
          <p:cNvPr id="12291" name="Group 3"/>
          <p:cNvGrpSpPr>
            <a:grpSpLocks/>
          </p:cNvGrpSpPr>
          <p:nvPr/>
        </p:nvGrpSpPr>
        <p:grpSpPr bwMode="auto">
          <a:xfrm>
            <a:off x="0" y="4629150"/>
            <a:ext cx="9144000" cy="385763"/>
            <a:chOff x="0" y="4629150"/>
            <a:chExt cx="9144000" cy="385763"/>
          </a:xfrm>
        </p:grpSpPr>
        <p:sp>
          <p:nvSpPr>
            <p:cNvPr id="5" name="Shape 44"/>
            <p:cNvSpPr>
              <a:spLocks noChangeArrowheads="1"/>
            </p:cNvSpPr>
            <p:nvPr/>
          </p:nvSpPr>
          <p:spPr bwMode="auto">
            <a:xfrm>
              <a:off x="0" y="4629150"/>
              <a:ext cx="9144000" cy="385763"/>
            </a:xfrm>
            <a:prstGeom prst="rect">
              <a:avLst/>
            </a:prstGeom>
            <a:solidFill>
              <a:srgbClr val="00685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lIns="91425" tIns="45700" rIns="91425" bIns="45700" anchor="ctr"/>
            <a:lstStyle/>
            <a:p>
              <a:pPr>
                <a:defRPr/>
              </a:pPr>
              <a:endParaRPr lang="en-US" b="1" i="1">
                <a:solidFill>
                  <a:srgbClr val="FFFFFF"/>
                </a:solidFill>
              </a:endParaRPr>
            </a:p>
          </p:txBody>
        </p:sp>
        <p:pic>
          <p:nvPicPr>
            <p:cNvPr id="6" name="Shape 48"/>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1788" y="4686300"/>
              <a:ext cx="900112"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grpSp>
    </p:spTree>
    <p:extLst>
      <p:ext uri="{BB962C8B-B14F-4D97-AF65-F5344CB8AC3E}">
        <p14:creationId xmlns:p14="http://schemas.microsoft.com/office/powerpoint/2010/main" val="3771919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bwMode="auto">
          <a:xfrm>
            <a:off x="457200" y="206375"/>
            <a:ext cx="8229600" cy="8556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170" tIns="46990" rIns="90170" bIns="46990" numCol="1" anchor="t" anchorCtr="0" compatLnSpc="1">
            <a:prstTxWarp prst="textNoShape">
              <a:avLst/>
            </a:prstTxWarp>
          </a:bodyPr>
          <a:lstStyle/>
          <a:p>
            <a:pPr algn="ctr"/>
            <a:r>
              <a:rPr lang="en-US" sz="2800" dirty="0">
                <a:solidFill>
                  <a:schemeClr val="dk2"/>
                </a:solidFill>
              </a:rPr>
              <a:t>R</a:t>
            </a:r>
            <a:r>
              <a:rPr lang="en-US" sz="2800" dirty="0" smtClean="0">
                <a:solidFill>
                  <a:schemeClr val="dk2"/>
                </a:solidFill>
              </a:rPr>
              <a:t>un in Cloud Foundry </a:t>
            </a:r>
            <a:br>
              <a:rPr lang="en-US" sz="2800" dirty="0" smtClean="0">
                <a:solidFill>
                  <a:schemeClr val="dk2"/>
                </a:solidFill>
              </a:rPr>
            </a:br>
            <a:r>
              <a:rPr lang="en-US" sz="2800" dirty="0" smtClean="0">
                <a:solidFill>
                  <a:schemeClr val="dk2"/>
                </a:solidFill>
              </a:rPr>
              <a:t>Stack Comparison - .NET </a:t>
            </a:r>
            <a:r>
              <a:rPr lang="en-US" sz="2800" dirty="0" err="1" smtClean="0">
                <a:solidFill>
                  <a:schemeClr val="dk2"/>
                </a:solidFill>
              </a:rPr>
              <a:t>vs</a:t>
            </a:r>
            <a:r>
              <a:rPr lang="en-US" sz="2800" dirty="0" smtClean="0">
                <a:solidFill>
                  <a:schemeClr val="dk2"/>
                </a:solidFill>
              </a:rPr>
              <a:t> .NET Core</a:t>
            </a:r>
            <a:endParaRPr lang="en-PH" sz="2800" dirty="0">
              <a:solidFill>
                <a:srgbClr val="008881"/>
              </a:solidFill>
              <a:ea typeface="MS PGothic" charset="0"/>
            </a:endParaRPr>
          </a:p>
        </p:txBody>
      </p:sp>
      <p:sp>
        <p:nvSpPr>
          <p:cNvPr id="5123" name="Rectangle 3"/>
          <p:cNvSpPr>
            <a:spLocks noChangeArrowheads="1"/>
          </p:cNvSpPr>
          <p:nvPr/>
        </p:nvSpPr>
        <p:spPr bwMode="auto">
          <a:xfrm>
            <a:off x="827088" y="1349375"/>
            <a:ext cx="1985962" cy="373063"/>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PH" sz="1500" b="1">
                <a:solidFill>
                  <a:srgbClr val="292929"/>
                </a:solidFill>
                <a:latin typeface="Trebuchet MS" charset="0"/>
              </a:rPr>
              <a:t>Stack Name</a:t>
            </a:r>
            <a:endParaRPr lang="en-PH"/>
          </a:p>
        </p:txBody>
      </p:sp>
      <p:sp>
        <p:nvSpPr>
          <p:cNvPr id="5124" name="Rectangle 4"/>
          <p:cNvSpPr>
            <a:spLocks noChangeArrowheads="1"/>
          </p:cNvSpPr>
          <p:nvPr/>
        </p:nvSpPr>
        <p:spPr bwMode="auto">
          <a:xfrm>
            <a:off x="825500" y="1722438"/>
            <a:ext cx="1987550" cy="373062"/>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a:solidFill>
                  <a:srgbClr val="292929"/>
                </a:solidFill>
              </a:rPr>
              <a:t>CF Runtime</a:t>
            </a:r>
            <a:endParaRPr lang="en-US" altLang="zh-CN"/>
          </a:p>
        </p:txBody>
      </p:sp>
      <p:sp>
        <p:nvSpPr>
          <p:cNvPr id="5125" name="Rectangle 5"/>
          <p:cNvSpPr>
            <a:spLocks noChangeArrowheads="1"/>
          </p:cNvSpPr>
          <p:nvPr/>
        </p:nvSpPr>
        <p:spPr bwMode="auto">
          <a:xfrm>
            <a:off x="827088" y="3209925"/>
            <a:ext cx="1987550" cy="373063"/>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b="1">
                <a:solidFill>
                  <a:srgbClr val="292929"/>
                </a:solidFill>
                <a:latin typeface="Trebuchet MS" charset="0"/>
              </a:rPr>
              <a:t>Container </a:t>
            </a:r>
            <a:endParaRPr lang="en-US" altLang="zh-CN"/>
          </a:p>
        </p:txBody>
      </p:sp>
      <p:sp>
        <p:nvSpPr>
          <p:cNvPr id="5126" name="Rectangle 6"/>
          <p:cNvSpPr>
            <a:spLocks noChangeArrowheads="1"/>
          </p:cNvSpPr>
          <p:nvPr/>
        </p:nvSpPr>
        <p:spPr bwMode="auto">
          <a:xfrm>
            <a:off x="825500" y="2095500"/>
            <a:ext cx="1987550" cy="744538"/>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a:solidFill>
                  <a:srgbClr val="292929"/>
                </a:solidFill>
              </a:rPr>
              <a:t>Buildpack</a:t>
            </a:r>
            <a:endParaRPr lang="en-US" altLang="zh-CN"/>
          </a:p>
        </p:txBody>
      </p:sp>
      <p:sp>
        <p:nvSpPr>
          <p:cNvPr id="5127" name="Rectangle 7"/>
          <p:cNvSpPr>
            <a:spLocks noChangeArrowheads="1"/>
          </p:cNvSpPr>
          <p:nvPr/>
        </p:nvSpPr>
        <p:spPr bwMode="auto">
          <a:xfrm>
            <a:off x="827088" y="3582988"/>
            <a:ext cx="1987550" cy="373062"/>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b="1">
                <a:solidFill>
                  <a:srgbClr val="292929"/>
                </a:solidFill>
                <a:latin typeface="Trebuchet MS" charset="0"/>
              </a:rPr>
              <a:t>Developer OS</a:t>
            </a:r>
            <a:endParaRPr lang="en-US" altLang="zh-CN"/>
          </a:p>
        </p:txBody>
      </p:sp>
      <p:sp>
        <p:nvSpPr>
          <p:cNvPr id="5128" name="Rectangle 8"/>
          <p:cNvSpPr>
            <a:spLocks noChangeArrowheads="1"/>
          </p:cNvSpPr>
          <p:nvPr/>
        </p:nvSpPr>
        <p:spPr bwMode="auto">
          <a:xfrm>
            <a:off x="828675" y="2838450"/>
            <a:ext cx="1987550" cy="371475"/>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b="1">
                <a:solidFill>
                  <a:srgbClr val="292929"/>
                </a:solidFill>
                <a:latin typeface="Trebuchet MS" charset="0"/>
              </a:rPr>
              <a:t>CLR Version</a:t>
            </a:r>
            <a:endParaRPr lang="en-US" altLang="zh-CN"/>
          </a:p>
        </p:txBody>
      </p:sp>
      <p:sp>
        <p:nvSpPr>
          <p:cNvPr id="5129" name="Rectangle 9"/>
          <p:cNvSpPr>
            <a:spLocks noChangeArrowheads="1"/>
          </p:cNvSpPr>
          <p:nvPr/>
        </p:nvSpPr>
        <p:spPr bwMode="auto">
          <a:xfrm>
            <a:off x="2816225" y="1349375"/>
            <a:ext cx="2293938" cy="373063"/>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b="1">
                <a:solidFill>
                  <a:srgbClr val="292929"/>
                </a:solidFill>
                <a:latin typeface="Trebuchet MS" charset="0"/>
              </a:rPr>
              <a:t>windows2012R2</a:t>
            </a:r>
            <a:endParaRPr lang="en-US" altLang="zh-CN"/>
          </a:p>
        </p:txBody>
      </p:sp>
      <p:sp>
        <p:nvSpPr>
          <p:cNvPr id="5130" name="Rectangle 10"/>
          <p:cNvSpPr>
            <a:spLocks noChangeArrowheads="1"/>
          </p:cNvSpPr>
          <p:nvPr/>
        </p:nvSpPr>
        <p:spPr bwMode="auto">
          <a:xfrm>
            <a:off x="2816225" y="1730375"/>
            <a:ext cx="2293938" cy="373063"/>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dirty="0">
                <a:solidFill>
                  <a:srgbClr val="292929"/>
                </a:solidFill>
                <a:latin typeface="Trebuchet MS" charset="0"/>
              </a:rPr>
              <a:t>Diego</a:t>
            </a:r>
            <a:endParaRPr lang="en-US" altLang="zh-CN" dirty="0"/>
          </a:p>
        </p:txBody>
      </p:sp>
      <p:sp>
        <p:nvSpPr>
          <p:cNvPr id="5131" name="Rectangle 11"/>
          <p:cNvSpPr>
            <a:spLocks noChangeArrowheads="1"/>
          </p:cNvSpPr>
          <p:nvPr/>
        </p:nvSpPr>
        <p:spPr bwMode="auto">
          <a:xfrm>
            <a:off x="2816225" y="3211513"/>
            <a:ext cx="2293938" cy="371475"/>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a:solidFill>
                  <a:srgbClr val="292929"/>
                </a:solidFill>
                <a:latin typeface="Trebuchet MS" charset="0"/>
              </a:rPr>
              <a:t>Garden-Windows </a:t>
            </a:r>
            <a:endParaRPr lang="en-US" altLang="zh-CN"/>
          </a:p>
        </p:txBody>
      </p:sp>
      <p:sp>
        <p:nvSpPr>
          <p:cNvPr id="5132" name="Rectangle 12"/>
          <p:cNvSpPr>
            <a:spLocks noChangeArrowheads="1"/>
          </p:cNvSpPr>
          <p:nvPr/>
        </p:nvSpPr>
        <p:spPr bwMode="auto">
          <a:xfrm>
            <a:off x="2814638" y="2103438"/>
            <a:ext cx="2295525" cy="735012"/>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dirty="0" err="1" smtClean="0">
                <a:solidFill>
                  <a:srgbClr val="292929"/>
                </a:solidFill>
                <a:latin typeface="Trebuchet MS" charset="0"/>
              </a:rPr>
              <a:t>binary_buildpack</a:t>
            </a:r>
            <a:endParaRPr lang="en-US" altLang="zh-CN" sz="1500" dirty="0">
              <a:solidFill>
                <a:srgbClr val="292929"/>
              </a:solidFill>
              <a:latin typeface="Trebuchet MS" charset="0"/>
            </a:endParaRPr>
          </a:p>
          <a:p>
            <a:pPr eaLnBrk="1" hangingPunct="1">
              <a:defRPr/>
            </a:pPr>
            <a:r>
              <a:rPr lang="en-US" altLang="zh-CN" sz="1500" dirty="0" smtClean="0">
                <a:solidFill>
                  <a:srgbClr val="292929"/>
                </a:solidFill>
                <a:latin typeface="Trebuchet MS" charset="0"/>
              </a:rPr>
              <a:t>HWC </a:t>
            </a:r>
            <a:r>
              <a:rPr lang="en-US" altLang="zh-CN" sz="1500" dirty="0" err="1" smtClean="0">
                <a:solidFill>
                  <a:srgbClr val="292929"/>
                </a:solidFill>
                <a:latin typeface="Trebuchet MS" charset="0"/>
              </a:rPr>
              <a:t>buildpack</a:t>
            </a:r>
            <a:endParaRPr lang="en-US" altLang="zh-CN" sz="1500" dirty="0">
              <a:solidFill>
                <a:srgbClr val="292929"/>
              </a:solidFill>
              <a:latin typeface="Trebuchet MS" charset="0"/>
            </a:endParaRPr>
          </a:p>
        </p:txBody>
      </p:sp>
      <p:sp>
        <p:nvSpPr>
          <p:cNvPr id="5133" name="Rectangle 13"/>
          <p:cNvSpPr>
            <a:spLocks noChangeArrowheads="1"/>
          </p:cNvSpPr>
          <p:nvPr/>
        </p:nvSpPr>
        <p:spPr bwMode="auto">
          <a:xfrm>
            <a:off x="2816225" y="3582988"/>
            <a:ext cx="2292350" cy="373062"/>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a:solidFill>
                  <a:srgbClr val="292929"/>
                </a:solidFill>
                <a:latin typeface="Trebuchet MS" charset="0"/>
              </a:rPr>
              <a:t>Windows </a:t>
            </a:r>
            <a:endParaRPr lang="en-US" altLang="zh-CN"/>
          </a:p>
        </p:txBody>
      </p:sp>
      <p:sp>
        <p:nvSpPr>
          <p:cNvPr id="5134" name="Rectangle 14"/>
          <p:cNvSpPr>
            <a:spLocks noChangeArrowheads="1"/>
          </p:cNvSpPr>
          <p:nvPr/>
        </p:nvSpPr>
        <p:spPr bwMode="auto">
          <a:xfrm>
            <a:off x="2816225" y="2838450"/>
            <a:ext cx="2293938" cy="373063"/>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dirty="0">
                <a:solidFill>
                  <a:srgbClr val="292929"/>
                </a:solidFill>
                <a:latin typeface="Trebuchet MS" charset="0"/>
              </a:rPr>
              <a:t>.NET 3.5-4.5+ </a:t>
            </a:r>
            <a:endParaRPr lang="en-US" altLang="zh-CN" dirty="0"/>
          </a:p>
        </p:txBody>
      </p:sp>
      <p:sp>
        <p:nvSpPr>
          <p:cNvPr id="5135" name="Rectangle 15"/>
          <p:cNvSpPr>
            <a:spLocks noChangeArrowheads="1"/>
          </p:cNvSpPr>
          <p:nvPr/>
        </p:nvSpPr>
        <p:spPr bwMode="auto">
          <a:xfrm>
            <a:off x="825500" y="1730375"/>
            <a:ext cx="1987550" cy="373063"/>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b="1">
                <a:solidFill>
                  <a:srgbClr val="292929"/>
                </a:solidFill>
                <a:latin typeface="Trebuchet MS" charset="0"/>
              </a:rPr>
              <a:t>CF Runtime</a:t>
            </a:r>
            <a:endParaRPr lang="en-US" altLang="zh-CN"/>
          </a:p>
        </p:txBody>
      </p:sp>
      <p:sp>
        <p:nvSpPr>
          <p:cNvPr id="5136" name="Rectangle 16"/>
          <p:cNvSpPr>
            <a:spLocks noChangeArrowheads="1"/>
          </p:cNvSpPr>
          <p:nvPr/>
        </p:nvSpPr>
        <p:spPr bwMode="auto">
          <a:xfrm>
            <a:off x="825500" y="2103438"/>
            <a:ext cx="1987550" cy="744537"/>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fontAlgn="t" hangingPunct="1">
              <a:defRPr/>
            </a:pPr>
            <a:r>
              <a:rPr lang="en-US" altLang="zh-CN" sz="1500" b="1">
                <a:solidFill>
                  <a:srgbClr val="292929"/>
                </a:solidFill>
                <a:latin typeface="Trebuchet MS" charset="0"/>
              </a:rPr>
              <a:t>Buildpack</a:t>
            </a:r>
          </a:p>
        </p:txBody>
      </p:sp>
      <p:sp>
        <p:nvSpPr>
          <p:cNvPr id="5137" name="Rectangle 17"/>
          <p:cNvSpPr>
            <a:spLocks noChangeArrowheads="1"/>
          </p:cNvSpPr>
          <p:nvPr/>
        </p:nvSpPr>
        <p:spPr bwMode="auto">
          <a:xfrm>
            <a:off x="5111750" y="1349375"/>
            <a:ext cx="1985963" cy="373063"/>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b="1">
                <a:solidFill>
                  <a:srgbClr val="292929"/>
                </a:solidFill>
                <a:latin typeface="Trebuchet MS" charset="0"/>
              </a:rPr>
              <a:t>cflinuxfs2</a:t>
            </a:r>
          </a:p>
        </p:txBody>
      </p:sp>
      <p:sp>
        <p:nvSpPr>
          <p:cNvPr id="5138" name="Rectangle 18"/>
          <p:cNvSpPr>
            <a:spLocks noChangeArrowheads="1"/>
          </p:cNvSpPr>
          <p:nvPr/>
        </p:nvSpPr>
        <p:spPr bwMode="auto">
          <a:xfrm>
            <a:off x="5111750" y="1730375"/>
            <a:ext cx="1987550" cy="373063"/>
          </a:xfrm>
          <a:prstGeom prst="rect">
            <a:avLst/>
          </a:prstGeom>
          <a:solidFill>
            <a:srgbClr val="C0C0C0"/>
          </a:solidFill>
          <a:ln w="9525" cap="flat" cmpd="sng">
            <a:solidFill>
              <a:srgbClr val="EAEAEA"/>
            </a:solidFill>
            <a:bevel/>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dirty="0">
                <a:solidFill>
                  <a:srgbClr val="292929"/>
                </a:solidFill>
                <a:latin typeface="Trebuchet MS" charset="0"/>
              </a:rPr>
              <a:t>Diego </a:t>
            </a:r>
          </a:p>
        </p:txBody>
      </p:sp>
      <p:sp>
        <p:nvSpPr>
          <p:cNvPr id="5139" name="Rectangle 19"/>
          <p:cNvSpPr>
            <a:spLocks noChangeArrowheads="1"/>
          </p:cNvSpPr>
          <p:nvPr/>
        </p:nvSpPr>
        <p:spPr bwMode="auto">
          <a:xfrm>
            <a:off x="5118100" y="3211513"/>
            <a:ext cx="1985963" cy="371475"/>
          </a:xfrm>
          <a:prstGeom prst="rect">
            <a:avLst/>
          </a:prstGeom>
          <a:solidFill>
            <a:srgbClr val="C0C0C0"/>
          </a:solidFill>
          <a:ln w="9525" cap="flat" cmpd="sng">
            <a:solidFill>
              <a:srgbClr val="EAEAEA"/>
            </a:solidFill>
            <a:bevel/>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a:solidFill>
                  <a:srgbClr val="292929"/>
                </a:solidFill>
                <a:latin typeface="Trebuchet MS" charset="0"/>
              </a:rPr>
              <a:t>Garden-Linux </a:t>
            </a:r>
          </a:p>
        </p:txBody>
      </p:sp>
      <p:sp>
        <p:nvSpPr>
          <p:cNvPr id="5140" name="Rectangle 20"/>
          <p:cNvSpPr>
            <a:spLocks noChangeArrowheads="1"/>
          </p:cNvSpPr>
          <p:nvPr/>
        </p:nvSpPr>
        <p:spPr bwMode="auto">
          <a:xfrm>
            <a:off x="5113338" y="2101850"/>
            <a:ext cx="1985962" cy="744538"/>
          </a:xfrm>
          <a:prstGeom prst="rect">
            <a:avLst/>
          </a:prstGeom>
          <a:solidFill>
            <a:srgbClr val="C0C0C0"/>
          </a:solidFill>
          <a:ln w="9525" cap="flat" cmpd="sng">
            <a:solidFill>
              <a:srgbClr val="EAEAEA"/>
            </a:solidFill>
            <a:bevel/>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defRPr/>
            </a:pPr>
            <a:r>
              <a:rPr lang="en-US" altLang="en-US" sz="1500" dirty="0" err="1">
                <a:solidFill>
                  <a:srgbClr val="292929"/>
                </a:solidFill>
                <a:latin typeface="Trebuchet MS" charset="0"/>
              </a:rPr>
              <a:t>.Net</a:t>
            </a:r>
            <a:r>
              <a:rPr lang="en-US" altLang="en-US" sz="1500" dirty="0">
                <a:solidFill>
                  <a:srgbClr val="292929"/>
                </a:solidFill>
                <a:latin typeface="Trebuchet MS" charset="0"/>
              </a:rPr>
              <a:t> core </a:t>
            </a:r>
            <a:r>
              <a:rPr lang="en-US" altLang="en-US" sz="1500" dirty="0" err="1">
                <a:solidFill>
                  <a:srgbClr val="292929"/>
                </a:solidFill>
                <a:latin typeface="Trebuchet MS" charset="0"/>
              </a:rPr>
              <a:t>buildpack</a:t>
            </a:r>
            <a:endParaRPr lang="en-US" altLang="en-US" dirty="0"/>
          </a:p>
        </p:txBody>
      </p:sp>
      <p:sp>
        <p:nvSpPr>
          <p:cNvPr id="5141" name="Rectangle 21"/>
          <p:cNvSpPr>
            <a:spLocks noChangeArrowheads="1"/>
          </p:cNvSpPr>
          <p:nvPr/>
        </p:nvSpPr>
        <p:spPr bwMode="auto">
          <a:xfrm>
            <a:off x="5111750" y="3582988"/>
            <a:ext cx="1987550" cy="373062"/>
          </a:xfrm>
          <a:prstGeom prst="rect">
            <a:avLst/>
          </a:prstGeom>
          <a:solidFill>
            <a:srgbClr val="C0C0C0"/>
          </a:solidFill>
          <a:ln w="9525" cap="flat" cmpd="sng">
            <a:solidFill>
              <a:srgbClr val="EAEAEA"/>
            </a:solidFill>
            <a:bevel/>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dirty="0">
                <a:solidFill>
                  <a:srgbClr val="292929"/>
                </a:solidFill>
                <a:latin typeface="Trebuchet MS" charset="0"/>
              </a:rPr>
              <a:t>Win, Mac OSX, Linux</a:t>
            </a:r>
          </a:p>
        </p:txBody>
      </p:sp>
      <p:sp>
        <p:nvSpPr>
          <p:cNvPr id="5142" name="Rectangle 22"/>
          <p:cNvSpPr>
            <a:spLocks noChangeArrowheads="1"/>
          </p:cNvSpPr>
          <p:nvPr/>
        </p:nvSpPr>
        <p:spPr bwMode="auto">
          <a:xfrm>
            <a:off x="5118100" y="2838450"/>
            <a:ext cx="1987550" cy="371475"/>
          </a:xfrm>
          <a:prstGeom prst="rect">
            <a:avLst/>
          </a:prstGeom>
          <a:solidFill>
            <a:srgbClr val="C0C0C0"/>
          </a:solidFill>
          <a:ln w="9525" cap="flat" cmpd="sng">
            <a:solidFill>
              <a:srgbClr val="EAEAEA"/>
            </a:solidFill>
            <a:bevel/>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dirty="0" err="1" smtClean="0">
                <a:solidFill>
                  <a:srgbClr val="292929"/>
                </a:solidFill>
                <a:latin typeface="Trebuchet MS" charset="0"/>
              </a:rPr>
              <a:t>CoreCLR</a:t>
            </a:r>
            <a:r>
              <a:rPr lang="en-US" altLang="zh-CN" sz="1500" dirty="0" smtClean="0">
                <a:solidFill>
                  <a:srgbClr val="292929"/>
                </a:solidFill>
                <a:latin typeface="Trebuchet MS" charset="0"/>
              </a:rPr>
              <a:t> </a:t>
            </a:r>
            <a:endParaRPr lang="en-US" altLang="zh-CN" sz="1500" dirty="0">
              <a:solidFill>
                <a:srgbClr val="292929"/>
              </a:solidFill>
              <a:latin typeface="Trebuchet MS" charset="0"/>
            </a:endParaRPr>
          </a:p>
        </p:txBody>
      </p:sp>
      <p:grpSp>
        <p:nvGrpSpPr>
          <p:cNvPr id="10262" name="Group 22"/>
          <p:cNvGrpSpPr>
            <a:grpSpLocks/>
          </p:cNvGrpSpPr>
          <p:nvPr/>
        </p:nvGrpSpPr>
        <p:grpSpPr bwMode="auto">
          <a:xfrm>
            <a:off x="0" y="4629150"/>
            <a:ext cx="9144000" cy="385763"/>
            <a:chOff x="0" y="4629150"/>
            <a:chExt cx="9144000" cy="385763"/>
          </a:xfrm>
        </p:grpSpPr>
        <p:sp>
          <p:nvSpPr>
            <p:cNvPr id="24" name="Shape 44"/>
            <p:cNvSpPr>
              <a:spLocks noChangeArrowheads="1"/>
            </p:cNvSpPr>
            <p:nvPr/>
          </p:nvSpPr>
          <p:spPr bwMode="auto">
            <a:xfrm>
              <a:off x="0" y="4629150"/>
              <a:ext cx="9144000" cy="385763"/>
            </a:xfrm>
            <a:prstGeom prst="rect">
              <a:avLst/>
            </a:prstGeom>
            <a:solidFill>
              <a:srgbClr val="00685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lIns="91425" tIns="45700" rIns="91425" bIns="45700" anchor="ctr"/>
            <a:lstStyle/>
            <a:p>
              <a:pPr>
                <a:defRPr/>
              </a:pPr>
              <a:endParaRPr lang="en-US" b="1" i="1">
                <a:solidFill>
                  <a:srgbClr val="FFFFFF"/>
                </a:solidFill>
              </a:endParaRPr>
            </a:p>
          </p:txBody>
        </p:sp>
        <p:pic>
          <p:nvPicPr>
            <p:cNvPr id="25" name="Shape 48"/>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1788" y="4686300"/>
              <a:ext cx="900112"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grpSp>
    </p:spTree>
    <p:extLst>
      <p:ext uri="{BB962C8B-B14F-4D97-AF65-F5344CB8AC3E}">
        <p14:creationId xmlns:p14="http://schemas.microsoft.com/office/powerpoint/2010/main" val="2371537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2665359" y="215870"/>
            <a:ext cx="4416318" cy="85566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ctr" anchorCtr="0" compatLnSpc="1">
            <a:prstTxWarp prst="textNoShape">
              <a:avLst/>
            </a:prstTxWarp>
          </a:bodyPr>
          <a:lstStyle/>
          <a:p>
            <a:pPr>
              <a:defRPr/>
            </a:pPr>
            <a:r>
              <a:rPr lang="en-US" sz="2800" dirty="0">
                <a:solidFill>
                  <a:schemeClr val="dk2"/>
                </a:solidFill>
              </a:rPr>
              <a:t>W</a:t>
            </a:r>
            <a:r>
              <a:rPr lang="en-US" sz="2800" dirty="0" smtClean="0">
                <a:solidFill>
                  <a:schemeClr val="dk2"/>
                </a:solidFill>
              </a:rPr>
              <a:t>hen to choose Which</a:t>
            </a:r>
            <a:endParaRPr lang="en-PH" sz="2800" dirty="0" smtClean="0">
              <a:solidFill>
                <a:srgbClr val="008881"/>
              </a:solidFill>
            </a:endParaRPr>
          </a:p>
        </p:txBody>
      </p:sp>
      <p:sp>
        <p:nvSpPr>
          <p:cNvPr id="11267" name="Rectangle 3"/>
          <p:cNvSpPr>
            <a:spLocks noGrp="1" noChangeArrowheads="1"/>
          </p:cNvSpPr>
          <p:nvPr>
            <p:ph type="body" idx="1"/>
          </p:nvPr>
        </p:nvSpPr>
        <p:spPr bwMode="auto">
          <a:xfrm>
            <a:off x="719138" y="1062038"/>
            <a:ext cx="6969125" cy="33940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p>
            <a:pPr marL="342900" indent="-342900">
              <a:lnSpc>
                <a:spcPct val="120000"/>
              </a:lnSpc>
              <a:buFont typeface="Arial"/>
              <a:buChar char="•"/>
              <a:defRPr/>
            </a:pPr>
            <a:r>
              <a:rPr lang="en-US" altLang="en-US" sz="2000" dirty="0" smtClean="0">
                <a:solidFill>
                  <a:srgbClr val="292929"/>
                </a:solidFill>
              </a:rPr>
              <a:t>Greenfield Applications – Core First</a:t>
            </a:r>
          </a:p>
          <a:p>
            <a:pPr marL="342900" indent="-342900">
              <a:lnSpc>
                <a:spcPct val="120000"/>
              </a:lnSpc>
              <a:buFont typeface="Arial"/>
              <a:buChar char="•"/>
              <a:defRPr/>
            </a:pPr>
            <a:r>
              <a:rPr lang="en-US" altLang="en-US" sz="2000" dirty="0" err="1" smtClean="0">
                <a:solidFill>
                  <a:srgbClr val="292929"/>
                </a:solidFill>
              </a:rPr>
              <a:t>Replatforming</a:t>
            </a:r>
            <a:r>
              <a:rPr lang="en-US" altLang="en-US" sz="2000" dirty="0" smtClean="0">
                <a:solidFill>
                  <a:srgbClr val="292929"/>
                </a:solidFill>
              </a:rPr>
              <a:t> Existing Apps – stay with ASP.NET  </a:t>
            </a:r>
          </a:p>
          <a:p>
            <a:pPr marL="342900" indent="-342900">
              <a:lnSpc>
                <a:spcPct val="120000"/>
              </a:lnSpc>
              <a:buFont typeface="Arial"/>
              <a:buChar char="•"/>
              <a:defRPr/>
            </a:pPr>
            <a:r>
              <a:rPr lang="en-US" altLang="en-US" sz="2000" dirty="0" smtClean="0">
                <a:solidFill>
                  <a:srgbClr val="292929"/>
                </a:solidFill>
              </a:rPr>
              <a:t>Dependencies and framework requirements will dictate your choice </a:t>
            </a:r>
          </a:p>
        </p:txBody>
      </p:sp>
      <p:grpSp>
        <p:nvGrpSpPr>
          <p:cNvPr id="2" name="Group 3"/>
          <p:cNvGrpSpPr>
            <a:grpSpLocks/>
          </p:cNvGrpSpPr>
          <p:nvPr/>
        </p:nvGrpSpPr>
        <p:grpSpPr bwMode="auto">
          <a:xfrm>
            <a:off x="0" y="4629150"/>
            <a:ext cx="9144000" cy="385763"/>
            <a:chOff x="0" y="4629150"/>
            <a:chExt cx="9144000" cy="385763"/>
          </a:xfrm>
        </p:grpSpPr>
        <p:sp>
          <p:nvSpPr>
            <p:cNvPr id="5" name="Shape 44"/>
            <p:cNvSpPr>
              <a:spLocks noChangeArrowheads="1"/>
            </p:cNvSpPr>
            <p:nvPr/>
          </p:nvSpPr>
          <p:spPr bwMode="auto">
            <a:xfrm>
              <a:off x="0" y="4629150"/>
              <a:ext cx="9144000" cy="385763"/>
            </a:xfrm>
            <a:prstGeom prst="rect">
              <a:avLst/>
            </a:prstGeom>
            <a:solidFill>
              <a:srgbClr val="00685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lIns="91425" tIns="45700" rIns="91425" bIns="45700" anchor="ctr"/>
            <a:lstStyle/>
            <a:p>
              <a:pPr>
                <a:defRPr/>
              </a:pPr>
              <a:endParaRPr lang="en-US" b="1" i="1">
                <a:solidFill>
                  <a:srgbClr val="FFFFFF"/>
                </a:solidFill>
              </a:endParaRPr>
            </a:p>
          </p:txBody>
        </p:sp>
        <p:pic>
          <p:nvPicPr>
            <p:cNvPr id="6" name="Shape 48"/>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1788" y="4686300"/>
              <a:ext cx="900112"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grpSp>
    </p:spTree>
    <p:extLst>
      <p:ext uri="{BB962C8B-B14F-4D97-AF65-F5344CB8AC3E}">
        <p14:creationId xmlns:p14="http://schemas.microsoft.com/office/powerpoint/2010/main" val="2792199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rgbClr val="000000"/>
                </a:solidFill>
                <a:miter lim="800000"/>
                <a:headEnd/>
                <a:tailEnd/>
              </a14:hiddenLine>
            </a:ext>
          </a:extLst>
        </p:spPr>
        <p:txBody>
          <a:bodyPr wrap="square" lIns="91440" tIns="45720" rIns="91440" bIns="45720" numCol="1" anchor="ctr" anchorCtr="0" compatLnSpc="1">
            <a:prstTxWarp prst="textNoShape">
              <a:avLst/>
            </a:prstTxWarp>
          </a:bodyPr>
          <a:lstStyle/>
          <a:p>
            <a:r>
              <a:rPr lang="en-US" altLang="zh-CN" sz="3000" dirty="0">
                <a:solidFill>
                  <a:srgbClr val="008000"/>
                </a:solidFill>
              </a:rPr>
              <a:t>Enter Cloud Foundry</a:t>
            </a:r>
          </a:p>
        </p:txBody>
      </p:sp>
      <p:sp>
        <p:nvSpPr>
          <p:cNvPr id="11267" name="Rectangle 3"/>
          <p:cNvSpPr>
            <a:spLocks noGrp="1" noChangeArrowheads="1"/>
          </p:cNvSpPr>
          <p:nvPr>
            <p:ph type="body" sz="half"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en-PH" sz="1500" dirty="0">
              <a:solidFill>
                <a:schemeClr val="bg1"/>
              </a:solidFill>
            </a:endParaRPr>
          </a:p>
          <a:p>
            <a:endParaRPr lang="en-PH" sz="1500" dirty="0">
              <a:solidFill>
                <a:schemeClr val="bg1"/>
              </a:solidFill>
            </a:endParaRPr>
          </a:p>
          <a:p>
            <a:endParaRPr lang="en-PH" sz="1500" dirty="0">
              <a:solidFill>
                <a:schemeClr val="bg1"/>
              </a:solidFill>
            </a:endParaRPr>
          </a:p>
          <a:p>
            <a:endParaRPr lang="en-PH" sz="1500" dirty="0">
              <a:solidFill>
                <a:schemeClr val="bg1"/>
              </a:solidFill>
            </a:endParaRPr>
          </a:p>
          <a:p>
            <a:endParaRPr lang="en-PH" sz="1500" dirty="0">
              <a:solidFill>
                <a:schemeClr val="bg1"/>
              </a:solidFill>
            </a:endParaRPr>
          </a:p>
          <a:p>
            <a:endParaRPr lang="en-PH" sz="1500" dirty="0">
              <a:solidFill>
                <a:schemeClr val="bg1"/>
              </a:solidFill>
            </a:endParaRPr>
          </a:p>
          <a:p>
            <a:endParaRPr lang="en-PH" sz="1500" dirty="0">
              <a:solidFill>
                <a:schemeClr val="bg1"/>
              </a:solidFill>
            </a:endParaRPr>
          </a:p>
          <a:p>
            <a:endParaRPr lang="en-PH" sz="1500" dirty="0">
              <a:solidFill>
                <a:schemeClr val="bg1"/>
              </a:solidFill>
            </a:endParaRPr>
          </a:p>
          <a:p>
            <a:endParaRPr lang="en-PH" sz="1500" dirty="0">
              <a:solidFill>
                <a:schemeClr val="tx2"/>
              </a:solidFill>
            </a:endParaRPr>
          </a:p>
          <a:p>
            <a:endParaRPr lang="en-PH" sz="1500" dirty="0">
              <a:solidFill>
                <a:schemeClr val="tx2"/>
              </a:solidFill>
            </a:endParaRPr>
          </a:p>
          <a:p>
            <a:r>
              <a:rPr lang="en-PH" sz="1500" dirty="0">
                <a:solidFill>
                  <a:schemeClr val="tx2"/>
                </a:solidFill>
              </a:rPr>
              <a:t>● True runtime elasticity</a:t>
            </a:r>
          </a:p>
          <a:p>
            <a:r>
              <a:rPr lang="en-PH" sz="1500" dirty="0">
                <a:solidFill>
                  <a:schemeClr val="tx2"/>
                </a:solidFill>
              </a:rPr>
              <a:t>● Lifecycle Management (no more pets)</a:t>
            </a:r>
          </a:p>
          <a:p>
            <a:r>
              <a:rPr lang="en-PH" sz="1500" dirty="0">
                <a:solidFill>
                  <a:schemeClr val="tx2"/>
                </a:solidFill>
              </a:rPr>
              <a:t>● Better containerization</a:t>
            </a:r>
          </a:p>
          <a:p>
            <a:r>
              <a:rPr lang="en-PH" sz="1500" dirty="0">
                <a:solidFill>
                  <a:schemeClr val="tx2"/>
                </a:solidFill>
              </a:rPr>
              <a:t>● Improved security posture</a:t>
            </a:r>
          </a:p>
        </p:txBody>
      </p:sp>
      <p:sp>
        <p:nvSpPr>
          <p:cNvPr id="11268" name="Line 4"/>
          <p:cNvSpPr>
            <a:spLocks noChangeShapeType="1"/>
          </p:cNvSpPr>
          <p:nvPr/>
        </p:nvSpPr>
        <p:spPr bwMode="auto">
          <a:xfrm>
            <a:off x="576263" y="982663"/>
            <a:ext cx="395287" cy="0"/>
          </a:xfrm>
          <a:prstGeom prst="line">
            <a:avLst/>
          </a:prstGeom>
          <a:noFill/>
          <a:ln w="25400" cap="flat" cmpd="sng">
            <a:solidFill>
              <a:srgbClr val="0099FF"/>
            </a:solidFill>
            <a:bevel/>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69" name="Rectangle 5"/>
          <p:cNvSpPr>
            <a:spLocks noChangeArrowheads="1"/>
          </p:cNvSpPr>
          <p:nvPr/>
        </p:nvSpPr>
        <p:spPr bwMode="auto">
          <a:xfrm>
            <a:off x="8020050" y="4754563"/>
            <a:ext cx="1116013" cy="365125"/>
          </a:xfrm>
          <a:prstGeom prst="rect">
            <a:avLst/>
          </a:prstGeom>
          <a:solidFill>
            <a:srgbClr val="00517C"/>
          </a:solidFill>
          <a:ln>
            <a:noFill/>
          </a:ln>
          <a:effectLst/>
          <a:extLst>
            <a:ext uri="{91240B29-F687-4f45-9708-019B960494DF}">
              <a14:hiddenLine xmlns:a14="http://schemas.microsoft.com/office/drawing/2010/main" w="9525" cap="flat"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a:p>
        </p:txBody>
      </p:sp>
      <p:sp>
        <p:nvSpPr>
          <p:cNvPr id="11270" name="Rectangle 6"/>
          <p:cNvSpPr>
            <a:spLocks noChangeArrowheads="1"/>
          </p:cNvSpPr>
          <p:nvPr/>
        </p:nvSpPr>
        <p:spPr bwMode="auto">
          <a:xfrm>
            <a:off x="4618038" y="1200150"/>
            <a:ext cx="4518025" cy="365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lstStyle/>
          <a:p>
            <a:pPr eaLnBrk="1" hangingPunct="1">
              <a:buFontTx/>
              <a:buNone/>
            </a:pPr>
            <a:r>
              <a:rPr lang="en-PH" sz="1800" dirty="0">
                <a:ea typeface="ＭＳ Ｐゴシック" charset="0"/>
                <a:cs typeface="Arial" charset="0"/>
              </a:rPr>
              <a:t>Goals could be accomplished for </a:t>
            </a:r>
            <a:r>
              <a:rPr lang="en-PH" sz="1800" dirty="0" smtClean="0">
                <a:ea typeface="ＭＳ Ｐゴシック" charset="0"/>
                <a:cs typeface="Arial" charset="0"/>
              </a:rPr>
              <a:t>.Net</a:t>
            </a:r>
            <a:endParaRPr lang="en-PH" sz="1800" dirty="0">
              <a:ea typeface="ＭＳ Ｐゴシック" charset="0"/>
              <a:cs typeface="Arial" charset="0"/>
            </a:endParaRPr>
          </a:p>
          <a:p>
            <a:pPr eaLnBrk="1" hangingPunct="1">
              <a:buFontTx/>
              <a:buNone/>
            </a:pPr>
            <a:endParaRPr lang="en-PH" sz="1500" dirty="0">
              <a:ea typeface="ＭＳ Ｐゴシック" charset="0"/>
              <a:cs typeface="Arial" charset="0"/>
            </a:endParaRPr>
          </a:p>
          <a:p>
            <a:pPr eaLnBrk="1" hangingPunct="1">
              <a:buFontTx/>
              <a:buNone/>
            </a:pPr>
            <a:r>
              <a:rPr lang="en-PH" sz="1500" dirty="0">
                <a:ea typeface="ＭＳ Ｐゴシック" charset="0"/>
                <a:cs typeface="Arial" charset="0"/>
              </a:rPr>
              <a:t>●    Bend cost curve of infrastructure, licensing</a:t>
            </a:r>
          </a:p>
          <a:p>
            <a:pPr eaLnBrk="1" hangingPunct="1">
              <a:buFontTx/>
              <a:buNone/>
            </a:pPr>
            <a:r>
              <a:rPr lang="en-PH" sz="1500" dirty="0">
                <a:ea typeface="ＭＳ Ｐゴシック" charset="0"/>
                <a:cs typeface="Arial" charset="0"/>
              </a:rPr>
              <a:t>●    Reduce complexity of deployments</a:t>
            </a:r>
          </a:p>
          <a:p>
            <a:pPr eaLnBrk="1" hangingPunct="1">
              <a:buFontTx/>
              <a:buNone/>
            </a:pPr>
            <a:r>
              <a:rPr lang="en-PH" sz="1500" dirty="0">
                <a:ea typeface="ＭＳ Ｐゴシック" charset="0"/>
                <a:cs typeface="Arial" charset="0"/>
              </a:rPr>
              <a:t>●    Leverage available capacity (app density)</a:t>
            </a:r>
          </a:p>
          <a:p>
            <a:pPr eaLnBrk="1" hangingPunct="1">
              <a:buFontTx/>
              <a:buNone/>
            </a:pPr>
            <a:r>
              <a:rPr lang="en-PH" sz="1500" dirty="0">
                <a:ea typeface="ＭＳ Ｐゴシック" charset="0"/>
                <a:cs typeface="Arial" charset="0"/>
              </a:rPr>
              <a:t>●    Adhere to our own standards</a:t>
            </a:r>
          </a:p>
          <a:p>
            <a:pPr eaLnBrk="1" hangingPunct="1">
              <a:buFontTx/>
              <a:buNone/>
            </a:pPr>
            <a:r>
              <a:rPr lang="en-PH" sz="1500" dirty="0">
                <a:ea typeface="ＭＳ Ｐゴシック" charset="0"/>
                <a:cs typeface="Arial" charset="0"/>
              </a:rPr>
              <a:t>●    Improve security posture</a:t>
            </a:r>
          </a:p>
          <a:p>
            <a:pPr eaLnBrk="1" hangingPunct="1">
              <a:buFontTx/>
              <a:buNone/>
            </a:pPr>
            <a:r>
              <a:rPr lang="en-PH" sz="1500" dirty="0">
                <a:ea typeface="ＭＳ Ｐゴシック" charset="0"/>
                <a:cs typeface="Arial" charset="0"/>
              </a:rPr>
              <a:t>●    Improve availability and reliability SLAs</a:t>
            </a:r>
          </a:p>
          <a:p>
            <a:pPr eaLnBrk="1" hangingPunct="1">
              <a:buFontTx/>
              <a:buNone/>
            </a:pPr>
            <a:r>
              <a:rPr lang="en-PH" sz="1500" dirty="0">
                <a:ea typeface="ＭＳ Ｐゴシック" charset="0"/>
                <a:cs typeface="Arial" charset="0"/>
              </a:rPr>
              <a:t>●    Improve agile, self service, devops maturity</a:t>
            </a:r>
          </a:p>
          <a:p>
            <a:pPr eaLnBrk="1" hangingPunct="1">
              <a:buFontTx/>
              <a:buNone/>
            </a:pPr>
            <a:r>
              <a:rPr lang="en-PH" sz="1500" dirty="0">
                <a:ea typeface="ＭＳ Ｐゴシック" charset="0"/>
                <a:cs typeface="Arial" charset="0"/>
              </a:rPr>
              <a:t>●    Prepare for public cloud</a:t>
            </a:r>
          </a:p>
          <a:p>
            <a:pPr eaLnBrk="1" hangingPunct="1">
              <a:buFontTx/>
              <a:buNone/>
            </a:pPr>
            <a:r>
              <a:rPr lang="en-PH" sz="1500" dirty="0">
                <a:ea typeface="ＭＳ Ｐゴシック" charset="0"/>
                <a:cs typeface="Arial" charset="0"/>
              </a:rPr>
              <a:t>●    Do “More, Better, Faster, Cheaper</a:t>
            </a:r>
          </a:p>
        </p:txBody>
      </p:sp>
      <p:pic>
        <p:nvPicPr>
          <p:cNvPr id="11271" name="Picture 7" descr="icon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 y="1200150"/>
            <a:ext cx="4038600" cy="196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8" descr="icon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4713" y="1651000"/>
            <a:ext cx="3429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1433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5" name="Title 1"/>
          <p:cNvSpPr>
            <a:spLocks noGrp="1"/>
          </p:cNvSpPr>
          <p:nvPr>
            <p:ph type="title"/>
          </p:nvPr>
        </p:nvSpPr>
        <p:spPr>
          <a:xfrm>
            <a:off x="1131725" y="190570"/>
            <a:ext cx="7879976" cy="857250"/>
          </a:xfrm>
        </p:spPr>
        <p:txBody>
          <a:bodyPr/>
          <a:lstStyle/>
          <a:p>
            <a:r>
              <a:rPr lang="en-US" sz="2800" dirty="0">
                <a:solidFill>
                  <a:schemeClr val="dk2"/>
                </a:solidFill>
              </a:rPr>
              <a:t>D</a:t>
            </a:r>
            <a:r>
              <a:rPr lang="en-US" sz="2800" dirty="0" smtClean="0">
                <a:solidFill>
                  <a:schemeClr val="dk2"/>
                </a:solidFill>
              </a:rPr>
              <a:t>eploying .NET Apps Shouldn’t Be Painful</a:t>
            </a:r>
            <a:endParaRPr lang="en-US" sz="2800" dirty="0">
              <a:solidFill>
                <a:srgbClr val="008881"/>
              </a:solidFill>
              <a:latin typeface="Arial" charset="0"/>
            </a:endParaRPr>
          </a:p>
        </p:txBody>
      </p:sp>
      <p:sp>
        <p:nvSpPr>
          <p:cNvPr id="47106" name="Content Placeholder 2"/>
          <p:cNvSpPr>
            <a:spLocks noGrp="1"/>
          </p:cNvSpPr>
          <p:nvPr>
            <p:ph sz="half" idx="1"/>
          </p:nvPr>
        </p:nvSpPr>
        <p:spPr>
          <a:xfrm>
            <a:off x="457200" y="1021443"/>
            <a:ext cx="4038600" cy="3717925"/>
          </a:xfrm>
        </p:spPr>
        <p:txBody>
          <a:bodyPr/>
          <a:lstStyle/>
          <a:p>
            <a:pPr marL="0" indent="0" algn="ctr">
              <a:buFont typeface="Arial" charset="0"/>
              <a:buNone/>
            </a:pPr>
            <a:r>
              <a:rPr lang="en-US" sz="3200" b="1" dirty="0" smtClean="0">
                <a:solidFill>
                  <a:schemeClr val="tx2"/>
                </a:solidFill>
                <a:latin typeface="Arial" charset="0"/>
              </a:rPr>
              <a:t>Traditional</a:t>
            </a:r>
            <a:endParaRPr lang="en-US" sz="3200" b="1" dirty="0">
              <a:solidFill>
                <a:schemeClr val="tx2"/>
              </a:solidFill>
              <a:latin typeface="Arial" charset="0"/>
            </a:endParaRPr>
          </a:p>
          <a:p>
            <a:pPr marL="0" indent="0" algn="ctr">
              <a:buFont typeface="Arial" charset="0"/>
              <a:buNone/>
            </a:pPr>
            <a:r>
              <a:rPr lang="en-US" sz="1800" dirty="0" smtClean="0">
                <a:solidFill>
                  <a:schemeClr val="tx2"/>
                </a:solidFill>
                <a:latin typeface="Arial" charset="0"/>
              </a:rPr>
              <a:t>Provision </a:t>
            </a:r>
            <a:r>
              <a:rPr lang="en-US" sz="1800" dirty="0">
                <a:solidFill>
                  <a:schemeClr val="tx2"/>
                </a:solidFill>
                <a:latin typeface="Arial" charset="0"/>
              </a:rPr>
              <a:t>a </a:t>
            </a:r>
            <a:r>
              <a:rPr lang="en-US" sz="1800" dirty="0" smtClean="0">
                <a:solidFill>
                  <a:schemeClr val="tx2"/>
                </a:solidFill>
                <a:latin typeface="Arial" charset="0"/>
              </a:rPr>
              <a:t>VM</a:t>
            </a:r>
          </a:p>
          <a:p>
            <a:pPr algn="ctr"/>
            <a:r>
              <a:rPr lang="en-US" sz="1800" dirty="0">
                <a:solidFill>
                  <a:schemeClr val="tx2"/>
                </a:solidFill>
                <a:latin typeface="Arial" charset="0"/>
              </a:rPr>
              <a:t>Configure </a:t>
            </a:r>
            <a:r>
              <a:rPr lang="en-US" sz="1800" dirty="0" smtClean="0">
                <a:solidFill>
                  <a:schemeClr val="tx2"/>
                </a:solidFill>
                <a:latin typeface="Arial" charset="0"/>
              </a:rPr>
              <a:t>IP, DNS</a:t>
            </a:r>
            <a:endParaRPr lang="en-US" sz="1800" dirty="0">
              <a:solidFill>
                <a:schemeClr val="tx2"/>
              </a:solidFill>
              <a:latin typeface="Arial" charset="0"/>
            </a:endParaRPr>
          </a:p>
          <a:p>
            <a:pPr algn="ctr"/>
            <a:r>
              <a:rPr lang="en-US" sz="1800" dirty="0">
                <a:solidFill>
                  <a:schemeClr val="tx2"/>
                </a:solidFill>
                <a:latin typeface="Arial" charset="0"/>
              </a:rPr>
              <a:t>Configure Firewall </a:t>
            </a:r>
          </a:p>
          <a:p>
            <a:pPr marL="0" indent="0" algn="ctr">
              <a:buFont typeface="Arial" charset="0"/>
              <a:buNone/>
            </a:pPr>
            <a:r>
              <a:rPr lang="en-US" sz="1800" dirty="0" smtClean="0">
                <a:solidFill>
                  <a:schemeClr val="tx2"/>
                </a:solidFill>
                <a:latin typeface="Arial" charset="0"/>
              </a:rPr>
              <a:t>Windows updates, reboot</a:t>
            </a:r>
            <a:r>
              <a:rPr lang="is-IS" sz="1800" dirty="0" smtClean="0">
                <a:solidFill>
                  <a:schemeClr val="tx2"/>
                </a:solidFill>
                <a:latin typeface="Arial" charset="0"/>
              </a:rPr>
              <a:t>…</a:t>
            </a:r>
            <a:endParaRPr lang="en-US" sz="1800" dirty="0">
              <a:solidFill>
                <a:schemeClr val="tx2"/>
              </a:solidFill>
              <a:latin typeface="Arial" charset="0"/>
            </a:endParaRPr>
          </a:p>
          <a:p>
            <a:pPr marL="0" indent="0" algn="ctr">
              <a:buFont typeface="Arial" charset="0"/>
              <a:buNone/>
            </a:pPr>
            <a:r>
              <a:rPr lang="en-US" sz="1800" dirty="0">
                <a:solidFill>
                  <a:schemeClr val="tx2"/>
                </a:solidFill>
                <a:latin typeface="Arial" charset="0"/>
              </a:rPr>
              <a:t>Install </a:t>
            </a:r>
            <a:r>
              <a:rPr lang="en-US" sz="1800" dirty="0" smtClean="0">
                <a:solidFill>
                  <a:schemeClr val="tx2"/>
                </a:solidFill>
                <a:latin typeface="Arial" charset="0"/>
              </a:rPr>
              <a:t>IIS</a:t>
            </a:r>
            <a:endParaRPr lang="en-US" sz="1800" dirty="0">
              <a:solidFill>
                <a:schemeClr val="tx2"/>
              </a:solidFill>
              <a:latin typeface="Arial" charset="0"/>
            </a:endParaRPr>
          </a:p>
          <a:p>
            <a:pPr marL="0" indent="0" algn="ctr">
              <a:buFont typeface="Arial" charset="0"/>
              <a:buNone/>
            </a:pPr>
            <a:r>
              <a:rPr lang="en-US" sz="1800" dirty="0">
                <a:solidFill>
                  <a:schemeClr val="tx2"/>
                </a:solidFill>
                <a:latin typeface="Arial" charset="0"/>
              </a:rPr>
              <a:t>Deploy </a:t>
            </a:r>
            <a:r>
              <a:rPr lang="en-US" sz="1800" dirty="0" smtClean="0">
                <a:solidFill>
                  <a:schemeClr val="tx2"/>
                </a:solidFill>
                <a:latin typeface="Arial" charset="0"/>
              </a:rPr>
              <a:t>Application</a:t>
            </a:r>
          </a:p>
          <a:p>
            <a:pPr marL="0" indent="0" algn="ctr">
              <a:buFont typeface="Arial" charset="0"/>
              <a:buNone/>
            </a:pPr>
            <a:r>
              <a:rPr lang="en-US" sz="1800" dirty="0" smtClean="0">
                <a:solidFill>
                  <a:schemeClr val="tx2"/>
                </a:solidFill>
                <a:latin typeface="Arial" charset="0"/>
              </a:rPr>
              <a:t>Configure app pool</a:t>
            </a:r>
          </a:p>
          <a:p>
            <a:pPr marL="0" indent="0" algn="ctr">
              <a:buFont typeface="Arial" charset="0"/>
              <a:buNone/>
            </a:pPr>
            <a:r>
              <a:rPr lang="en-US" sz="1800" dirty="0" smtClean="0">
                <a:solidFill>
                  <a:schemeClr val="tx2"/>
                </a:solidFill>
                <a:latin typeface="Arial" charset="0"/>
              </a:rPr>
              <a:t>Configure SSL</a:t>
            </a:r>
            <a:endParaRPr lang="en-US" sz="1800" dirty="0">
              <a:solidFill>
                <a:schemeClr val="tx2"/>
              </a:solidFill>
              <a:latin typeface="Arial" charset="0"/>
            </a:endParaRPr>
          </a:p>
          <a:p>
            <a:pPr marL="0" indent="0" algn="ctr">
              <a:buFont typeface="Arial" charset="0"/>
              <a:buNone/>
            </a:pPr>
            <a:r>
              <a:rPr lang="en-US" sz="1800" dirty="0">
                <a:solidFill>
                  <a:schemeClr val="tx2"/>
                </a:solidFill>
                <a:latin typeface="Arial" charset="0"/>
              </a:rPr>
              <a:t>Configure Load </a:t>
            </a:r>
            <a:r>
              <a:rPr lang="en-US" sz="1800" dirty="0" smtClean="0">
                <a:solidFill>
                  <a:schemeClr val="tx2"/>
                </a:solidFill>
                <a:latin typeface="Arial" charset="0"/>
              </a:rPr>
              <a:t>Balancer</a:t>
            </a:r>
            <a:endParaRPr lang="en-US" sz="1800" dirty="0">
              <a:solidFill>
                <a:schemeClr val="tx2"/>
              </a:solidFill>
              <a:latin typeface="Arial" charset="0"/>
            </a:endParaRPr>
          </a:p>
        </p:txBody>
      </p:sp>
      <p:sp>
        <p:nvSpPr>
          <p:cNvPr id="47107" name="Content Placeholder 3"/>
          <p:cNvSpPr>
            <a:spLocks noGrp="1"/>
          </p:cNvSpPr>
          <p:nvPr>
            <p:ph sz="half" idx="2"/>
          </p:nvPr>
        </p:nvSpPr>
        <p:spPr>
          <a:xfrm>
            <a:off x="4648200" y="1021443"/>
            <a:ext cx="4038600" cy="3717925"/>
          </a:xfrm>
        </p:spPr>
        <p:txBody>
          <a:bodyPr/>
          <a:lstStyle/>
          <a:p>
            <a:pPr marL="0" indent="0" algn="ctr">
              <a:buFont typeface="Arial" charset="0"/>
              <a:buNone/>
            </a:pPr>
            <a:r>
              <a:rPr lang="en-US" sz="3200" b="1" dirty="0">
                <a:latin typeface="Arial" charset="0"/>
              </a:rPr>
              <a:t>Pivotal Cloud Foundry</a:t>
            </a:r>
          </a:p>
          <a:p>
            <a:pPr marL="0" indent="0" algn="ctr">
              <a:buFont typeface="Arial" charset="0"/>
              <a:buNone/>
            </a:pPr>
            <a:endParaRPr lang="en-US" b="1" dirty="0">
              <a:latin typeface="Arial" charset="0"/>
            </a:endParaRPr>
          </a:p>
          <a:p>
            <a:pPr marL="0" indent="0" algn="ctr">
              <a:buFont typeface="Arial" charset="0"/>
              <a:buNone/>
            </a:pPr>
            <a:r>
              <a:rPr lang="en-US" sz="1800" dirty="0" err="1">
                <a:latin typeface="Arial" charset="0"/>
              </a:rPr>
              <a:t>cf</a:t>
            </a:r>
            <a:r>
              <a:rPr lang="en-US" sz="1800" dirty="0">
                <a:latin typeface="Arial" charset="0"/>
              </a:rPr>
              <a:t> push</a:t>
            </a:r>
          </a:p>
        </p:txBody>
      </p:sp>
    </p:spTree>
    <p:extLst>
      <p:ext uri="{BB962C8B-B14F-4D97-AF65-F5344CB8AC3E}">
        <p14:creationId xmlns:p14="http://schemas.microsoft.com/office/powerpoint/2010/main" val="1426512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755386" y="249237"/>
            <a:ext cx="7430700" cy="460500"/>
          </a:xfrm>
          <a:prstGeom prst="rect">
            <a:avLst/>
          </a:prstGeom>
          <a:noFill/>
          <a:ln>
            <a:noFill/>
          </a:ln>
        </p:spPr>
        <p:txBody>
          <a:bodyPr lIns="0" tIns="0" rIns="0" bIns="0" anchor="t" anchorCtr="0">
            <a:noAutofit/>
          </a:bodyPr>
          <a:lstStyle/>
          <a:p>
            <a:pPr lvl="0">
              <a:buSzPct val="25000"/>
            </a:pPr>
            <a:r>
              <a:rPr lang="en-US" sz="2800" dirty="0" smtClean="0"/>
              <a:t>PCF 1.10 updates</a:t>
            </a:r>
            <a:endParaRPr lang="en-US" sz="2800" b="0" i="0" u="none" strike="noStrike" cap="none" dirty="0">
              <a:solidFill>
                <a:schemeClr val="dk2"/>
              </a:solidFill>
              <a:latin typeface="Arial"/>
              <a:ea typeface="Arial"/>
              <a:cs typeface="Arial"/>
              <a:sym typeface="Arial"/>
            </a:endParaRPr>
          </a:p>
        </p:txBody>
      </p:sp>
      <p:sp>
        <p:nvSpPr>
          <p:cNvPr id="228" name="Shape 228"/>
          <p:cNvSpPr txBox="1">
            <a:spLocks noGrp="1"/>
          </p:cNvSpPr>
          <p:nvPr>
            <p:ph type="body" idx="1"/>
          </p:nvPr>
        </p:nvSpPr>
        <p:spPr>
          <a:xfrm>
            <a:off x="366725" y="1246325"/>
            <a:ext cx="8410499" cy="3383099"/>
          </a:xfrm>
          <a:prstGeom prst="rect">
            <a:avLst/>
          </a:prstGeom>
          <a:noFill/>
          <a:ln>
            <a:noFill/>
          </a:ln>
        </p:spPr>
        <p:txBody>
          <a:bodyPr lIns="0" tIns="0" rIns="0" bIns="0" anchor="t" anchorCtr="0">
            <a:noAutofit/>
          </a:bodyPr>
          <a:lstStyle/>
          <a:p>
            <a:pPr lvl="2">
              <a:buSzPct val="100000"/>
            </a:pPr>
            <a:r>
              <a:rPr lang="en-PH" sz="2800" dirty="0"/>
              <a:t>Windows Linux parity on the platform</a:t>
            </a:r>
            <a:r>
              <a:rPr lang="en-US" sz="2800" dirty="0"/>
              <a:t> </a:t>
            </a:r>
          </a:p>
          <a:p>
            <a:pPr marL="285750" lvl="2" indent="-285750">
              <a:lnSpc>
                <a:spcPct val="120000"/>
              </a:lnSpc>
              <a:buFont typeface="Arial"/>
              <a:buChar char="•"/>
              <a:defRPr/>
            </a:pPr>
            <a:r>
              <a:rPr lang="en-US" sz="2000" dirty="0" smtClean="0"/>
              <a:t>BOSH </a:t>
            </a:r>
            <a:r>
              <a:rPr lang="en-US" sz="2000" dirty="0"/>
              <a:t>for Windows (from manual Diego Windows MSI installer to fully automated)</a:t>
            </a:r>
          </a:p>
          <a:p>
            <a:pPr marL="285750" indent="-285750">
              <a:lnSpc>
                <a:spcPct val="120000"/>
              </a:lnSpc>
              <a:buFont typeface="Arial"/>
              <a:buChar char="•"/>
              <a:defRPr/>
            </a:pPr>
            <a:r>
              <a:rPr lang="en-US" sz="2000" dirty="0" err="1"/>
              <a:t>Steeltoe</a:t>
            </a:r>
            <a:r>
              <a:rPr lang="en-US" sz="2000" dirty="0"/>
              <a:t> for </a:t>
            </a:r>
            <a:r>
              <a:rPr lang="en-US" sz="2000" dirty="0" err="1"/>
              <a:t>Microservices</a:t>
            </a:r>
            <a:r>
              <a:rPr lang="en-US" sz="2000" dirty="0"/>
              <a:t> goes GA, fully supported</a:t>
            </a:r>
            <a:endParaRPr lang="en-US" altLang="en-US" sz="2000" dirty="0">
              <a:solidFill>
                <a:srgbClr val="292929"/>
              </a:solidFill>
            </a:endParaRPr>
          </a:p>
          <a:p>
            <a:pPr marL="285750" indent="-285750">
              <a:lnSpc>
                <a:spcPct val="120000"/>
              </a:lnSpc>
              <a:buFont typeface="Arial"/>
              <a:buChar char="•"/>
              <a:defRPr/>
            </a:pPr>
            <a:r>
              <a:rPr lang="en-US" altLang="en-US" sz="2000" dirty="0" smtClean="0">
                <a:solidFill>
                  <a:srgbClr val="292929"/>
                </a:solidFill>
              </a:rPr>
              <a:t>.NET </a:t>
            </a:r>
            <a:r>
              <a:rPr lang="en-US" altLang="en-US" sz="2000" dirty="0" err="1" smtClean="0">
                <a:solidFill>
                  <a:srgbClr val="292929"/>
                </a:solidFill>
              </a:rPr>
              <a:t>Buildpacks</a:t>
            </a:r>
            <a:r>
              <a:rPr lang="en-US" altLang="en-US" sz="2000" dirty="0" smtClean="0">
                <a:solidFill>
                  <a:srgbClr val="292929"/>
                </a:solidFill>
              </a:rPr>
              <a:t> </a:t>
            </a:r>
            <a:endParaRPr lang="en-US" altLang="en-US" sz="2000" dirty="0">
              <a:solidFill>
                <a:srgbClr val="292929"/>
              </a:solidFill>
            </a:endParaRPr>
          </a:p>
          <a:p>
            <a:pPr marL="285750" indent="-285750">
              <a:lnSpc>
                <a:spcPct val="120000"/>
              </a:lnSpc>
              <a:buFont typeface="Arial"/>
              <a:buChar char="•"/>
              <a:defRPr/>
            </a:pPr>
            <a:r>
              <a:rPr lang="en-US" altLang="en-US" sz="2000" dirty="0" smtClean="0">
                <a:solidFill>
                  <a:srgbClr val="292929"/>
                </a:solidFill>
              </a:rPr>
              <a:t>Windows 2016 (future)</a:t>
            </a:r>
            <a:endParaRPr lang="en-US" altLang="en-US" sz="2000" dirty="0">
              <a:solidFill>
                <a:srgbClr val="292929"/>
              </a:solidFill>
            </a:endParaRPr>
          </a:p>
          <a:p>
            <a:pPr lvl="2">
              <a:buSzPct val="100000"/>
            </a:pP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rgbClr val="000000"/>
                </a:solidFill>
                <a:miter lim="800000"/>
                <a:headEnd/>
                <a:tailEnd/>
              </a14:hiddenLine>
            </a:ext>
          </a:extLst>
        </p:spPr>
        <p:txBody>
          <a:bodyPr wrap="square" lIns="91440" tIns="45720" rIns="91440" bIns="45720" numCol="1" anchor="ctr" anchorCtr="0" compatLnSpc="1">
            <a:prstTxWarp prst="textNoShape">
              <a:avLst/>
            </a:prstTxWarp>
          </a:bodyPr>
          <a:lstStyle/>
          <a:p>
            <a:r>
              <a:rPr lang="en-US" altLang="zh-CN" sz="3000" dirty="0" smtClean="0">
                <a:solidFill>
                  <a:srgbClr val="008000"/>
                </a:solidFill>
              </a:rPr>
              <a:t>our current state and goals</a:t>
            </a:r>
            <a:endParaRPr lang="en-US" altLang="zh-CN" sz="3000" dirty="0">
              <a:solidFill>
                <a:srgbClr val="008000"/>
              </a:solidFill>
            </a:endParaRPr>
          </a:p>
        </p:txBody>
      </p:sp>
      <p:sp>
        <p:nvSpPr>
          <p:cNvPr id="7171" name="Rectangle 3"/>
          <p:cNvSpPr>
            <a:spLocks noGrp="1" noChangeArrowheads="1"/>
          </p:cNvSpPr>
          <p:nvPr>
            <p:ph type="body" idx="1"/>
          </p:nvPr>
        </p:nvSpPr>
        <p:spPr bwMode="auto">
          <a:xfrm>
            <a:off x="315056" y="1200150"/>
            <a:ext cx="4179157" cy="33940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altLang="en-US" sz="1800" dirty="0" smtClean="0">
                <a:solidFill>
                  <a:schemeClr val="tx2"/>
                </a:solidFill>
              </a:rPr>
              <a:t>Current state:</a:t>
            </a:r>
            <a:endParaRPr lang="en-US" altLang="en-US" sz="1800" dirty="0">
              <a:solidFill>
                <a:schemeClr val="tx2"/>
              </a:solidFill>
            </a:endParaRPr>
          </a:p>
          <a:p>
            <a:endParaRPr lang="en-US" altLang="en-US" sz="1800" dirty="0">
              <a:solidFill>
                <a:schemeClr val="tx2"/>
              </a:solidFill>
            </a:endParaRPr>
          </a:p>
          <a:p>
            <a:r>
              <a:rPr lang="en-US" altLang="en-US" sz="1500" dirty="0">
                <a:solidFill>
                  <a:schemeClr val="tx2"/>
                </a:solidFill>
              </a:rPr>
              <a:t>● </a:t>
            </a:r>
            <a:r>
              <a:rPr lang="en-US" altLang="en-US" sz="1500" dirty="0" smtClean="0">
                <a:solidFill>
                  <a:schemeClr val="tx2"/>
                </a:solidFill>
              </a:rPr>
              <a:t># </a:t>
            </a:r>
            <a:r>
              <a:rPr lang="en-US" altLang="en-US" sz="1500" dirty="0" err="1" smtClean="0">
                <a:solidFill>
                  <a:schemeClr val="tx2"/>
                </a:solidFill>
              </a:rPr>
              <a:t>of.NET</a:t>
            </a:r>
            <a:r>
              <a:rPr lang="en-US" altLang="en-US" sz="1500" dirty="0" smtClean="0">
                <a:solidFill>
                  <a:schemeClr val="tx2"/>
                </a:solidFill>
              </a:rPr>
              <a:t> apps</a:t>
            </a:r>
          </a:p>
          <a:p>
            <a:pPr>
              <a:lnSpc>
                <a:spcPct val="90000"/>
              </a:lnSpc>
            </a:pPr>
            <a:r>
              <a:rPr lang="en-US" altLang="en-US" sz="1600" dirty="0" smtClean="0"/>
              <a:t>● </a:t>
            </a:r>
            <a:r>
              <a:rPr lang="en-US" altLang="en-US" sz="1600" dirty="0"/>
              <a:t>IIS on Windows Server 2008</a:t>
            </a:r>
          </a:p>
          <a:p>
            <a:pPr>
              <a:lnSpc>
                <a:spcPct val="90000"/>
              </a:lnSpc>
            </a:pPr>
            <a:r>
              <a:rPr lang="en-US" altLang="en-US" sz="1600" dirty="0"/>
              <a:t>● Standard server configuration</a:t>
            </a:r>
          </a:p>
          <a:p>
            <a:pPr>
              <a:lnSpc>
                <a:spcPct val="90000"/>
              </a:lnSpc>
            </a:pPr>
            <a:r>
              <a:rPr lang="en-US" altLang="en-US" sz="1600" dirty="0"/>
              <a:t>● </a:t>
            </a:r>
            <a:r>
              <a:rPr lang="en-US" altLang="en-US" sz="1600" dirty="0" smtClean="0"/>
              <a:t>networking </a:t>
            </a:r>
            <a:r>
              <a:rPr lang="en-US" altLang="en-US" sz="1600" dirty="0"/>
              <a:t>and firewall </a:t>
            </a:r>
            <a:r>
              <a:rPr lang="en-US" altLang="en-US" sz="1600" dirty="0" smtClean="0"/>
              <a:t>rules?</a:t>
            </a:r>
            <a:endParaRPr lang="en-US" altLang="en-US" sz="1600" dirty="0"/>
          </a:p>
          <a:p>
            <a:pPr>
              <a:lnSpc>
                <a:spcPct val="90000"/>
              </a:lnSpc>
            </a:pPr>
            <a:r>
              <a:rPr lang="en-US" altLang="en-US" sz="1600" dirty="0"/>
              <a:t>● </a:t>
            </a:r>
            <a:r>
              <a:rPr lang="en-US" altLang="en-US" sz="1600" dirty="0" smtClean="0"/>
              <a:t>IIS configuration</a:t>
            </a:r>
          </a:p>
          <a:p>
            <a:pPr>
              <a:lnSpc>
                <a:spcPct val="90000"/>
              </a:lnSpc>
            </a:pPr>
            <a:r>
              <a:rPr lang="en-US" altLang="en-US" sz="1600" dirty="0"/>
              <a:t>● </a:t>
            </a:r>
            <a:r>
              <a:rPr lang="en-US" altLang="en-US" sz="1600" dirty="0" smtClean="0"/>
              <a:t>Thousands of virtual servers, licenses</a:t>
            </a:r>
            <a:endParaRPr lang="en-US" altLang="en-US" sz="1600" dirty="0"/>
          </a:p>
          <a:p>
            <a:pPr>
              <a:lnSpc>
                <a:spcPct val="90000"/>
              </a:lnSpc>
            </a:pPr>
            <a:r>
              <a:rPr lang="en-US" altLang="en-US" sz="1600" dirty="0"/>
              <a:t>● </a:t>
            </a:r>
            <a:r>
              <a:rPr lang="en-US" altLang="en-US" sz="1600" dirty="0" smtClean="0"/>
              <a:t>ops team expansion</a:t>
            </a:r>
          </a:p>
          <a:p>
            <a:pPr>
              <a:lnSpc>
                <a:spcPct val="90000"/>
              </a:lnSpc>
            </a:pPr>
            <a:r>
              <a:rPr lang="en-US" altLang="en-US" sz="1600" dirty="0"/>
              <a:t>● </a:t>
            </a:r>
            <a:r>
              <a:rPr lang="en-US" altLang="en-US" sz="1600" dirty="0" smtClean="0"/>
              <a:t>no elasticity</a:t>
            </a:r>
          </a:p>
          <a:p>
            <a:pPr>
              <a:lnSpc>
                <a:spcPct val="90000"/>
              </a:lnSpc>
            </a:pPr>
            <a:r>
              <a:rPr lang="en-US" altLang="en-US" sz="1600" dirty="0"/>
              <a:t>● </a:t>
            </a:r>
            <a:r>
              <a:rPr lang="en-US" altLang="en-US" sz="1600" dirty="0" smtClean="0"/>
              <a:t>no life cycle management, pets not cattle</a:t>
            </a:r>
          </a:p>
          <a:p>
            <a:pPr>
              <a:lnSpc>
                <a:spcPct val="90000"/>
              </a:lnSpc>
            </a:pPr>
            <a:r>
              <a:rPr lang="en-US" altLang="en-US" sz="1600" dirty="0"/>
              <a:t>● </a:t>
            </a:r>
            <a:r>
              <a:rPr lang="en-US" altLang="en-US" sz="1600" dirty="0" smtClean="0"/>
              <a:t>no containerization</a:t>
            </a:r>
          </a:p>
          <a:p>
            <a:pPr>
              <a:lnSpc>
                <a:spcPct val="90000"/>
              </a:lnSpc>
            </a:pPr>
            <a:r>
              <a:rPr lang="en-US" altLang="en-US" sz="1600" dirty="0"/>
              <a:t>● </a:t>
            </a:r>
            <a:r>
              <a:rPr lang="en-US" altLang="en-US" sz="1600" dirty="0" smtClean="0"/>
              <a:t>security features are limited</a:t>
            </a:r>
            <a:endParaRPr lang="en-US" altLang="en-US" sz="1600" dirty="0"/>
          </a:p>
          <a:p>
            <a:pPr>
              <a:lnSpc>
                <a:spcPct val="90000"/>
              </a:lnSpc>
            </a:pPr>
            <a:endParaRPr lang="en-US" altLang="en-US" sz="1600" dirty="0"/>
          </a:p>
          <a:p>
            <a:pPr>
              <a:lnSpc>
                <a:spcPct val="90000"/>
              </a:lnSpc>
            </a:pPr>
            <a:endParaRPr lang="en-US" altLang="en-US" sz="1600" dirty="0" smtClean="0"/>
          </a:p>
          <a:p>
            <a:pPr>
              <a:lnSpc>
                <a:spcPct val="90000"/>
              </a:lnSpc>
            </a:pPr>
            <a:endParaRPr lang="en-US" altLang="en-US" sz="1600" dirty="0"/>
          </a:p>
          <a:p>
            <a:pPr>
              <a:lnSpc>
                <a:spcPct val="90000"/>
              </a:lnSpc>
            </a:pPr>
            <a:endParaRPr lang="en-US" altLang="en-US" sz="1600" dirty="0"/>
          </a:p>
          <a:p>
            <a:pPr>
              <a:lnSpc>
                <a:spcPct val="90000"/>
              </a:lnSpc>
            </a:pPr>
            <a:endParaRPr lang="en-US" altLang="en-US" sz="1600" dirty="0"/>
          </a:p>
          <a:p>
            <a:pPr>
              <a:lnSpc>
                <a:spcPct val="90000"/>
              </a:lnSpc>
            </a:pPr>
            <a:endParaRPr lang="en-US" altLang="en-US" sz="1600" dirty="0" smtClean="0"/>
          </a:p>
          <a:p>
            <a:pPr>
              <a:lnSpc>
                <a:spcPct val="90000"/>
              </a:lnSpc>
            </a:pPr>
            <a:endParaRPr lang="en-US" altLang="en-US" sz="1600" dirty="0"/>
          </a:p>
        </p:txBody>
      </p:sp>
      <p:sp>
        <p:nvSpPr>
          <p:cNvPr id="7172" name="Line 4"/>
          <p:cNvSpPr>
            <a:spLocks noChangeShapeType="1"/>
          </p:cNvSpPr>
          <p:nvPr/>
        </p:nvSpPr>
        <p:spPr bwMode="auto">
          <a:xfrm>
            <a:off x="576263" y="982663"/>
            <a:ext cx="395287" cy="0"/>
          </a:xfrm>
          <a:prstGeom prst="line">
            <a:avLst/>
          </a:prstGeom>
          <a:noFill/>
          <a:ln w="25400" cap="flat" cmpd="sng">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173" name="Rectangle 5"/>
          <p:cNvSpPr>
            <a:spLocks noChangeArrowheads="1"/>
          </p:cNvSpPr>
          <p:nvPr/>
        </p:nvSpPr>
        <p:spPr bwMode="auto">
          <a:xfrm>
            <a:off x="4649788" y="1200150"/>
            <a:ext cx="4037012"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lstStyle/>
          <a:p>
            <a:pPr eaLnBrk="1" hangingPunct="1">
              <a:buFontTx/>
              <a:buNone/>
            </a:pPr>
            <a:r>
              <a:rPr lang="en-US" altLang="zh-CN" sz="1800" dirty="0">
                <a:ea typeface="ＭＳ Ｐゴシック" charset="0"/>
                <a:cs typeface="Arial" charset="0"/>
              </a:rPr>
              <a:t>Goals:</a:t>
            </a:r>
          </a:p>
          <a:p>
            <a:pPr eaLnBrk="1" hangingPunct="1">
              <a:buFontTx/>
              <a:buNone/>
            </a:pPr>
            <a:endParaRPr lang="en-US" altLang="zh-CN" sz="1800" dirty="0">
              <a:ea typeface="ＭＳ Ｐゴシック" charset="0"/>
              <a:cs typeface="Arial" charset="0"/>
            </a:endParaRPr>
          </a:p>
          <a:p>
            <a:pPr eaLnBrk="1" hangingPunct="1">
              <a:buFontTx/>
              <a:buNone/>
            </a:pPr>
            <a:r>
              <a:rPr lang="en-US" altLang="zh-CN" sz="1500" dirty="0">
                <a:ea typeface="ＭＳ Ｐゴシック" charset="0"/>
                <a:cs typeface="Arial" charset="0"/>
              </a:rPr>
              <a:t>● Bend cost curve of infrastructure, licensing</a:t>
            </a:r>
          </a:p>
          <a:p>
            <a:pPr eaLnBrk="1" hangingPunct="1">
              <a:buFontTx/>
              <a:buNone/>
            </a:pPr>
            <a:r>
              <a:rPr lang="en-US" altLang="zh-CN" sz="1500" dirty="0">
                <a:ea typeface="ＭＳ Ｐゴシック" charset="0"/>
                <a:cs typeface="Arial" charset="0"/>
              </a:rPr>
              <a:t>● Reduce complexity of deployments</a:t>
            </a:r>
          </a:p>
          <a:p>
            <a:pPr eaLnBrk="1" hangingPunct="1">
              <a:buFontTx/>
              <a:buNone/>
            </a:pPr>
            <a:r>
              <a:rPr lang="en-US" altLang="zh-CN" sz="1500" dirty="0">
                <a:ea typeface="ＭＳ Ｐゴシック" charset="0"/>
                <a:cs typeface="Arial" charset="0"/>
              </a:rPr>
              <a:t>● Leverage available capacity (app density)</a:t>
            </a:r>
          </a:p>
          <a:p>
            <a:pPr eaLnBrk="1" hangingPunct="1">
              <a:buFontTx/>
              <a:buNone/>
            </a:pPr>
            <a:r>
              <a:rPr lang="en-US" altLang="zh-CN" sz="1500" dirty="0">
                <a:ea typeface="ＭＳ Ｐゴシック" charset="0"/>
                <a:cs typeface="Arial" charset="0"/>
              </a:rPr>
              <a:t>● Adhere to our own standards</a:t>
            </a:r>
          </a:p>
          <a:p>
            <a:pPr eaLnBrk="1" hangingPunct="1">
              <a:buFontTx/>
              <a:buNone/>
            </a:pPr>
            <a:r>
              <a:rPr lang="en-US" altLang="zh-CN" sz="1500" dirty="0">
                <a:ea typeface="ＭＳ Ｐゴシック" charset="0"/>
                <a:cs typeface="Arial" charset="0"/>
              </a:rPr>
              <a:t>● Improve security posture</a:t>
            </a:r>
          </a:p>
          <a:p>
            <a:pPr eaLnBrk="1" hangingPunct="1">
              <a:buFontTx/>
              <a:buNone/>
            </a:pPr>
            <a:r>
              <a:rPr lang="en-US" altLang="zh-CN" sz="1500" dirty="0">
                <a:ea typeface="ＭＳ Ｐゴシック" charset="0"/>
                <a:cs typeface="Arial" charset="0"/>
              </a:rPr>
              <a:t>● Improve availability and reliability SLAs</a:t>
            </a:r>
          </a:p>
          <a:p>
            <a:pPr eaLnBrk="1" hangingPunct="1">
              <a:buFontTx/>
              <a:buNone/>
            </a:pPr>
            <a:r>
              <a:rPr lang="en-US" altLang="zh-CN" sz="1500" dirty="0">
                <a:ea typeface="ＭＳ Ｐゴシック" charset="0"/>
                <a:cs typeface="Arial" charset="0"/>
              </a:rPr>
              <a:t>● Improve agile, self service, </a:t>
            </a:r>
            <a:r>
              <a:rPr lang="en-US" altLang="zh-CN" sz="1500" dirty="0" err="1">
                <a:ea typeface="ＭＳ Ｐゴシック" charset="0"/>
                <a:cs typeface="Arial" charset="0"/>
              </a:rPr>
              <a:t>devops</a:t>
            </a:r>
            <a:r>
              <a:rPr lang="en-US" altLang="zh-CN" sz="1500" dirty="0">
                <a:ea typeface="ＭＳ Ｐゴシック" charset="0"/>
                <a:cs typeface="Arial" charset="0"/>
              </a:rPr>
              <a:t> maturity</a:t>
            </a:r>
          </a:p>
          <a:p>
            <a:pPr eaLnBrk="1" hangingPunct="1">
              <a:buFontTx/>
              <a:buNone/>
            </a:pPr>
            <a:r>
              <a:rPr lang="en-US" altLang="zh-CN" sz="1500" dirty="0">
                <a:ea typeface="ＭＳ Ｐゴシック" charset="0"/>
                <a:cs typeface="Arial" charset="0"/>
              </a:rPr>
              <a:t>● Prepare for public cloud</a:t>
            </a:r>
          </a:p>
          <a:p>
            <a:pPr eaLnBrk="1" hangingPunct="1">
              <a:buFontTx/>
              <a:buNone/>
            </a:pPr>
            <a:r>
              <a:rPr lang="en-US" altLang="zh-CN" sz="1500" dirty="0">
                <a:ea typeface="ＭＳ Ｐゴシック" charset="0"/>
                <a:cs typeface="Arial" charset="0"/>
              </a:rPr>
              <a:t>● Do </a:t>
            </a:r>
            <a:r>
              <a:rPr lang="zh-CN" altLang="en-US" sz="1500" dirty="0">
                <a:ea typeface="ＭＳ Ｐゴシック" charset="0"/>
                <a:cs typeface="Arial" charset="0"/>
              </a:rPr>
              <a:t>“</a:t>
            </a:r>
            <a:r>
              <a:rPr lang="en-US" altLang="zh-CN" sz="1500" dirty="0">
                <a:ea typeface="ＭＳ Ｐゴシック" charset="0"/>
                <a:cs typeface="Arial" charset="0"/>
              </a:rPr>
              <a:t>More, Better, Faster, Cheaper</a:t>
            </a:r>
            <a:r>
              <a:rPr lang="zh-CN" altLang="en-US" sz="1500" dirty="0">
                <a:ea typeface="ＭＳ Ｐゴシック" charset="0"/>
                <a:cs typeface="Arial" charset="0"/>
              </a:rPr>
              <a:t>”</a:t>
            </a:r>
            <a:endParaRPr lang="en-US" altLang="zh-CN" sz="1500" dirty="0">
              <a:ea typeface="ＭＳ Ｐゴシック" charset="0"/>
              <a:cs typeface="Arial" charset="0"/>
            </a:endParaRPr>
          </a:p>
        </p:txBody>
      </p:sp>
      <p:sp>
        <p:nvSpPr>
          <p:cNvPr id="7174" name="Rectangle 6"/>
          <p:cNvSpPr>
            <a:spLocks noChangeArrowheads="1"/>
          </p:cNvSpPr>
          <p:nvPr/>
        </p:nvSpPr>
        <p:spPr bwMode="auto">
          <a:xfrm>
            <a:off x="8020050" y="4754563"/>
            <a:ext cx="1116013" cy="365125"/>
          </a:xfrm>
          <a:prstGeom prst="rect">
            <a:avLst/>
          </a:prstGeom>
          <a:solidFill>
            <a:srgbClr val="00517C"/>
          </a:solidFill>
          <a:ln>
            <a:noFill/>
          </a:ln>
          <a:effectLst/>
          <a:extLst>
            <a:ext uri="{91240B29-F687-4f45-9708-019B960494DF}">
              <a14:hiddenLine xmlns:a14="http://schemas.microsoft.com/office/drawing/2010/main" w="9525" cap="flat" cmpd="sng">
                <a:solidFill>
                  <a:schemeClr val="tx1"/>
                </a:solidFill>
                <a:bevel/>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a:p>
        </p:txBody>
      </p:sp>
    </p:spTree>
    <p:extLst>
      <p:ext uri="{BB962C8B-B14F-4D97-AF65-F5344CB8AC3E}">
        <p14:creationId xmlns:p14="http://schemas.microsoft.com/office/powerpoint/2010/main" val="1945433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113721" y="149918"/>
            <a:ext cx="8796928" cy="474445"/>
          </a:xfrm>
          <a:prstGeom prst="rect">
            <a:avLst/>
          </a:prstGeom>
          <a:noFill/>
          <a:ln>
            <a:noFill/>
          </a:ln>
        </p:spPr>
        <p:txBody>
          <a:bodyPr lIns="91425" tIns="45700" rIns="91425" bIns="45700" anchor="t" anchorCtr="0">
            <a:noAutofit/>
          </a:bodyPr>
          <a:lstStyle/>
          <a:p>
            <a:pPr marL="0" marR="0" lvl="0" indent="0" algn="l" rtl="0">
              <a:spcBef>
                <a:spcPts val="0"/>
              </a:spcBef>
              <a:buClr>
                <a:srgbClr val="F79646"/>
              </a:buClr>
              <a:buSzPct val="25000"/>
              <a:buFont typeface="Arial"/>
              <a:buNone/>
            </a:pPr>
            <a:r>
              <a:rPr lang="en-US" sz="3200" b="0" i="0" u="none" strike="noStrike" cap="none" dirty="0">
                <a:solidFill>
                  <a:srgbClr val="F79646"/>
                </a:solidFill>
                <a:latin typeface="Arial"/>
                <a:ea typeface="Arial"/>
                <a:cs typeface="Arial"/>
                <a:sym typeface="Arial"/>
              </a:rPr>
              <a:t>Monolithic Applications Drive Complex, </a:t>
            </a:r>
            <a:br>
              <a:rPr lang="en-US" sz="3200" b="0" i="0" u="none" strike="noStrike" cap="none" dirty="0">
                <a:solidFill>
                  <a:srgbClr val="F79646"/>
                </a:solidFill>
                <a:latin typeface="Arial"/>
                <a:ea typeface="Arial"/>
                <a:cs typeface="Arial"/>
                <a:sym typeface="Arial"/>
              </a:rPr>
            </a:br>
            <a:r>
              <a:rPr lang="en-US" sz="3200" b="0" i="0" u="none" strike="noStrike" cap="none" dirty="0">
                <a:solidFill>
                  <a:srgbClr val="F79646"/>
                </a:solidFill>
                <a:latin typeface="Arial"/>
                <a:ea typeface="Arial"/>
                <a:cs typeface="Arial"/>
                <a:sym typeface="Arial"/>
              </a:rPr>
              <a:t>Manual Deploys &amp; Waterfall Release Cycles</a:t>
            </a:r>
          </a:p>
        </p:txBody>
      </p:sp>
      <p:sp>
        <p:nvSpPr>
          <p:cNvPr id="156" name="Shape 156"/>
          <p:cNvSpPr/>
          <p:nvPr/>
        </p:nvSpPr>
        <p:spPr>
          <a:xfrm>
            <a:off x="1804965" y="4123267"/>
            <a:ext cx="6958035" cy="907343"/>
          </a:xfrm>
          <a:prstGeom prst="rect">
            <a:avLst/>
          </a:prstGeom>
          <a:noFill/>
          <a:ln>
            <a:noFill/>
          </a:ln>
        </p:spPr>
        <p:txBody>
          <a:bodyPr lIns="91425" tIns="45700" rIns="91425" bIns="45700" anchor="t" anchorCtr="0">
            <a:noAutofit/>
          </a:bodyPr>
          <a:lstStyle/>
          <a:p>
            <a:pPr algn="ctr" defTabSz="914400">
              <a:buSzPct val="25000"/>
            </a:pPr>
            <a:r>
              <a:rPr lang="en-US" kern="0">
                <a:solidFill>
                  <a:srgbClr val="FFFFFF"/>
                </a:solidFill>
                <a:latin typeface="Arial"/>
                <a:ea typeface="Arial"/>
                <a:cs typeface="Arial"/>
                <a:sym typeface="Arial"/>
              </a:rPr>
              <a:t>Can you deliver full CI/CD for every major app in your portfolio today, or are you doing 75+ step manual deployments?</a:t>
            </a:r>
          </a:p>
        </p:txBody>
      </p:sp>
      <p:sp>
        <p:nvSpPr>
          <p:cNvPr id="157" name="Shape 157"/>
          <p:cNvSpPr/>
          <p:nvPr/>
        </p:nvSpPr>
        <p:spPr>
          <a:xfrm>
            <a:off x="509250" y="2018641"/>
            <a:ext cx="1137489" cy="320601"/>
          </a:xfrm>
          <a:prstGeom prst="rect">
            <a:avLst/>
          </a:prstGeom>
          <a:noFill/>
          <a:ln>
            <a:noFill/>
          </a:ln>
        </p:spPr>
        <p:txBody>
          <a:bodyPr lIns="91425" tIns="45700" rIns="91425" bIns="45700" anchor="t" anchorCtr="0">
            <a:noAutofit/>
          </a:bodyPr>
          <a:lstStyle/>
          <a:p>
            <a:pPr algn="ctr" defTabSz="914400">
              <a:lnSpc>
                <a:spcPct val="128571"/>
              </a:lnSpc>
              <a:buSzPct val="25000"/>
            </a:pPr>
            <a:r>
              <a:rPr lang="en-US" sz="1400" b="1" kern="0">
                <a:solidFill>
                  <a:srgbClr val="FFFFFF"/>
                </a:solidFill>
                <a:latin typeface="Arial"/>
                <a:ea typeface="Arial"/>
                <a:cs typeface="Arial"/>
                <a:sym typeface="Arial"/>
              </a:rPr>
              <a:t>Developer</a:t>
            </a:r>
          </a:p>
        </p:txBody>
      </p:sp>
      <p:sp>
        <p:nvSpPr>
          <p:cNvPr id="158" name="Shape 158"/>
          <p:cNvSpPr/>
          <p:nvPr/>
        </p:nvSpPr>
        <p:spPr>
          <a:xfrm>
            <a:off x="577287" y="4320228"/>
            <a:ext cx="992815" cy="320601"/>
          </a:xfrm>
          <a:prstGeom prst="rect">
            <a:avLst/>
          </a:prstGeom>
          <a:noFill/>
          <a:ln>
            <a:noFill/>
          </a:ln>
        </p:spPr>
        <p:txBody>
          <a:bodyPr lIns="91425" tIns="45700" rIns="91425" bIns="45700" anchor="t" anchorCtr="0">
            <a:noAutofit/>
          </a:bodyPr>
          <a:lstStyle/>
          <a:p>
            <a:pPr algn="ctr" defTabSz="914400">
              <a:lnSpc>
                <a:spcPct val="128571"/>
              </a:lnSpc>
              <a:buSzPct val="25000"/>
            </a:pPr>
            <a:r>
              <a:rPr lang="en-US" sz="1400" b="1" kern="0">
                <a:solidFill>
                  <a:srgbClr val="FFFFFF"/>
                </a:solidFill>
                <a:latin typeface="Arial"/>
                <a:ea typeface="Arial"/>
                <a:cs typeface="Arial"/>
                <a:sym typeface="Arial"/>
              </a:rPr>
              <a:t>Operator</a:t>
            </a:r>
          </a:p>
        </p:txBody>
      </p:sp>
      <p:sp>
        <p:nvSpPr>
          <p:cNvPr id="159" name="Shape 159"/>
          <p:cNvSpPr/>
          <p:nvPr/>
        </p:nvSpPr>
        <p:spPr>
          <a:xfrm>
            <a:off x="2227241" y="1256632"/>
            <a:ext cx="6181496" cy="2866635"/>
          </a:xfrm>
          <a:prstGeom prst="roundRect">
            <a:avLst>
              <a:gd name="adj" fmla="val 8273"/>
            </a:avLst>
          </a:prstGeom>
          <a:solidFill>
            <a:srgbClr val="FFFFFF"/>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algn="ctr" defTabSz="914400"/>
            <a:endParaRPr kern="0">
              <a:solidFill>
                <a:srgbClr val="FFFFFF"/>
              </a:solidFill>
              <a:latin typeface="Calibri"/>
              <a:ea typeface="Calibri"/>
              <a:cs typeface="Calibri"/>
              <a:sym typeface="Calibri"/>
            </a:endParaRPr>
          </a:p>
        </p:txBody>
      </p:sp>
      <p:pic>
        <p:nvPicPr>
          <p:cNvPr id="160" name="Shape 160"/>
          <p:cNvPicPr preferRelativeResize="0"/>
          <p:nvPr/>
        </p:nvPicPr>
        <p:blipFill rotWithShape="1">
          <a:blip r:embed="rId3">
            <a:alphaModFix/>
          </a:blip>
          <a:srcRect/>
          <a:stretch/>
        </p:blipFill>
        <p:spPr>
          <a:xfrm>
            <a:off x="2329190" y="1365883"/>
            <a:ext cx="5962244" cy="2687450"/>
          </a:xfrm>
          <a:prstGeom prst="rect">
            <a:avLst/>
          </a:prstGeom>
          <a:noFill/>
          <a:ln>
            <a:noFill/>
          </a:ln>
        </p:spPr>
      </p:pic>
      <p:pic>
        <p:nvPicPr>
          <p:cNvPr id="161" name="Shape 161"/>
          <p:cNvPicPr preferRelativeResize="0"/>
          <p:nvPr/>
        </p:nvPicPr>
        <p:blipFill rotWithShape="1">
          <a:blip r:embed="rId4">
            <a:alphaModFix/>
          </a:blip>
          <a:srcRect/>
          <a:stretch/>
        </p:blipFill>
        <p:spPr>
          <a:xfrm flipH="1">
            <a:off x="685295" y="1413255"/>
            <a:ext cx="661436" cy="707924"/>
          </a:xfrm>
          <a:prstGeom prst="rect">
            <a:avLst/>
          </a:prstGeom>
          <a:noFill/>
          <a:ln>
            <a:noFill/>
          </a:ln>
        </p:spPr>
      </p:pic>
      <p:pic>
        <p:nvPicPr>
          <p:cNvPr id="162" name="Shape 162"/>
          <p:cNvPicPr preferRelativeResize="0"/>
          <p:nvPr/>
        </p:nvPicPr>
        <p:blipFill rotWithShape="1">
          <a:blip r:embed="rId5">
            <a:alphaModFix/>
          </a:blip>
          <a:srcRect/>
          <a:stretch/>
        </p:blipFill>
        <p:spPr>
          <a:xfrm flipH="1">
            <a:off x="685295" y="3699371"/>
            <a:ext cx="663858" cy="707924"/>
          </a:xfrm>
          <a:prstGeom prst="rect">
            <a:avLst/>
          </a:prstGeom>
          <a:noFill/>
          <a:ln>
            <a:noFill/>
          </a:ln>
        </p:spPr>
      </p:pic>
      <p:pic>
        <p:nvPicPr>
          <p:cNvPr id="163" name="Shape 163"/>
          <p:cNvPicPr preferRelativeResize="0"/>
          <p:nvPr/>
        </p:nvPicPr>
        <p:blipFill rotWithShape="1">
          <a:blip r:embed="rId6">
            <a:alphaModFix/>
          </a:blip>
          <a:srcRect/>
          <a:stretch/>
        </p:blipFill>
        <p:spPr>
          <a:xfrm>
            <a:off x="113721" y="2160850"/>
            <a:ext cx="2113519" cy="1892484"/>
          </a:xfrm>
          <a:prstGeom prst="rect">
            <a:avLst/>
          </a:prstGeom>
          <a:noFill/>
          <a:ln>
            <a:noFill/>
          </a:ln>
        </p:spPr>
      </p:pic>
    </p:spTree>
    <p:extLst>
      <p:ext uri="{BB962C8B-B14F-4D97-AF65-F5344CB8AC3E}">
        <p14:creationId xmlns:p14="http://schemas.microsoft.com/office/powerpoint/2010/main" val="6137323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algn="ctr">
              <a:buSzPct val="25000"/>
            </a:pPr>
            <a:fld id="{00000000-1234-1234-1234-123412341234}" type="slidenum">
              <a:rPr lang="en-US" sz="900" smtClean="0">
                <a:solidFill>
                  <a:srgbClr val="A5A5A5"/>
                </a:solidFill>
                <a:latin typeface="Arial"/>
              </a:rPr>
              <a:pPr algn="ctr">
                <a:buSzPct val="25000"/>
              </a:pPr>
              <a:t>4</a:t>
            </a:fld>
            <a:endParaRPr lang="en-US" sz="900">
              <a:solidFill>
                <a:srgbClr val="A5A5A5"/>
              </a:solidFill>
              <a:latin typeface="Arial"/>
            </a:endParaRPr>
          </a:p>
        </p:txBody>
      </p:sp>
      <p:sp>
        <p:nvSpPr>
          <p:cNvPr id="3" name="Title 1"/>
          <p:cNvSpPr txBox="1">
            <a:spLocks/>
          </p:cNvSpPr>
          <p:nvPr/>
        </p:nvSpPr>
        <p:spPr>
          <a:xfrm>
            <a:off x="113722" y="149918"/>
            <a:ext cx="8796928" cy="47444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r>
              <a:rPr lang="en-US" sz="2800" dirty="0">
                <a:solidFill>
                  <a:srgbClr val="008881"/>
                </a:solidFill>
              </a:rPr>
              <a:t>Characteristics of Cloud Native Architectures</a:t>
            </a:r>
          </a:p>
        </p:txBody>
      </p:sp>
      <p:sp>
        <p:nvSpPr>
          <p:cNvPr id="4" name="Title 1"/>
          <p:cNvSpPr txBox="1">
            <a:spLocks/>
          </p:cNvSpPr>
          <p:nvPr/>
        </p:nvSpPr>
        <p:spPr>
          <a:xfrm>
            <a:off x="415714" y="888159"/>
            <a:ext cx="7706084" cy="4247146"/>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R="0" algn="l" rtl="0">
              <a:lnSpc>
                <a:spcPct val="9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marL="654050" indent="-514350">
              <a:lnSpc>
                <a:spcPct val="115000"/>
              </a:lnSpc>
              <a:buSzPct val="77777"/>
              <a:buFont typeface="Arial"/>
              <a:buChar char="•"/>
            </a:pPr>
            <a:r>
              <a:rPr lang="en-US" sz="2000" dirty="0"/>
              <a:t>Twelve Factor Apps (http://12factor.net/</a:t>
            </a:r>
            <a:r>
              <a:rPr lang="en-US" sz="2000" dirty="0" smtClean="0"/>
              <a:t>)</a:t>
            </a:r>
          </a:p>
          <a:p>
            <a:pPr marL="654050" indent="-514350">
              <a:lnSpc>
                <a:spcPct val="115000"/>
              </a:lnSpc>
              <a:buSzPct val="77777"/>
              <a:buFont typeface="Arial"/>
              <a:buChar char="•"/>
            </a:pPr>
            <a:r>
              <a:rPr lang="en-US" sz="2000" dirty="0" smtClean="0"/>
              <a:t>Continuously Delivered</a:t>
            </a:r>
            <a:endParaRPr lang="en-US" sz="2000" dirty="0"/>
          </a:p>
          <a:p>
            <a:pPr marL="654050" indent="-514350">
              <a:lnSpc>
                <a:spcPct val="115000"/>
              </a:lnSpc>
              <a:buSzPct val="77777"/>
              <a:buFont typeface="Arial"/>
              <a:buChar char="•"/>
            </a:pPr>
            <a:r>
              <a:rPr lang="en-US" sz="2000" dirty="0" smtClean="0"/>
              <a:t>Microservices</a:t>
            </a:r>
          </a:p>
          <a:p>
            <a:pPr marL="654050" indent="-514350">
              <a:lnSpc>
                <a:spcPct val="115000"/>
              </a:lnSpc>
              <a:buSzPct val="77777"/>
              <a:buFont typeface="Arial"/>
              <a:buChar char="•"/>
            </a:pPr>
            <a:r>
              <a:rPr lang="en-US" sz="2000" dirty="0" smtClean="0"/>
              <a:t>DevOps</a:t>
            </a:r>
            <a:endParaRPr lang="en-US" sz="2000" dirty="0"/>
          </a:p>
          <a:p>
            <a:pPr marL="654050" indent="-514350">
              <a:lnSpc>
                <a:spcPct val="115000"/>
              </a:lnSpc>
              <a:buSzPct val="77777"/>
              <a:buFont typeface="Arial"/>
              <a:buChar char="•"/>
            </a:pPr>
            <a:r>
              <a:rPr lang="en-US" sz="2000" dirty="0" smtClean="0"/>
              <a:t>Self</a:t>
            </a:r>
            <a:r>
              <a:rPr lang="en-US" sz="2000" dirty="0"/>
              <a:t>-Service agile infrastructure</a:t>
            </a:r>
          </a:p>
          <a:p>
            <a:pPr marL="654050" indent="-514350">
              <a:lnSpc>
                <a:spcPct val="115000"/>
              </a:lnSpc>
              <a:buSzPct val="77777"/>
              <a:buFont typeface="Arial"/>
              <a:buChar char="•"/>
            </a:pPr>
            <a:r>
              <a:rPr lang="en-US" sz="2000" dirty="0"/>
              <a:t>API-based collaboration</a:t>
            </a:r>
          </a:p>
          <a:p>
            <a:pPr marL="654050" indent="-514350">
              <a:lnSpc>
                <a:spcPct val="115000"/>
              </a:lnSpc>
              <a:buSzPct val="77777"/>
              <a:buFont typeface="Arial"/>
              <a:buChar char="•"/>
            </a:pPr>
            <a:r>
              <a:rPr lang="en-US" sz="2000" dirty="0"/>
              <a:t>Anti-fragility</a:t>
            </a:r>
          </a:p>
        </p:txBody>
      </p:sp>
    </p:spTree>
    <p:extLst>
      <p:ext uri="{BB962C8B-B14F-4D97-AF65-F5344CB8AC3E}">
        <p14:creationId xmlns:p14="http://schemas.microsoft.com/office/powerpoint/2010/main" val="4699590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1000"/>
                                        <p:tgtEl>
                                          <p:spTgt spid="4">
                                            <p:txEl>
                                              <p:pRg st="6" end="6"/>
                                            </p:txEl>
                                          </p:spTgt>
                                        </p:tgtEl>
                                      </p:cBhvr>
                                    </p:animEffect>
                                    <p:anim calcmode="lin" valueType="num">
                                      <p:cBhvr>
                                        <p:cTn id="3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5" name="Right Arrow 24"/>
          <p:cNvSpPr/>
          <p:nvPr/>
        </p:nvSpPr>
        <p:spPr>
          <a:xfrm>
            <a:off x="3837672" y="1942324"/>
            <a:ext cx="1050792" cy="898361"/>
          </a:xfrm>
          <a:prstGeom prst="rightArrow">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sz="1400" kern="0">
              <a:solidFill>
                <a:srgbClr val="FFFFFF"/>
              </a:solidFill>
              <a:latin typeface="Arial"/>
              <a:sym typeface="Arial"/>
              <a:rtl val="0"/>
            </a:endParaRPr>
          </a:p>
        </p:txBody>
      </p:sp>
      <p:sp>
        <p:nvSpPr>
          <p:cNvPr id="23" name="Rounded Rectangle 22"/>
          <p:cNvSpPr/>
          <p:nvPr/>
        </p:nvSpPr>
        <p:spPr>
          <a:xfrm>
            <a:off x="967855" y="955693"/>
            <a:ext cx="2927110" cy="3133108"/>
          </a:xfrm>
          <a:prstGeom prst="roundRect">
            <a:avLst/>
          </a:prstGeom>
          <a:noFill/>
          <a:ln w="19050" cmpd="sng">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sz="1400" kern="0">
              <a:solidFill>
                <a:srgbClr val="FFFFFF"/>
              </a:solidFill>
              <a:latin typeface="Arial"/>
              <a:sym typeface="Arial"/>
              <a:rtl val="0"/>
            </a:endParaRPr>
          </a:p>
        </p:txBody>
      </p:sp>
      <p:sp>
        <p:nvSpPr>
          <p:cNvPr id="22" name="Rounded Rectangle 21"/>
          <p:cNvSpPr/>
          <p:nvPr/>
        </p:nvSpPr>
        <p:spPr>
          <a:xfrm>
            <a:off x="5126010" y="1403724"/>
            <a:ext cx="2359362" cy="954556"/>
          </a:xfrm>
          <a:prstGeom prst="roundRect">
            <a:avLst/>
          </a:prstGeom>
          <a:noFill/>
          <a:ln>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sz="1400" kern="0">
              <a:solidFill>
                <a:srgbClr val="FFFFFF"/>
              </a:solidFill>
              <a:latin typeface="Arial"/>
              <a:sym typeface="Arial"/>
              <a:rtl val="0"/>
            </a:endParaRPr>
          </a:p>
        </p:txBody>
      </p:sp>
      <p:sp>
        <p:nvSpPr>
          <p:cNvPr id="275" name="Shape 275"/>
          <p:cNvSpPr txBox="1">
            <a:spLocks noGrp="1"/>
          </p:cNvSpPr>
          <p:nvPr>
            <p:ph type="title"/>
          </p:nvPr>
        </p:nvSpPr>
        <p:spPr>
          <a:xfrm>
            <a:off x="366712" y="245072"/>
            <a:ext cx="8410499" cy="460500"/>
          </a:xfrm>
          <a:prstGeom prst="rect">
            <a:avLst/>
          </a:prstGeom>
        </p:spPr>
        <p:txBody>
          <a:bodyPr lIns="91425" tIns="91425" rIns="91425" bIns="91425" anchor="t" anchorCtr="0">
            <a:noAutofit/>
          </a:bodyPr>
          <a:lstStyle/>
          <a:p>
            <a:pPr lvl="0" algn="ctr"/>
            <a:r>
              <a:rPr lang="en-US" sz="2800" dirty="0" smtClean="0">
                <a:solidFill>
                  <a:srgbClr val="008881"/>
                </a:solidFill>
              </a:rPr>
              <a:t>12-Factor Applications</a:t>
            </a:r>
            <a:endParaRPr lang="en" sz="2800" dirty="0">
              <a:solidFill>
                <a:srgbClr val="008881"/>
              </a:solidFill>
            </a:endParaRPr>
          </a:p>
        </p:txBody>
      </p:sp>
      <p:sp>
        <p:nvSpPr>
          <p:cNvPr id="3" name="Rectangle 2"/>
          <p:cNvSpPr/>
          <p:nvPr/>
        </p:nvSpPr>
        <p:spPr>
          <a:xfrm>
            <a:off x="1187038" y="965242"/>
            <a:ext cx="4923211" cy="3046988"/>
          </a:xfrm>
          <a:prstGeom prst="rect">
            <a:avLst/>
          </a:prstGeom>
        </p:spPr>
        <p:txBody>
          <a:bodyPr wrap="square">
            <a:spAutoFit/>
          </a:bodyPr>
          <a:lstStyle/>
          <a:p>
            <a:pPr marL="342900" indent="-342900" defTabSz="914400">
              <a:buFont typeface="+mj-lt"/>
              <a:buAutoNum type="arabicPeriod"/>
            </a:pPr>
            <a:r>
              <a:rPr lang="en-US" sz="1600" kern="0" dirty="0" smtClean="0">
                <a:solidFill>
                  <a:schemeClr val="tx2"/>
                </a:solidFill>
                <a:latin typeface="Arial"/>
                <a:ea typeface="Arial"/>
                <a:cs typeface="Arial"/>
                <a:sym typeface="Arial"/>
                <a:rtl val="0"/>
              </a:rPr>
              <a:t>Codebase</a:t>
            </a:r>
            <a:endParaRPr lang="en-US" sz="1600" kern="0" dirty="0">
              <a:solidFill>
                <a:schemeClr val="tx2"/>
              </a:solidFill>
              <a:latin typeface="Arial"/>
              <a:ea typeface="Arial"/>
              <a:cs typeface="Arial"/>
              <a:sym typeface="Arial"/>
              <a:rtl val="0"/>
            </a:endParaRPr>
          </a:p>
          <a:p>
            <a:pPr marL="342900" indent="-342900" defTabSz="914400">
              <a:buFont typeface="+mj-lt"/>
              <a:buAutoNum type="arabicPeriod"/>
            </a:pPr>
            <a:r>
              <a:rPr lang="en-US" sz="1600" kern="0" dirty="0" smtClean="0">
                <a:solidFill>
                  <a:schemeClr val="tx2"/>
                </a:solidFill>
                <a:latin typeface="Arial"/>
                <a:ea typeface="Arial"/>
                <a:cs typeface="Arial"/>
                <a:sym typeface="Arial"/>
                <a:rtl val="0"/>
              </a:rPr>
              <a:t>Dependencies</a:t>
            </a:r>
          </a:p>
          <a:p>
            <a:pPr marL="342900" indent="-342900" defTabSz="914400">
              <a:buFont typeface="+mj-lt"/>
              <a:buAutoNum type="arabicPeriod"/>
            </a:pPr>
            <a:r>
              <a:rPr lang="en-US" sz="1600" kern="0" dirty="0" smtClean="0">
                <a:solidFill>
                  <a:schemeClr val="tx2"/>
                </a:solidFill>
                <a:latin typeface="Arial"/>
                <a:ea typeface="Arial"/>
                <a:cs typeface="Arial"/>
                <a:sym typeface="Arial"/>
                <a:rtl val="0"/>
              </a:rPr>
              <a:t>Configuration</a:t>
            </a:r>
          </a:p>
          <a:p>
            <a:pPr marL="342900" indent="-342900" defTabSz="914400">
              <a:buFont typeface="+mj-lt"/>
              <a:buAutoNum type="arabicPeriod"/>
            </a:pPr>
            <a:r>
              <a:rPr lang="en-US" sz="1600" kern="0" dirty="0" smtClean="0">
                <a:solidFill>
                  <a:schemeClr val="tx2"/>
                </a:solidFill>
                <a:latin typeface="Arial"/>
                <a:ea typeface="Arial"/>
                <a:cs typeface="Arial"/>
                <a:sym typeface="Arial"/>
                <a:rtl val="0"/>
              </a:rPr>
              <a:t>Backing Services</a:t>
            </a:r>
            <a:endParaRPr lang="en-US" sz="1600" kern="0" dirty="0">
              <a:solidFill>
                <a:schemeClr val="tx2"/>
              </a:solidFill>
              <a:latin typeface="Arial"/>
              <a:ea typeface="Arial"/>
              <a:cs typeface="Arial"/>
              <a:sym typeface="Arial"/>
              <a:rtl val="0"/>
            </a:endParaRPr>
          </a:p>
          <a:p>
            <a:pPr marL="342900" indent="-342900" defTabSz="914400">
              <a:buFont typeface="+mj-lt"/>
              <a:buAutoNum type="arabicPeriod"/>
            </a:pPr>
            <a:r>
              <a:rPr lang="en-US" sz="1600" kern="0" dirty="0" smtClean="0">
                <a:solidFill>
                  <a:schemeClr val="tx2"/>
                </a:solidFill>
                <a:latin typeface="Arial"/>
                <a:ea typeface="Arial"/>
                <a:cs typeface="Arial"/>
                <a:sym typeface="Arial"/>
                <a:rtl val="0"/>
              </a:rPr>
              <a:t>Build</a:t>
            </a:r>
            <a:r>
              <a:rPr lang="en-US" sz="1600" kern="0" dirty="0">
                <a:solidFill>
                  <a:schemeClr val="tx2"/>
                </a:solidFill>
                <a:latin typeface="Arial"/>
                <a:ea typeface="Arial"/>
                <a:cs typeface="Arial"/>
                <a:sym typeface="Arial"/>
                <a:rtl val="0"/>
              </a:rPr>
              <a:t>, release, </a:t>
            </a:r>
            <a:r>
              <a:rPr lang="en-US" sz="1600" kern="0" dirty="0" smtClean="0">
                <a:solidFill>
                  <a:schemeClr val="tx2"/>
                </a:solidFill>
                <a:latin typeface="Arial"/>
                <a:ea typeface="Arial"/>
                <a:cs typeface="Arial"/>
                <a:sym typeface="Arial"/>
                <a:rtl val="0"/>
              </a:rPr>
              <a:t>run</a:t>
            </a:r>
            <a:endParaRPr lang="en-US" sz="1600" kern="0" dirty="0">
              <a:solidFill>
                <a:schemeClr val="tx2"/>
              </a:solidFill>
              <a:latin typeface="Arial"/>
              <a:ea typeface="Arial"/>
              <a:cs typeface="Arial"/>
              <a:sym typeface="Arial"/>
              <a:rtl val="0"/>
            </a:endParaRPr>
          </a:p>
          <a:p>
            <a:pPr marL="342900" indent="-342900" defTabSz="914400">
              <a:buFont typeface="+mj-lt"/>
              <a:buAutoNum type="arabicPeriod"/>
            </a:pPr>
            <a:r>
              <a:rPr lang="en-US" sz="1600" kern="0" dirty="0" smtClean="0">
                <a:solidFill>
                  <a:schemeClr val="tx2"/>
                </a:solidFill>
                <a:latin typeface="Arial"/>
                <a:ea typeface="Arial"/>
                <a:cs typeface="Arial"/>
                <a:sym typeface="Arial"/>
                <a:rtl val="0"/>
              </a:rPr>
              <a:t>Processes</a:t>
            </a:r>
            <a:endParaRPr lang="en-US" sz="1600" kern="0" dirty="0">
              <a:solidFill>
                <a:schemeClr val="tx2"/>
              </a:solidFill>
              <a:latin typeface="Arial"/>
              <a:ea typeface="Arial"/>
              <a:cs typeface="Arial"/>
              <a:sym typeface="Arial"/>
              <a:rtl val="0"/>
            </a:endParaRPr>
          </a:p>
          <a:p>
            <a:pPr marL="342900" indent="-342900" defTabSz="914400">
              <a:buFont typeface="+mj-lt"/>
              <a:buAutoNum type="arabicPeriod"/>
            </a:pPr>
            <a:r>
              <a:rPr lang="en-US" sz="1600" kern="0" dirty="0" smtClean="0">
                <a:solidFill>
                  <a:schemeClr val="tx2"/>
                </a:solidFill>
                <a:latin typeface="Arial"/>
                <a:ea typeface="Arial"/>
                <a:cs typeface="Arial"/>
                <a:sym typeface="Arial"/>
                <a:rtl val="0"/>
              </a:rPr>
              <a:t>Port binding</a:t>
            </a:r>
          </a:p>
          <a:p>
            <a:pPr marL="342900" indent="-342900" defTabSz="914400">
              <a:buFont typeface="+mj-lt"/>
              <a:buAutoNum type="arabicPeriod"/>
            </a:pPr>
            <a:r>
              <a:rPr lang="en-US" sz="1600" kern="0" dirty="0" smtClean="0">
                <a:solidFill>
                  <a:schemeClr val="tx2"/>
                </a:solidFill>
                <a:latin typeface="Arial"/>
                <a:ea typeface="Arial"/>
                <a:cs typeface="Arial"/>
                <a:sym typeface="Arial"/>
                <a:rtl val="0"/>
              </a:rPr>
              <a:t>Concurrency</a:t>
            </a:r>
          </a:p>
          <a:p>
            <a:pPr marL="342900" indent="-342900" defTabSz="914400">
              <a:buFont typeface="+mj-lt"/>
              <a:buAutoNum type="arabicPeriod"/>
            </a:pPr>
            <a:r>
              <a:rPr lang="en-US" sz="1600" kern="0" dirty="0" smtClean="0">
                <a:solidFill>
                  <a:schemeClr val="tx2"/>
                </a:solidFill>
                <a:latin typeface="Arial"/>
                <a:ea typeface="Arial"/>
                <a:cs typeface="Arial"/>
                <a:sym typeface="Arial"/>
                <a:rtl val="0"/>
              </a:rPr>
              <a:t>Disposability</a:t>
            </a:r>
          </a:p>
          <a:p>
            <a:pPr marL="342900" indent="-342900" defTabSz="914400">
              <a:buFont typeface="+mj-lt"/>
              <a:buAutoNum type="arabicPeriod"/>
            </a:pPr>
            <a:r>
              <a:rPr lang="en-US" sz="1600" kern="0" dirty="0" err="1" smtClean="0">
                <a:solidFill>
                  <a:schemeClr val="tx2"/>
                </a:solidFill>
                <a:latin typeface="Arial"/>
                <a:ea typeface="Arial"/>
                <a:cs typeface="Arial"/>
                <a:sym typeface="Arial"/>
                <a:rtl val="0"/>
              </a:rPr>
              <a:t>Dev</a:t>
            </a:r>
            <a:r>
              <a:rPr lang="en-US" sz="1600" kern="0" dirty="0">
                <a:solidFill>
                  <a:schemeClr val="tx2"/>
                </a:solidFill>
                <a:latin typeface="Arial"/>
                <a:ea typeface="Arial"/>
                <a:cs typeface="Arial"/>
                <a:sym typeface="Arial"/>
                <a:rtl val="0"/>
              </a:rPr>
              <a:t>/prod </a:t>
            </a:r>
            <a:r>
              <a:rPr lang="en-US" sz="1600" kern="0" dirty="0" smtClean="0">
                <a:solidFill>
                  <a:schemeClr val="tx2"/>
                </a:solidFill>
                <a:latin typeface="Arial"/>
                <a:ea typeface="Arial"/>
                <a:cs typeface="Arial"/>
                <a:sym typeface="Arial"/>
                <a:rtl val="0"/>
              </a:rPr>
              <a:t>parity</a:t>
            </a:r>
          </a:p>
          <a:p>
            <a:pPr marL="342900" indent="-342900" defTabSz="914400">
              <a:buFont typeface="+mj-lt"/>
              <a:buAutoNum type="arabicPeriod"/>
            </a:pPr>
            <a:r>
              <a:rPr lang="en-US" sz="1600" kern="0" dirty="0" smtClean="0">
                <a:solidFill>
                  <a:schemeClr val="tx2"/>
                </a:solidFill>
                <a:latin typeface="Arial"/>
                <a:ea typeface="Arial"/>
                <a:cs typeface="Arial"/>
                <a:sym typeface="Arial"/>
                <a:rtl val="0"/>
              </a:rPr>
              <a:t>Logs</a:t>
            </a:r>
          </a:p>
          <a:p>
            <a:pPr marL="342900" indent="-342900" defTabSz="914400">
              <a:buFont typeface="+mj-lt"/>
              <a:buAutoNum type="arabicPeriod"/>
            </a:pPr>
            <a:r>
              <a:rPr lang="en-US" sz="1600" kern="0" dirty="0" smtClean="0">
                <a:solidFill>
                  <a:schemeClr val="tx2"/>
                </a:solidFill>
                <a:latin typeface="Arial"/>
                <a:ea typeface="Arial"/>
                <a:cs typeface="Arial"/>
                <a:sym typeface="Arial"/>
                <a:rtl val="0"/>
              </a:rPr>
              <a:t>Admin processes</a:t>
            </a:r>
            <a:endParaRPr lang="en-US" sz="1600" kern="0" dirty="0">
              <a:solidFill>
                <a:schemeClr val="tx2"/>
              </a:solidFill>
              <a:latin typeface="Arial"/>
              <a:ea typeface="Arial"/>
              <a:cs typeface="Arial"/>
              <a:sym typeface="Arial"/>
              <a:rtl val="0"/>
            </a:endParaRPr>
          </a:p>
        </p:txBody>
      </p:sp>
      <p:sp>
        <p:nvSpPr>
          <p:cNvPr id="8" name="Rectangle 7"/>
          <p:cNvSpPr/>
          <p:nvPr/>
        </p:nvSpPr>
        <p:spPr>
          <a:xfrm>
            <a:off x="4963052" y="2391505"/>
            <a:ext cx="2788200" cy="97526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defTabSz="914400"/>
            <a:r>
              <a:rPr lang="en-US" sz="1400" b="1" kern="0" dirty="0" smtClean="0">
                <a:solidFill>
                  <a:srgbClr val="FFFFFF"/>
                </a:solidFill>
                <a:latin typeface="Arial"/>
                <a:sym typeface="Arial"/>
                <a:rtl val="0"/>
              </a:rPr>
              <a:t>Cloud Platform</a:t>
            </a:r>
            <a:endParaRPr lang="en-US" sz="1400" b="1" kern="0" dirty="0">
              <a:solidFill>
                <a:srgbClr val="FFFFFF"/>
              </a:solidFill>
              <a:latin typeface="Arial"/>
              <a:sym typeface="Arial"/>
              <a:rtl val="0"/>
            </a:endParaRPr>
          </a:p>
        </p:txBody>
      </p:sp>
      <p:sp>
        <p:nvSpPr>
          <p:cNvPr id="13" name="Rounded Rectangle 12"/>
          <p:cNvSpPr/>
          <p:nvPr/>
        </p:nvSpPr>
        <p:spPr>
          <a:xfrm>
            <a:off x="5089058" y="1709260"/>
            <a:ext cx="753061" cy="639831"/>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sz="1400" kern="0">
              <a:solidFill>
                <a:srgbClr val="FFFFFF"/>
              </a:solidFill>
              <a:latin typeface="Arial"/>
              <a:sym typeface="Arial"/>
              <a:rtl val="0"/>
            </a:endParaRPr>
          </a:p>
        </p:txBody>
      </p:sp>
      <p:pic>
        <p:nvPicPr>
          <p:cNvPr id="14" name="Picture 13"/>
          <p:cNvPicPr>
            <a:picLocks noChangeAspect="1"/>
          </p:cNvPicPr>
          <p:nvPr/>
        </p:nvPicPr>
        <p:blipFill>
          <a:blip r:embed="rId3"/>
          <a:stretch>
            <a:fillRect/>
          </a:stretch>
        </p:blipFill>
        <p:spPr>
          <a:xfrm>
            <a:off x="5324540" y="1890121"/>
            <a:ext cx="292100" cy="279400"/>
          </a:xfrm>
          <a:prstGeom prst="rect">
            <a:avLst/>
          </a:prstGeom>
        </p:spPr>
      </p:pic>
      <p:sp>
        <p:nvSpPr>
          <p:cNvPr id="15" name="Rounded Rectangle 14"/>
          <p:cNvSpPr/>
          <p:nvPr/>
        </p:nvSpPr>
        <p:spPr>
          <a:xfrm>
            <a:off x="5923065" y="1709260"/>
            <a:ext cx="753061" cy="639831"/>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sz="1400" kern="0">
              <a:solidFill>
                <a:srgbClr val="FFFFFF"/>
              </a:solidFill>
              <a:latin typeface="Arial"/>
              <a:sym typeface="Arial"/>
              <a:rtl val="0"/>
            </a:endParaRPr>
          </a:p>
        </p:txBody>
      </p:sp>
      <p:pic>
        <p:nvPicPr>
          <p:cNvPr id="16" name="Picture 15"/>
          <p:cNvPicPr>
            <a:picLocks noChangeAspect="1"/>
          </p:cNvPicPr>
          <p:nvPr/>
        </p:nvPicPr>
        <p:blipFill>
          <a:blip r:embed="rId3"/>
          <a:stretch>
            <a:fillRect/>
          </a:stretch>
        </p:blipFill>
        <p:spPr>
          <a:xfrm>
            <a:off x="6158547" y="1890121"/>
            <a:ext cx="292100" cy="279400"/>
          </a:xfrm>
          <a:prstGeom prst="rect">
            <a:avLst/>
          </a:prstGeom>
        </p:spPr>
      </p:pic>
      <p:sp>
        <p:nvSpPr>
          <p:cNvPr id="17" name="Rounded Rectangle 16"/>
          <p:cNvSpPr/>
          <p:nvPr/>
        </p:nvSpPr>
        <p:spPr>
          <a:xfrm>
            <a:off x="6765612" y="1707015"/>
            <a:ext cx="753061" cy="639831"/>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sz="1400" kern="0">
              <a:solidFill>
                <a:srgbClr val="FFFFFF"/>
              </a:solidFill>
              <a:latin typeface="Arial"/>
              <a:sym typeface="Arial"/>
              <a:rtl val="0"/>
            </a:endParaRPr>
          </a:p>
        </p:txBody>
      </p:sp>
      <p:pic>
        <p:nvPicPr>
          <p:cNvPr id="18" name="Picture 17"/>
          <p:cNvPicPr>
            <a:picLocks noChangeAspect="1"/>
          </p:cNvPicPr>
          <p:nvPr/>
        </p:nvPicPr>
        <p:blipFill>
          <a:blip r:embed="rId3"/>
          <a:stretch>
            <a:fillRect/>
          </a:stretch>
        </p:blipFill>
        <p:spPr>
          <a:xfrm>
            <a:off x="7001094" y="1887876"/>
            <a:ext cx="292100" cy="279400"/>
          </a:xfrm>
          <a:prstGeom prst="rect">
            <a:avLst/>
          </a:prstGeom>
        </p:spPr>
      </p:pic>
      <p:sp>
        <p:nvSpPr>
          <p:cNvPr id="20" name="Rectangle 19"/>
          <p:cNvSpPr/>
          <p:nvPr/>
        </p:nvSpPr>
        <p:spPr>
          <a:xfrm>
            <a:off x="5878103" y="1401483"/>
            <a:ext cx="743413" cy="338554"/>
          </a:xfrm>
          <a:prstGeom prst="rect">
            <a:avLst/>
          </a:prstGeom>
        </p:spPr>
        <p:txBody>
          <a:bodyPr wrap="none">
            <a:spAutoFit/>
          </a:bodyPr>
          <a:lstStyle/>
          <a:p>
            <a:pPr defTabSz="914400"/>
            <a:r>
              <a:rPr lang="en-US" sz="1600" b="1" kern="0" dirty="0" smtClean="0">
                <a:latin typeface="Arial"/>
                <a:ea typeface="Arial"/>
                <a:cs typeface="Arial"/>
                <a:sym typeface="Arial"/>
                <a:rtl val="0"/>
              </a:rPr>
              <a:t>APPS</a:t>
            </a:r>
            <a:endParaRPr lang="en-US" sz="1600" kern="0" dirty="0">
              <a:latin typeface="Arial"/>
              <a:ea typeface="Arial"/>
              <a:cs typeface="Arial"/>
              <a:sym typeface="Arial"/>
              <a:rtl val="0"/>
            </a:endParaRPr>
          </a:p>
        </p:txBody>
      </p:sp>
      <p:sp>
        <p:nvSpPr>
          <p:cNvPr id="28" name="Rectangle 27"/>
          <p:cNvSpPr/>
          <p:nvPr/>
        </p:nvSpPr>
        <p:spPr>
          <a:xfrm>
            <a:off x="366712" y="4245262"/>
            <a:ext cx="4980851" cy="307777"/>
          </a:xfrm>
          <a:prstGeom prst="rect">
            <a:avLst/>
          </a:prstGeom>
        </p:spPr>
        <p:txBody>
          <a:bodyPr wrap="none">
            <a:spAutoFit/>
          </a:bodyPr>
          <a:lstStyle/>
          <a:p>
            <a:pPr defTabSz="914400"/>
            <a:r>
              <a:rPr lang="en-US" sz="1400" kern="0" dirty="0" smtClean="0">
                <a:solidFill>
                  <a:srgbClr val="008881"/>
                </a:solidFill>
                <a:latin typeface="Arial"/>
                <a:ea typeface="Arial"/>
                <a:cs typeface="Arial"/>
                <a:sym typeface="Arial"/>
                <a:rtl val="0"/>
              </a:rPr>
              <a:t>Architectural </a:t>
            </a:r>
            <a:r>
              <a:rPr lang="en-US" sz="1400" kern="0" dirty="0">
                <a:solidFill>
                  <a:srgbClr val="008881"/>
                </a:solidFill>
                <a:latin typeface="Arial"/>
                <a:ea typeface="Arial"/>
                <a:cs typeface="Arial"/>
                <a:sym typeface="Arial"/>
                <a:rtl val="0"/>
              </a:rPr>
              <a:t>and </a:t>
            </a:r>
            <a:r>
              <a:rPr lang="en-US" sz="1400" kern="0" dirty="0" smtClean="0">
                <a:solidFill>
                  <a:srgbClr val="008881"/>
                </a:solidFill>
                <a:latin typeface="Arial"/>
                <a:ea typeface="Arial"/>
                <a:cs typeface="Arial"/>
                <a:sym typeface="Arial"/>
                <a:rtl val="0"/>
              </a:rPr>
              <a:t>development practices – http://12factor.net</a:t>
            </a:r>
          </a:p>
        </p:txBody>
      </p:sp>
      <p:sp>
        <p:nvSpPr>
          <p:cNvPr id="29" name="Rectangle 28"/>
          <p:cNvSpPr/>
          <p:nvPr/>
        </p:nvSpPr>
        <p:spPr>
          <a:xfrm>
            <a:off x="3894965" y="2208969"/>
            <a:ext cx="914533" cy="338554"/>
          </a:xfrm>
          <a:prstGeom prst="rect">
            <a:avLst/>
          </a:prstGeom>
        </p:spPr>
        <p:txBody>
          <a:bodyPr wrap="none">
            <a:spAutoFit/>
          </a:bodyPr>
          <a:lstStyle/>
          <a:p>
            <a:pPr defTabSz="914400"/>
            <a:r>
              <a:rPr lang="en-US" sz="1600" kern="0" dirty="0" smtClean="0">
                <a:latin typeface="Arial"/>
                <a:ea typeface="Arial"/>
                <a:cs typeface="Arial"/>
                <a:sym typeface="Arial"/>
                <a:rtl val="0"/>
              </a:rPr>
              <a:t>contract</a:t>
            </a:r>
            <a:endParaRPr lang="en-US" sz="1600" kern="0" dirty="0">
              <a:latin typeface="Arial"/>
              <a:ea typeface="Arial"/>
              <a:cs typeface="Arial"/>
              <a:sym typeface="Arial"/>
              <a:rtl val="0"/>
            </a:endParaRPr>
          </a:p>
        </p:txBody>
      </p:sp>
    </p:spTree>
    <p:extLst>
      <p:ext uri="{BB962C8B-B14F-4D97-AF65-F5344CB8AC3E}">
        <p14:creationId xmlns:p14="http://schemas.microsoft.com/office/powerpoint/2010/main" val="206366577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ssolv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dissolv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dissolv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dissolv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dissolv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algn="ctr">
              <a:buSzPct val="25000"/>
            </a:pPr>
            <a:fld id="{00000000-1234-1234-1234-123412341234}" type="slidenum">
              <a:rPr lang="en-US" sz="900" smtClean="0">
                <a:solidFill>
                  <a:srgbClr val="A5A5A5"/>
                </a:solidFill>
                <a:latin typeface="Arial"/>
              </a:rPr>
              <a:pPr algn="ctr">
                <a:buSzPct val="25000"/>
              </a:pPr>
              <a:t>6</a:t>
            </a:fld>
            <a:endParaRPr lang="en-US" sz="900">
              <a:solidFill>
                <a:srgbClr val="A5A5A5"/>
              </a:solidFill>
              <a:latin typeface="Arial"/>
            </a:endParaRPr>
          </a:p>
        </p:txBody>
      </p:sp>
      <p:grpSp>
        <p:nvGrpSpPr>
          <p:cNvPr id="12" name="Group 11"/>
          <p:cNvGrpSpPr/>
          <p:nvPr/>
        </p:nvGrpSpPr>
        <p:grpSpPr>
          <a:xfrm>
            <a:off x="4214502" y="430622"/>
            <a:ext cx="714996" cy="685800"/>
            <a:chOff x="4307344" y="912290"/>
            <a:chExt cx="714996" cy="685800"/>
          </a:xfrm>
        </p:grpSpPr>
        <p:grpSp>
          <p:nvGrpSpPr>
            <p:cNvPr id="8" name="Group 7"/>
            <p:cNvGrpSpPr/>
            <p:nvPr/>
          </p:nvGrpSpPr>
          <p:grpSpPr>
            <a:xfrm>
              <a:off x="4336540" y="912290"/>
              <a:ext cx="685800" cy="685800"/>
              <a:chOff x="3248118" y="503585"/>
              <a:chExt cx="538374" cy="496283"/>
            </a:xfrm>
            <a:solidFill>
              <a:srgbClr val="162128"/>
            </a:solidFill>
          </p:grpSpPr>
          <p:sp>
            <p:nvSpPr>
              <p:cNvPr id="6" name="Rectangle 5"/>
              <p:cNvSpPr/>
              <p:nvPr/>
            </p:nvSpPr>
            <p:spPr>
              <a:xfrm>
                <a:off x="3326646" y="583863"/>
                <a:ext cx="459846" cy="416005"/>
              </a:xfrm>
              <a:prstGeom prst="rect">
                <a:avLst/>
              </a:prstGeom>
              <a:grpFill/>
              <a:ln w="19050" cmpd="sng">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Rectangle 4"/>
              <p:cNvSpPr/>
              <p:nvPr/>
            </p:nvSpPr>
            <p:spPr>
              <a:xfrm>
                <a:off x="3286500" y="547373"/>
                <a:ext cx="459846" cy="416005"/>
              </a:xfrm>
              <a:prstGeom prst="rect">
                <a:avLst/>
              </a:prstGeom>
              <a:grpFill/>
              <a:ln w="19050" cmpd="sng">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4" name="Rectangle 3"/>
              <p:cNvSpPr/>
              <p:nvPr/>
            </p:nvSpPr>
            <p:spPr>
              <a:xfrm>
                <a:off x="3248118" y="503585"/>
                <a:ext cx="459846" cy="416005"/>
              </a:xfrm>
              <a:prstGeom prst="rect">
                <a:avLst/>
              </a:prstGeom>
              <a:grpFill/>
              <a:ln w="19050" cmpd="sng">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grpSp>
        <p:sp>
          <p:nvSpPr>
            <p:cNvPr id="7" name="TextBox 6"/>
            <p:cNvSpPr txBox="1"/>
            <p:nvPr/>
          </p:nvSpPr>
          <p:spPr>
            <a:xfrm>
              <a:off x="4307344" y="1023224"/>
              <a:ext cx="652342" cy="338554"/>
            </a:xfrm>
            <a:prstGeom prst="rect">
              <a:avLst/>
            </a:prstGeom>
            <a:noFill/>
            <a:ln>
              <a:noFill/>
            </a:ln>
          </p:spPr>
          <p:txBody>
            <a:bodyPr wrap="none" rtlCol="0">
              <a:spAutoFit/>
            </a:bodyPr>
            <a:lstStyle/>
            <a:p>
              <a:r>
                <a:rPr lang="en-US" sz="1600" dirty="0" smtClean="0">
                  <a:solidFill>
                    <a:srgbClr val="FFFFFF"/>
                  </a:solidFill>
                </a:rPr>
                <a:t>Apps</a:t>
              </a:r>
              <a:endParaRPr lang="en-US" sz="1400" dirty="0">
                <a:solidFill>
                  <a:srgbClr val="FFFFFF"/>
                </a:solidFill>
              </a:endParaRPr>
            </a:p>
          </p:txBody>
        </p:sp>
      </p:grpSp>
      <p:cxnSp>
        <p:nvCxnSpPr>
          <p:cNvPr id="11" name="Straight Arrow Connector 10"/>
          <p:cNvCxnSpPr/>
          <p:nvPr/>
        </p:nvCxnSpPr>
        <p:spPr>
          <a:xfrm>
            <a:off x="0" y="2831738"/>
            <a:ext cx="9144000" cy="0"/>
          </a:xfrm>
          <a:prstGeom prst="straightConnector1">
            <a:avLst/>
          </a:prstGeom>
          <a:ln>
            <a:solidFill>
              <a:schemeClr val="bg1"/>
            </a:solidFill>
            <a:tailEnd type="arrow"/>
          </a:ln>
        </p:spPr>
        <p:style>
          <a:lnRef idx="3">
            <a:schemeClr val="accent1"/>
          </a:lnRef>
          <a:fillRef idx="0">
            <a:schemeClr val="accent1"/>
          </a:fillRef>
          <a:effectRef idx="2">
            <a:schemeClr val="accent1"/>
          </a:effectRef>
          <a:fontRef idx="minor">
            <a:schemeClr val="tx1"/>
          </a:fontRef>
        </p:style>
      </p:cxnSp>
      <p:pic>
        <p:nvPicPr>
          <p:cNvPr id="13" name="Picture 12" descr="noun_176842_cc.png"/>
          <p:cNvPicPr>
            <a:picLocks noChangeAspect="1"/>
          </p:cNvPicPr>
          <p:nvPr/>
        </p:nvPicPr>
        <p:blipFill rotWithShape="1">
          <a:blip r:embed="rId3">
            <a:lum bright="70000" contrast="-70000"/>
            <a:extLst>
              <a:ext uri="{28A0092B-C50C-407E-A947-70E740481C1C}">
                <a14:useLocalDpi xmlns:a14="http://schemas.microsoft.com/office/drawing/2010/main" val="0"/>
              </a:ext>
            </a:extLst>
          </a:blip>
          <a:srcRect l="10580" r="8560" b="17731"/>
          <a:stretch/>
        </p:blipFill>
        <p:spPr>
          <a:xfrm flipH="1">
            <a:off x="0" y="2123800"/>
            <a:ext cx="576632" cy="586683"/>
          </a:xfrm>
          <a:prstGeom prst="rect">
            <a:avLst/>
          </a:prstGeom>
        </p:spPr>
      </p:pic>
      <p:pic>
        <p:nvPicPr>
          <p:cNvPr id="14" name="Picture 13" descr="noun_185240_cc.png"/>
          <p:cNvPicPr>
            <a:picLocks noChangeAspect="1"/>
          </p:cNvPicPr>
          <p:nvPr/>
        </p:nvPicPr>
        <p:blipFill rotWithShape="1">
          <a:blip r:embed="rId4">
            <a:lum bright="70000" contrast="-70000"/>
            <a:extLst>
              <a:ext uri="{28A0092B-C50C-407E-A947-70E740481C1C}">
                <a14:useLocalDpi xmlns:a14="http://schemas.microsoft.com/office/drawing/2010/main" val="0"/>
              </a:ext>
            </a:extLst>
          </a:blip>
          <a:srcRect l="18972" r="18840" b="12992"/>
          <a:stretch/>
        </p:blipFill>
        <p:spPr>
          <a:xfrm>
            <a:off x="8653499" y="2116123"/>
            <a:ext cx="424810" cy="594360"/>
          </a:xfrm>
          <a:prstGeom prst="rect">
            <a:avLst/>
          </a:prstGeom>
        </p:spPr>
      </p:pic>
      <p:pic>
        <p:nvPicPr>
          <p:cNvPr id="15" name="Picture 14" descr="noun_428433_cc.png"/>
          <p:cNvPicPr>
            <a:picLocks noChangeAspect="1"/>
          </p:cNvPicPr>
          <p:nvPr/>
        </p:nvPicPr>
        <p:blipFill rotWithShape="1">
          <a:blip r:embed="rId5">
            <a:lum bright="70000" contrast="-70000"/>
            <a:extLst>
              <a:ext uri="{28A0092B-C50C-407E-A947-70E740481C1C}">
                <a14:useLocalDpi xmlns:a14="http://schemas.microsoft.com/office/drawing/2010/main" val="0"/>
              </a:ext>
            </a:extLst>
          </a:blip>
          <a:srcRect l="9638" t="14048" r="9536" b="28485"/>
          <a:stretch/>
        </p:blipFill>
        <p:spPr>
          <a:xfrm>
            <a:off x="7948764" y="1487156"/>
            <a:ext cx="835939" cy="594360"/>
          </a:xfrm>
          <a:prstGeom prst="rect">
            <a:avLst/>
          </a:prstGeom>
        </p:spPr>
      </p:pic>
      <p:sp>
        <p:nvSpPr>
          <p:cNvPr id="16" name="TextBox 15"/>
          <p:cNvSpPr txBox="1"/>
          <p:nvPr/>
        </p:nvSpPr>
        <p:spPr>
          <a:xfrm>
            <a:off x="999982" y="2397068"/>
            <a:ext cx="646669" cy="369332"/>
          </a:xfrm>
          <a:prstGeom prst="rect">
            <a:avLst/>
          </a:prstGeom>
          <a:noFill/>
        </p:spPr>
        <p:txBody>
          <a:bodyPr wrap="none" rtlCol="0">
            <a:spAutoFit/>
          </a:bodyPr>
          <a:lstStyle/>
          <a:p>
            <a:r>
              <a:rPr lang="en-US" sz="1800" dirty="0" smtClean="0"/>
              <a:t>Plan</a:t>
            </a:r>
            <a:endParaRPr lang="en-US" sz="1800" dirty="0"/>
          </a:p>
        </p:txBody>
      </p:sp>
      <p:sp>
        <p:nvSpPr>
          <p:cNvPr id="17" name="TextBox 16"/>
          <p:cNvSpPr txBox="1"/>
          <p:nvPr/>
        </p:nvSpPr>
        <p:spPr>
          <a:xfrm>
            <a:off x="2524312" y="2397068"/>
            <a:ext cx="607859" cy="369332"/>
          </a:xfrm>
          <a:prstGeom prst="rect">
            <a:avLst/>
          </a:prstGeom>
          <a:noFill/>
        </p:spPr>
        <p:txBody>
          <a:bodyPr wrap="none" rtlCol="0">
            <a:spAutoFit/>
          </a:bodyPr>
          <a:lstStyle/>
          <a:p>
            <a:r>
              <a:rPr lang="en-US" sz="1800" dirty="0" err="1" smtClean="0"/>
              <a:t>Dev</a:t>
            </a:r>
            <a:endParaRPr lang="en-US" sz="1800" dirty="0"/>
          </a:p>
        </p:txBody>
      </p:sp>
      <p:sp>
        <p:nvSpPr>
          <p:cNvPr id="18" name="TextBox 17"/>
          <p:cNvSpPr txBox="1"/>
          <p:nvPr/>
        </p:nvSpPr>
        <p:spPr>
          <a:xfrm>
            <a:off x="4009832" y="2397068"/>
            <a:ext cx="633594" cy="369332"/>
          </a:xfrm>
          <a:prstGeom prst="rect">
            <a:avLst/>
          </a:prstGeom>
          <a:noFill/>
        </p:spPr>
        <p:txBody>
          <a:bodyPr wrap="none" rtlCol="0">
            <a:spAutoFit/>
          </a:bodyPr>
          <a:lstStyle/>
          <a:p>
            <a:r>
              <a:rPr lang="en-US" sz="1800" dirty="0" smtClean="0"/>
              <a:t>Test</a:t>
            </a:r>
            <a:endParaRPr lang="en-US" sz="1800" dirty="0"/>
          </a:p>
        </p:txBody>
      </p:sp>
      <p:sp>
        <p:nvSpPr>
          <p:cNvPr id="19" name="TextBox 18"/>
          <p:cNvSpPr txBox="1"/>
          <p:nvPr/>
        </p:nvSpPr>
        <p:spPr>
          <a:xfrm>
            <a:off x="5495502" y="2397068"/>
            <a:ext cx="903200" cy="369332"/>
          </a:xfrm>
          <a:prstGeom prst="rect">
            <a:avLst/>
          </a:prstGeom>
          <a:noFill/>
        </p:spPr>
        <p:txBody>
          <a:bodyPr wrap="none" rtlCol="0">
            <a:spAutoFit/>
          </a:bodyPr>
          <a:lstStyle/>
          <a:p>
            <a:r>
              <a:rPr lang="en-US" sz="1800" dirty="0" smtClean="0"/>
              <a:t>Deploy</a:t>
            </a:r>
            <a:endParaRPr lang="en-US" sz="1800" dirty="0"/>
          </a:p>
        </p:txBody>
      </p:sp>
      <p:sp>
        <p:nvSpPr>
          <p:cNvPr id="20" name="TextBox 19"/>
          <p:cNvSpPr txBox="1"/>
          <p:nvPr/>
        </p:nvSpPr>
        <p:spPr>
          <a:xfrm>
            <a:off x="7276362" y="2397068"/>
            <a:ext cx="1018728" cy="369332"/>
          </a:xfrm>
          <a:prstGeom prst="rect">
            <a:avLst/>
          </a:prstGeom>
          <a:noFill/>
        </p:spPr>
        <p:txBody>
          <a:bodyPr wrap="none" rtlCol="0">
            <a:spAutoFit/>
          </a:bodyPr>
          <a:lstStyle/>
          <a:p>
            <a:r>
              <a:rPr lang="en-US" sz="1800" dirty="0" smtClean="0"/>
              <a:t>Operate</a:t>
            </a:r>
            <a:endParaRPr lang="en-US" sz="1800" dirty="0"/>
          </a:p>
        </p:txBody>
      </p:sp>
      <p:grpSp>
        <p:nvGrpSpPr>
          <p:cNvPr id="53" name="Group 52"/>
          <p:cNvGrpSpPr/>
          <p:nvPr/>
        </p:nvGrpSpPr>
        <p:grpSpPr>
          <a:xfrm>
            <a:off x="33979" y="664148"/>
            <a:ext cx="9066227" cy="4386298"/>
            <a:chOff x="33979" y="664148"/>
            <a:chExt cx="9066227" cy="4386298"/>
          </a:xfrm>
        </p:grpSpPr>
        <p:sp>
          <p:nvSpPr>
            <p:cNvPr id="43" name="Block Arc 42"/>
            <p:cNvSpPr/>
            <p:nvPr/>
          </p:nvSpPr>
          <p:spPr>
            <a:xfrm flipV="1">
              <a:off x="33979" y="664148"/>
              <a:ext cx="9066227" cy="4386298"/>
            </a:xfrm>
            <a:prstGeom prst="blockArc">
              <a:avLst>
                <a:gd name="adj1" fmla="val 10800000"/>
                <a:gd name="adj2" fmla="val 21568072"/>
                <a:gd name="adj3" fmla="val 816"/>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44" name="Straight Arrow Connector 43"/>
            <p:cNvCxnSpPr/>
            <p:nvPr/>
          </p:nvCxnSpPr>
          <p:spPr>
            <a:xfrm flipH="1" flipV="1">
              <a:off x="52221" y="2848640"/>
              <a:ext cx="6853" cy="165574"/>
            </a:xfrm>
            <a:prstGeom prst="straightConnector1">
              <a:avLst/>
            </a:prstGeom>
            <a:ln w="28575" cmpd="sng">
              <a:solidFill>
                <a:schemeClr val="bg1"/>
              </a:solidFill>
              <a:tailEnd type="arrow"/>
            </a:ln>
          </p:spPr>
          <p:style>
            <a:lnRef idx="3">
              <a:schemeClr val="accent1"/>
            </a:lnRef>
            <a:fillRef idx="0">
              <a:schemeClr val="accent1"/>
            </a:fillRef>
            <a:effectRef idx="2">
              <a:schemeClr val="accent1"/>
            </a:effectRef>
            <a:fontRef idx="minor">
              <a:schemeClr val="tx1"/>
            </a:fontRef>
          </p:style>
        </p:cxnSp>
      </p:grpSp>
      <p:pic>
        <p:nvPicPr>
          <p:cNvPr id="50" name="Picture 49" descr="noun_104090_cc.png"/>
          <p:cNvPicPr>
            <a:picLocks noChangeAspect="1"/>
          </p:cNvPicPr>
          <p:nvPr/>
        </p:nvPicPr>
        <p:blipFill rotWithShape="1">
          <a:blip r:embed="rId6">
            <a:lum bright="70000" contrast="-70000"/>
            <a:extLst>
              <a:ext uri="{28A0092B-C50C-407E-A947-70E740481C1C}">
                <a14:useLocalDpi xmlns:a14="http://schemas.microsoft.com/office/drawing/2010/main" val="0"/>
              </a:ext>
            </a:extLst>
          </a:blip>
          <a:srcRect l="9638" t="2838" r="9536" b="17276"/>
          <a:stretch/>
        </p:blipFill>
        <p:spPr>
          <a:xfrm flipH="1">
            <a:off x="4109430" y="3430215"/>
            <a:ext cx="925141" cy="914400"/>
          </a:xfrm>
          <a:prstGeom prst="rect">
            <a:avLst/>
          </a:prstGeom>
        </p:spPr>
      </p:pic>
      <p:pic>
        <p:nvPicPr>
          <p:cNvPr id="51" name="Picture 50" descr="noun_442791_cc.png"/>
          <p:cNvPicPr>
            <a:picLocks noChangeAspect="1"/>
          </p:cNvPicPr>
          <p:nvPr/>
        </p:nvPicPr>
        <p:blipFill rotWithShape="1">
          <a:blip r:embed="rId7">
            <a:lum bright="70000" contrast="-70000"/>
            <a:extLst>
              <a:ext uri="{28A0092B-C50C-407E-A947-70E740481C1C}">
                <a14:useLocalDpi xmlns:a14="http://schemas.microsoft.com/office/drawing/2010/main" val="0"/>
              </a:ext>
            </a:extLst>
          </a:blip>
          <a:srcRect l="5582" t="1561" r="5440" b="15815"/>
          <a:stretch/>
        </p:blipFill>
        <p:spPr>
          <a:xfrm>
            <a:off x="3497029" y="1422112"/>
            <a:ext cx="846701" cy="786235"/>
          </a:xfrm>
          <a:prstGeom prst="rect">
            <a:avLst/>
          </a:prstGeom>
        </p:spPr>
      </p:pic>
      <p:sp>
        <p:nvSpPr>
          <p:cNvPr id="52" name="TextBox 51"/>
          <p:cNvSpPr txBox="1"/>
          <p:nvPr/>
        </p:nvSpPr>
        <p:spPr>
          <a:xfrm>
            <a:off x="4574353" y="1637177"/>
            <a:ext cx="1027996" cy="307777"/>
          </a:xfrm>
          <a:prstGeom prst="rect">
            <a:avLst/>
          </a:prstGeom>
          <a:noFill/>
        </p:spPr>
        <p:txBody>
          <a:bodyPr wrap="none" rtlCol="0">
            <a:spAutoFit/>
          </a:bodyPr>
          <a:lstStyle/>
          <a:p>
            <a:r>
              <a:rPr lang="en-US" dirty="0"/>
              <a:t>3</a:t>
            </a:r>
            <a:r>
              <a:rPr lang="en-US" dirty="0" smtClean="0"/>
              <a:t>+ Months</a:t>
            </a:r>
            <a:endParaRPr lang="en-US" dirty="0"/>
          </a:p>
        </p:txBody>
      </p:sp>
    </p:spTree>
    <p:extLst>
      <p:ext uri="{BB962C8B-B14F-4D97-AF65-F5344CB8AC3E}">
        <p14:creationId xmlns:p14="http://schemas.microsoft.com/office/powerpoint/2010/main" val="24389810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dissolv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dissolve">
                                      <p:cBhvr>
                                        <p:cTn id="57" dur="500"/>
                                        <p:tgtEl>
                                          <p:spTgt spid="53"/>
                                        </p:tgtEl>
                                      </p:cBhvr>
                                    </p:animEffect>
                                  </p:childTnLst>
                                </p:cTn>
                              </p:par>
                              <p:par>
                                <p:cTn id="58" presetID="9" presetClass="entr" presetSubtype="0" fill="hold" nodeType="with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dissolve">
                                      <p:cBhvr>
                                        <p:cTn id="60" dur="500"/>
                                        <p:tgtEl>
                                          <p:spTgt spid="50"/>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dissolve">
                                      <p:cBhvr>
                                        <p:cTn id="65" dur="500"/>
                                        <p:tgtEl>
                                          <p:spTgt spid="5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dissolve">
                                      <p:cBhvr>
                                        <p:cTn id="6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algn="ctr">
              <a:buSzPct val="25000"/>
            </a:pPr>
            <a:fld id="{00000000-1234-1234-1234-123412341234}" type="slidenum">
              <a:rPr lang="en-US" sz="900" smtClean="0">
                <a:solidFill>
                  <a:srgbClr val="A5A5A5"/>
                </a:solidFill>
                <a:latin typeface="Arial"/>
              </a:rPr>
              <a:pPr algn="ctr">
                <a:buSzPct val="25000"/>
              </a:pPr>
              <a:t>7</a:t>
            </a:fld>
            <a:endParaRPr lang="en-US" sz="900">
              <a:solidFill>
                <a:srgbClr val="A5A5A5"/>
              </a:solidFill>
              <a:latin typeface="Arial"/>
            </a:endParaRPr>
          </a:p>
        </p:txBody>
      </p:sp>
      <p:grpSp>
        <p:nvGrpSpPr>
          <p:cNvPr id="12" name="Group 11"/>
          <p:cNvGrpSpPr/>
          <p:nvPr/>
        </p:nvGrpSpPr>
        <p:grpSpPr>
          <a:xfrm>
            <a:off x="4214502" y="430622"/>
            <a:ext cx="714996" cy="685800"/>
            <a:chOff x="4307344" y="912290"/>
            <a:chExt cx="714996" cy="685800"/>
          </a:xfrm>
        </p:grpSpPr>
        <p:grpSp>
          <p:nvGrpSpPr>
            <p:cNvPr id="8" name="Group 7"/>
            <p:cNvGrpSpPr/>
            <p:nvPr/>
          </p:nvGrpSpPr>
          <p:grpSpPr>
            <a:xfrm>
              <a:off x="4336540" y="912290"/>
              <a:ext cx="685800" cy="685800"/>
              <a:chOff x="3248118" y="503585"/>
              <a:chExt cx="538374" cy="496283"/>
            </a:xfrm>
            <a:solidFill>
              <a:srgbClr val="162128"/>
            </a:solidFill>
          </p:grpSpPr>
          <p:sp>
            <p:nvSpPr>
              <p:cNvPr id="6" name="Rectangle 5"/>
              <p:cNvSpPr/>
              <p:nvPr/>
            </p:nvSpPr>
            <p:spPr>
              <a:xfrm>
                <a:off x="3326646" y="583863"/>
                <a:ext cx="459846" cy="416005"/>
              </a:xfrm>
              <a:prstGeom prst="rect">
                <a:avLst/>
              </a:prstGeom>
              <a:grpFill/>
              <a:ln w="19050" cmpd="sng">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Rectangle 4"/>
              <p:cNvSpPr/>
              <p:nvPr/>
            </p:nvSpPr>
            <p:spPr>
              <a:xfrm>
                <a:off x="3286500" y="547373"/>
                <a:ext cx="459846" cy="416005"/>
              </a:xfrm>
              <a:prstGeom prst="rect">
                <a:avLst/>
              </a:prstGeom>
              <a:grpFill/>
              <a:ln w="19050" cmpd="sng">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4" name="Rectangle 3"/>
              <p:cNvSpPr/>
              <p:nvPr/>
            </p:nvSpPr>
            <p:spPr>
              <a:xfrm>
                <a:off x="3248118" y="503585"/>
                <a:ext cx="459846" cy="416005"/>
              </a:xfrm>
              <a:prstGeom prst="rect">
                <a:avLst/>
              </a:prstGeom>
              <a:grpFill/>
              <a:ln w="19050" cmpd="sng">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grpSp>
        <p:sp>
          <p:nvSpPr>
            <p:cNvPr id="7" name="TextBox 6"/>
            <p:cNvSpPr txBox="1"/>
            <p:nvPr/>
          </p:nvSpPr>
          <p:spPr>
            <a:xfrm>
              <a:off x="4307344" y="1023224"/>
              <a:ext cx="652342" cy="338554"/>
            </a:xfrm>
            <a:prstGeom prst="rect">
              <a:avLst/>
            </a:prstGeom>
            <a:noFill/>
            <a:ln>
              <a:noFill/>
            </a:ln>
          </p:spPr>
          <p:txBody>
            <a:bodyPr wrap="none" rtlCol="0">
              <a:spAutoFit/>
            </a:bodyPr>
            <a:lstStyle/>
            <a:p>
              <a:r>
                <a:rPr lang="en-US" sz="1600" dirty="0" smtClean="0">
                  <a:solidFill>
                    <a:srgbClr val="FFFFFF"/>
                  </a:solidFill>
                </a:rPr>
                <a:t>Apps</a:t>
              </a:r>
              <a:endParaRPr lang="en-US" sz="1400" dirty="0">
                <a:solidFill>
                  <a:srgbClr val="FFFFFF"/>
                </a:solidFill>
              </a:endParaRPr>
            </a:p>
          </p:txBody>
        </p:sp>
      </p:grpSp>
      <p:cxnSp>
        <p:nvCxnSpPr>
          <p:cNvPr id="11" name="Straight Arrow Connector 10"/>
          <p:cNvCxnSpPr/>
          <p:nvPr/>
        </p:nvCxnSpPr>
        <p:spPr>
          <a:xfrm>
            <a:off x="0" y="2831738"/>
            <a:ext cx="9144000" cy="0"/>
          </a:xfrm>
          <a:prstGeom prst="straightConnector1">
            <a:avLst/>
          </a:prstGeom>
          <a:ln>
            <a:solidFill>
              <a:schemeClr val="bg1"/>
            </a:solidFill>
            <a:tailEnd type="arrow"/>
          </a:ln>
        </p:spPr>
        <p:style>
          <a:lnRef idx="3">
            <a:schemeClr val="accent1"/>
          </a:lnRef>
          <a:fillRef idx="0">
            <a:schemeClr val="accent1"/>
          </a:fillRef>
          <a:effectRef idx="2">
            <a:schemeClr val="accent1"/>
          </a:effectRef>
          <a:fontRef idx="minor">
            <a:schemeClr val="tx1"/>
          </a:fontRef>
        </p:style>
      </p:cxnSp>
      <p:pic>
        <p:nvPicPr>
          <p:cNvPr id="13" name="Picture 12" descr="noun_176842_cc.png"/>
          <p:cNvPicPr>
            <a:picLocks noChangeAspect="1"/>
          </p:cNvPicPr>
          <p:nvPr/>
        </p:nvPicPr>
        <p:blipFill rotWithShape="1">
          <a:blip r:embed="rId3">
            <a:lum bright="70000" contrast="-70000"/>
            <a:extLst>
              <a:ext uri="{28A0092B-C50C-407E-A947-70E740481C1C}">
                <a14:useLocalDpi xmlns:a14="http://schemas.microsoft.com/office/drawing/2010/main" val="0"/>
              </a:ext>
            </a:extLst>
          </a:blip>
          <a:srcRect l="10580" r="8560" b="17731"/>
          <a:stretch/>
        </p:blipFill>
        <p:spPr>
          <a:xfrm flipH="1">
            <a:off x="0" y="2123800"/>
            <a:ext cx="576632" cy="586683"/>
          </a:xfrm>
          <a:prstGeom prst="rect">
            <a:avLst/>
          </a:prstGeom>
        </p:spPr>
      </p:pic>
      <p:pic>
        <p:nvPicPr>
          <p:cNvPr id="14" name="Picture 13" descr="noun_185240_cc.png"/>
          <p:cNvPicPr>
            <a:picLocks noChangeAspect="1"/>
          </p:cNvPicPr>
          <p:nvPr/>
        </p:nvPicPr>
        <p:blipFill rotWithShape="1">
          <a:blip r:embed="rId4">
            <a:lum bright="70000" contrast="-70000"/>
            <a:extLst>
              <a:ext uri="{28A0092B-C50C-407E-A947-70E740481C1C}">
                <a14:useLocalDpi xmlns:a14="http://schemas.microsoft.com/office/drawing/2010/main" val="0"/>
              </a:ext>
            </a:extLst>
          </a:blip>
          <a:srcRect l="18972" r="18840" b="12992"/>
          <a:stretch/>
        </p:blipFill>
        <p:spPr>
          <a:xfrm>
            <a:off x="8653499" y="2116123"/>
            <a:ext cx="424810" cy="594360"/>
          </a:xfrm>
          <a:prstGeom prst="rect">
            <a:avLst/>
          </a:prstGeom>
        </p:spPr>
      </p:pic>
      <p:pic>
        <p:nvPicPr>
          <p:cNvPr id="15" name="Picture 14" descr="noun_428433_cc.png"/>
          <p:cNvPicPr>
            <a:picLocks noChangeAspect="1"/>
          </p:cNvPicPr>
          <p:nvPr/>
        </p:nvPicPr>
        <p:blipFill rotWithShape="1">
          <a:blip r:embed="rId5">
            <a:lum bright="70000" contrast="-70000"/>
            <a:extLst>
              <a:ext uri="{28A0092B-C50C-407E-A947-70E740481C1C}">
                <a14:useLocalDpi xmlns:a14="http://schemas.microsoft.com/office/drawing/2010/main" val="0"/>
              </a:ext>
            </a:extLst>
          </a:blip>
          <a:srcRect l="9638" t="14048" r="9536" b="28485"/>
          <a:stretch/>
        </p:blipFill>
        <p:spPr>
          <a:xfrm>
            <a:off x="7948764" y="1487156"/>
            <a:ext cx="835939" cy="594360"/>
          </a:xfrm>
          <a:prstGeom prst="rect">
            <a:avLst/>
          </a:prstGeom>
        </p:spPr>
      </p:pic>
      <p:sp>
        <p:nvSpPr>
          <p:cNvPr id="16" name="TextBox 15"/>
          <p:cNvSpPr txBox="1"/>
          <p:nvPr/>
        </p:nvSpPr>
        <p:spPr>
          <a:xfrm>
            <a:off x="999982" y="2397068"/>
            <a:ext cx="646669" cy="369332"/>
          </a:xfrm>
          <a:prstGeom prst="rect">
            <a:avLst/>
          </a:prstGeom>
          <a:noFill/>
        </p:spPr>
        <p:txBody>
          <a:bodyPr wrap="none" rtlCol="0">
            <a:spAutoFit/>
          </a:bodyPr>
          <a:lstStyle/>
          <a:p>
            <a:r>
              <a:rPr lang="en-US" sz="1800" dirty="0" smtClean="0"/>
              <a:t>Plan</a:t>
            </a:r>
            <a:endParaRPr lang="en-US" sz="1800" dirty="0"/>
          </a:p>
        </p:txBody>
      </p:sp>
      <p:sp>
        <p:nvSpPr>
          <p:cNvPr id="17" name="TextBox 16"/>
          <p:cNvSpPr txBox="1"/>
          <p:nvPr/>
        </p:nvSpPr>
        <p:spPr>
          <a:xfrm>
            <a:off x="2524312" y="2397068"/>
            <a:ext cx="607859" cy="369332"/>
          </a:xfrm>
          <a:prstGeom prst="rect">
            <a:avLst/>
          </a:prstGeom>
          <a:noFill/>
        </p:spPr>
        <p:txBody>
          <a:bodyPr wrap="none" rtlCol="0">
            <a:spAutoFit/>
          </a:bodyPr>
          <a:lstStyle/>
          <a:p>
            <a:r>
              <a:rPr lang="en-US" sz="1800" dirty="0" err="1" smtClean="0"/>
              <a:t>Dev</a:t>
            </a:r>
            <a:endParaRPr lang="en-US" sz="1800" dirty="0"/>
          </a:p>
        </p:txBody>
      </p:sp>
      <p:sp>
        <p:nvSpPr>
          <p:cNvPr id="18" name="TextBox 17"/>
          <p:cNvSpPr txBox="1"/>
          <p:nvPr/>
        </p:nvSpPr>
        <p:spPr>
          <a:xfrm>
            <a:off x="4009832" y="2397068"/>
            <a:ext cx="633594" cy="369332"/>
          </a:xfrm>
          <a:prstGeom prst="rect">
            <a:avLst/>
          </a:prstGeom>
          <a:noFill/>
        </p:spPr>
        <p:txBody>
          <a:bodyPr wrap="none" rtlCol="0">
            <a:spAutoFit/>
          </a:bodyPr>
          <a:lstStyle/>
          <a:p>
            <a:r>
              <a:rPr lang="en-US" sz="1800" dirty="0" smtClean="0"/>
              <a:t>Test</a:t>
            </a:r>
            <a:endParaRPr lang="en-US" sz="1800" dirty="0"/>
          </a:p>
        </p:txBody>
      </p:sp>
      <p:sp>
        <p:nvSpPr>
          <p:cNvPr id="19" name="TextBox 18"/>
          <p:cNvSpPr txBox="1"/>
          <p:nvPr/>
        </p:nvSpPr>
        <p:spPr>
          <a:xfrm>
            <a:off x="5495502" y="2397068"/>
            <a:ext cx="903200" cy="369332"/>
          </a:xfrm>
          <a:prstGeom prst="rect">
            <a:avLst/>
          </a:prstGeom>
          <a:noFill/>
        </p:spPr>
        <p:txBody>
          <a:bodyPr wrap="none" rtlCol="0">
            <a:spAutoFit/>
          </a:bodyPr>
          <a:lstStyle/>
          <a:p>
            <a:r>
              <a:rPr lang="en-US" sz="1800" dirty="0" smtClean="0"/>
              <a:t>Deploy</a:t>
            </a:r>
            <a:endParaRPr lang="en-US" sz="1800" dirty="0"/>
          </a:p>
        </p:txBody>
      </p:sp>
      <p:sp>
        <p:nvSpPr>
          <p:cNvPr id="20" name="TextBox 19"/>
          <p:cNvSpPr txBox="1"/>
          <p:nvPr/>
        </p:nvSpPr>
        <p:spPr>
          <a:xfrm>
            <a:off x="7276362" y="2397068"/>
            <a:ext cx="1018728" cy="369332"/>
          </a:xfrm>
          <a:prstGeom prst="rect">
            <a:avLst/>
          </a:prstGeom>
          <a:noFill/>
        </p:spPr>
        <p:txBody>
          <a:bodyPr wrap="none" rtlCol="0">
            <a:spAutoFit/>
          </a:bodyPr>
          <a:lstStyle/>
          <a:p>
            <a:r>
              <a:rPr lang="en-US" sz="1800" dirty="0" smtClean="0"/>
              <a:t>Operate</a:t>
            </a:r>
            <a:endParaRPr lang="en-US" sz="1800" dirty="0"/>
          </a:p>
        </p:txBody>
      </p:sp>
      <p:grpSp>
        <p:nvGrpSpPr>
          <p:cNvPr id="53" name="Group 52"/>
          <p:cNvGrpSpPr/>
          <p:nvPr/>
        </p:nvGrpSpPr>
        <p:grpSpPr>
          <a:xfrm>
            <a:off x="33979" y="664148"/>
            <a:ext cx="9066227" cy="4386298"/>
            <a:chOff x="33979" y="664148"/>
            <a:chExt cx="9066227" cy="4386298"/>
          </a:xfrm>
        </p:grpSpPr>
        <p:sp>
          <p:nvSpPr>
            <p:cNvPr id="43" name="Block Arc 42"/>
            <p:cNvSpPr/>
            <p:nvPr/>
          </p:nvSpPr>
          <p:spPr>
            <a:xfrm flipV="1">
              <a:off x="33979" y="664148"/>
              <a:ext cx="9066227" cy="4386298"/>
            </a:xfrm>
            <a:prstGeom prst="blockArc">
              <a:avLst>
                <a:gd name="adj1" fmla="val 10800000"/>
                <a:gd name="adj2" fmla="val 21568072"/>
                <a:gd name="adj3" fmla="val 816"/>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44" name="Straight Arrow Connector 43"/>
            <p:cNvCxnSpPr/>
            <p:nvPr/>
          </p:nvCxnSpPr>
          <p:spPr>
            <a:xfrm flipH="1" flipV="1">
              <a:off x="52221" y="2848640"/>
              <a:ext cx="6853" cy="165574"/>
            </a:xfrm>
            <a:prstGeom prst="straightConnector1">
              <a:avLst/>
            </a:prstGeom>
            <a:ln w="28575" cmpd="sng">
              <a:solidFill>
                <a:schemeClr val="bg1"/>
              </a:solidFill>
              <a:tailEnd type="arrow"/>
            </a:ln>
          </p:spPr>
          <p:style>
            <a:lnRef idx="3">
              <a:schemeClr val="accent1"/>
            </a:lnRef>
            <a:fillRef idx="0">
              <a:schemeClr val="accent1"/>
            </a:fillRef>
            <a:effectRef idx="2">
              <a:schemeClr val="accent1"/>
            </a:effectRef>
            <a:fontRef idx="minor">
              <a:schemeClr val="tx1"/>
            </a:fontRef>
          </p:style>
        </p:cxnSp>
      </p:grpSp>
      <p:sp>
        <p:nvSpPr>
          <p:cNvPr id="24" name="TextBox 23"/>
          <p:cNvSpPr txBox="1"/>
          <p:nvPr/>
        </p:nvSpPr>
        <p:spPr>
          <a:xfrm>
            <a:off x="2436722" y="1066437"/>
            <a:ext cx="774909" cy="369332"/>
          </a:xfrm>
          <a:prstGeom prst="rect">
            <a:avLst/>
          </a:prstGeom>
          <a:noFill/>
        </p:spPr>
        <p:txBody>
          <a:bodyPr wrap="none" rtlCol="0">
            <a:spAutoFit/>
          </a:bodyPr>
          <a:lstStyle/>
          <a:p>
            <a:r>
              <a:rPr lang="en-US" sz="1800" dirty="0" smtClean="0"/>
              <a:t>Agile!</a:t>
            </a:r>
            <a:endParaRPr lang="en-US" sz="1800" dirty="0"/>
          </a:p>
        </p:txBody>
      </p:sp>
      <p:pic>
        <p:nvPicPr>
          <p:cNvPr id="3" name="Picture 2" descr="noun_29833_cc.png"/>
          <p:cNvPicPr>
            <a:picLocks noChangeAspect="1"/>
          </p:cNvPicPr>
          <p:nvPr/>
        </p:nvPicPr>
        <p:blipFill rotWithShape="1">
          <a:blip r:embed="rId6">
            <a:lum bright="70000" contrast="-70000"/>
            <a:extLst>
              <a:ext uri="{28A0092B-C50C-407E-A947-70E740481C1C}">
                <a14:useLocalDpi xmlns:a14="http://schemas.microsoft.com/office/drawing/2010/main" val="0"/>
              </a:ext>
            </a:extLst>
          </a:blip>
          <a:srcRect l="8196" r="6105" b="14012"/>
          <a:stretch/>
        </p:blipFill>
        <p:spPr>
          <a:xfrm>
            <a:off x="1646651" y="1759393"/>
            <a:ext cx="2196667" cy="2204096"/>
          </a:xfrm>
          <a:prstGeom prst="rect">
            <a:avLst/>
          </a:prstGeom>
        </p:spPr>
      </p:pic>
      <p:sp>
        <p:nvSpPr>
          <p:cNvPr id="26" name="TextBox 25"/>
          <p:cNvSpPr txBox="1"/>
          <p:nvPr/>
        </p:nvSpPr>
        <p:spPr>
          <a:xfrm>
            <a:off x="2563013" y="1896850"/>
            <a:ext cx="415498" cy="369332"/>
          </a:xfrm>
          <a:prstGeom prst="rect">
            <a:avLst/>
          </a:prstGeom>
          <a:noFill/>
        </p:spPr>
        <p:txBody>
          <a:bodyPr wrap="none" rtlCol="0">
            <a:spAutoFit/>
          </a:bodyPr>
          <a:lstStyle/>
          <a:p>
            <a:r>
              <a:rPr lang="en-US" sz="1800" dirty="0" smtClean="0"/>
              <a:t>CI</a:t>
            </a:r>
            <a:endParaRPr lang="en-US" sz="1800" dirty="0"/>
          </a:p>
        </p:txBody>
      </p:sp>
      <p:cxnSp>
        <p:nvCxnSpPr>
          <p:cNvPr id="10" name="Straight Connector 9"/>
          <p:cNvCxnSpPr/>
          <p:nvPr/>
        </p:nvCxnSpPr>
        <p:spPr>
          <a:xfrm>
            <a:off x="1458068" y="1116422"/>
            <a:ext cx="0" cy="2941451"/>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214502" y="1116422"/>
            <a:ext cx="0" cy="2941451"/>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371030" y="2912037"/>
            <a:ext cx="1052542" cy="1384995"/>
          </a:xfrm>
          <a:prstGeom prst="rect">
            <a:avLst/>
          </a:prstGeom>
          <a:noFill/>
        </p:spPr>
        <p:txBody>
          <a:bodyPr wrap="none" rtlCol="0">
            <a:spAutoFit/>
          </a:bodyPr>
          <a:lstStyle/>
          <a:p>
            <a:r>
              <a:rPr lang="en-US" sz="1400" b="1" dirty="0" smtClean="0"/>
              <a:t>CI</a:t>
            </a:r>
            <a:endParaRPr lang="en-US" sz="1400" dirty="0" smtClean="0"/>
          </a:p>
          <a:p>
            <a:r>
              <a:rPr lang="en-US" sz="1400" dirty="0" smtClean="0"/>
              <a:t>-Code</a:t>
            </a:r>
          </a:p>
          <a:p>
            <a:r>
              <a:rPr lang="en-US" sz="1400" dirty="0" smtClean="0"/>
              <a:t>-CI</a:t>
            </a:r>
          </a:p>
          <a:p>
            <a:r>
              <a:rPr lang="en-US" sz="1400" dirty="0" smtClean="0"/>
              <a:t>-Build</a:t>
            </a:r>
          </a:p>
          <a:p>
            <a:r>
              <a:rPr lang="en-US" sz="1400" dirty="0" smtClean="0"/>
              <a:t>-Unit Tests</a:t>
            </a:r>
          </a:p>
          <a:p>
            <a:r>
              <a:rPr lang="en-US" sz="1400" dirty="0" smtClean="0"/>
              <a:t>-Artifact</a:t>
            </a:r>
            <a:endParaRPr lang="en-US" sz="1400" dirty="0"/>
          </a:p>
        </p:txBody>
      </p:sp>
      <p:sp>
        <p:nvSpPr>
          <p:cNvPr id="9" name="TextBox 8"/>
          <p:cNvSpPr txBox="1"/>
          <p:nvPr/>
        </p:nvSpPr>
        <p:spPr>
          <a:xfrm>
            <a:off x="5543176" y="3705412"/>
            <a:ext cx="184666"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245431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dissolv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par>
                                <p:cTn id="28" presetID="9" presetClass="entr" presetSubtype="0"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dissolve">
                                      <p:cBhvr>
                                        <p:cTn id="3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algn="ctr">
              <a:buSzPct val="25000"/>
            </a:pPr>
            <a:fld id="{00000000-1234-1234-1234-123412341234}" type="slidenum">
              <a:rPr lang="en-US" sz="900" smtClean="0">
                <a:solidFill>
                  <a:srgbClr val="A5A5A5"/>
                </a:solidFill>
                <a:latin typeface="Arial"/>
              </a:rPr>
              <a:pPr algn="ctr">
                <a:buSzPct val="25000"/>
              </a:pPr>
              <a:t>8</a:t>
            </a:fld>
            <a:endParaRPr lang="en-US" sz="900">
              <a:solidFill>
                <a:srgbClr val="A5A5A5"/>
              </a:solidFill>
              <a:latin typeface="Arial"/>
            </a:endParaRPr>
          </a:p>
        </p:txBody>
      </p:sp>
      <p:grpSp>
        <p:nvGrpSpPr>
          <p:cNvPr id="12" name="Group 11"/>
          <p:cNvGrpSpPr/>
          <p:nvPr/>
        </p:nvGrpSpPr>
        <p:grpSpPr>
          <a:xfrm>
            <a:off x="4214502" y="430622"/>
            <a:ext cx="714996" cy="685800"/>
            <a:chOff x="4307344" y="912290"/>
            <a:chExt cx="714996" cy="685800"/>
          </a:xfrm>
        </p:grpSpPr>
        <p:grpSp>
          <p:nvGrpSpPr>
            <p:cNvPr id="8" name="Group 7"/>
            <p:cNvGrpSpPr/>
            <p:nvPr/>
          </p:nvGrpSpPr>
          <p:grpSpPr>
            <a:xfrm>
              <a:off x="4336540" y="912290"/>
              <a:ext cx="685800" cy="685800"/>
              <a:chOff x="3248118" y="503585"/>
              <a:chExt cx="538374" cy="496283"/>
            </a:xfrm>
            <a:solidFill>
              <a:srgbClr val="162128"/>
            </a:solidFill>
          </p:grpSpPr>
          <p:sp>
            <p:nvSpPr>
              <p:cNvPr id="6" name="Rectangle 5"/>
              <p:cNvSpPr/>
              <p:nvPr/>
            </p:nvSpPr>
            <p:spPr>
              <a:xfrm>
                <a:off x="3326646" y="583863"/>
                <a:ext cx="459846" cy="416005"/>
              </a:xfrm>
              <a:prstGeom prst="rect">
                <a:avLst/>
              </a:prstGeom>
              <a:grpFill/>
              <a:ln w="19050" cmpd="sng">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Rectangle 4"/>
              <p:cNvSpPr/>
              <p:nvPr/>
            </p:nvSpPr>
            <p:spPr>
              <a:xfrm>
                <a:off x="3286500" y="547373"/>
                <a:ext cx="459846" cy="416005"/>
              </a:xfrm>
              <a:prstGeom prst="rect">
                <a:avLst/>
              </a:prstGeom>
              <a:grpFill/>
              <a:ln w="19050" cmpd="sng">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4" name="Rectangle 3"/>
              <p:cNvSpPr/>
              <p:nvPr/>
            </p:nvSpPr>
            <p:spPr>
              <a:xfrm>
                <a:off x="3248118" y="503585"/>
                <a:ext cx="459846" cy="416005"/>
              </a:xfrm>
              <a:prstGeom prst="rect">
                <a:avLst/>
              </a:prstGeom>
              <a:grpFill/>
              <a:ln w="19050" cmpd="sng">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grpSp>
        <p:sp>
          <p:nvSpPr>
            <p:cNvPr id="7" name="TextBox 6"/>
            <p:cNvSpPr txBox="1"/>
            <p:nvPr/>
          </p:nvSpPr>
          <p:spPr>
            <a:xfrm>
              <a:off x="4307344" y="1023224"/>
              <a:ext cx="652342" cy="338554"/>
            </a:xfrm>
            <a:prstGeom prst="rect">
              <a:avLst/>
            </a:prstGeom>
            <a:noFill/>
            <a:ln>
              <a:noFill/>
            </a:ln>
          </p:spPr>
          <p:txBody>
            <a:bodyPr wrap="none" rtlCol="0">
              <a:spAutoFit/>
            </a:bodyPr>
            <a:lstStyle/>
            <a:p>
              <a:r>
                <a:rPr lang="en-US" sz="1600" dirty="0" smtClean="0">
                  <a:solidFill>
                    <a:srgbClr val="FFFFFF"/>
                  </a:solidFill>
                </a:rPr>
                <a:t>Apps</a:t>
              </a:r>
              <a:endParaRPr lang="en-US" sz="1400" dirty="0">
                <a:solidFill>
                  <a:srgbClr val="FFFFFF"/>
                </a:solidFill>
              </a:endParaRPr>
            </a:p>
          </p:txBody>
        </p:sp>
      </p:grpSp>
      <p:cxnSp>
        <p:nvCxnSpPr>
          <p:cNvPr id="11" name="Straight Arrow Connector 10"/>
          <p:cNvCxnSpPr/>
          <p:nvPr/>
        </p:nvCxnSpPr>
        <p:spPr>
          <a:xfrm>
            <a:off x="0" y="2831738"/>
            <a:ext cx="9144000" cy="0"/>
          </a:xfrm>
          <a:prstGeom prst="straightConnector1">
            <a:avLst/>
          </a:prstGeom>
          <a:ln>
            <a:solidFill>
              <a:schemeClr val="bg1"/>
            </a:solidFill>
            <a:tailEnd type="arrow"/>
          </a:ln>
        </p:spPr>
        <p:style>
          <a:lnRef idx="3">
            <a:schemeClr val="accent1"/>
          </a:lnRef>
          <a:fillRef idx="0">
            <a:schemeClr val="accent1"/>
          </a:fillRef>
          <a:effectRef idx="2">
            <a:schemeClr val="accent1"/>
          </a:effectRef>
          <a:fontRef idx="minor">
            <a:schemeClr val="tx1"/>
          </a:fontRef>
        </p:style>
      </p:cxnSp>
      <p:pic>
        <p:nvPicPr>
          <p:cNvPr id="13" name="Picture 12" descr="noun_176842_cc.png"/>
          <p:cNvPicPr>
            <a:picLocks noChangeAspect="1"/>
          </p:cNvPicPr>
          <p:nvPr/>
        </p:nvPicPr>
        <p:blipFill rotWithShape="1">
          <a:blip r:embed="rId3">
            <a:lum bright="70000" contrast="-70000"/>
            <a:extLst>
              <a:ext uri="{28A0092B-C50C-407E-A947-70E740481C1C}">
                <a14:useLocalDpi xmlns:a14="http://schemas.microsoft.com/office/drawing/2010/main" val="0"/>
              </a:ext>
            </a:extLst>
          </a:blip>
          <a:srcRect l="10580" r="8560" b="17731"/>
          <a:stretch/>
        </p:blipFill>
        <p:spPr>
          <a:xfrm flipH="1">
            <a:off x="0" y="2123800"/>
            <a:ext cx="576632" cy="586683"/>
          </a:xfrm>
          <a:prstGeom prst="rect">
            <a:avLst/>
          </a:prstGeom>
        </p:spPr>
      </p:pic>
      <p:pic>
        <p:nvPicPr>
          <p:cNvPr id="14" name="Picture 13" descr="noun_185240_cc.png"/>
          <p:cNvPicPr>
            <a:picLocks noChangeAspect="1"/>
          </p:cNvPicPr>
          <p:nvPr/>
        </p:nvPicPr>
        <p:blipFill rotWithShape="1">
          <a:blip r:embed="rId4">
            <a:lum bright="70000" contrast="-70000"/>
            <a:extLst>
              <a:ext uri="{28A0092B-C50C-407E-A947-70E740481C1C}">
                <a14:useLocalDpi xmlns:a14="http://schemas.microsoft.com/office/drawing/2010/main" val="0"/>
              </a:ext>
            </a:extLst>
          </a:blip>
          <a:srcRect l="18972" r="18840" b="12992"/>
          <a:stretch/>
        </p:blipFill>
        <p:spPr>
          <a:xfrm>
            <a:off x="8653499" y="2116123"/>
            <a:ext cx="424810" cy="594360"/>
          </a:xfrm>
          <a:prstGeom prst="rect">
            <a:avLst/>
          </a:prstGeom>
        </p:spPr>
      </p:pic>
      <p:pic>
        <p:nvPicPr>
          <p:cNvPr id="15" name="Picture 14" descr="noun_428433_cc.png"/>
          <p:cNvPicPr>
            <a:picLocks noChangeAspect="1"/>
          </p:cNvPicPr>
          <p:nvPr/>
        </p:nvPicPr>
        <p:blipFill rotWithShape="1">
          <a:blip r:embed="rId5">
            <a:lum bright="70000" contrast="-70000"/>
            <a:extLst>
              <a:ext uri="{28A0092B-C50C-407E-A947-70E740481C1C}">
                <a14:useLocalDpi xmlns:a14="http://schemas.microsoft.com/office/drawing/2010/main" val="0"/>
              </a:ext>
            </a:extLst>
          </a:blip>
          <a:srcRect l="9638" t="14048" r="9536" b="28485"/>
          <a:stretch/>
        </p:blipFill>
        <p:spPr>
          <a:xfrm>
            <a:off x="7948764" y="1487156"/>
            <a:ext cx="835939" cy="594360"/>
          </a:xfrm>
          <a:prstGeom prst="rect">
            <a:avLst/>
          </a:prstGeom>
        </p:spPr>
      </p:pic>
      <p:sp>
        <p:nvSpPr>
          <p:cNvPr id="16" name="TextBox 15"/>
          <p:cNvSpPr txBox="1"/>
          <p:nvPr/>
        </p:nvSpPr>
        <p:spPr>
          <a:xfrm>
            <a:off x="999982" y="2397068"/>
            <a:ext cx="646669" cy="369332"/>
          </a:xfrm>
          <a:prstGeom prst="rect">
            <a:avLst/>
          </a:prstGeom>
          <a:noFill/>
        </p:spPr>
        <p:txBody>
          <a:bodyPr wrap="none" rtlCol="0">
            <a:spAutoFit/>
          </a:bodyPr>
          <a:lstStyle/>
          <a:p>
            <a:r>
              <a:rPr lang="en-US" sz="1800" dirty="0" smtClean="0"/>
              <a:t>Plan</a:t>
            </a:r>
            <a:endParaRPr lang="en-US" sz="1800" dirty="0"/>
          </a:p>
        </p:txBody>
      </p:sp>
      <p:sp>
        <p:nvSpPr>
          <p:cNvPr id="17" name="TextBox 16"/>
          <p:cNvSpPr txBox="1"/>
          <p:nvPr/>
        </p:nvSpPr>
        <p:spPr>
          <a:xfrm>
            <a:off x="2524312" y="2397068"/>
            <a:ext cx="607859" cy="369332"/>
          </a:xfrm>
          <a:prstGeom prst="rect">
            <a:avLst/>
          </a:prstGeom>
          <a:noFill/>
        </p:spPr>
        <p:txBody>
          <a:bodyPr wrap="none" rtlCol="0">
            <a:spAutoFit/>
          </a:bodyPr>
          <a:lstStyle/>
          <a:p>
            <a:r>
              <a:rPr lang="en-US" sz="1800" dirty="0" err="1" smtClean="0"/>
              <a:t>Dev</a:t>
            </a:r>
            <a:endParaRPr lang="en-US" sz="1800" dirty="0"/>
          </a:p>
        </p:txBody>
      </p:sp>
      <p:sp>
        <p:nvSpPr>
          <p:cNvPr id="18" name="TextBox 17"/>
          <p:cNvSpPr txBox="1"/>
          <p:nvPr/>
        </p:nvSpPr>
        <p:spPr>
          <a:xfrm>
            <a:off x="4009832" y="2397068"/>
            <a:ext cx="633594" cy="369332"/>
          </a:xfrm>
          <a:prstGeom prst="rect">
            <a:avLst/>
          </a:prstGeom>
          <a:noFill/>
        </p:spPr>
        <p:txBody>
          <a:bodyPr wrap="none" rtlCol="0">
            <a:spAutoFit/>
          </a:bodyPr>
          <a:lstStyle/>
          <a:p>
            <a:r>
              <a:rPr lang="en-US" sz="1800" dirty="0" smtClean="0"/>
              <a:t>Test</a:t>
            </a:r>
            <a:endParaRPr lang="en-US" sz="1800" dirty="0"/>
          </a:p>
        </p:txBody>
      </p:sp>
      <p:sp>
        <p:nvSpPr>
          <p:cNvPr id="19" name="TextBox 18"/>
          <p:cNvSpPr txBox="1"/>
          <p:nvPr/>
        </p:nvSpPr>
        <p:spPr>
          <a:xfrm>
            <a:off x="5495502" y="2397068"/>
            <a:ext cx="903200" cy="369332"/>
          </a:xfrm>
          <a:prstGeom prst="rect">
            <a:avLst/>
          </a:prstGeom>
          <a:noFill/>
        </p:spPr>
        <p:txBody>
          <a:bodyPr wrap="none" rtlCol="0">
            <a:spAutoFit/>
          </a:bodyPr>
          <a:lstStyle/>
          <a:p>
            <a:r>
              <a:rPr lang="en-US" sz="1800" dirty="0" smtClean="0"/>
              <a:t>Deploy</a:t>
            </a:r>
            <a:endParaRPr lang="en-US" sz="1800" dirty="0"/>
          </a:p>
        </p:txBody>
      </p:sp>
      <p:sp>
        <p:nvSpPr>
          <p:cNvPr id="20" name="TextBox 19"/>
          <p:cNvSpPr txBox="1"/>
          <p:nvPr/>
        </p:nvSpPr>
        <p:spPr>
          <a:xfrm>
            <a:off x="7276362" y="2397068"/>
            <a:ext cx="1018728" cy="369332"/>
          </a:xfrm>
          <a:prstGeom prst="rect">
            <a:avLst/>
          </a:prstGeom>
          <a:noFill/>
        </p:spPr>
        <p:txBody>
          <a:bodyPr wrap="none" rtlCol="0">
            <a:spAutoFit/>
          </a:bodyPr>
          <a:lstStyle/>
          <a:p>
            <a:r>
              <a:rPr lang="en-US" sz="1800" dirty="0" smtClean="0"/>
              <a:t>Operate</a:t>
            </a:r>
            <a:endParaRPr lang="en-US" sz="1800" dirty="0"/>
          </a:p>
        </p:txBody>
      </p:sp>
      <p:grpSp>
        <p:nvGrpSpPr>
          <p:cNvPr id="53" name="Group 52"/>
          <p:cNvGrpSpPr/>
          <p:nvPr/>
        </p:nvGrpSpPr>
        <p:grpSpPr>
          <a:xfrm>
            <a:off x="33979" y="664148"/>
            <a:ext cx="9066227" cy="4386298"/>
            <a:chOff x="33979" y="664148"/>
            <a:chExt cx="9066227" cy="4386298"/>
          </a:xfrm>
        </p:grpSpPr>
        <p:sp>
          <p:nvSpPr>
            <p:cNvPr id="43" name="Block Arc 42"/>
            <p:cNvSpPr/>
            <p:nvPr/>
          </p:nvSpPr>
          <p:spPr>
            <a:xfrm flipV="1">
              <a:off x="33979" y="664148"/>
              <a:ext cx="9066227" cy="4386298"/>
            </a:xfrm>
            <a:prstGeom prst="blockArc">
              <a:avLst>
                <a:gd name="adj1" fmla="val 10800000"/>
                <a:gd name="adj2" fmla="val 21568072"/>
                <a:gd name="adj3" fmla="val 816"/>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44" name="Straight Arrow Connector 43"/>
            <p:cNvCxnSpPr/>
            <p:nvPr/>
          </p:nvCxnSpPr>
          <p:spPr>
            <a:xfrm flipH="1" flipV="1">
              <a:off x="52221" y="2848640"/>
              <a:ext cx="6853" cy="165574"/>
            </a:xfrm>
            <a:prstGeom prst="straightConnector1">
              <a:avLst/>
            </a:prstGeom>
            <a:ln w="28575" cmpd="sng">
              <a:solidFill>
                <a:schemeClr val="bg1"/>
              </a:solidFill>
              <a:tailEnd type="arrow"/>
            </a:ln>
          </p:spPr>
          <p:style>
            <a:lnRef idx="3">
              <a:schemeClr val="accent1"/>
            </a:lnRef>
            <a:fillRef idx="0">
              <a:schemeClr val="accent1"/>
            </a:fillRef>
            <a:effectRef idx="2">
              <a:schemeClr val="accent1"/>
            </a:effectRef>
            <a:fontRef idx="minor">
              <a:schemeClr val="tx1"/>
            </a:fontRef>
          </p:style>
        </p:cxnSp>
      </p:grpSp>
      <p:sp>
        <p:nvSpPr>
          <p:cNvPr id="24" name="TextBox 23"/>
          <p:cNvSpPr txBox="1"/>
          <p:nvPr/>
        </p:nvSpPr>
        <p:spPr>
          <a:xfrm>
            <a:off x="2436722" y="1066437"/>
            <a:ext cx="774909" cy="369332"/>
          </a:xfrm>
          <a:prstGeom prst="rect">
            <a:avLst/>
          </a:prstGeom>
          <a:noFill/>
        </p:spPr>
        <p:txBody>
          <a:bodyPr wrap="none" rtlCol="0">
            <a:spAutoFit/>
          </a:bodyPr>
          <a:lstStyle/>
          <a:p>
            <a:r>
              <a:rPr lang="en-US" dirty="0" smtClean="0">
                <a:solidFill>
                  <a:srgbClr val="FFFFFF"/>
                </a:solidFill>
              </a:rPr>
              <a:t>Agile!</a:t>
            </a:r>
            <a:endParaRPr lang="en-US" dirty="0">
              <a:solidFill>
                <a:srgbClr val="FFFFFF"/>
              </a:solidFill>
            </a:endParaRPr>
          </a:p>
        </p:txBody>
      </p:sp>
      <p:pic>
        <p:nvPicPr>
          <p:cNvPr id="3" name="Picture 2" descr="noun_29833_cc.png"/>
          <p:cNvPicPr>
            <a:picLocks noChangeAspect="1"/>
          </p:cNvPicPr>
          <p:nvPr/>
        </p:nvPicPr>
        <p:blipFill rotWithShape="1">
          <a:blip r:embed="rId6">
            <a:lum bright="70000" contrast="-70000"/>
            <a:extLst>
              <a:ext uri="{28A0092B-C50C-407E-A947-70E740481C1C}">
                <a14:useLocalDpi xmlns:a14="http://schemas.microsoft.com/office/drawing/2010/main" val="0"/>
              </a:ext>
            </a:extLst>
          </a:blip>
          <a:srcRect l="8196" r="6105" b="14012"/>
          <a:stretch/>
        </p:blipFill>
        <p:spPr>
          <a:xfrm>
            <a:off x="1663188" y="1801333"/>
            <a:ext cx="2196667" cy="2204096"/>
          </a:xfrm>
          <a:prstGeom prst="rect">
            <a:avLst/>
          </a:prstGeom>
        </p:spPr>
      </p:pic>
      <p:sp>
        <p:nvSpPr>
          <p:cNvPr id="26" name="TextBox 25"/>
          <p:cNvSpPr txBox="1"/>
          <p:nvPr/>
        </p:nvSpPr>
        <p:spPr>
          <a:xfrm>
            <a:off x="2563013" y="1896850"/>
            <a:ext cx="415498" cy="369332"/>
          </a:xfrm>
          <a:prstGeom prst="rect">
            <a:avLst/>
          </a:prstGeom>
          <a:noFill/>
        </p:spPr>
        <p:txBody>
          <a:bodyPr wrap="none" rtlCol="0">
            <a:spAutoFit/>
          </a:bodyPr>
          <a:lstStyle/>
          <a:p>
            <a:r>
              <a:rPr lang="en-US" sz="1800" dirty="0" smtClean="0"/>
              <a:t>CI</a:t>
            </a:r>
            <a:endParaRPr lang="en-US" sz="1800" dirty="0"/>
          </a:p>
        </p:txBody>
      </p:sp>
      <p:sp>
        <p:nvSpPr>
          <p:cNvPr id="9" name="TextBox 8"/>
          <p:cNvSpPr txBox="1"/>
          <p:nvPr/>
        </p:nvSpPr>
        <p:spPr>
          <a:xfrm>
            <a:off x="2371030" y="2912037"/>
            <a:ext cx="1052542" cy="1384995"/>
          </a:xfrm>
          <a:prstGeom prst="rect">
            <a:avLst/>
          </a:prstGeom>
          <a:noFill/>
        </p:spPr>
        <p:txBody>
          <a:bodyPr wrap="none" rtlCol="0">
            <a:spAutoFit/>
          </a:bodyPr>
          <a:lstStyle/>
          <a:p>
            <a:r>
              <a:rPr lang="en-US" sz="1400" b="1" dirty="0" smtClean="0"/>
              <a:t>CI</a:t>
            </a:r>
            <a:endParaRPr lang="en-US" sz="1400" dirty="0" smtClean="0"/>
          </a:p>
          <a:p>
            <a:r>
              <a:rPr lang="en-US" sz="1400" dirty="0" smtClean="0"/>
              <a:t>-Code</a:t>
            </a:r>
          </a:p>
          <a:p>
            <a:r>
              <a:rPr lang="en-US" sz="1400" dirty="0" smtClean="0"/>
              <a:t>-CI</a:t>
            </a:r>
          </a:p>
          <a:p>
            <a:r>
              <a:rPr lang="en-US" sz="1400" dirty="0" smtClean="0"/>
              <a:t>-Build</a:t>
            </a:r>
          </a:p>
          <a:p>
            <a:r>
              <a:rPr lang="en-US" sz="1400" dirty="0" smtClean="0"/>
              <a:t>-Unit Tests</a:t>
            </a:r>
          </a:p>
          <a:p>
            <a:r>
              <a:rPr lang="en-US" sz="1400" dirty="0" smtClean="0"/>
              <a:t>-Artifact</a:t>
            </a:r>
            <a:endParaRPr lang="en-US" sz="1400" dirty="0"/>
          </a:p>
        </p:txBody>
      </p:sp>
      <p:sp>
        <p:nvSpPr>
          <p:cNvPr id="40" name="TextBox 39"/>
          <p:cNvSpPr txBox="1"/>
          <p:nvPr/>
        </p:nvSpPr>
        <p:spPr>
          <a:xfrm>
            <a:off x="3576078" y="3116515"/>
            <a:ext cx="1162473" cy="2031325"/>
          </a:xfrm>
          <a:prstGeom prst="rect">
            <a:avLst/>
          </a:prstGeom>
          <a:noFill/>
        </p:spPr>
        <p:txBody>
          <a:bodyPr wrap="none" rtlCol="0">
            <a:spAutoFit/>
          </a:bodyPr>
          <a:lstStyle/>
          <a:p>
            <a:r>
              <a:rPr lang="en-US" sz="1400" dirty="0" smtClean="0"/>
              <a:t>-H/W &amp; VM</a:t>
            </a:r>
          </a:p>
          <a:p>
            <a:r>
              <a:rPr lang="en-US" sz="1400" dirty="0" smtClean="0"/>
              <a:t>-OS</a:t>
            </a:r>
          </a:p>
          <a:p>
            <a:r>
              <a:rPr lang="en-US" sz="1400" dirty="0" smtClean="0"/>
              <a:t>-Runtime</a:t>
            </a:r>
          </a:p>
          <a:p>
            <a:r>
              <a:rPr lang="en-US" sz="1400" dirty="0" smtClean="0"/>
              <a:t>-Middleware</a:t>
            </a:r>
          </a:p>
          <a:p>
            <a:r>
              <a:rPr lang="en-US" sz="1400" dirty="0" smtClean="0"/>
              <a:t>-Network</a:t>
            </a:r>
          </a:p>
          <a:p>
            <a:r>
              <a:rPr lang="en-US" sz="1400" dirty="0" smtClean="0"/>
              <a:t>-Services</a:t>
            </a:r>
          </a:p>
          <a:p>
            <a:r>
              <a:rPr lang="en-US" sz="1400" dirty="0" smtClean="0"/>
              <a:t>-Config</a:t>
            </a:r>
          </a:p>
          <a:p>
            <a:r>
              <a:rPr lang="en-US" sz="1400" dirty="0" smtClean="0"/>
              <a:t>-</a:t>
            </a:r>
            <a:r>
              <a:rPr lang="en-US" sz="1400" dirty="0"/>
              <a:t>Code</a:t>
            </a:r>
            <a:endParaRPr lang="en-US" sz="1400" dirty="0" smtClean="0"/>
          </a:p>
          <a:p>
            <a:r>
              <a:rPr lang="en-US" sz="1400" dirty="0" smtClean="0"/>
              <a:t>-Tests</a:t>
            </a:r>
            <a:endParaRPr lang="en-US" sz="1400" dirty="0"/>
          </a:p>
        </p:txBody>
      </p:sp>
      <p:sp>
        <p:nvSpPr>
          <p:cNvPr id="32" name="TextBox 31"/>
          <p:cNvSpPr txBox="1"/>
          <p:nvPr/>
        </p:nvSpPr>
        <p:spPr>
          <a:xfrm>
            <a:off x="3859855" y="2912037"/>
            <a:ext cx="460721" cy="307777"/>
          </a:xfrm>
          <a:prstGeom prst="rect">
            <a:avLst/>
          </a:prstGeom>
          <a:noFill/>
        </p:spPr>
        <p:txBody>
          <a:bodyPr wrap="none" rtlCol="0">
            <a:spAutoFit/>
          </a:bodyPr>
          <a:lstStyle/>
          <a:p>
            <a:r>
              <a:rPr lang="en-US" sz="1400" b="1" dirty="0" smtClean="0"/>
              <a:t>SIT</a:t>
            </a:r>
            <a:endParaRPr lang="en-US" sz="1400" b="1" dirty="0"/>
          </a:p>
        </p:txBody>
      </p:sp>
      <p:sp>
        <p:nvSpPr>
          <p:cNvPr id="42" name="TextBox 41"/>
          <p:cNvSpPr txBox="1"/>
          <p:nvPr/>
        </p:nvSpPr>
        <p:spPr>
          <a:xfrm>
            <a:off x="4558347" y="3100938"/>
            <a:ext cx="1162473" cy="2031325"/>
          </a:xfrm>
          <a:prstGeom prst="rect">
            <a:avLst/>
          </a:prstGeom>
          <a:noFill/>
        </p:spPr>
        <p:txBody>
          <a:bodyPr wrap="none" rtlCol="0">
            <a:spAutoFit/>
          </a:bodyPr>
          <a:lstStyle/>
          <a:p>
            <a:r>
              <a:rPr lang="en-US" sz="1400" dirty="0" smtClean="0"/>
              <a:t>-H/W &amp; VM</a:t>
            </a:r>
          </a:p>
          <a:p>
            <a:r>
              <a:rPr lang="en-US" sz="1400" dirty="0" smtClean="0"/>
              <a:t>-OS</a:t>
            </a:r>
          </a:p>
          <a:p>
            <a:r>
              <a:rPr lang="en-US" sz="1400" dirty="0" smtClean="0"/>
              <a:t>-Runtime</a:t>
            </a:r>
          </a:p>
          <a:p>
            <a:r>
              <a:rPr lang="en-US" sz="1400" dirty="0" smtClean="0"/>
              <a:t>-Middleware</a:t>
            </a:r>
          </a:p>
          <a:p>
            <a:r>
              <a:rPr lang="en-US" sz="1400" dirty="0" smtClean="0"/>
              <a:t>-Network</a:t>
            </a:r>
          </a:p>
          <a:p>
            <a:r>
              <a:rPr lang="en-US" sz="1400" dirty="0" smtClean="0"/>
              <a:t>-Services</a:t>
            </a:r>
          </a:p>
          <a:p>
            <a:r>
              <a:rPr lang="en-US" sz="1400" dirty="0" smtClean="0"/>
              <a:t>-Config</a:t>
            </a:r>
          </a:p>
          <a:p>
            <a:r>
              <a:rPr lang="en-US" sz="1400" dirty="0"/>
              <a:t>-</a:t>
            </a:r>
            <a:r>
              <a:rPr lang="en-US" sz="1400" dirty="0" smtClean="0"/>
              <a:t>Code</a:t>
            </a:r>
          </a:p>
          <a:p>
            <a:r>
              <a:rPr lang="en-US" sz="1400" dirty="0" smtClean="0"/>
              <a:t>-Tests</a:t>
            </a:r>
            <a:endParaRPr lang="en-US" sz="1400" dirty="0"/>
          </a:p>
        </p:txBody>
      </p:sp>
      <p:sp>
        <p:nvSpPr>
          <p:cNvPr id="45" name="TextBox 44"/>
          <p:cNvSpPr txBox="1"/>
          <p:nvPr/>
        </p:nvSpPr>
        <p:spPr>
          <a:xfrm>
            <a:off x="5638621" y="3100938"/>
            <a:ext cx="1162473" cy="2031325"/>
          </a:xfrm>
          <a:prstGeom prst="rect">
            <a:avLst/>
          </a:prstGeom>
          <a:noFill/>
        </p:spPr>
        <p:txBody>
          <a:bodyPr wrap="none" rtlCol="0">
            <a:spAutoFit/>
          </a:bodyPr>
          <a:lstStyle/>
          <a:p>
            <a:r>
              <a:rPr lang="en-US" sz="1400" dirty="0" smtClean="0"/>
              <a:t>-H/W &amp; VM</a:t>
            </a:r>
          </a:p>
          <a:p>
            <a:r>
              <a:rPr lang="en-US" sz="1400" dirty="0" smtClean="0"/>
              <a:t>-OS</a:t>
            </a:r>
          </a:p>
          <a:p>
            <a:r>
              <a:rPr lang="en-US" sz="1400" dirty="0" smtClean="0"/>
              <a:t>-Runtime</a:t>
            </a:r>
          </a:p>
          <a:p>
            <a:r>
              <a:rPr lang="en-US" sz="1400" dirty="0" smtClean="0"/>
              <a:t>-Middleware</a:t>
            </a:r>
          </a:p>
          <a:p>
            <a:r>
              <a:rPr lang="en-US" sz="1400" dirty="0" smtClean="0"/>
              <a:t>-Network</a:t>
            </a:r>
          </a:p>
          <a:p>
            <a:r>
              <a:rPr lang="en-US" sz="1400" dirty="0" smtClean="0"/>
              <a:t>-Services</a:t>
            </a:r>
          </a:p>
          <a:p>
            <a:r>
              <a:rPr lang="en-US" sz="1400" dirty="0" smtClean="0"/>
              <a:t>-Config</a:t>
            </a:r>
          </a:p>
          <a:p>
            <a:r>
              <a:rPr lang="en-US" sz="1400" dirty="0"/>
              <a:t>-</a:t>
            </a:r>
            <a:r>
              <a:rPr lang="en-US" sz="1400" dirty="0" smtClean="0"/>
              <a:t>Code</a:t>
            </a:r>
          </a:p>
          <a:p>
            <a:r>
              <a:rPr lang="en-US" sz="1400" dirty="0" smtClean="0"/>
              <a:t>-Tests</a:t>
            </a:r>
            <a:endParaRPr lang="en-US" sz="1400" dirty="0"/>
          </a:p>
        </p:txBody>
      </p:sp>
      <p:sp>
        <p:nvSpPr>
          <p:cNvPr id="46" name="TextBox 45"/>
          <p:cNvSpPr txBox="1"/>
          <p:nvPr/>
        </p:nvSpPr>
        <p:spPr>
          <a:xfrm>
            <a:off x="6805672" y="3100938"/>
            <a:ext cx="1162473" cy="2031325"/>
          </a:xfrm>
          <a:prstGeom prst="rect">
            <a:avLst/>
          </a:prstGeom>
          <a:noFill/>
        </p:spPr>
        <p:txBody>
          <a:bodyPr wrap="none" rtlCol="0">
            <a:spAutoFit/>
          </a:bodyPr>
          <a:lstStyle/>
          <a:p>
            <a:r>
              <a:rPr lang="en-US" sz="1400" dirty="0" smtClean="0">
                <a:solidFill>
                  <a:srgbClr val="FFFFFF"/>
                </a:solidFill>
              </a:rPr>
              <a:t>-</a:t>
            </a:r>
            <a:r>
              <a:rPr lang="en-US" sz="1400" dirty="0" smtClean="0"/>
              <a:t>H/W &amp; VM</a:t>
            </a:r>
          </a:p>
          <a:p>
            <a:r>
              <a:rPr lang="en-US" sz="1400" dirty="0" smtClean="0"/>
              <a:t>-OS</a:t>
            </a:r>
          </a:p>
          <a:p>
            <a:r>
              <a:rPr lang="en-US" sz="1400" dirty="0" smtClean="0"/>
              <a:t>-Runtime</a:t>
            </a:r>
          </a:p>
          <a:p>
            <a:r>
              <a:rPr lang="en-US" sz="1400" dirty="0" smtClean="0"/>
              <a:t>-Middleware</a:t>
            </a:r>
          </a:p>
          <a:p>
            <a:r>
              <a:rPr lang="en-US" sz="1400" dirty="0" smtClean="0"/>
              <a:t>-Network</a:t>
            </a:r>
          </a:p>
          <a:p>
            <a:r>
              <a:rPr lang="en-US" sz="1400" dirty="0" smtClean="0"/>
              <a:t>-Services</a:t>
            </a:r>
          </a:p>
          <a:p>
            <a:r>
              <a:rPr lang="en-US" sz="1400" dirty="0" smtClean="0"/>
              <a:t>-Config</a:t>
            </a:r>
          </a:p>
          <a:p>
            <a:r>
              <a:rPr lang="en-US" sz="1400" dirty="0"/>
              <a:t>-Code</a:t>
            </a:r>
          </a:p>
          <a:p>
            <a:r>
              <a:rPr lang="en-US" sz="1400" dirty="0" smtClean="0"/>
              <a:t>-Tests</a:t>
            </a:r>
            <a:endParaRPr lang="en-US" sz="1400" dirty="0"/>
          </a:p>
        </p:txBody>
      </p:sp>
      <p:sp>
        <p:nvSpPr>
          <p:cNvPr id="47" name="TextBox 46"/>
          <p:cNvSpPr txBox="1"/>
          <p:nvPr/>
        </p:nvSpPr>
        <p:spPr>
          <a:xfrm>
            <a:off x="7937733" y="3100938"/>
            <a:ext cx="1162473" cy="2031325"/>
          </a:xfrm>
          <a:prstGeom prst="rect">
            <a:avLst/>
          </a:prstGeom>
          <a:noFill/>
        </p:spPr>
        <p:txBody>
          <a:bodyPr wrap="none" rtlCol="0">
            <a:spAutoFit/>
          </a:bodyPr>
          <a:lstStyle/>
          <a:p>
            <a:r>
              <a:rPr lang="en-US" sz="1400" dirty="0" smtClean="0"/>
              <a:t>-H/W &amp; VM</a:t>
            </a:r>
          </a:p>
          <a:p>
            <a:r>
              <a:rPr lang="en-US" sz="1400" dirty="0" smtClean="0"/>
              <a:t>-OS</a:t>
            </a:r>
          </a:p>
          <a:p>
            <a:r>
              <a:rPr lang="en-US" sz="1400" dirty="0" smtClean="0"/>
              <a:t>-Runtime</a:t>
            </a:r>
          </a:p>
          <a:p>
            <a:r>
              <a:rPr lang="en-US" sz="1400" dirty="0" smtClean="0"/>
              <a:t>-Middleware</a:t>
            </a:r>
          </a:p>
          <a:p>
            <a:r>
              <a:rPr lang="en-US" sz="1400" dirty="0" smtClean="0"/>
              <a:t>-Network</a:t>
            </a:r>
          </a:p>
          <a:p>
            <a:r>
              <a:rPr lang="en-US" sz="1400" dirty="0" smtClean="0"/>
              <a:t>-Services</a:t>
            </a:r>
          </a:p>
          <a:p>
            <a:r>
              <a:rPr lang="en-US" sz="1400" dirty="0" smtClean="0"/>
              <a:t>-Config</a:t>
            </a:r>
          </a:p>
          <a:p>
            <a:r>
              <a:rPr lang="en-US" sz="1400" dirty="0"/>
              <a:t>-Code</a:t>
            </a:r>
          </a:p>
          <a:p>
            <a:r>
              <a:rPr lang="en-US" sz="1400" dirty="0" smtClean="0"/>
              <a:t>-Tests</a:t>
            </a:r>
            <a:endParaRPr lang="en-US" sz="1400" dirty="0"/>
          </a:p>
        </p:txBody>
      </p:sp>
      <p:sp>
        <p:nvSpPr>
          <p:cNvPr id="33" name="TextBox 32"/>
          <p:cNvSpPr txBox="1"/>
          <p:nvPr/>
        </p:nvSpPr>
        <p:spPr>
          <a:xfrm>
            <a:off x="4926643" y="2910548"/>
            <a:ext cx="402674" cy="307777"/>
          </a:xfrm>
          <a:prstGeom prst="rect">
            <a:avLst/>
          </a:prstGeom>
          <a:noFill/>
        </p:spPr>
        <p:txBody>
          <a:bodyPr wrap="none" rtlCol="0">
            <a:spAutoFit/>
          </a:bodyPr>
          <a:lstStyle/>
          <a:p>
            <a:r>
              <a:rPr lang="en-US" sz="1400" b="1" dirty="0" smtClean="0"/>
              <a:t>FT</a:t>
            </a:r>
            <a:endParaRPr lang="en-US" sz="1400" b="1" dirty="0"/>
          </a:p>
        </p:txBody>
      </p:sp>
      <p:sp>
        <p:nvSpPr>
          <p:cNvPr id="34" name="TextBox 33"/>
          <p:cNvSpPr txBox="1"/>
          <p:nvPr/>
        </p:nvSpPr>
        <p:spPr>
          <a:xfrm>
            <a:off x="5935384" y="2912037"/>
            <a:ext cx="553645" cy="307777"/>
          </a:xfrm>
          <a:prstGeom prst="rect">
            <a:avLst/>
          </a:prstGeom>
          <a:noFill/>
        </p:spPr>
        <p:txBody>
          <a:bodyPr wrap="none" rtlCol="0">
            <a:spAutoFit/>
          </a:bodyPr>
          <a:lstStyle/>
          <a:p>
            <a:r>
              <a:rPr lang="en-US" sz="1400" b="1" dirty="0" smtClean="0"/>
              <a:t>UAT</a:t>
            </a:r>
            <a:endParaRPr lang="en-US" sz="1400" b="1" dirty="0"/>
          </a:p>
        </p:txBody>
      </p:sp>
      <p:sp>
        <p:nvSpPr>
          <p:cNvPr id="35" name="TextBox 34"/>
          <p:cNvSpPr txBox="1"/>
          <p:nvPr/>
        </p:nvSpPr>
        <p:spPr>
          <a:xfrm>
            <a:off x="7068621" y="2910548"/>
            <a:ext cx="543739" cy="307777"/>
          </a:xfrm>
          <a:prstGeom prst="rect">
            <a:avLst/>
          </a:prstGeom>
          <a:noFill/>
        </p:spPr>
        <p:txBody>
          <a:bodyPr wrap="none" rtlCol="0">
            <a:spAutoFit/>
          </a:bodyPr>
          <a:lstStyle/>
          <a:p>
            <a:r>
              <a:rPr lang="en-US" sz="1400" b="1" dirty="0" err="1" smtClean="0"/>
              <a:t>Perf</a:t>
            </a:r>
            <a:endParaRPr lang="en-US" sz="1400" b="1" dirty="0"/>
          </a:p>
        </p:txBody>
      </p:sp>
      <p:sp>
        <p:nvSpPr>
          <p:cNvPr id="36" name="TextBox 35"/>
          <p:cNvSpPr txBox="1"/>
          <p:nvPr/>
        </p:nvSpPr>
        <p:spPr>
          <a:xfrm>
            <a:off x="8192778" y="2910548"/>
            <a:ext cx="593620" cy="307777"/>
          </a:xfrm>
          <a:prstGeom prst="rect">
            <a:avLst/>
          </a:prstGeom>
          <a:noFill/>
        </p:spPr>
        <p:txBody>
          <a:bodyPr wrap="none" rtlCol="0">
            <a:spAutoFit/>
          </a:bodyPr>
          <a:lstStyle/>
          <a:p>
            <a:r>
              <a:rPr lang="en-US" sz="1400" b="1" dirty="0" smtClean="0"/>
              <a:t>Prod</a:t>
            </a:r>
            <a:endParaRPr lang="en-US" sz="1400" b="1" dirty="0"/>
          </a:p>
        </p:txBody>
      </p:sp>
      <p:sp>
        <p:nvSpPr>
          <p:cNvPr id="21" name="TextBox 20"/>
          <p:cNvSpPr txBox="1"/>
          <p:nvPr/>
        </p:nvSpPr>
        <p:spPr>
          <a:xfrm>
            <a:off x="3544648" y="3344280"/>
            <a:ext cx="5599351" cy="861774"/>
          </a:xfrm>
          <a:prstGeom prst="rect">
            <a:avLst/>
          </a:prstGeom>
          <a:solidFill>
            <a:srgbClr val="162128"/>
          </a:solidFill>
        </p:spPr>
        <p:txBody>
          <a:bodyPr wrap="square" rtlCol="0">
            <a:spAutoFit/>
          </a:bodyPr>
          <a:lstStyle/>
          <a:p>
            <a:pPr algn="ctr"/>
            <a:endParaRPr lang="en-US" sz="1800" dirty="0" smtClean="0">
              <a:solidFill>
                <a:srgbClr val="FFFFFF"/>
              </a:solidFill>
            </a:endParaRPr>
          </a:p>
          <a:p>
            <a:pPr algn="ctr"/>
            <a:r>
              <a:rPr lang="en-US" sz="1800" dirty="0" smtClean="0">
                <a:solidFill>
                  <a:srgbClr val="FF0000"/>
                </a:solidFill>
              </a:rPr>
              <a:t>Inconsistent, Corrupt &amp; Dirty</a:t>
            </a:r>
          </a:p>
          <a:p>
            <a:pPr algn="ctr"/>
            <a:endParaRPr lang="en-US" dirty="0">
              <a:solidFill>
                <a:srgbClr val="FFFFFF"/>
              </a:solidFill>
            </a:endParaRPr>
          </a:p>
        </p:txBody>
      </p:sp>
      <p:sp>
        <p:nvSpPr>
          <p:cNvPr id="48" name="TextBox 47"/>
          <p:cNvSpPr txBox="1"/>
          <p:nvPr/>
        </p:nvSpPr>
        <p:spPr>
          <a:xfrm>
            <a:off x="2371030" y="1066437"/>
            <a:ext cx="851578" cy="369332"/>
          </a:xfrm>
          <a:prstGeom prst="rect">
            <a:avLst/>
          </a:prstGeom>
          <a:noFill/>
        </p:spPr>
        <p:txBody>
          <a:bodyPr wrap="none" rtlCol="0">
            <a:spAutoFit/>
          </a:bodyPr>
          <a:lstStyle/>
          <a:p>
            <a:r>
              <a:rPr lang="en-US" sz="1800" dirty="0" smtClean="0">
                <a:solidFill>
                  <a:schemeClr val="tx1"/>
                </a:solidFill>
              </a:rPr>
              <a:t>Scrum</a:t>
            </a:r>
            <a:endParaRPr lang="en-US" sz="1800" dirty="0">
              <a:solidFill>
                <a:schemeClr val="tx1"/>
              </a:solidFill>
            </a:endParaRPr>
          </a:p>
        </p:txBody>
      </p:sp>
      <p:sp>
        <p:nvSpPr>
          <p:cNvPr id="49" name="TextBox 48"/>
          <p:cNvSpPr txBox="1"/>
          <p:nvPr/>
        </p:nvSpPr>
        <p:spPr>
          <a:xfrm>
            <a:off x="1180286" y="1066437"/>
            <a:ext cx="941296" cy="369332"/>
          </a:xfrm>
          <a:prstGeom prst="rect">
            <a:avLst/>
          </a:prstGeom>
          <a:noFill/>
        </p:spPr>
        <p:txBody>
          <a:bodyPr wrap="none" rtlCol="0">
            <a:spAutoFit/>
          </a:bodyPr>
          <a:lstStyle/>
          <a:p>
            <a:r>
              <a:rPr lang="en-US" sz="1800" dirty="0" smtClean="0"/>
              <a:t>Water -</a:t>
            </a:r>
            <a:endParaRPr lang="en-US" sz="1800" dirty="0"/>
          </a:p>
        </p:txBody>
      </p:sp>
      <p:sp>
        <p:nvSpPr>
          <p:cNvPr id="50" name="TextBox 49"/>
          <p:cNvSpPr txBox="1"/>
          <p:nvPr/>
        </p:nvSpPr>
        <p:spPr>
          <a:xfrm>
            <a:off x="3473031" y="1066437"/>
            <a:ext cx="697614" cy="369332"/>
          </a:xfrm>
          <a:prstGeom prst="rect">
            <a:avLst/>
          </a:prstGeom>
          <a:noFill/>
        </p:spPr>
        <p:txBody>
          <a:bodyPr wrap="none" rtlCol="0">
            <a:spAutoFit/>
          </a:bodyPr>
          <a:lstStyle/>
          <a:p>
            <a:r>
              <a:rPr lang="en-US" sz="1800" dirty="0" smtClean="0">
                <a:solidFill>
                  <a:schemeClr val="tx2"/>
                </a:solidFill>
              </a:rPr>
              <a:t>- Fall</a:t>
            </a:r>
            <a:endParaRPr lang="en-US" sz="1800" dirty="0">
              <a:solidFill>
                <a:schemeClr val="tx2"/>
              </a:solidFill>
            </a:endParaRPr>
          </a:p>
        </p:txBody>
      </p:sp>
      <p:pic>
        <p:nvPicPr>
          <p:cNvPr id="41" name="Picture 40" descr="noun_442791_cc.png"/>
          <p:cNvPicPr>
            <a:picLocks noChangeAspect="1"/>
          </p:cNvPicPr>
          <p:nvPr/>
        </p:nvPicPr>
        <p:blipFill rotWithShape="1">
          <a:blip r:embed="rId7">
            <a:lum bright="70000" contrast="-70000"/>
            <a:extLst>
              <a:ext uri="{28A0092B-C50C-407E-A947-70E740481C1C}">
                <a14:useLocalDpi xmlns:a14="http://schemas.microsoft.com/office/drawing/2010/main" val="0"/>
              </a:ext>
            </a:extLst>
          </a:blip>
          <a:srcRect l="5582" t="1561" r="5440" b="15815"/>
          <a:stretch/>
        </p:blipFill>
        <p:spPr>
          <a:xfrm>
            <a:off x="5326981" y="1435769"/>
            <a:ext cx="629340" cy="584397"/>
          </a:xfrm>
          <a:prstGeom prst="rect">
            <a:avLst/>
          </a:prstGeom>
        </p:spPr>
      </p:pic>
      <p:sp>
        <p:nvSpPr>
          <p:cNvPr id="51" name="TextBox 50"/>
          <p:cNvSpPr txBox="1"/>
          <p:nvPr/>
        </p:nvSpPr>
        <p:spPr>
          <a:xfrm>
            <a:off x="5956321" y="1536227"/>
            <a:ext cx="1027996" cy="307777"/>
          </a:xfrm>
          <a:prstGeom prst="rect">
            <a:avLst/>
          </a:prstGeom>
          <a:noFill/>
        </p:spPr>
        <p:txBody>
          <a:bodyPr wrap="none" rtlCol="0">
            <a:spAutoFit/>
          </a:bodyPr>
          <a:lstStyle/>
          <a:p>
            <a:r>
              <a:rPr lang="en-US" dirty="0"/>
              <a:t>3</a:t>
            </a:r>
            <a:r>
              <a:rPr lang="en-US" dirty="0" smtClean="0"/>
              <a:t>+ Months</a:t>
            </a:r>
            <a:endParaRPr lang="en-US" dirty="0"/>
          </a:p>
        </p:txBody>
      </p:sp>
    </p:spTree>
    <p:extLst>
      <p:ext uri="{BB962C8B-B14F-4D97-AF65-F5344CB8AC3E}">
        <p14:creationId xmlns:p14="http://schemas.microsoft.com/office/powerpoint/2010/main" val="42231579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dissolv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dissolv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6">
                                            <p:txEl>
                                              <p:pRg st="0" end="0"/>
                                            </p:txEl>
                                          </p:spTgt>
                                        </p:tgtEl>
                                        <p:attrNameLst>
                                          <p:attrName>style.visibility</p:attrName>
                                        </p:attrNameLst>
                                      </p:cBhvr>
                                      <p:to>
                                        <p:strVal val="visible"/>
                                      </p:to>
                                    </p:set>
                                    <p:animEffect transition="in" filter="dissolve">
                                      <p:cBhvr>
                                        <p:cTn id="27" dur="500"/>
                                        <p:tgtEl>
                                          <p:spTgt spid="3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dissolve">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dissolve">
                                      <p:cBhvr>
                                        <p:cTn id="37" dur="50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dissolv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dissolve">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dissolve">
                                      <p:cBhvr>
                                        <p:cTn id="52" dur="500"/>
                                        <p:tgtEl>
                                          <p:spTgt spid="4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dissolv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dissolve">
                                      <p:cBhvr>
                                        <p:cTn id="62" dur="500"/>
                                        <p:tgtEl>
                                          <p:spTgt spid="48"/>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dissolve">
                                      <p:cBhvr>
                                        <p:cTn id="67" dur="500"/>
                                        <p:tgtEl>
                                          <p:spTgt spid="49"/>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dissolve">
                                      <p:cBhvr>
                                        <p:cTn id="70" dur="500"/>
                                        <p:tgtEl>
                                          <p:spTgt spid="50"/>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dissolve">
                                      <p:cBhvr>
                                        <p:cTn id="75" dur="500"/>
                                        <p:tgtEl>
                                          <p:spTgt spid="41"/>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51"/>
                                        </p:tgtEl>
                                        <p:attrNameLst>
                                          <p:attrName>style.visibility</p:attrName>
                                        </p:attrNameLst>
                                      </p:cBhvr>
                                      <p:to>
                                        <p:strVal val="visible"/>
                                      </p:to>
                                    </p:set>
                                    <p:animEffect transition="in" filter="dissolve">
                                      <p:cBhvr>
                                        <p:cTn id="7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2" grpId="0"/>
      <p:bldP spid="42" grpId="0"/>
      <p:bldP spid="45" grpId="0"/>
      <p:bldP spid="46" grpId="0"/>
      <p:bldP spid="47" grpId="0"/>
      <p:bldP spid="33" grpId="0"/>
      <p:bldP spid="34" grpId="0"/>
      <p:bldP spid="35" grpId="0"/>
      <p:bldP spid="21" grpId="0" animBg="1"/>
      <p:bldP spid="48" grpId="0"/>
      <p:bldP spid="49" grpId="0"/>
      <p:bldP spid="50"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algn="ctr">
              <a:buSzPct val="25000"/>
            </a:pPr>
            <a:fld id="{00000000-1234-1234-1234-123412341234}" type="slidenum">
              <a:rPr lang="en-US" sz="900" smtClean="0">
                <a:solidFill>
                  <a:srgbClr val="A5A5A5"/>
                </a:solidFill>
                <a:latin typeface="Arial"/>
              </a:rPr>
              <a:pPr algn="ctr">
                <a:buSzPct val="25000"/>
              </a:pPr>
              <a:t>9</a:t>
            </a:fld>
            <a:endParaRPr lang="en-US" sz="900">
              <a:solidFill>
                <a:srgbClr val="A5A5A5"/>
              </a:solidFill>
              <a:latin typeface="Arial"/>
            </a:endParaRPr>
          </a:p>
        </p:txBody>
      </p:sp>
      <p:grpSp>
        <p:nvGrpSpPr>
          <p:cNvPr id="12" name="Group 11"/>
          <p:cNvGrpSpPr/>
          <p:nvPr/>
        </p:nvGrpSpPr>
        <p:grpSpPr>
          <a:xfrm>
            <a:off x="4214502" y="430622"/>
            <a:ext cx="714996" cy="685800"/>
            <a:chOff x="4307344" y="912290"/>
            <a:chExt cx="714996" cy="685800"/>
          </a:xfrm>
        </p:grpSpPr>
        <p:grpSp>
          <p:nvGrpSpPr>
            <p:cNvPr id="8" name="Group 7"/>
            <p:cNvGrpSpPr/>
            <p:nvPr/>
          </p:nvGrpSpPr>
          <p:grpSpPr>
            <a:xfrm>
              <a:off x="4336540" y="912290"/>
              <a:ext cx="685800" cy="685800"/>
              <a:chOff x="3248118" y="503585"/>
              <a:chExt cx="538374" cy="496283"/>
            </a:xfrm>
            <a:solidFill>
              <a:srgbClr val="162128"/>
            </a:solidFill>
          </p:grpSpPr>
          <p:sp>
            <p:nvSpPr>
              <p:cNvPr id="6" name="Rectangle 5"/>
              <p:cNvSpPr/>
              <p:nvPr/>
            </p:nvSpPr>
            <p:spPr>
              <a:xfrm>
                <a:off x="3326646" y="583863"/>
                <a:ext cx="459846" cy="416005"/>
              </a:xfrm>
              <a:prstGeom prst="rect">
                <a:avLst/>
              </a:prstGeom>
              <a:grpFill/>
              <a:ln w="19050" cmpd="sng">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Rectangle 4"/>
              <p:cNvSpPr/>
              <p:nvPr/>
            </p:nvSpPr>
            <p:spPr>
              <a:xfrm>
                <a:off x="3286500" y="547373"/>
                <a:ext cx="459846" cy="416005"/>
              </a:xfrm>
              <a:prstGeom prst="rect">
                <a:avLst/>
              </a:prstGeom>
              <a:grpFill/>
              <a:ln w="19050" cmpd="sng">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4" name="Rectangle 3"/>
              <p:cNvSpPr/>
              <p:nvPr/>
            </p:nvSpPr>
            <p:spPr>
              <a:xfrm>
                <a:off x="3248118" y="503585"/>
                <a:ext cx="459846" cy="416005"/>
              </a:xfrm>
              <a:prstGeom prst="rect">
                <a:avLst/>
              </a:prstGeom>
              <a:grpFill/>
              <a:ln w="19050" cmpd="sng">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grpSp>
        <p:sp>
          <p:nvSpPr>
            <p:cNvPr id="7" name="TextBox 6"/>
            <p:cNvSpPr txBox="1"/>
            <p:nvPr/>
          </p:nvSpPr>
          <p:spPr>
            <a:xfrm>
              <a:off x="4307344" y="1023224"/>
              <a:ext cx="652342" cy="338554"/>
            </a:xfrm>
            <a:prstGeom prst="rect">
              <a:avLst/>
            </a:prstGeom>
            <a:noFill/>
            <a:ln>
              <a:noFill/>
            </a:ln>
          </p:spPr>
          <p:txBody>
            <a:bodyPr wrap="none" rtlCol="0">
              <a:spAutoFit/>
            </a:bodyPr>
            <a:lstStyle/>
            <a:p>
              <a:r>
                <a:rPr lang="en-US" sz="1600" dirty="0" smtClean="0">
                  <a:solidFill>
                    <a:srgbClr val="FFFFFF"/>
                  </a:solidFill>
                </a:rPr>
                <a:t>Apps</a:t>
              </a:r>
              <a:endParaRPr lang="en-US" sz="1400" dirty="0">
                <a:solidFill>
                  <a:srgbClr val="FFFFFF"/>
                </a:solidFill>
              </a:endParaRPr>
            </a:p>
          </p:txBody>
        </p:sp>
      </p:grpSp>
      <p:cxnSp>
        <p:nvCxnSpPr>
          <p:cNvPr id="11" name="Straight Arrow Connector 10"/>
          <p:cNvCxnSpPr/>
          <p:nvPr/>
        </p:nvCxnSpPr>
        <p:spPr>
          <a:xfrm>
            <a:off x="0" y="2831738"/>
            <a:ext cx="9144000" cy="0"/>
          </a:xfrm>
          <a:prstGeom prst="straightConnector1">
            <a:avLst/>
          </a:prstGeom>
          <a:ln>
            <a:solidFill>
              <a:schemeClr val="bg1"/>
            </a:solidFill>
            <a:tailEnd type="arrow"/>
          </a:ln>
        </p:spPr>
        <p:style>
          <a:lnRef idx="3">
            <a:schemeClr val="accent1"/>
          </a:lnRef>
          <a:fillRef idx="0">
            <a:schemeClr val="accent1"/>
          </a:fillRef>
          <a:effectRef idx="2">
            <a:schemeClr val="accent1"/>
          </a:effectRef>
          <a:fontRef idx="minor">
            <a:schemeClr val="tx1"/>
          </a:fontRef>
        </p:style>
      </p:cxnSp>
      <p:pic>
        <p:nvPicPr>
          <p:cNvPr id="13" name="Picture 12" descr="noun_176842_cc.png"/>
          <p:cNvPicPr>
            <a:picLocks noChangeAspect="1"/>
          </p:cNvPicPr>
          <p:nvPr/>
        </p:nvPicPr>
        <p:blipFill rotWithShape="1">
          <a:blip r:embed="rId3">
            <a:lum bright="70000" contrast="-70000"/>
            <a:extLst>
              <a:ext uri="{28A0092B-C50C-407E-A947-70E740481C1C}">
                <a14:useLocalDpi xmlns:a14="http://schemas.microsoft.com/office/drawing/2010/main" val="0"/>
              </a:ext>
            </a:extLst>
          </a:blip>
          <a:srcRect l="10580" r="8560" b="17731"/>
          <a:stretch/>
        </p:blipFill>
        <p:spPr>
          <a:xfrm flipH="1">
            <a:off x="0" y="2123800"/>
            <a:ext cx="576632" cy="586683"/>
          </a:xfrm>
          <a:prstGeom prst="rect">
            <a:avLst/>
          </a:prstGeom>
        </p:spPr>
      </p:pic>
      <p:pic>
        <p:nvPicPr>
          <p:cNvPr id="14" name="Picture 13" descr="noun_185240_cc.png"/>
          <p:cNvPicPr>
            <a:picLocks noChangeAspect="1"/>
          </p:cNvPicPr>
          <p:nvPr/>
        </p:nvPicPr>
        <p:blipFill rotWithShape="1">
          <a:blip r:embed="rId4">
            <a:lum bright="70000" contrast="-70000"/>
            <a:extLst>
              <a:ext uri="{28A0092B-C50C-407E-A947-70E740481C1C}">
                <a14:useLocalDpi xmlns:a14="http://schemas.microsoft.com/office/drawing/2010/main" val="0"/>
              </a:ext>
            </a:extLst>
          </a:blip>
          <a:srcRect l="18972" r="18840" b="12992"/>
          <a:stretch/>
        </p:blipFill>
        <p:spPr>
          <a:xfrm>
            <a:off x="8653499" y="2116123"/>
            <a:ext cx="424810" cy="594360"/>
          </a:xfrm>
          <a:prstGeom prst="rect">
            <a:avLst/>
          </a:prstGeom>
        </p:spPr>
      </p:pic>
      <p:pic>
        <p:nvPicPr>
          <p:cNvPr id="15" name="Picture 14" descr="noun_428433_cc.png"/>
          <p:cNvPicPr>
            <a:picLocks noChangeAspect="1"/>
          </p:cNvPicPr>
          <p:nvPr/>
        </p:nvPicPr>
        <p:blipFill rotWithShape="1">
          <a:blip r:embed="rId5">
            <a:lum bright="70000" contrast="-70000"/>
            <a:extLst>
              <a:ext uri="{28A0092B-C50C-407E-A947-70E740481C1C}">
                <a14:useLocalDpi xmlns:a14="http://schemas.microsoft.com/office/drawing/2010/main" val="0"/>
              </a:ext>
            </a:extLst>
          </a:blip>
          <a:srcRect l="9638" t="14048" r="9536" b="28485"/>
          <a:stretch/>
        </p:blipFill>
        <p:spPr>
          <a:xfrm>
            <a:off x="7948764" y="1487156"/>
            <a:ext cx="835939" cy="594360"/>
          </a:xfrm>
          <a:prstGeom prst="rect">
            <a:avLst/>
          </a:prstGeom>
        </p:spPr>
      </p:pic>
      <p:sp>
        <p:nvSpPr>
          <p:cNvPr id="16" name="TextBox 15"/>
          <p:cNvSpPr txBox="1"/>
          <p:nvPr/>
        </p:nvSpPr>
        <p:spPr>
          <a:xfrm>
            <a:off x="999982" y="2397068"/>
            <a:ext cx="646669" cy="369332"/>
          </a:xfrm>
          <a:prstGeom prst="rect">
            <a:avLst/>
          </a:prstGeom>
          <a:noFill/>
        </p:spPr>
        <p:txBody>
          <a:bodyPr wrap="none" rtlCol="0">
            <a:spAutoFit/>
          </a:bodyPr>
          <a:lstStyle/>
          <a:p>
            <a:r>
              <a:rPr lang="en-US" sz="1800" dirty="0" smtClean="0">
                <a:solidFill>
                  <a:schemeClr val="tx2"/>
                </a:solidFill>
              </a:rPr>
              <a:t>Plan</a:t>
            </a:r>
            <a:endParaRPr lang="en-US" sz="1800" dirty="0">
              <a:solidFill>
                <a:schemeClr val="tx2"/>
              </a:solidFill>
            </a:endParaRPr>
          </a:p>
        </p:txBody>
      </p:sp>
      <p:sp>
        <p:nvSpPr>
          <p:cNvPr id="17" name="TextBox 16"/>
          <p:cNvSpPr txBox="1"/>
          <p:nvPr/>
        </p:nvSpPr>
        <p:spPr>
          <a:xfrm>
            <a:off x="2524312" y="2397068"/>
            <a:ext cx="607859" cy="369332"/>
          </a:xfrm>
          <a:prstGeom prst="rect">
            <a:avLst/>
          </a:prstGeom>
          <a:noFill/>
        </p:spPr>
        <p:txBody>
          <a:bodyPr wrap="none" rtlCol="0">
            <a:spAutoFit/>
          </a:bodyPr>
          <a:lstStyle/>
          <a:p>
            <a:r>
              <a:rPr lang="en-US" sz="1800" dirty="0" err="1" smtClean="0"/>
              <a:t>Dev</a:t>
            </a:r>
            <a:endParaRPr lang="en-US" sz="1800" dirty="0"/>
          </a:p>
        </p:txBody>
      </p:sp>
      <p:sp>
        <p:nvSpPr>
          <p:cNvPr id="18" name="TextBox 17"/>
          <p:cNvSpPr txBox="1"/>
          <p:nvPr/>
        </p:nvSpPr>
        <p:spPr>
          <a:xfrm>
            <a:off x="4009832" y="2397068"/>
            <a:ext cx="633594" cy="369332"/>
          </a:xfrm>
          <a:prstGeom prst="rect">
            <a:avLst/>
          </a:prstGeom>
          <a:noFill/>
        </p:spPr>
        <p:txBody>
          <a:bodyPr wrap="none" rtlCol="0">
            <a:spAutoFit/>
          </a:bodyPr>
          <a:lstStyle/>
          <a:p>
            <a:r>
              <a:rPr lang="en-US" sz="1800" dirty="0" smtClean="0"/>
              <a:t>Test</a:t>
            </a:r>
            <a:endParaRPr lang="en-US" sz="1800" dirty="0"/>
          </a:p>
        </p:txBody>
      </p:sp>
      <p:sp>
        <p:nvSpPr>
          <p:cNvPr id="19" name="TextBox 18"/>
          <p:cNvSpPr txBox="1"/>
          <p:nvPr/>
        </p:nvSpPr>
        <p:spPr>
          <a:xfrm>
            <a:off x="5495502" y="2397068"/>
            <a:ext cx="903200" cy="369332"/>
          </a:xfrm>
          <a:prstGeom prst="rect">
            <a:avLst/>
          </a:prstGeom>
          <a:noFill/>
        </p:spPr>
        <p:txBody>
          <a:bodyPr wrap="none" rtlCol="0">
            <a:spAutoFit/>
          </a:bodyPr>
          <a:lstStyle/>
          <a:p>
            <a:r>
              <a:rPr lang="en-US" sz="1800" dirty="0" smtClean="0"/>
              <a:t>Deploy</a:t>
            </a:r>
            <a:endParaRPr lang="en-US" sz="1800" dirty="0"/>
          </a:p>
        </p:txBody>
      </p:sp>
      <p:sp>
        <p:nvSpPr>
          <p:cNvPr id="20" name="TextBox 19"/>
          <p:cNvSpPr txBox="1"/>
          <p:nvPr/>
        </p:nvSpPr>
        <p:spPr>
          <a:xfrm>
            <a:off x="7276362" y="2397068"/>
            <a:ext cx="1018728" cy="369332"/>
          </a:xfrm>
          <a:prstGeom prst="rect">
            <a:avLst/>
          </a:prstGeom>
          <a:noFill/>
        </p:spPr>
        <p:txBody>
          <a:bodyPr wrap="none" rtlCol="0">
            <a:spAutoFit/>
          </a:bodyPr>
          <a:lstStyle/>
          <a:p>
            <a:r>
              <a:rPr lang="en-US" sz="1800" dirty="0" smtClean="0"/>
              <a:t>Operate</a:t>
            </a:r>
            <a:endParaRPr lang="en-US" sz="1800" dirty="0"/>
          </a:p>
        </p:txBody>
      </p:sp>
      <p:grpSp>
        <p:nvGrpSpPr>
          <p:cNvPr id="53" name="Group 52"/>
          <p:cNvGrpSpPr/>
          <p:nvPr/>
        </p:nvGrpSpPr>
        <p:grpSpPr>
          <a:xfrm>
            <a:off x="33979" y="664148"/>
            <a:ext cx="9066227" cy="4386298"/>
            <a:chOff x="33979" y="664148"/>
            <a:chExt cx="9066227" cy="4386298"/>
          </a:xfrm>
        </p:grpSpPr>
        <p:sp>
          <p:nvSpPr>
            <p:cNvPr id="43" name="Block Arc 42"/>
            <p:cNvSpPr/>
            <p:nvPr/>
          </p:nvSpPr>
          <p:spPr>
            <a:xfrm flipV="1">
              <a:off x="33979" y="664148"/>
              <a:ext cx="9066227" cy="4386298"/>
            </a:xfrm>
            <a:prstGeom prst="blockArc">
              <a:avLst>
                <a:gd name="adj1" fmla="val 10800000"/>
                <a:gd name="adj2" fmla="val 21568072"/>
                <a:gd name="adj3" fmla="val 816"/>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44" name="Straight Arrow Connector 43"/>
            <p:cNvCxnSpPr/>
            <p:nvPr/>
          </p:nvCxnSpPr>
          <p:spPr>
            <a:xfrm flipH="1" flipV="1">
              <a:off x="52221" y="2848640"/>
              <a:ext cx="6853" cy="165574"/>
            </a:xfrm>
            <a:prstGeom prst="straightConnector1">
              <a:avLst/>
            </a:prstGeom>
            <a:ln w="28575" cmpd="sng">
              <a:solidFill>
                <a:schemeClr val="bg1"/>
              </a:solidFill>
              <a:tailEnd type="arrow"/>
            </a:ln>
          </p:spPr>
          <p:style>
            <a:lnRef idx="3">
              <a:schemeClr val="accent1"/>
            </a:lnRef>
            <a:fillRef idx="0">
              <a:schemeClr val="accent1"/>
            </a:fillRef>
            <a:effectRef idx="2">
              <a:schemeClr val="accent1"/>
            </a:effectRef>
            <a:fontRef idx="minor">
              <a:schemeClr val="tx1"/>
            </a:fontRef>
          </p:style>
        </p:cxnSp>
      </p:grpSp>
      <p:sp>
        <p:nvSpPr>
          <p:cNvPr id="24" name="TextBox 23"/>
          <p:cNvSpPr txBox="1"/>
          <p:nvPr/>
        </p:nvSpPr>
        <p:spPr>
          <a:xfrm>
            <a:off x="2436722" y="1066437"/>
            <a:ext cx="710777" cy="369332"/>
          </a:xfrm>
          <a:prstGeom prst="rect">
            <a:avLst/>
          </a:prstGeom>
          <a:noFill/>
        </p:spPr>
        <p:txBody>
          <a:bodyPr wrap="none" rtlCol="0">
            <a:spAutoFit/>
          </a:bodyPr>
          <a:lstStyle/>
          <a:p>
            <a:r>
              <a:rPr lang="en-US" sz="1800" dirty="0" smtClean="0"/>
              <a:t>Agile</a:t>
            </a:r>
            <a:endParaRPr lang="en-US" sz="1800" dirty="0"/>
          </a:p>
        </p:txBody>
      </p:sp>
      <p:pic>
        <p:nvPicPr>
          <p:cNvPr id="3" name="Picture 2" descr="noun_29833_cc.png"/>
          <p:cNvPicPr>
            <a:picLocks noChangeAspect="1"/>
          </p:cNvPicPr>
          <p:nvPr/>
        </p:nvPicPr>
        <p:blipFill rotWithShape="1">
          <a:blip r:embed="rId6">
            <a:lum bright="70000" contrast="-70000"/>
            <a:extLst>
              <a:ext uri="{28A0092B-C50C-407E-A947-70E740481C1C}">
                <a14:useLocalDpi xmlns:a14="http://schemas.microsoft.com/office/drawing/2010/main" val="0"/>
              </a:ext>
            </a:extLst>
          </a:blip>
          <a:srcRect l="8196" r="6105" b="14012"/>
          <a:stretch/>
        </p:blipFill>
        <p:spPr>
          <a:xfrm>
            <a:off x="1669739" y="1729690"/>
            <a:ext cx="2196667" cy="2204096"/>
          </a:xfrm>
          <a:prstGeom prst="rect">
            <a:avLst/>
          </a:prstGeom>
        </p:spPr>
      </p:pic>
      <p:sp>
        <p:nvSpPr>
          <p:cNvPr id="26" name="TextBox 25"/>
          <p:cNvSpPr txBox="1"/>
          <p:nvPr/>
        </p:nvSpPr>
        <p:spPr>
          <a:xfrm>
            <a:off x="2563013" y="1896850"/>
            <a:ext cx="415498" cy="369332"/>
          </a:xfrm>
          <a:prstGeom prst="rect">
            <a:avLst/>
          </a:prstGeom>
          <a:noFill/>
        </p:spPr>
        <p:txBody>
          <a:bodyPr wrap="none" rtlCol="0">
            <a:spAutoFit/>
          </a:bodyPr>
          <a:lstStyle/>
          <a:p>
            <a:r>
              <a:rPr lang="en-US" sz="1800" dirty="0" smtClean="0"/>
              <a:t>CI</a:t>
            </a:r>
            <a:endParaRPr lang="en-US" sz="1800" dirty="0"/>
          </a:p>
        </p:txBody>
      </p:sp>
      <p:sp>
        <p:nvSpPr>
          <p:cNvPr id="9" name="TextBox 8"/>
          <p:cNvSpPr txBox="1"/>
          <p:nvPr/>
        </p:nvSpPr>
        <p:spPr>
          <a:xfrm>
            <a:off x="2371030" y="2912037"/>
            <a:ext cx="1052542" cy="1384995"/>
          </a:xfrm>
          <a:prstGeom prst="rect">
            <a:avLst/>
          </a:prstGeom>
          <a:noFill/>
        </p:spPr>
        <p:txBody>
          <a:bodyPr wrap="none" rtlCol="0">
            <a:spAutoFit/>
          </a:bodyPr>
          <a:lstStyle/>
          <a:p>
            <a:r>
              <a:rPr lang="en-US" sz="1400" b="1" dirty="0" smtClean="0"/>
              <a:t>CI</a:t>
            </a:r>
            <a:endParaRPr lang="en-US" sz="1400" dirty="0" smtClean="0"/>
          </a:p>
          <a:p>
            <a:r>
              <a:rPr lang="en-US" sz="1400" dirty="0" smtClean="0"/>
              <a:t>-Code</a:t>
            </a:r>
          </a:p>
          <a:p>
            <a:r>
              <a:rPr lang="en-US" sz="1400" dirty="0" smtClean="0"/>
              <a:t>-CI</a:t>
            </a:r>
          </a:p>
          <a:p>
            <a:r>
              <a:rPr lang="en-US" sz="1400" dirty="0" smtClean="0"/>
              <a:t>-Build</a:t>
            </a:r>
          </a:p>
          <a:p>
            <a:r>
              <a:rPr lang="en-US" sz="1400" dirty="0" smtClean="0"/>
              <a:t>-Unit Tests</a:t>
            </a:r>
          </a:p>
          <a:p>
            <a:r>
              <a:rPr lang="en-US" sz="1400" dirty="0" smtClean="0"/>
              <a:t>-Artifact</a:t>
            </a:r>
            <a:endParaRPr lang="en-US" sz="1400" dirty="0"/>
          </a:p>
        </p:txBody>
      </p:sp>
      <p:sp>
        <p:nvSpPr>
          <p:cNvPr id="40" name="TextBox 39"/>
          <p:cNvSpPr txBox="1"/>
          <p:nvPr/>
        </p:nvSpPr>
        <p:spPr>
          <a:xfrm>
            <a:off x="3544648" y="3112175"/>
            <a:ext cx="1162473" cy="2031325"/>
          </a:xfrm>
          <a:prstGeom prst="rect">
            <a:avLst/>
          </a:prstGeom>
          <a:noFill/>
        </p:spPr>
        <p:txBody>
          <a:bodyPr wrap="none" rtlCol="0">
            <a:spAutoFit/>
          </a:bodyPr>
          <a:lstStyle/>
          <a:p>
            <a:r>
              <a:rPr lang="en-US" sz="1400" dirty="0" smtClean="0"/>
              <a:t>-H/W &amp; VM</a:t>
            </a:r>
          </a:p>
          <a:p>
            <a:r>
              <a:rPr lang="en-US" sz="1400" dirty="0" smtClean="0"/>
              <a:t>-OS</a:t>
            </a:r>
          </a:p>
          <a:p>
            <a:r>
              <a:rPr lang="en-US" sz="1400" dirty="0" smtClean="0"/>
              <a:t>-Runtime</a:t>
            </a:r>
          </a:p>
          <a:p>
            <a:r>
              <a:rPr lang="en-US" sz="1400" dirty="0" smtClean="0"/>
              <a:t>-Middleware</a:t>
            </a:r>
          </a:p>
          <a:p>
            <a:r>
              <a:rPr lang="en-US" sz="1400" dirty="0" smtClean="0"/>
              <a:t>-Network</a:t>
            </a:r>
          </a:p>
          <a:p>
            <a:r>
              <a:rPr lang="en-US" sz="1400" dirty="0" smtClean="0"/>
              <a:t>-Services</a:t>
            </a:r>
          </a:p>
          <a:p>
            <a:r>
              <a:rPr lang="en-US" sz="1400" dirty="0" smtClean="0"/>
              <a:t>-Config</a:t>
            </a:r>
          </a:p>
          <a:p>
            <a:r>
              <a:rPr lang="en-US" sz="1400" dirty="0" smtClean="0"/>
              <a:t>-</a:t>
            </a:r>
            <a:r>
              <a:rPr lang="en-US" sz="1400" dirty="0"/>
              <a:t>Code</a:t>
            </a:r>
            <a:endParaRPr lang="en-US" sz="1400" dirty="0" smtClean="0"/>
          </a:p>
          <a:p>
            <a:r>
              <a:rPr lang="en-US" sz="1400" dirty="0" smtClean="0"/>
              <a:t>-Tests</a:t>
            </a:r>
            <a:endParaRPr lang="en-US" sz="1400" dirty="0"/>
          </a:p>
        </p:txBody>
      </p:sp>
      <p:sp>
        <p:nvSpPr>
          <p:cNvPr id="32" name="TextBox 31"/>
          <p:cNvSpPr txBox="1"/>
          <p:nvPr/>
        </p:nvSpPr>
        <p:spPr>
          <a:xfrm>
            <a:off x="3859855" y="2912037"/>
            <a:ext cx="460721" cy="307777"/>
          </a:xfrm>
          <a:prstGeom prst="rect">
            <a:avLst/>
          </a:prstGeom>
          <a:noFill/>
        </p:spPr>
        <p:txBody>
          <a:bodyPr wrap="none" rtlCol="0">
            <a:spAutoFit/>
          </a:bodyPr>
          <a:lstStyle/>
          <a:p>
            <a:r>
              <a:rPr lang="en-US" sz="1400" b="1" dirty="0" smtClean="0">
                <a:solidFill>
                  <a:schemeClr val="tx2"/>
                </a:solidFill>
              </a:rPr>
              <a:t>SIT</a:t>
            </a:r>
            <a:endParaRPr lang="en-US" sz="1400" b="1" dirty="0">
              <a:solidFill>
                <a:schemeClr val="tx2"/>
              </a:solidFill>
            </a:endParaRPr>
          </a:p>
        </p:txBody>
      </p:sp>
      <p:sp>
        <p:nvSpPr>
          <p:cNvPr id="41" name="TextBox 40"/>
          <p:cNvSpPr txBox="1"/>
          <p:nvPr/>
        </p:nvSpPr>
        <p:spPr>
          <a:xfrm>
            <a:off x="5495502" y="1896850"/>
            <a:ext cx="1711226" cy="369332"/>
          </a:xfrm>
          <a:prstGeom prst="rect">
            <a:avLst/>
          </a:prstGeom>
          <a:noFill/>
        </p:spPr>
        <p:txBody>
          <a:bodyPr wrap="none" rtlCol="0">
            <a:spAutoFit/>
          </a:bodyPr>
          <a:lstStyle/>
          <a:p>
            <a:r>
              <a:rPr lang="en-US" sz="1800" dirty="0" smtClean="0"/>
              <a:t>CD - Automate</a:t>
            </a:r>
            <a:endParaRPr lang="en-US" sz="1800" dirty="0"/>
          </a:p>
        </p:txBody>
      </p:sp>
      <p:sp>
        <p:nvSpPr>
          <p:cNvPr id="42" name="TextBox 41"/>
          <p:cNvSpPr txBox="1"/>
          <p:nvPr/>
        </p:nvSpPr>
        <p:spPr>
          <a:xfrm>
            <a:off x="4558347" y="3100938"/>
            <a:ext cx="1162473" cy="2031325"/>
          </a:xfrm>
          <a:prstGeom prst="rect">
            <a:avLst/>
          </a:prstGeom>
          <a:noFill/>
        </p:spPr>
        <p:txBody>
          <a:bodyPr wrap="none" rtlCol="0">
            <a:spAutoFit/>
          </a:bodyPr>
          <a:lstStyle/>
          <a:p>
            <a:r>
              <a:rPr lang="en-US" sz="1400" dirty="0" smtClean="0">
                <a:solidFill>
                  <a:srgbClr val="FFFFFF"/>
                </a:solidFill>
              </a:rPr>
              <a:t>-</a:t>
            </a:r>
            <a:r>
              <a:rPr lang="en-US" sz="1400" dirty="0" smtClean="0"/>
              <a:t>H/W &amp; VM</a:t>
            </a:r>
          </a:p>
          <a:p>
            <a:r>
              <a:rPr lang="en-US" sz="1400" dirty="0" smtClean="0"/>
              <a:t>-OS</a:t>
            </a:r>
          </a:p>
          <a:p>
            <a:r>
              <a:rPr lang="en-US" sz="1400" dirty="0" smtClean="0"/>
              <a:t>-Runtime</a:t>
            </a:r>
          </a:p>
          <a:p>
            <a:r>
              <a:rPr lang="en-US" sz="1400" dirty="0" smtClean="0"/>
              <a:t>-Middleware</a:t>
            </a:r>
          </a:p>
          <a:p>
            <a:r>
              <a:rPr lang="en-US" sz="1400" dirty="0" smtClean="0"/>
              <a:t>-Network</a:t>
            </a:r>
          </a:p>
          <a:p>
            <a:r>
              <a:rPr lang="en-US" sz="1400" dirty="0" smtClean="0"/>
              <a:t>-Services</a:t>
            </a:r>
          </a:p>
          <a:p>
            <a:r>
              <a:rPr lang="en-US" sz="1400" dirty="0" smtClean="0"/>
              <a:t>-Config</a:t>
            </a:r>
          </a:p>
          <a:p>
            <a:r>
              <a:rPr lang="en-US" sz="1400" dirty="0"/>
              <a:t>-</a:t>
            </a:r>
            <a:r>
              <a:rPr lang="en-US" sz="1400" dirty="0" smtClean="0"/>
              <a:t>Code</a:t>
            </a:r>
          </a:p>
          <a:p>
            <a:r>
              <a:rPr lang="en-US" sz="1400" dirty="0" smtClean="0"/>
              <a:t>-Tests</a:t>
            </a:r>
            <a:endParaRPr lang="en-US" sz="1400" dirty="0"/>
          </a:p>
        </p:txBody>
      </p:sp>
      <p:sp>
        <p:nvSpPr>
          <p:cNvPr id="45" name="TextBox 44"/>
          <p:cNvSpPr txBox="1"/>
          <p:nvPr/>
        </p:nvSpPr>
        <p:spPr>
          <a:xfrm>
            <a:off x="5638621" y="3100938"/>
            <a:ext cx="1162473" cy="2031325"/>
          </a:xfrm>
          <a:prstGeom prst="rect">
            <a:avLst/>
          </a:prstGeom>
          <a:noFill/>
        </p:spPr>
        <p:txBody>
          <a:bodyPr wrap="none" rtlCol="0">
            <a:spAutoFit/>
          </a:bodyPr>
          <a:lstStyle/>
          <a:p>
            <a:r>
              <a:rPr lang="en-US" sz="1400" dirty="0" smtClean="0"/>
              <a:t>-H/W &amp; VM</a:t>
            </a:r>
          </a:p>
          <a:p>
            <a:r>
              <a:rPr lang="en-US" sz="1400" dirty="0" smtClean="0"/>
              <a:t>-OS</a:t>
            </a:r>
          </a:p>
          <a:p>
            <a:r>
              <a:rPr lang="en-US" sz="1400" dirty="0" smtClean="0"/>
              <a:t>-Runtime</a:t>
            </a:r>
          </a:p>
          <a:p>
            <a:r>
              <a:rPr lang="en-US" sz="1400" dirty="0" smtClean="0"/>
              <a:t>-Middleware</a:t>
            </a:r>
          </a:p>
          <a:p>
            <a:r>
              <a:rPr lang="en-US" sz="1400" dirty="0" smtClean="0"/>
              <a:t>-Network</a:t>
            </a:r>
          </a:p>
          <a:p>
            <a:r>
              <a:rPr lang="en-US" sz="1400" dirty="0" smtClean="0"/>
              <a:t>-Services</a:t>
            </a:r>
          </a:p>
          <a:p>
            <a:r>
              <a:rPr lang="en-US" sz="1400" dirty="0" smtClean="0"/>
              <a:t>-Config</a:t>
            </a:r>
          </a:p>
          <a:p>
            <a:r>
              <a:rPr lang="en-US" sz="1400" dirty="0"/>
              <a:t>-</a:t>
            </a:r>
            <a:r>
              <a:rPr lang="en-US" sz="1400" dirty="0" smtClean="0"/>
              <a:t>Code</a:t>
            </a:r>
          </a:p>
          <a:p>
            <a:r>
              <a:rPr lang="en-US" sz="1400" dirty="0" smtClean="0"/>
              <a:t>-Tests</a:t>
            </a:r>
            <a:endParaRPr lang="en-US" sz="1400" dirty="0"/>
          </a:p>
        </p:txBody>
      </p:sp>
      <p:sp>
        <p:nvSpPr>
          <p:cNvPr id="46" name="TextBox 45"/>
          <p:cNvSpPr txBox="1"/>
          <p:nvPr/>
        </p:nvSpPr>
        <p:spPr>
          <a:xfrm>
            <a:off x="6805672" y="3100938"/>
            <a:ext cx="1162473" cy="2031325"/>
          </a:xfrm>
          <a:prstGeom prst="rect">
            <a:avLst/>
          </a:prstGeom>
          <a:noFill/>
        </p:spPr>
        <p:txBody>
          <a:bodyPr wrap="none" rtlCol="0">
            <a:spAutoFit/>
          </a:bodyPr>
          <a:lstStyle/>
          <a:p>
            <a:r>
              <a:rPr lang="en-US" sz="1400" dirty="0" smtClean="0"/>
              <a:t>-H/W &amp; VM</a:t>
            </a:r>
          </a:p>
          <a:p>
            <a:r>
              <a:rPr lang="en-US" sz="1400" dirty="0" smtClean="0"/>
              <a:t>-OS</a:t>
            </a:r>
          </a:p>
          <a:p>
            <a:r>
              <a:rPr lang="en-US" sz="1400" dirty="0" smtClean="0"/>
              <a:t>-Runtime</a:t>
            </a:r>
          </a:p>
          <a:p>
            <a:r>
              <a:rPr lang="en-US" sz="1400" dirty="0" smtClean="0"/>
              <a:t>-Middleware</a:t>
            </a:r>
          </a:p>
          <a:p>
            <a:r>
              <a:rPr lang="en-US" sz="1400" dirty="0" smtClean="0"/>
              <a:t>-Network</a:t>
            </a:r>
          </a:p>
          <a:p>
            <a:r>
              <a:rPr lang="en-US" sz="1400" dirty="0" smtClean="0"/>
              <a:t>-Services</a:t>
            </a:r>
          </a:p>
          <a:p>
            <a:r>
              <a:rPr lang="en-US" sz="1400" dirty="0" smtClean="0"/>
              <a:t>-Config</a:t>
            </a:r>
          </a:p>
          <a:p>
            <a:r>
              <a:rPr lang="en-US" sz="1400" dirty="0"/>
              <a:t>-Code</a:t>
            </a:r>
          </a:p>
          <a:p>
            <a:r>
              <a:rPr lang="en-US" sz="1400" dirty="0" smtClean="0"/>
              <a:t>-Tests</a:t>
            </a:r>
            <a:endParaRPr lang="en-US" sz="1400" dirty="0"/>
          </a:p>
        </p:txBody>
      </p:sp>
      <p:sp>
        <p:nvSpPr>
          <p:cNvPr id="47" name="TextBox 46"/>
          <p:cNvSpPr txBox="1"/>
          <p:nvPr/>
        </p:nvSpPr>
        <p:spPr>
          <a:xfrm>
            <a:off x="7937733" y="3100938"/>
            <a:ext cx="1162473" cy="2031325"/>
          </a:xfrm>
          <a:prstGeom prst="rect">
            <a:avLst/>
          </a:prstGeom>
          <a:noFill/>
        </p:spPr>
        <p:txBody>
          <a:bodyPr wrap="none" rtlCol="0">
            <a:spAutoFit/>
          </a:bodyPr>
          <a:lstStyle/>
          <a:p>
            <a:r>
              <a:rPr lang="en-US" sz="1400" dirty="0" smtClean="0"/>
              <a:t>-H/W &amp; VM</a:t>
            </a:r>
          </a:p>
          <a:p>
            <a:r>
              <a:rPr lang="en-US" sz="1400" dirty="0" smtClean="0"/>
              <a:t>-OS</a:t>
            </a:r>
          </a:p>
          <a:p>
            <a:r>
              <a:rPr lang="en-US" sz="1400" dirty="0" smtClean="0"/>
              <a:t>-Runtime</a:t>
            </a:r>
          </a:p>
          <a:p>
            <a:r>
              <a:rPr lang="en-US" sz="1400" dirty="0" smtClean="0"/>
              <a:t>-Middleware</a:t>
            </a:r>
          </a:p>
          <a:p>
            <a:r>
              <a:rPr lang="en-US" sz="1400" dirty="0" smtClean="0"/>
              <a:t>-Network</a:t>
            </a:r>
          </a:p>
          <a:p>
            <a:r>
              <a:rPr lang="en-US" sz="1400" dirty="0" smtClean="0"/>
              <a:t>-Services</a:t>
            </a:r>
          </a:p>
          <a:p>
            <a:r>
              <a:rPr lang="en-US" sz="1400" dirty="0" smtClean="0"/>
              <a:t>-Config</a:t>
            </a:r>
          </a:p>
          <a:p>
            <a:r>
              <a:rPr lang="en-US" sz="1400" dirty="0"/>
              <a:t>-Code</a:t>
            </a:r>
          </a:p>
          <a:p>
            <a:r>
              <a:rPr lang="en-US" sz="1400" dirty="0" smtClean="0"/>
              <a:t>-Tests</a:t>
            </a:r>
            <a:endParaRPr lang="en-US" sz="1400" dirty="0"/>
          </a:p>
        </p:txBody>
      </p:sp>
      <p:sp>
        <p:nvSpPr>
          <p:cNvPr id="33" name="TextBox 32"/>
          <p:cNvSpPr txBox="1"/>
          <p:nvPr/>
        </p:nvSpPr>
        <p:spPr>
          <a:xfrm>
            <a:off x="4926643" y="2910548"/>
            <a:ext cx="402674" cy="307777"/>
          </a:xfrm>
          <a:prstGeom prst="rect">
            <a:avLst/>
          </a:prstGeom>
          <a:noFill/>
        </p:spPr>
        <p:txBody>
          <a:bodyPr wrap="none" rtlCol="0">
            <a:spAutoFit/>
          </a:bodyPr>
          <a:lstStyle/>
          <a:p>
            <a:r>
              <a:rPr lang="en-US" sz="1400" b="1" dirty="0" smtClean="0"/>
              <a:t>FT</a:t>
            </a:r>
            <a:endParaRPr lang="en-US" sz="1400" b="1" dirty="0"/>
          </a:p>
        </p:txBody>
      </p:sp>
      <p:sp>
        <p:nvSpPr>
          <p:cNvPr id="34" name="TextBox 33"/>
          <p:cNvSpPr txBox="1"/>
          <p:nvPr/>
        </p:nvSpPr>
        <p:spPr>
          <a:xfrm>
            <a:off x="5935384" y="2912037"/>
            <a:ext cx="553645" cy="307777"/>
          </a:xfrm>
          <a:prstGeom prst="rect">
            <a:avLst/>
          </a:prstGeom>
          <a:noFill/>
        </p:spPr>
        <p:txBody>
          <a:bodyPr wrap="none" rtlCol="0">
            <a:spAutoFit/>
          </a:bodyPr>
          <a:lstStyle/>
          <a:p>
            <a:r>
              <a:rPr lang="en-US" sz="1400" b="1" dirty="0" smtClean="0"/>
              <a:t>UAT</a:t>
            </a:r>
            <a:endParaRPr lang="en-US" sz="1400" b="1" dirty="0"/>
          </a:p>
        </p:txBody>
      </p:sp>
      <p:sp>
        <p:nvSpPr>
          <p:cNvPr id="35" name="TextBox 34"/>
          <p:cNvSpPr txBox="1"/>
          <p:nvPr/>
        </p:nvSpPr>
        <p:spPr>
          <a:xfrm>
            <a:off x="7068621" y="2910548"/>
            <a:ext cx="543739" cy="307777"/>
          </a:xfrm>
          <a:prstGeom prst="rect">
            <a:avLst/>
          </a:prstGeom>
          <a:noFill/>
        </p:spPr>
        <p:txBody>
          <a:bodyPr wrap="none" rtlCol="0">
            <a:spAutoFit/>
          </a:bodyPr>
          <a:lstStyle/>
          <a:p>
            <a:r>
              <a:rPr lang="en-US" sz="1400" b="1" dirty="0" err="1" smtClean="0"/>
              <a:t>Perf</a:t>
            </a:r>
            <a:endParaRPr lang="en-US" sz="1400" b="1" dirty="0"/>
          </a:p>
        </p:txBody>
      </p:sp>
      <p:sp>
        <p:nvSpPr>
          <p:cNvPr id="36" name="TextBox 35"/>
          <p:cNvSpPr txBox="1"/>
          <p:nvPr/>
        </p:nvSpPr>
        <p:spPr>
          <a:xfrm>
            <a:off x="8192778" y="2910548"/>
            <a:ext cx="593620" cy="307777"/>
          </a:xfrm>
          <a:prstGeom prst="rect">
            <a:avLst/>
          </a:prstGeom>
          <a:noFill/>
        </p:spPr>
        <p:txBody>
          <a:bodyPr wrap="none" rtlCol="0">
            <a:spAutoFit/>
          </a:bodyPr>
          <a:lstStyle/>
          <a:p>
            <a:r>
              <a:rPr lang="en-US" sz="1400" b="1" dirty="0" smtClean="0"/>
              <a:t>Prod</a:t>
            </a:r>
            <a:endParaRPr lang="en-US" sz="1400" b="1" dirty="0"/>
          </a:p>
        </p:txBody>
      </p:sp>
      <p:sp>
        <p:nvSpPr>
          <p:cNvPr id="10" name="Rectangle 9"/>
          <p:cNvSpPr/>
          <p:nvPr/>
        </p:nvSpPr>
        <p:spPr>
          <a:xfrm>
            <a:off x="3543559" y="3277484"/>
            <a:ext cx="5555557" cy="1583978"/>
          </a:xfrm>
          <a:prstGeom prst="rect">
            <a:avLst/>
          </a:prstGeom>
          <a:solidFill>
            <a:srgbClr val="CCFFCC">
              <a:alpha val="89000"/>
            </a:srgbClr>
          </a:solidFill>
          <a:ln w="28575" cmpd="sng">
            <a:solidFill>
              <a:schemeClr val="bg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544648" y="3774862"/>
            <a:ext cx="5599351" cy="369332"/>
          </a:xfrm>
          <a:prstGeom prst="rect">
            <a:avLst/>
          </a:prstGeom>
          <a:noFill/>
        </p:spPr>
        <p:txBody>
          <a:bodyPr wrap="square" rtlCol="0">
            <a:spAutoFit/>
          </a:bodyPr>
          <a:lstStyle/>
          <a:p>
            <a:pPr algn="ctr"/>
            <a:r>
              <a:rPr lang="en-US" sz="1800" dirty="0" smtClean="0">
                <a:solidFill>
                  <a:schemeClr val="bg2"/>
                </a:solidFill>
              </a:rPr>
              <a:t>Automated Platform</a:t>
            </a:r>
          </a:p>
        </p:txBody>
      </p:sp>
      <p:cxnSp>
        <p:nvCxnSpPr>
          <p:cNvPr id="39" name="Straight Arrow Connector 22"/>
          <p:cNvCxnSpPr>
            <a:cxnSpLocks noChangeShapeType="1"/>
          </p:cNvCxnSpPr>
          <p:nvPr/>
        </p:nvCxnSpPr>
        <p:spPr bwMode="auto">
          <a:xfrm>
            <a:off x="1000125" y="1370013"/>
            <a:ext cx="7192963" cy="52387"/>
          </a:xfrm>
          <a:prstGeom prst="straightConnector1">
            <a:avLst/>
          </a:prstGeom>
          <a:noFill/>
          <a:ln w="38100">
            <a:solidFill>
              <a:schemeClr val="tx2"/>
            </a:solidFill>
            <a:miter lim="800000"/>
            <a:headEnd type="oval" w="med" len="med"/>
            <a:tailEnd type="oval" w="med" len="med"/>
          </a:ln>
          <a:extLst>
            <a:ext uri="{909E8E84-426E-40dd-AFC4-6F175D3DCCD1}">
              <a14:hiddenFill xmlns:a14="http://schemas.microsoft.com/office/drawing/2010/main">
                <a:noFill/>
              </a14:hiddenFill>
            </a:ext>
          </a:extLst>
        </p:spPr>
      </p:cxnSp>
      <p:sp>
        <p:nvSpPr>
          <p:cNvPr id="49" name="TextBox 38"/>
          <p:cNvSpPr>
            <a:spLocks noChangeArrowheads="1"/>
          </p:cNvSpPr>
          <p:nvPr/>
        </p:nvSpPr>
        <p:spPr bwMode="auto">
          <a:xfrm>
            <a:off x="4117975" y="1203325"/>
            <a:ext cx="830641" cy="310341"/>
          </a:xfrm>
          <a:prstGeom prst="rect">
            <a:avLst/>
          </a:prstGeom>
          <a:solidFill>
            <a:schemeClr val="bg1"/>
          </a:solidFill>
          <a:ln>
            <a:noFill/>
          </a:ln>
          <a:extLst/>
        </p:spPr>
        <p:txBody>
          <a:bodyPr wrap="none" lIns="90170" tIns="46990" rIns="90170" bIns="46990">
            <a:spAutoFit/>
          </a:bodyPr>
          <a:lstStyle/>
          <a:p>
            <a:r>
              <a:rPr lang="en-US" dirty="0">
                <a:solidFill>
                  <a:schemeClr val="tx2"/>
                </a:solidFill>
              </a:rPr>
              <a:t>DevOps</a:t>
            </a:r>
          </a:p>
        </p:txBody>
      </p:sp>
    </p:spTree>
    <p:extLst>
      <p:ext uri="{BB962C8B-B14F-4D97-AF65-F5344CB8AC3E}">
        <p14:creationId xmlns:p14="http://schemas.microsoft.com/office/powerpoint/2010/main" val="5755044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dissolv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p:cBhvr>
                                        <p:cTn id="15" dur="500"/>
                                        <p:tgtEl>
                                          <p:spTgt spid="3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p:cBhvr>
                                        <p:cTn id="1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1" grpId="0"/>
      <p:bldP spid="39" grpId="0" animBg="1"/>
      <p:bldP spid="49" grpId="0" bldLvl="0" animBg="1" autoUpdateAnimBg="0"/>
    </p:bldLst>
  </p:timing>
</p:sld>
</file>

<file path=ppt/theme/theme1.xml><?xml version="1.0" encoding="utf-8"?>
<a:theme xmlns:a="http://schemas.openxmlformats.org/drawingml/2006/main" name="1_Pivotal_PPT_Template_16x9_09_2014">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votal_PPT_Template_16x9_external_04_2014">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4D4D4D"/>
    </a:dk1>
    <a:lt1>
      <a:srgbClr val="FFFFFF"/>
    </a:lt1>
    <a:dk2>
      <a:srgbClr val="000000"/>
    </a:dk2>
    <a:lt2>
      <a:srgbClr val="008881"/>
    </a:lt2>
    <a:accent1>
      <a:srgbClr val="33928A"/>
    </a:accent1>
    <a:accent2>
      <a:srgbClr val="3EA7BC"/>
    </a:accent2>
    <a:accent3>
      <a:srgbClr val="FFFFFF"/>
    </a:accent3>
    <a:accent4>
      <a:srgbClr val="404040"/>
    </a:accent4>
    <a:accent5>
      <a:srgbClr val="ADC7C4"/>
    </a:accent5>
    <a:accent6>
      <a:srgbClr val="3797AA"/>
    </a:accent6>
    <a:hlink>
      <a:srgbClr val="3EA7BC"/>
    </a:hlink>
    <a:folHlink>
      <a:srgbClr val="4D4D4D"/>
    </a:folHlink>
  </a:clrScheme>
</a:themeOverride>
</file>

<file path=docProps/app.xml><?xml version="1.0" encoding="utf-8"?>
<Properties xmlns="http://schemas.openxmlformats.org/officeDocument/2006/extended-properties" xmlns:vt="http://schemas.openxmlformats.org/officeDocument/2006/docPropsVTypes">
  <TotalTime>12450</TotalTime>
  <Words>2727</Words>
  <Application>Microsoft Macintosh PowerPoint</Application>
  <PresentationFormat>On-screen Show (16:9)</PresentationFormat>
  <Paragraphs>629</Paragraphs>
  <Slides>39</Slides>
  <Notes>25</Notes>
  <HiddenSlides>7</HiddenSlides>
  <MMClips>0</MMClips>
  <ScaleCrop>false</ScaleCrop>
  <HeadingPairs>
    <vt:vector size="4" baseType="variant">
      <vt:variant>
        <vt:lpstr>Theme</vt:lpstr>
      </vt:variant>
      <vt:variant>
        <vt:i4>2</vt:i4>
      </vt:variant>
      <vt:variant>
        <vt:lpstr>Slide Titles</vt:lpstr>
      </vt:variant>
      <vt:variant>
        <vt:i4>39</vt:i4>
      </vt:variant>
    </vt:vector>
  </HeadingPairs>
  <TitlesOfParts>
    <vt:vector size="41" baseType="lpstr">
      <vt:lpstr>1_Pivotal_PPT_Template_16x9_09_2014</vt:lpstr>
      <vt:lpstr>Pivotal_PPT_Template_16x9_external_04_2014</vt:lpstr>
      <vt:lpstr>PowerPoint Presentation</vt:lpstr>
      <vt:lpstr>PowerPoint Presentation</vt:lpstr>
      <vt:lpstr>What is Cloud Native?</vt:lpstr>
      <vt:lpstr>PowerPoint Presentation</vt:lpstr>
      <vt:lpstr>12-Factor Applications</vt:lpstr>
      <vt:lpstr>PowerPoint Presentation</vt:lpstr>
      <vt:lpstr>PowerPoint Presentation</vt:lpstr>
      <vt:lpstr>PowerPoint Presentation</vt:lpstr>
      <vt:lpstr>PowerPoint Presentation</vt:lpstr>
      <vt:lpstr>Microservices Architecture</vt:lpstr>
      <vt:lpstr>PowerPoint Presentation</vt:lpstr>
      <vt:lpstr>PowerPoint Presentation</vt:lpstr>
      <vt:lpstr>Trend towards new lightweight architectures </vt:lpstr>
      <vt:lpstr>One-Size-Fits-All Methodologies have become an Anti-pattern to the Business</vt:lpstr>
      <vt:lpstr>Deploying a .NET Application to Windows</vt:lpstr>
      <vt:lpstr>Agile, Disruptive Companies Use Non-traditional, Modular Approaches to Software Systems</vt:lpstr>
      <vt:lpstr>But… microservices are hard</vt:lpstr>
      <vt:lpstr>It Takes a Platform</vt:lpstr>
      <vt:lpstr>Cloud Foundry: An Application-centric Platform</vt:lpstr>
      <vt:lpstr>PCF Architecture</vt:lpstr>
      <vt:lpstr>Application Framework                                         Steeltoe</vt:lpstr>
      <vt:lpstr>Application Framework                                         Steeltoe</vt:lpstr>
      <vt:lpstr>PowerPoint Presentation</vt:lpstr>
      <vt:lpstr>.NET Core</vt:lpstr>
      <vt:lpstr>Deploying a .NET Core Application to Linux</vt:lpstr>
      <vt:lpstr>PowerPoint Presentation</vt:lpstr>
      <vt:lpstr>Replatforming Existing Applications</vt:lpstr>
      <vt:lpstr>Cloud Native Maturity Model</vt:lpstr>
      <vt:lpstr>Authentication, Authorization and SSO</vt:lpstr>
      <vt:lpstr>Summary</vt:lpstr>
      <vt:lpstr>Suggested Next Steps</vt:lpstr>
      <vt:lpstr>PowerPoint Presentation</vt:lpstr>
      <vt:lpstr>Run in Cloud Foundry  Stack Comparison - .NET vs .NET Core</vt:lpstr>
      <vt:lpstr>When to choose Which</vt:lpstr>
      <vt:lpstr>Enter Cloud Foundry</vt:lpstr>
      <vt:lpstr>Deploying .NET Apps Shouldn’t Be Painful</vt:lpstr>
      <vt:lpstr>PCF 1.10 updates</vt:lpstr>
      <vt:lpstr>our current state and goals</vt:lpstr>
      <vt:lpstr>Monolithic Applications Drive Complex,  Manual Deploys &amp; Waterfall Release Cycles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Jenny McLaughlin</cp:lastModifiedBy>
  <cp:revision>85</cp:revision>
  <dcterms:modified xsi:type="dcterms:W3CDTF">2017-08-21T13:43:34Z</dcterms:modified>
</cp:coreProperties>
</file>