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3"/>
  </p:notesMasterIdLst>
  <p:sldIdLst>
    <p:sldId id="256" r:id="rId3"/>
    <p:sldId id="262" r:id="rId4"/>
    <p:sldId id="347" r:id="rId5"/>
    <p:sldId id="344" r:id="rId6"/>
    <p:sldId id="345" r:id="rId7"/>
    <p:sldId id="313" r:id="rId8"/>
    <p:sldId id="340" r:id="rId9"/>
    <p:sldId id="261" r:id="rId10"/>
    <p:sldId id="312" r:id="rId11"/>
    <p:sldId id="338" r:id="rId12"/>
  </p:sldIdLst>
  <p:sldSz cx="9144000" cy="5143500" type="screen16x9"/>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20" y="-104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28775" y="692150"/>
            <a:ext cx="3733800" cy="2100261"/>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200" b="0" i="0" u="none" strike="noStrike" cap="none">
                <a:solidFill>
                  <a:schemeClr val="dk1"/>
                </a:solidFill>
                <a:latin typeface="Arial"/>
                <a:ea typeface="Arial"/>
                <a:cs typeface="Arial"/>
                <a:sym typeface="Arial"/>
              </a:defRPr>
            </a:lvl1pPr>
            <a:lvl2pPr marL="400050" marR="0" lvl="1" indent="31750" algn="l" rtl="0">
              <a:spcBef>
                <a:spcPts val="600"/>
              </a:spcBef>
              <a:buClr>
                <a:schemeClr val="dk1"/>
              </a:buClr>
              <a:buSzPct val="100000"/>
              <a:buFont typeface="Noto Sans Symbols"/>
              <a:buChar char="•"/>
              <a:defRPr sz="1200" b="0" i="0" u="none" strike="noStrike" cap="none">
                <a:solidFill>
                  <a:schemeClr val="dk1"/>
                </a:solidFill>
                <a:latin typeface="Arial"/>
                <a:ea typeface="Arial"/>
                <a:cs typeface="Arial"/>
                <a:sym typeface="Arial"/>
              </a:defRPr>
            </a:lvl2pPr>
            <a:lvl3pPr marL="576263" marR="0" lvl="2" indent="33337" algn="l" rtl="0">
              <a:spcBef>
                <a:spcPts val="600"/>
              </a:spcBef>
              <a:buClr>
                <a:schemeClr val="dk1"/>
              </a:buClr>
              <a:buSzPct val="100000"/>
              <a:buFont typeface="Verdana"/>
              <a:buChar char="–"/>
              <a:defRPr sz="1200" b="0" i="0" u="none" strike="noStrike" cap="none">
                <a:solidFill>
                  <a:schemeClr val="dk1"/>
                </a:solidFill>
                <a:latin typeface="Arial"/>
                <a:ea typeface="Arial"/>
                <a:cs typeface="Arial"/>
                <a:sym typeface="Arial"/>
              </a:defRPr>
            </a:lvl3pPr>
            <a:lvl4pPr marL="801688" marR="0" lvl="3" indent="36512" algn="l" rtl="0">
              <a:spcBef>
                <a:spcPts val="600"/>
              </a:spcBef>
              <a:buClr>
                <a:schemeClr val="dk1"/>
              </a:buClr>
              <a:buSzPct val="100000"/>
              <a:buFont typeface="Verdana"/>
              <a:buChar char="▪"/>
              <a:defRPr sz="1200" b="0" i="0" u="none" strike="noStrike" cap="none">
                <a:solidFill>
                  <a:schemeClr val="dk1"/>
                </a:solidFill>
                <a:latin typeface="Arial"/>
                <a:ea typeface="Arial"/>
                <a:cs typeface="Arial"/>
                <a:sym typeface="Arial"/>
              </a:defRPr>
            </a:lvl4pPr>
            <a:lvl5pPr marL="1027113" marR="0" lvl="4" indent="-11112" algn="l" rtl="0">
              <a:spcBef>
                <a:spcPts val="600"/>
              </a:spcBef>
              <a:buClr>
                <a:schemeClr val="dk1"/>
              </a:buClr>
              <a:buSzPct val="100000"/>
              <a:buFont typeface="Verdana"/>
              <a:buChar char="—"/>
              <a:defRPr sz="12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Shape 5"/>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a:solidFill>
                  <a:schemeClr val="dk1"/>
                </a:solidFill>
                <a:latin typeface="Verdana"/>
                <a:ea typeface="Verdana"/>
                <a:cs typeface="Verdana"/>
                <a:sym typeface="Verdana"/>
              </a:rPr>
              <a:t>‹#›</a:t>
            </a:fld>
            <a:endParaRPr lang="en-US" sz="800" b="0" i="0" u="none" strike="noStrike" cap="none">
              <a:solidFill>
                <a:schemeClr val="dk1"/>
              </a:solidFill>
              <a:latin typeface="Verdana"/>
              <a:ea typeface="Verdana"/>
              <a:cs typeface="Verdana"/>
              <a:sym typeface="Verdana"/>
            </a:endParaRPr>
          </a:p>
        </p:txBody>
      </p:sp>
      <p:sp>
        <p:nvSpPr>
          <p:cNvPr id="6" name="Shape 6"/>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en-US" sz="1400" b="0" i="0" u="none" strike="noStrike" cap="none">
                <a:solidFill>
                  <a:schemeClr val="dk1"/>
                </a:solidFill>
                <a:latin typeface="Verdana"/>
                <a:ea typeface="Verdana"/>
                <a:cs typeface="Verdana"/>
                <a:sym typeface="Verdana"/>
              </a:rPr>
              <a:t>TITLE</a:t>
            </a:r>
          </a:p>
          <a:p>
            <a:pPr marL="0" marR="0" lvl="0" indent="0" algn="ctr" rtl="0">
              <a:lnSpc>
                <a:spcPct val="100000"/>
              </a:lnSpc>
              <a:spcBef>
                <a:spcPts val="0"/>
              </a:spcBef>
              <a:spcAft>
                <a:spcPts val="0"/>
              </a:spcAft>
              <a:buClr>
                <a:schemeClr val="dk1"/>
              </a:buClr>
              <a:buSzPct val="25000"/>
              <a:buFont typeface="Verdana"/>
              <a:buNone/>
            </a:pPr>
            <a:r>
              <a:rPr lang="en-US" sz="1000" b="0" i="0" u="none" strike="noStrike" cap="none">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345239875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Verdana"/>
              <a:ea typeface="Verdana"/>
              <a:cs typeface="Verdana"/>
              <a:sym typeface="Verdana"/>
            </a:endParaRPr>
          </a:p>
        </p:txBody>
      </p:sp>
      <p:sp>
        <p:nvSpPr>
          <p:cNvPr id="131" name="Shape 131"/>
          <p:cNvSpPr txBox="1">
            <a:spLocks noGrp="1"/>
          </p:cNvSpPr>
          <p:nvPr>
            <p:ph type="sldNum" idx="12"/>
          </p:nvPr>
        </p:nvSpPr>
        <p:spPr>
          <a:xfrm>
            <a:off x="3927775" y="8757589"/>
            <a:ext cx="3004820" cy="461009"/>
          </a:xfrm>
          <a:prstGeom prst="rect">
            <a:avLst/>
          </a:prstGeom>
          <a:noFill/>
          <a:ln>
            <a:noFill/>
          </a:ln>
        </p:spPr>
        <p:txBody>
          <a:bodyPr lIns="92300" tIns="46150" rIns="92300" bIns="46150" anchor="t"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1400" b="0" i="0" u="none" strike="noStrike" cap="none">
                <a:solidFill>
                  <a:srgbClr val="000000"/>
                </a:solidFill>
                <a:latin typeface="Calibri"/>
                <a:ea typeface="Calibri"/>
                <a:cs typeface="Calibri"/>
                <a:sym typeface="Calibri"/>
              </a:rPr>
              <a:t>1</a:t>
            </a:fld>
            <a:endParaRPr lang="en-US" sz="14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93700" y="692150"/>
            <a:ext cx="6148388"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93420" y="4379594"/>
            <a:ext cx="5547360" cy="4149090"/>
          </a:xfrm>
          <a:prstGeom prst="rect">
            <a:avLst/>
          </a:prstGeom>
          <a:noFill/>
          <a:ln>
            <a:noFill/>
          </a:ln>
        </p:spPr>
        <p:txBody>
          <a:bodyPr lIns="92200" tIns="92200" rIns="92200" bIns="92200"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93700" y="692150"/>
            <a:ext cx="6148388"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93420" y="4379594"/>
            <a:ext cx="5547360" cy="4149090"/>
          </a:xfrm>
          <a:prstGeom prst="rect">
            <a:avLst/>
          </a:prstGeom>
          <a:noFill/>
          <a:ln>
            <a:noFill/>
          </a:ln>
        </p:spPr>
        <p:txBody>
          <a:bodyPr lIns="92200" tIns="92200" rIns="92200" bIns="92200"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Binary </a:t>
            </a:r>
            <a:r>
              <a:rPr lang="en-US" dirty="0" err="1" smtClean="0"/>
              <a:t>buildpack</a:t>
            </a:r>
            <a:r>
              <a:rPr lang="en-US" dirty="0" smtClean="0"/>
              <a:t>.</a:t>
            </a:r>
            <a:r>
              <a:rPr lang="en-US" baseline="0" dirty="0" smtClean="0"/>
              <a:t> App is precompiled, no detect. </a:t>
            </a:r>
            <a:endParaRPr lang="en-US" dirty="0"/>
          </a:p>
        </p:txBody>
      </p:sp>
    </p:spTree>
    <p:extLst>
      <p:ext uri="{BB962C8B-B14F-4D97-AF65-F5344CB8AC3E}">
        <p14:creationId xmlns:p14="http://schemas.microsoft.com/office/powerpoint/2010/main" val="100974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xfrm>
            <a:off x="393700" y="692150"/>
            <a:ext cx="6146800" cy="3457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Discuss the traditional challenges associated with deployments and how PCF automates many of the steps.  The team is not spending time writing and maintaining Infrastructure as code systems (i.e. puppet, chef, etc).  This basic functionality is baked into the platform.</a:t>
            </a:r>
          </a:p>
        </p:txBody>
      </p:sp>
      <p:sp>
        <p:nvSpPr>
          <p:cNvPr id="4" name="Slide Number Placeholder 3"/>
          <p:cNvSpPr>
            <a:spLocks noGrp="1"/>
          </p:cNvSpPr>
          <p:nvPr>
            <p:ph type="sldNum" sz="quarter" idx="5"/>
          </p:nvPr>
        </p:nvSpPr>
        <p:spPr>
          <a:xfrm>
            <a:off x="3927775" y="8757590"/>
            <a:ext cx="3004820" cy="461010"/>
          </a:xfrm>
          <a:prstGeom prst="rect">
            <a:avLst/>
          </a:prstGeom>
        </p:spPr>
        <p:txBody>
          <a:bodyPr lIns="92309" tIns="46154" rIns="92309" bIns="46154"/>
          <a:lstStyle/>
          <a:p>
            <a:pPr>
              <a:defRPr/>
            </a:pPr>
            <a:fld id="{886F6747-3EAD-3048-A696-E83606B6E063}"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93420" y="4379594"/>
            <a:ext cx="5547360" cy="4149090"/>
          </a:xfrm>
          <a:prstGeom prst="rect">
            <a:avLst/>
          </a:prstGeom>
          <a:noFill/>
          <a:ln>
            <a:noFill/>
          </a:ln>
        </p:spPr>
        <p:txBody>
          <a:bodyPr lIns="92275" tIns="92275" rIns="92275" bIns="92275" anchor="t" anchorCtr="0">
            <a:noAutofit/>
          </a:bodyPr>
          <a:lstStyle/>
          <a:p>
            <a:pPr lvl="2">
              <a:buSzPct val="100000"/>
            </a:pPr>
            <a:r>
              <a:rPr lang="en-US" b="1" dirty="0" smtClean="0">
                <a:solidFill>
                  <a:srgbClr val="006557"/>
                </a:solidFill>
              </a:rPr>
              <a:t>Automated</a:t>
            </a:r>
          </a:p>
          <a:p>
            <a:pPr lvl="2">
              <a:buSzPct val="100000"/>
            </a:pPr>
            <a:r>
              <a:rPr lang="en-US" dirty="0" smtClean="0">
                <a:solidFill>
                  <a:schemeClr val="dk1"/>
                </a:solidFill>
              </a:rPr>
              <a:t>No more manual infrastructure management; automate Windows at scale</a:t>
            </a:r>
          </a:p>
          <a:p>
            <a:pPr lvl="2">
              <a:buSzPct val="100000"/>
            </a:pPr>
            <a:r>
              <a:rPr lang="en-US" b="1" dirty="0" smtClean="0">
                <a:solidFill>
                  <a:srgbClr val="006557"/>
                </a:solidFill>
              </a:rPr>
              <a:t>Consistent</a:t>
            </a:r>
          </a:p>
          <a:p>
            <a:pPr lvl="2">
              <a:buSzPct val="100000"/>
            </a:pPr>
            <a:r>
              <a:rPr lang="en-US" dirty="0" err="1" smtClean="0">
                <a:solidFill>
                  <a:schemeClr val="dk1"/>
                </a:solidFill>
              </a:rPr>
              <a:t>Devs</a:t>
            </a:r>
            <a:r>
              <a:rPr lang="en-US" dirty="0" smtClean="0">
                <a:solidFill>
                  <a:schemeClr val="dk1"/>
                </a:solidFill>
              </a:rPr>
              <a:t> and operators can build, deploy, and run .NET apps on PCF just like any other framework</a:t>
            </a:r>
          </a:p>
          <a:p>
            <a:pPr lvl="2">
              <a:buSzPct val="100000"/>
            </a:pPr>
            <a:r>
              <a:rPr lang="en-US" b="1" dirty="0" smtClean="0">
                <a:solidFill>
                  <a:srgbClr val="006557"/>
                </a:solidFill>
              </a:rPr>
              <a:t>Accessible</a:t>
            </a:r>
          </a:p>
          <a:p>
            <a:pPr lvl="2">
              <a:buSzPct val="100000"/>
            </a:pPr>
            <a:r>
              <a:rPr lang="en-US" dirty="0" smtClean="0">
                <a:solidFill>
                  <a:schemeClr val="dk1"/>
                </a:solidFill>
              </a:rPr>
              <a:t>Breakthrough cloud-native capabilities for Windows shops, beyond what’s in-market today</a:t>
            </a:r>
          </a:p>
          <a:p>
            <a:pPr marL="0" marR="0" lvl="0" indent="0" algn="l" rtl="0">
              <a:spcBef>
                <a:spcPts val="0"/>
              </a:spcBef>
              <a:buClr>
                <a:schemeClr val="dk1"/>
              </a:buClr>
              <a:buSzPct val="25000"/>
              <a:buFont typeface="Arial"/>
              <a:buNone/>
            </a:pPr>
            <a:endParaRPr sz="1200" b="0" i="0" u="none" strike="noStrike" cap="none" dirty="0">
              <a:solidFill>
                <a:schemeClr val="dk1"/>
              </a:solidFill>
              <a:latin typeface="Arial"/>
              <a:ea typeface="Arial"/>
              <a:cs typeface="Arial"/>
              <a:sym typeface="Arial"/>
            </a:endParaRPr>
          </a:p>
        </p:txBody>
      </p:sp>
      <p:sp>
        <p:nvSpPr>
          <p:cNvPr id="225" name="Shape 225"/>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624401" y="691515"/>
            <a:ext cx="3743183" cy="210015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298449" y="2997201"/>
            <a:ext cx="6337299" cy="5842000"/>
          </a:xfrm>
          <a:prstGeom prst="rect">
            <a:avLst/>
          </a:prstGeom>
          <a:noFill/>
          <a:ln>
            <a:noFill/>
          </a:ln>
        </p:spPr>
        <p:txBody>
          <a:bodyPr lIns="0" tIns="0" rIns="0" bIns="0" anchor="t" anchorCtr="0">
            <a:noAutofit/>
          </a:bodyPr>
          <a:lstStyle/>
          <a:p>
            <a:pPr>
              <a:spcBef>
                <a:spcPts val="0"/>
              </a:spcBef>
              <a:buSzPct val="25000"/>
            </a:pPr>
            <a:r>
              <a:rPr lang="en-US" sz="1100">
                <a:latin typeface="Verdana"/>
                <a:ea typeface="Verdana"/>
                <a:cs typeface="Verdana"/>
                <a:sym typeface="Verdana"/>
              </a:rPr>
              <a:t>We’re working with customers like Comcast and Lockheed Martin who have been struggling to ship software faster. Both in terms of new projects and implementing these modern, DevOps-friendly environments that can handle real continuous delivery.</a:t>
            </a:r>
          </a:p>
          <a:p>
            <a:pPr>
              <a:spcBef>
                <a:spcPts val="0"/>
              </a:spcBef>
              <a:buSzPct val="25000"/>
            </a:pPr>
            <a:endParaRPr sz="1100">
              <a:latin typeface="Verdana"/>
              <a:ea typeface="Verdana"/>
              <a:cs typeface="Verdana"/>
              <a:sym typeface="Verdana"/>
            </a:endParaRPr>
          </a:p>
          <a:p>
            <a:pPr>
              <a:spcBef>
                <a:spcPts val="0"/>
              </a:spcBef>
              <a:buSzPct val="25000"/>
            </a:pPr>
            <a:r>
              <a:rPr lang="en-US" sz="1100">
                <a:latin typeface="Verdana"/>
                <a:ea typeface="Verdana"/>
                <a:cs typeface="Verdana"/>
                <a:sym typeface="Verdana"/>
              </a:rPr>
              <a:t>If you’re doing big project with ‘agile waterfall’ where you use agile development with weekly sprints but have a huge manual process to actually ship every 3-9months.</a:t>
            </a:r>
          </a:p>
          <a:p>
            <a:pPr>
              <a:spcBef>
                <a:spcPts val="0"/>
              </a:spcBef>
              <a:buSzPct val="25000"/>
            </a:pPr>
            <a:endParaRPr sz="1100">
              <a:latin typeface="Verdana"/>
              <a:ea typeface="Verdana"/>
              <a:cs typeface="Verdana"/>
              <a:sym typeface="Verdana"/>
            </a:endParaRPr>
          </a:p>
          <a:p>
            <a:pPr>
              <a:spcBef>
                <a:spcPts val="0"/>
              </a:spcBef>
              <a:buSzPct val="25000"/>
            </a:pPr>
            <a:r>
              <a:rPr lang="en-US" sz="1100">
                <a:latin typeface="Verdana"/>
                <a:ea typeface="Verdana"/>
                <a:cs typeface="Verdana"/>
                <a:sym typeface="Verdana"/>
              </a:rPr>
              <a:t>Disconnect between dev and ops. Throw the code over the wall</a:t>
            </a:r>
          </a:p>
          <a:p>
            <a:pPr>
              <a:spcBef>
                <a:spcPts val="0"/>
              </a:spcBef>
              <a:buSzPct val="25000"/>
            </a:pPr>
            <a:endParaRPr sz="1100">
              <a:latin typeface="Verdana"/>
              <a:ea typeface="Verdana"/>
              <a:cs typeface="Verdana"/>
              <a:sym typeface="Verdana"/>
            </a:endParaRPr>
          </a:p>
          <a:p>
            <a:pPr>
              <a:spcBef>
                <a:spcPts val="0"/>
              </a:spcBef>
              <a:buSzPct val="25000"/>
            </a:pPr>
            <a:r>
              <a:rPr lang="en-US" sz="1100" i="1">
                <a:solidFill>
                  <a:srgbClr val="00685D"/>
                </a:solidFill>
                <a:latin typeface="Calibri"/>
                <a:ea typeface="Calibri"/>
                <a:cs typeface="Calibri"/>
                <a:sym typeface="Calibri"/>
              </a:rPr>
              <a:t>… and do it all over again from Dev → Test → Prod on any infrastructure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 Blank logo">
    <p:spTree>
      <p:nvGrpSpPr>
        <p:cNvPr id="1" name="Shape 10"/>
        <p:cNvGrpSpPr/>
        <p:nvPr/>
      </p:nvGrpSpPr>
      <p:grpSpPr>
        <a:xfrm>
          <a:off x="0" y="0"/>
          <a:ext cx="0" cy="0"/>
          <a:chOff x="0" y="0"/>
          <a:chExt cx="0" cy="0"/>
        </a:xfrm>
      </p:grpSpPr>
      <p:sp>
        <p:nvSpPr>
          <p:cNvPr id="11" name="Shape 11"/>
          <p:cNvSpPr txBox="1">
            <a:spLocks noGrp="1"/>
          </p:cNvSpPr>
          <p:nvPr>
            <p:ph type="sldNum" idx="12"/>
          </p:nvPr>
        </p:nvSpPr>
        <p:spPr>
          <a:xfrm>
            <a:off x="48247" y="4861462"/>
            <a:ext cx="373337" cy="2738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A5A5A5"/>
              </a:buClr>
              <a:buSzPct val="25000"/>
              <a:buFont typeface="Arial"/>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lide">
    <p:spTree>
      <p:nvGrpSpPr>
        <p:cNvPr id="1" name="Shape 61"/>
        <p:cNvGrpSpPr/>
        <p:nvPr/>
      </p:nvGrpSpPr>
      <p:grpSpPr>
        <a:xfrm>
          <a:off x="0" y="0"/>
          <a:ext cx="0" cy="0"/>
          <a:chOff x="0" y="0"/>
          <a:chExt cx="0" cy="0"/>
        </a:xfrm>
      </p:grpSpPr>
      <p:sp>
        <p:nvSpPr>
          <p:cNvPr id="62" name="Shape 62"/>
          <p:cNvSpPr/>
          <p:nvPr/>
        </p:nvSpPr>
        <p:spPr>
          <a:xfrm>
            <a:off x="0" y="0"/>
            <a:ext cx="9144000" cy="5143500"/>
          </a:xfrm>
          <a:prstGeom prst="rect">
            <a:avLst/>
          </a:prstGeom>
          <a:solidFill>
            <a:schemeClr val="lt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63" name="Shape 63"/>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64" name="Shape 64"/>
          <p:cNvSpPr txBox="1">
            <a:spLocks noGrp="1"/>
          </p:cNvSpPr>
          <p:nvPr>
            <p:ph type="subTitle" idx="1"/>
          </p:nvPr>
        </p:nvSpPr>
        <p:spPr>
          <a:xfrm>
            <a:off x="890587" y="2633383"/>
            <a:ext cx="6048300" cy="369300"/>
          </a:xfrm>
          <a:prstGeom prst="rect">
            <a:avLst/>
          </a:prstGeom>
          <a:noFill/>
          <a:ln>
            <a:noFill/>
          </a:ln>
        </p:spPr>
        <p:txBody>
          <a:bodyPr lIns="91425" tIns="91425" rIns="91425" bIns="91425" anchor="t" anchorCtr="0"/>
          <a:lstStyle>
            <a:lvl1pPr marL="0" marR="0" lvl="0" indent="0" algn="l" rtl="0">
              <a:spcBef>
                <a:spcPts val="0"/>
              </a:spcBef>
              <a:buClr>
                <a:srgbClr val="2C95DD"/>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949494"/>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949494"/>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949494"/>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949494"/>
                </a:solidFill>
                <a:latin typeface="Arial"/>
                <a:ea typeface="Arial"/>
                <a:cs typeface="Arial"/>
                <a:sym typeface="Arial"/>
              </a:defRPr>
            </a:lvl5pPr>
            <a:lvl6pPr marL="2286000" marR="0" lvl="5"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6pPr>
            <a:lvl7pPr marL="2743200" marR="0" lvl="6"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7pPr>
            <a:lvl8pPr marL="3200400" marR="0" lvl="7"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8pPr>
            <a:lvl9pPr marL="3657600" marR="0" lvl="8"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9pPr>
          </a:lstStyle>
          <a:p>
            <a:endParaRPr/>
          </a:p>
        </p:txBody>
      </p:sp>
      <p:sp>
        <p:nvSpPr>
          <p:cNvPr id="65" name="Shape 65"/>
          <p:cNvSpPr txBox="1">
            <a:spLocks noGrp="1"/>
          </p:cNvSpPr>
          <p:nvPr>
            <p:ph type="body" idx="2"/>
          </p:nvPr>
        </p:nvSpPr>
        <p:spPr>
          <a:xfrm>
            <a:off x="908582" y="3710101"/>
            <a:ext cx="5026500" cy="276900"/>
          </a:xfrm>
          <a:prstGeom prst="rect">
            <a:avLst/>
          </a:prstGeom>
          <a:noFill/>
          <a:ln>
            <a:noFill/>
          </a:ln>
        </p:spPr>
        <p:txBody>
          <a:bodyPr lIns="91425" tIns="91425" rIns="91425" bIns="91425" anchor="t" anchorCtr="0"/>
          <a:lstStyle>
            <a:lvl1pPr lvl="0" rtl="0">
              <a:spcBef>
                <a:spcPts val="0"/>
              </a:spcBef>
              <a:buClr>
                <a:srgbClr val="7F7F7F"/>
              </a:buClr>
              <a:buFont typeface="Arial"/>
              <a:buNone/>
              <a:defRPr sz="1800" b="0" i="0" u="none" strike="noStrike" cap="none">
                <a:solidFill>
                  <a:srgbClr val="7F7F7F"/>
                </a:solidFill>
                <a:latin typeface="Arial"/>
                <a:ea typeface="Arial"/>
                <a:cs typeface="Arial"/>
                <a:sym typeface="Arial"/>
              </a:defRPr>
            </a:lvl1pPr>
            <a:lvl2pPr lvl="1" rtl="0">
              <a:spcBef>
                <a:spcPts val="0"/>
              </a:spcBef>
              <a:defRPr sz="2400">
                <a:solidFill>
                  <a:schemeClr val="dk1"/>
                </a:solidFil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66" name="Shape 66"/>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67" name="Shape 67"/>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68" name="Shape 68"/>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201</a:t>
            </a:r>
            <a:r>
              <a:rPr lang="en-US" sz="650">
                <a:solidFill>
                  <a:srgbClr val="7F7F7F"/>
                </a:solidFill>
              </a:rPr>
              <a:t>6</a:t>
            </a:r>
            <a:r>
              <a:rPr lang="en-US" sz="650" b="0" i="0" u="none" strike="noStrike" cap="none">
                <a:solidFill>
                  <a:srgbClr val="7F7F7F"/>
                </a:solidFill>
                <a:latin typeface="Arial"/>
                <a:ea typeface="Arial"/>
                <a:cs typeface="Arial"/>
                <a:sym typeface="Arial"/>
              </a:rPr>
              <a:t> Pivotal Software, Inc.  All rights reserved.</a:t>
            </a:r>
          </a:p>
        </p:txBody>
      </p:sp>
      <p:pic>
        <p:nvPicPr>
          <p:cNvPr id="69" name="Shape 69" descr="Pivotal_White.png"/>
          <p:cNvPicPr preferRelativeResize="0"/>
          <p:nvPr/>
        </p:nvPicPr>
        <p:blipFill rotWithShape="1">
          <a:blip r:embed="rId2">
            <a:alphaModFix/>
          </a:blip>
          <a:srcRect l="20054" t="21654" r="18524" b="26492"/>
          <a:stretch/>
        </p:blipFill>
        <p:spPr>
          <a:xfrm>
            <a:off x="7926754" y="4642512"/>
            <a:ext cx="997200" cy="329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body" idx="1"/>
          </p:nvPr>
        </p:nvSpPr>
        <p:spPr>
          <a:xfrm>
            <a:off x="366713" y="1074737"/>
            <a:ext cx="8410500"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vider">
    <p:spTree>
      <p:nvGrpSpPr>
        <p:cNvPr id="1" name="Shape 73"/>
        <p:cNvGrpSpPr/>
        <p:nvPr/>
      </p:nvGrpSpPr>
      <p:grpSpPr>
        <a:xfrm>
          <a:off x="0" y="0"/>
          <a:ext cx="0" cy="0"/>
          <a:chOff x="0" y="0"/>
          <a:chExt cx="0" cy="0"/>
        </a:xfrm>
      </p:grpSpPr>
      <p:sp>
        <p:nvSpPr>
          <p:cNvPr id="74" name="Shape 74"/>
          <p:cNvSpPr/>
          <p:nvPr/>
        </p:nvSpPr>
        <p:spPr>
          <a:xfrm>
            <a:off x="0" y="0"/>
            <a:ext cx="9144000" cy="5143500"/>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5" name="Shape 75"/>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76" name="Shape 76"/>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77" name="Shape 77"/>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201</a:t>
            </a:r>
            <a:r>
              <a:rPr lang="en-US" sz="650">
                <a:solidFill>
                  <a:srgbClr val="7F7F7F"/>
                </a:solidFill>
              </a:rPr>
              <a:t>6</a:t>
            </a:r>
            <a:r>
              <a:rPr lang="en-US" sz="650" b="0" i="0" u="none" strike="noStrike" cap="none">
                <a:solidFill>
                  <a:srgbClr val="7F7F7F"/>
                </a:solidFill>
                <a:latin typeface="Arial"/>
                <a:ea typeface="Arial"/>
                <a:cs typeface="Arial"/>
                <a:sym typeface="Arial"/>
              </a:rPr>
              <a:t> Pivotal Software, Inc.  All rights reserved.</a:t>
            </a:r>
          </a:p>
        </p:txBody>
      </p:sp>
      <p:sp>
        <p:nvSpPr>
          <p:cNvPr id="78" name="Shape 78"/>
          <p:cNvSpPr txBox="1">
            <a:spLocks noGrp="1"/>
          </p:cNvSpPr>
          <p:nvPr>
            <p:ph type="ctrTitle"/>
          </p:nvPr>
        </p:nvSpPr>
        <p:spPr>
          <a:xfrm>
            <a:off x="1017587" y="1739930"/>
            <a:ext cx="6048300" cy="6207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3"/>
              </a:buClr>
              <a:buFont typeface="Arial"/>
              <a:buNone/>
              <a:defRPr sz="4400" b="0" i="0" u="none" strike="noStrike" cap="none">
                <a:solidFill>
                  <a:schemeClr val="accent3"/>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79" name="Shape 79"/>
          <p:cNvSpPr txBox="1">
            <a:spLocks noGrp="1"/>
          </p:cNvSpPr>
          <p:nvPr>
            <p:ph type="body" idx="1"/>
          </p:nvPr>
        </p:nvSpPr>
        <p:spPr>
          <a:xfrm>
            <a:off x="1026053" y="2447127"/>
            <a:ext cx="6048300" cy="562800"/>
          </a:xfrm>
          <a:prstGeom prst="rect">
            <a:avLst/>
          </a:prstGeom>
          <a:noFill/>
          <a:ln>
            <a:noFill/>
          </a:ln>
        </p:spPr>
        <p:txBody>
          <a:bodyPr lIns="91425" tIns="91425" rIns="91425" bIns="91425" anchor="t" anchorCtr="0"/>
          <a:lstStyle>
            <a:lvl1pPr lvl="0" rtl="0">
              <a:spcBef>
                <a:spcPts val="1200"/>
              </a:spcBef>
              <a:buClr>
                <a:srgbClr val="1C7B70"/>
              </a:buClr>
              <a:buFont typeface="Arial"/>
              <a:buNone/>
              <a:defRPr sz="2800">
                <a:solidFill>
                  <a:schemeClr val="accent2"/>
                </a:solidFill>
                <a:latin typeface="Arial"/>
                <a:ea typeface="Arial"/>
                <a:cs typeface="Arial"/>
                <a:sym typeface="Arial"/>
              </a:defRPr>
            </a:lvl1pPr>
            <a:lvl2pPr lvl="1" rtl="0">
              <a:spcBef>
                <a:spcPts val="300"/>
              </a:spcBef>
              <a:buClr>
                <a:srgbClr val="1C7B70"/>
              </a:buClr>
              <a:buFont typeface="Arial"/>
              <a:buNone/>
              <a:defRPr sz="2000">
                <a:solidFill>
                  <a:schemeClr val="lt2"/>
                </a:solidFill>
                <a:latin typeface="Arial"/>
                <a:ea typeface="Arial"/>
                <a:cs typeface="Arial"/>
                <a:sym typeface="Aria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80" name="Shape 80"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ivider 1">
    <p:spTree>
      <p:nvGrpSpPr>
        <p:cNvPr id="1" name="Shape 81"/>
        <p:cNvGrpSpPr/>
        <p:nvPr/>
      </p:nvGrpSpPr>
      <p:grpSpPr>
        <a:xfrm>
          <a:off x="0" y="0"/>
          <a:ext cx="0" cy="0"/>
          <a:chOff x="0" y="0"/>
          <a:chExt cx="0" cy="0"/>
        </a:xfrm>
      </p:grpSpPr>
      <p:sp>
        <p:nvSpPr>
          <p:cNvPr id="82" name="Shape 82"/>
          <p:cNvSpPr/>
          <p:nvPr/>
        </p:nvSpPr>
        <p:spPr>
          <a:xfrm>
            <a:off x="0" y="0"/>
            <a:ext cx="9144000" cy="2168400"/>
          </a:xfrm>
          <a:prstGeom prst="rect">
            <a:avLst/>
          </a:prstGeom>
          <a:gradFill>
            <a:gsLst>
              <a:gs pos="0">
                <a:schemeClr val="lt1"/>
              </a:gs>
              <a:gs pos="100000">
                <a:srgbClr val="BFBFBF">
                  <a:alpha val="60784"/>
                </a:srgbClr>
              </a:gs>
            </a:gsLst>
            <a:lin ang="16200038"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83" name="Shape 83"/>
          <p:cNvSpPr txBox="1">
            <a:spLocks noGrp="1"/>
          </p:cNvSpPr>
          <p:nvPr>
            <p:ph type="ctrTitle"/>
          </p:nvPr>
        </p:nvSpPr>
        <p:spPr>
          <a:xfrm>
            <a:off x="2728911" y="1006879"/>
            <a:ext cx="6048299" cy="12189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2"/>
              </a:buClr>
              <a:buFont typeface="Arial"/>
              <a:buNone/>
              <a:defRPr sz="4400" b="0" i="0" u="none" strike="noStrike" cap="none">
                <a:solidFill>
                  <a:schemeClr val="dk2"/>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84" name="Shape 84"/>
          <p:cNvSpPr txBox="1">
            <a:spLocks noGrp="1"/>
          </p:cNvSpPr>
          <p:nvPr>
            <p:ph type="subTitle" idx="1"/>
          </p:nvPr>
        </p:nvSpPr>
        <p:spPr>
          <a:xfrm>
            <a:off x="2728913" y="2455863"/>
            <a:ext cx="6048299" cy="1901700"/>
          </a:xfrm>
          <a:prstGeom prst="rect">
            <a:avLst/>
          </a:prstGeom>
          <a:noFill/>
          <a:ln>
            <a:noFill/>
          </a:ln>
        </p:spPr>
        <p:txBody>
          <a:bodyPr lIns="91425" tIns="91425" rIns="91425" bIns="91425" anchor="t" anchorCtr="0"/>
          <a:lstStyle>
            <a:lvl1pPr marL="0" marR="0" lvl="0" indent="0" algn="l" rtl="0">
              <a:spcBef>
                <a:spcPts val="600"/>
              </a:spcBef>
              <a:buClr>
                <a:srgbClr val="2C95DD"/>
              </a:buClr>
              <a:buFont typeface="Arial"/>
              <a:buNone/>
              <a:defRPr sz="2800" b="0" i="0" u="none" strike="noStrike" cap="none">
                <a:solidFill>
                  <a:schemeClr val="dk1"/>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949494"/>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949494"/>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949494"/>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949494"/>
                </a:solidFill>
                <a:latin typeface="Arial"/>
                <a:ea typeface="Arial"/>
                <a:cs typeface="Arial"/>
                <a:sym typeface="Arial"/>
              </a:defRPr>
            </a:lvl5pPr>
            <a:lvl6pPr marL="2286000" marR="0" lvl="5"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6pPr>
            <a:lvl7pPr marL="2743200" marR="0" lvl="6"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7pPr>
            <a:lvl8pPr marL="3200400" marR="0" lvl="7"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8pPr>
            <a:lvl9pPr marL="3657600" marR="0" lvl="8" indent="0" algn="ctr" rtl="0">
              <a:spcBef>
                <a:spcPts val="400"/>
              </a:spcBef>
              <a:buClr>
                <a:srgbClr val="949494"/>
              </a:buClr>
              <a:buFont typeface="Arial"/>
              <a:buNone/>
              <a:defRPr sz="2000" b="0" i="0" u="none" strike="noStrike" cap="none">
                <a:solidFill>
                  <a:srgbClr val="949494"/>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85"/>
        <p:cNvGrpSpPr/>
        <p:nvPr/>
      </p:nvGrpSpPr>
      <p:grpSpPr>
        <a:xfrm>
          <a:off x="0" y="0"/>
          <a:ext cx="0" cy="0"/>
          <a:chOff x="0" y="0"/>
          <a:chExt cx="0" cy="0"/>
        </a:xfrm>
      </p:grpSpPr>
      <p:sp>
        <p:nvSpPr>
          <p:cNvPr id="86" name="Shape 86"/>
          <p:cNvSpPr/>
          <p:nvPr/>
        </p:nvSpPr>
        <p:spPr>
          <a:xfrm>
            <a:off x="0" y="0"/>
            <a:ext cx="9144000" cy="5143500"/>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7" name="Shape 87"/>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88" name="Shape 88"/>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89" name="Shape 89"/>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201</a:t>
            </a:r>
            <a:r>
              <a:rPr lang="en-US" sz="650">
                <a:solidFill>
                  <a:srgbClr val="7F7F7F"/>
                </a:solidFill>
              </a:rPr>
              <a:t>6</a:t>
            </a:r>
            <a:r>
              <a:rPr lang="en-US" sz="650" b="0" i="0" u="none" strike="noStrike" cap="none">
                <a:solidFill>
                  <a:srgbClr val="7F7F7F"/>
                </a:solidFill>
                <a:latin typeface="Arial"/>
                <a:ea typeface="Arial"/>
                <a:cs typeface="Arial"/>
                <a:sym typeface="Arial"/>
              </a:rPr>
              <a:t> Pivotal Software, Inc.  All rights reserved.</a:t>
            </a:r>
          </a:p>
        </p:txBody>
      </p:sp>
      <p:sp>
        <p:nvSpPr>
          <p:cNvPr id="90" name="Shape 90"/>
          <p:cNvSpPr txBox="1">
            <a:spLocks noGrp="1"/>
          </p:cNvSpPr>
          <p:nvPr>
            <p:ph type="ctrTitle"/>
          </p:nvPr>
        </p:nvSpPr>
        <p:spPr>
          <a:xfrm>
            <a:off x="670454" y="1674283"/>
            <a:ext cx="6048299" cy="1354200"/>
          </a:xfrm>
          <a:prstGeom prst="rect">
            <a:avLst/>
          </a:prstGeom>
          <a:noFill/>
          <a:ln>
            <a:noFill/>
          </a:ln>
          <a:effectLst>
            <a:reflection stA="50000" endPos="75000" dist="12700" dir="5400000" fadeDir="5400012" sy="-100000" algn="bl" rotWithShape="0"/>
          </a:effectLst>
        </p:spPr>
        <p:txBody>
          <a:bodyPr lIns="91425" tIns="91425" rIns="91425" bIns="91425" anchor="b" anchorCtr="0"/>
          <a:lstStyle>
            <a:lvl1pPr marL="0" marR="0" lvl="0" indent="0" algn="l" rtl="0">
              <a:lnSpc>
                <a:spcPct val="90000"/>
              </a:lnSpc>
              <a:spcBef>
                <a:spcPts val="0"/>
              </a:spcBef>
              <a:buClr>
                <a:schemeClr val="dk2"/>
              </a:buClr>
              <a:buFont typeface="Arial"/>
              <a:buNone/>
              <a:defRPr sz="9600" b="0" i="0" u="none" strike="noStrike" cap="none">
                <a:solidFill>
                  <a:schemeClr val="dk2"/>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pic>
        <p:nvPicPr>
          <p:cNvPr id="91" name="Shape 91" descr="Pivotal_White.png"/>
          <p:cNvPicPr preferRelativeResize="0"/>
          <p:nvPr/>
        </p:nvPicPr>
        <p:blipFill rotWithShape="1">
          <a:blip r:embed="rId2">
            <a:alphaModFix/>
          </a:blip>
          <a:srcRect l="20054" t="21654" r="18524" b="26492"/>
          <a:stretch/>
        </p:blipFill>
        <p:spPr>
          <a:xfrm>
            <a:off x="7926754" y="4642512"/>
            <a:ext cx="997200" cy="329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txBox="1">
            <a:spLocks noGrp="1"/>
          </p:cNvSpPr>
          <p:nvPr>
            <p:ph type="body" idx="1"/>
          </p:nvPr>
        </p:nvSpPr>
        <p:spPr>
          <a:xfrm>
            <a:off x="366713" y="1074737"/>
            <a:ext cx="8410500"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366712" y="785812"/>
            <a:ext cx="8410500" cy="346199"/>
          </a:xfrm>
          <a:prstGeom prst="rect">
            <a:avLst/>
          </a:prstGeom>
          <a:noFill/>
          <a:ln>
            <a:noFill/>
          </a:ln>
        </p:spPr>
        <p:txBody>
          <a:bodyPr lIns="91425" tIns="91425" rIns="91425" bIns="91425" anchor="t" anchorCtr="0"/>
          <a:lstStyle>
            <a:lvl1pPr marL="0" lvl="0" indent="0" rtl="0">
              <a:spcBef>
                <a:spcPts val="0"/>
              </a:spcBef>
              <a:buClr>
                <a:schemeClr val="dk1"/>
              </a:buClr>
              <a:buFont typeface="Arial"/>
              <a:buNone/>
              <a:defRPr sz="2000" b="0">
                <a:solidFill>
                  <a:schemeClr val="dk1"/>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99" name="Shape 99"/>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66712" y="785812"/>
            <a:ext cx="8410500" cy="346199"/>
          </a:xfrm>
          <a:prstGeom prst="rect">
            <a:avLst/>
          </a:prstGeom>
          <a:noFill/>
          <a:ln>
            <a:noFill/>
          </a:ln>
        </p:spPr>
        <p:txBody>
          <a:bodyPr lIns="91425" tIns="91425" rIns="91425" bIns="91425" anchor="t" anchorCtr="0"/>
          <a:lstStyle>
            <a:lvl1pPr marL="0" lvl="0" indent="0" rtl="0">
              <a:spcBef>
                <a:spcPts val="0"/>
              </a:spcBef>
              <a:buClr>
                <a:schemeClr val="dk1"/>
              </a:buClr>
              <a:buFont typeface="Arial"/>
              <a:buNone/>
              <a:defRPr sz="2000" b="0">
                <a:solidFill>
                  <a:schemeClr val="dk1"/>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102" name="Shape 102"/>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2"/>
          </p:nvPr>
        </p:nvSpPr>
        <p:spPr>
          <a:xfrm>
            <a:off x="366714" y="1419224"/>
            <a:ext cx="8410500" cy="3038399"/>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104"/>
        <p:cNvGrpSpPr/>
        <p:nvPr/>
      </p:nvGrpSpPr>
      <p:grpSpPr>
        <a:xfrm>
          <a:off x="0" y="0"/>
          <a:ext cx="0" cy="0"/>
          <a:chOff x="0" y="0"/>
          <a:chExt cx="0" cy="0"/>
        </a:xfrm>
      </p:grpSpPr>
      <p:sp>
        <p:nvSpPr>
          <p:cNvPr id="105" name="Shape 105"/>
          <p:cNvSpPr>
            <a:spLocks noGrp="1"/>
          </p:cNvSpPr>
          <p:nvPr>
            <p:ph type="pic" idx="2"/>
          </p:nvPr>
        </p:nvSpPr>
        <p:spPr>
          <a:xfrm>
            <a:off x="366713" y="1074737"/>
            <a:ext cx="2073300" cy="3383100"/>
          </a:xfrm>
          <a:prstGeom prst="rect">
            <a:avLst/>
          </a:prstGeom>
          <a:noFill/>
          <a:ln>
            <a:noFill/>
          </a:ln>
        </p:spPr>
      </p:sp>
      <p:sp>
        <p:nvSpPr>
          <p:cNvPr id="106" name="Shape 106"/>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7" name="Shape 107"/>
          <p:cNvSpPr txBox="1">
            <a:spLocks noGrp="1"/>
          </p:cNvSpPr>
          <p:nvPr>
            <p:ph type="body" idx="1"/>
          </p:nvPr>
        </p:nvSpPr>
        <p:spPr>
          <a:xfrm>
            <a:off x="2728913" y="1074737"/>
            <a:ext cx="6048299"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66712" y="325437"/>
            <a:ext cx="8410574" cy="460373"/>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8" name="Shape 18"/>
          <p:cNvSpPr txBox="1">
            <a:spLocks noGrp="1"/>
          </p:cNvSpPr>
          <p:nvPr>
            <p:ph type="body" idx="1"/>
          </p:nvPr>
        </p:nvSpPr>
        <p:spPr>
          <a:xfrm>
            <a:off x="366712" y="1074737"/>
            <a:ext cx="8410574" cy="3382961"/>
          </a:xfrm>
          <a:prstGeom prst="rect">
            <a:avLst/>
          </a:prstGeom>
          <a:noFill/>
          <a:ln>
            <a:noFill/>
          </a:ln>
        </p:spPr>
        <p:txBody>
          <a:bodyPr lIns="91425" tIns="91425" rIns="91425" bIns="91425" anchor="t" anchorCtr="0"/>
          <a:lstStyle>
            <a:lvl1pPr marL="0" marR="0" lvl="0" indent="1778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8" marR="0" lvl="3" indent="-33338"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108"/>
        <p:cNvGrpSpPr/>
        <p:nvPr/>
      </p:nvGrpSpPr>
      <p:grpSpPr>
        <a:xfrm>
          <a:off x="0" y="0"/>
          <a:ext cx="0" cy="0"/>
          <a:chOff x="0" y="0"/>
          <a:chExt cx="0" cy="0"/>
        </a:xfrm>
      </p:grpSpPr>
      <p:sp>
        <p:nvSpPr>
          <p:cNvPr id="109" name="Shape 109"/>
          <p:cNvSpPr>
            <a:spLocks noGrp="1"/>
          </p:cNvSpPr>
          <p:nvPr>
            <p:ph type="pic" idx="2"/>
          </p:nvPr>
        </p:nvSpPr>
        <p:spPr>
          <a:xfrm>
            <a:off x="366713" y="1419225"/>
            <a:ext cx="2073300" cy="3038400"/>
          </a:xfrm>
          <a:prstGeom prst="rect">
            <a:avLst/>
          </a:prstGeom>
          <a:noFill/>
          <a:ln>
            <a:noFill/>
          </a:ln>
        </p:spPr>
      </p:sp>
      <p:sp>
        <p:nvSpPr>
          <p:cNvPr id="110" name="Shape 110"/>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1"/>
          </p:nvPr>
        </p:nvSpPr>
        <p:spPr>
          <a:xfrm>
            <a:off x="366712" y="785812"/>
            <a:ext cx="8410500" cy="346199"/>
          </a:xfrm>
          <a:prstGeom prst="rect">
            <a:avLst/>
          </a:prstGeom>
          <a:noFill/>
          <a:ln>
            <a:noFill/>
          </a:ln>
        </p:spPr>
        <p:txBody>
          <a:bodyPr lIns="91425" tIns="91425" rIns="91425" bIns="91425" anchor="t" anchorCtr="0"/>
          <a:lstStyle>
            <a:lvl1pPr marL="0" lvl="0" indent="0" rtl="0">
              <a:spcBef>
                <a:spcPts val="0"/>
              </a:spcBef>
              <a:buClr>
                <a:schemeClr val="dk1"/>
              </a:buClr>
              <a:buFont typeface="Arial"/>
              <a:buNone/>
              <a:defRPr sz="2000" b="0">
                <a:solidFill>
                  <a:schemeClr val="dk1"/>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112" name="Shape 112"/>
          <p:cNvSpPr txBox="1">
            <a:spLocks noGrp="1"/>
          </p:cNvSpPr>
          <p:nvPr>
            <p:ph type="body" idx="3"/>
          </p:nvPr>
        </p:nvSpPr>
        <p:spPr>
          <a:xfrm>
            <a:off x="2728913" y="1419224"/>
            <a:ext cx="6048299" cy="3038399"/>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wo Columns">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66712" y="325437"/>
            <a:ext cx="8410500" cy="460500"/>
          </a:xfrm>
          <a:prstGeom prst="rect">
            <a:avLst/>
          </a:prstGeom>
          <a:noFill/>
          <a:ln>
            <a:noFill/>
          </a:ln>
        </p:spPr>
        <p:txBody>
          <a:bodyPr lIns="91425" tIns="91425" rIns="91425" bIns="91425" anchor="t" anchorCtr="0"/>
          <a:lstStyle>
            <a:lvl1pPr lvl="0" rtl="0">
              <a:lnSpc>
                <a:spcPct val="90000"/>
              </a:lnSpc>
              <a:spcBef>
                <a:spcPts val="0"/>
              </a:spcBef>
              <a:defRPr sz="320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1"/>
          </p:nvPr>
        </p:nvSpPr>
        <p:spPr>
          <a:xfrm>
            <a:off x="366713" y="1074737"/>
            <a:ext cx="4032600"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116" name="Shape 116"/>
          <p:cNvSpPr txBox="1">
            <a:spLocks noGrp="1"/>
          </p:cNvSpPr>
          <p:nvPr>
            <p:ph type="body" idx="2"/>
          </p:nvPr>
        </p:nvSpPr>
        <p:spPr>
          <a:xfrm>
            <a:off x="4744823" y="1074737"/>
            <a:ext cx="4032599" cy="3383100"/>
          </a:xfrm>
          <a:prstGeom prst="rect">
            <a:avLst/>
          </a:prstGeom>
          <a:noFill/>
          <a:ln>
            <a:noFill/>
          </a:ln>
        </p:spPr>
        <p:txBody>
          <a:bodyPr lIns="91425" tIns="91425" rIns="91425" bIns="91425" anchor="t" anchorCtr="0"/>
          <a:lstStyle>
            <a:lvl1pPr lvl="0" rtl="0">
              <a:spcBef>
                <a:spcPts val="1200"/>
              </a:spcBef>
              <a:buClr>
                <a:schemeClr val="accent1"/>
              </a:buClr>
              <a:buFont typeface="Noto Symbol"/>
              <a:buChar char="•"/>
              <a:defRPr sz="2400">
                <a:solidFill>
                  <a:schemeClr val="dk1"/>
                </a:solidFill>
                <a:latin typeface="Arial"/>
                <a:ea typeface="Arial"/>
                <a:cs typeface="Arial"/>
                <a:sym typeface="Arial"/>
              </a:defRPr>
            </a:lvl1pPr>
            <a:lvl2pPr lvl="1" rtl="0">
              <a:spcBef>
                <a:spcPts val="300"/>
              </a:spcBef>
              <a:buClr>
                <a:schemeClr val="accent1"/>
              </a:buClr>
              <a:buFont typeface="Verdana"/>
              <a:buChar char="–"/>
              <a:defRPr sz="2000">
                <a:solidFill>
                  <a:schemeClr val="dk1"/>
                </a:solidFill>
                <a:latin typeface="Arial"/>
                <a:ea typeface="Arial"/>
                <a:cs typeface="Arial"/>
                <a:sym typeface="Arial"/>
              </a:defRPr>
            </a:lvl2pPr>
            <a:lvl3pPr lvl="2" rtl="0">
              <a:spcBef>
                <a:spcPts val="300"/>
              </a:spcBef>
              <a:buClr>
                <a:schemeClr val="accent1"/>
              </a:buClr>
              <a:buFont typeface="Verdana"/>
              <a:buChar char="▪"/>
              <a:defRPr sz="1600">
                <a:solidFill>
                  <a:schemeClr val="dk1"/>
                </a:solidFill>
                <a:latin typeface="Arial"/>
                <a:ea typeface="Arial"/>
                <a:cs typeface="Arial"/>
                <a:sym typeface="Arial"/>
              </a:defRPr>
            </a:lvl3pPr>
            <a:lvl4pPr marL="1658937" lvl="3" indent="-211137" rtl="0">
              <a:spcBef>
                <a:spcPts val="300"/>
              </a:spcBef>
              <a:buClr>
                <a:schemeClr val="accent1"/>
              </a:buClr>
              <a:buFont typeface="Verdana"/>
              <a:buChar char="—"/>
              <a:defRPr sz="1200">
                <a:solidFill>
                  <a:schemeClr val="dk1"/>
                </a:solidFill>
                <a:latin typeface="Arial"/>
                <a:ea typeface="Arial"/>
                <a:cs typeface="Arial"/>
                <a:sym typeface="Arial"/>
              </a:defRPr>
            </a:lvl4pPr>
            <a:lvl5pPr lvl="4" rtl="0">
              <a:spcBef>
                <a:spcPts val="300"/>
              </a:spcBef>
              <a:buClr>
                <a:schemeClr val="accent1"/>
              </a:buClr>
              <a:buFont typeface="Verdana"/>
              <a:buChar char="»"/>
              <a:defRPr sz="1100">
                <a:solidFill>
                  <a:schemeClr val="dk1"/>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118"/>
        <p:cNvGrpSpPr/>
        <p:nvPr/>
      </p:nvGrpSpPr>
      <p:grpSpPr>
        <a:xfrm>
          <a:off x="0" y="0"/>
          <a:ext cx="0" cy="0"/>
          <a:chOff x="0" y="0"/>
          <a:chExt cx="0" cy="0"/>
        </a:xfrm>
      </p:grpSpPr>
      <p:sp>
        <p:nvSpPr>
          <p:cNvPr id="119" name="Shape 119"/>
          <p:cNvSpPr/>
          <p:nvPr/>
        </p:nvSpPr>
        <p:spPr>
          <a:xfrm>
            <a:off x="0" y="0"/>
            <a:ext cx="9144000" cy="5143500"/>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20" name="Shape 120"/>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21" name="Shape 121"/>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122" name="Shape 122"/>
          <p:cNvSpPr txBox="1"/>
          <p:nvPr/>
        </p:nvSpPr>
        <p:spPr>
          <a:xfrm>
            <a:off x="366712" y="5018448"/>
            <a:ext cx="2274900" cy="99900"/>
          </a:xfrm>
          <a:prstGeom prst="rect">
            <a:avLst/>
          </a:prstGeom>
          <a:noFill/>
          <a:ln>
            <a:noFill/>
          </a:ln>
        </p:spPr>
        <p:txBody>
          <a:bodyPr lIns="0" tIns="0" rIns="0" bIns="0" anchor="t" anchorCtr="0">
            <a:noAutofit/>
          </a:bodyPr>
          <a:lstStyle/>
          <a:p>
            <a:pPr lvl="0" rtl="0">
              <a:spcBef>
                <a:spcPts val="0"/>
              </a:spcBef>
              <a:buClr>
                <a:schemeClr val="lt2"/>
              </a:buClr>
              <a:buSzPct val="25000"/>
              <a:buFont typeface="Arial"/>
              <a:buNone/>
            </a:pPr>
            <a:r>
              <a:rPr lang="en-US" sz="650">
                <a:solidFill>
                  <a:srgbClr val="7F7F7F"/>
                </a:solidFill>
              </a:rPr>
              <a:t>© 2016 Pivotal Software, Inc.  All rights reserved.</a:t>
            </a:r>
          </a:p>
          <a:p>
            <a:pPr marL="0" marR="0" lvl="0" indent="0" algn="l" rtl="0">
              <a:spcBef>
                <a:spcPts val="0"/>
              </a:spcBef>
              <a:buNone/>
            </a:pPr>
            <a:endParaRPr sz="650">
              <a:solidFill>
                <a:srgbClr val="7F7F7F"/>
              </a:solidFill>
            </a:endParaRPr>
          </a:p>
        </p:txBody>
      </p:sp>
      <p:pic>
        <p:nvPicPr>
          <p:cNvPr id="123" name="Shape 123"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7" name="Shape 127"/>
          <p:cNvSpPr txBox="1">
            <a:spLocks noGrp="1"/>
          </p:cNvSpPr>
          <p:nvPr>
            <p:ph type="sldNum" idx="12"/>
          </p:nvPr>
        </p:nvSpPr>
        <p:spPr>
          <a:xfrm>
            <a:off x="8556790" y="4749850"/>
            <a:ext cx="548700" cy="3936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fld id="{00000000-1234-1234-1234-123412341234}" type="slidenum">
              <a:rPr lang="en-US" sz="1800" b="0" i="0" u="none" strike="noStrike" cap="none">
                <a:solidFill>
                  <a:schemeClr val="dk1"/>
                </a:solidFill>
                <a:latin typeface="Arial"/>
                <a:ea typeface="Arial"/>
                <a:cs typeface="Arial"/>
                <a:sym typeface="Arial"/>
              </a:rPr>
              <a:t>‹#›</a:t>
            </a:fld>
            <a:endParaRPr lang="en-US"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687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1">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66712" y="96836"/>
            <a:ext cx="8410499" cy="460500"/>
          </a:xfrm>
          <a:prstGeom prst="rect">
            <a:avLst/>
          </a:prstGeom>
          <a:noFill/>
          <a:ln>
            <a:noFill/>
          </a:ln>
        </p:spPr>
        <p:txBody>
          <a:bodyPr lIns="91425" tIns="91425" rIns="91425" bIns="91425" anchor="t" anchorCtr="0"/>
          <a:lstStyle>
            <a:lvl1pPr marL="0" marR="0" lvl="0" indent="0" algn="ctr" rtl="0">
              <a:lnSpc>
                <a:spcPct val="90000"/>
              </a:lnSpc>
              <a:spcBef>
                <a:spcPts val="0"/>
              </a:spcBef>
              <a:spcAft>
                <a:spcPts val="0"/>
              </a:spcAft>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21" name="Shape 21"/>
          <p:cNvSpPr/>
          <p:nvPr/>
        </p:nvSpPr>
        <p:spPr>
          <a:xfrm>
            <a:off x="0" y="776677"/>
            <a:ext cx="9144000" cy="4366800"/>
          </a:xfrm>
          <a:prstGeom prst="rect">
            <a:avLst/>
          </a:prstGeom>
          <a:gradFill>
            <a:gsLst>
              <a:gs pos="0">
                <a:srgbClr val="BFBFBF">
                  <a:alpha val="38039"/>
                </a:srgbClr>
              </a:gs>
              <a:gs pos="100000">
                <a:schemeClr val="lt1"/>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22" name="Shape 22"/>
          <p:cNvPicPr preferRelativeResize="0"/>
          <p:nvPr/>
        </p:nvPicPr>
        <p:blipFill rotWithShape="1">
          <a:blip r:embed="rId2">
            <a:alphaModFix/>
          </a:blip>
          <a:srcRect/>
          <a:stretch/>
        </p:blipFill>
        <p:spPr>
          <a:xfrm>
            <a:off x="8096900" y="4710514"/>
            <a:ext cx="755699" cy="185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38"/>
        <p:cNvGrpSpPr/>
        <p:nvPr/>
      </p:nvGrpSpPr>
      <p:grpSpPr>
        <a:xfrm>
          <a:off x="0" y="0"/>
          <a:ext cx="0" cy="0"/>
          <a:chOff x="0" y="0"/>
          <a:chExt cx="0" cy="0"/>
        </a:xfrm>
      </p:grpSpPr>
      <p:sp>
        <p:nvSpPr>
          <p:cNvPr id="39" name="Shape 39"/>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40" name="Shape 40"/>
          <p:cNvSpPr txBox="1">
            <a:spLocks noGrp="1"/>
          </p:cNvSpPr>
          <p:nvPr>
            <p:ph type="ctrTitle"/>
          </p:nvPr>
        </p:nvSpPr>
        <p:spPr>
          <a:xfrm>
            <a:off x="670454" y="1674283"/>
            <a:ext cx="6048376" cy="1354217"/>
          </a:xfrm>
          <a:prstGeom prst="rect">
            <a:avLst/>
          </a:prstGeom>
          <a:noFill/>
          <a:ln>
            <a:noFill/>
          </a:ln>
          <a:effectLst>
            <a:reflection stA="50000" endPos="75000" dist="12700" dir="5400000" sy="-100000" algn="bl" rotWithShape="0"/>
          </a:effectLst>
        </p:spPr>
        <p:txBody>
          <a:bodyPr lIns="91425" tIns="91425" rIns="91425" bIns="91425" anchor="b" anchorCtr="0"/>
          <a:lstStyle>
            <a:lvl1pPr marL="0" marR="0" lvl="0" indent="0" algn="l" rtl="0">
              <a:lnSpc>
                <a:spcPct val="90000"/>
              </a:lnSpc>
              <a:spcBef>
                <a:spcPts val="0"/>
              </a:spcBef>
              <a:spcAft>
                <a:spcPts val="0"/>
              </a:spcAft>
              <a:buClr>
                <a:schemeClr val="dk2"/>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a:lvl2pPr>
            <a:lvl3pPr marL="0" marR="0" lvl="2" indent="0" algn="l" rtl="0">
              <a:spcBef>
                <a:spcPts val="0"/>
              </a:spcBef>
              <a:buFont typeface="Arial"/>
              <a:buNone/>
              <a:defRPr sz="1800"/>
            </a:lvl3pPr>
            <a:lvl4pPr marL="0" marR="0" lvl="3" indent="0" algn="l" rtl="0">
              <a:spcBef>
                <a:spcPts val="0"/>
              </a:spcBef>
              <a:buFont typeface="Arial"/>
              <a:buNone/>
              <a:defRPr sz="1800"/>
            </a:lvl4pPr>
            <a:lvl5pPr marL="0" marR="0" lvl="4" indent="0" algn="l" rtl="0">
              <a:spcBef>
                <a:spcPts val="0"/>
              </a:spcBef>
              <a:buFont typeface="Arial"/>
              <a:buNone/>
              <a:defRPr sz="1800"/>
            </a:lvl5pPr>
            <a:lvl6pPr marL="0" marR="0" lvl="5" indent="0" algn="l" rtl="0">
              <a:spcBef>
                <a:spcPts val="0"/>
              </a:spcBef>
              <a:buFont typeface="Arial"/>
              <a:buNone/>
              <a:defRPr sz="1800"/>
            </a:lvl6pPr>
            <a:lvl7pPr marL="0" marR="0" lvl="6" indent="0" algn="l" rtl="0">
              <a:spcBef>
                <a:spcPts val="0"/>
              </a:spcBef>
              <a:buFont typeface="Arial"/>
              <a:buNone/>
              <a:defRPr sz="1800"/>
            </a:lvl7pPr>
            <a:lvl8pPr marL="0" marR="0" lvl="7" indent="0" algn="l" rtl="0">
              <a:spcBef>
                <a:spcPts val="0"/>
              </a:spcBef>
              <a:buFont typeface="Arial"/>
              <a:buNone/>
              <a:defRPr sz="1800"/>
            </a:lvl8pPr>
            <a:lvl9pPr marL="0" marR="0" lvl="8" indent="0" algn="l" rtl="0">
              <a:spcBef>
                <a:spcPts val="0"/>
              </a:spcBef>
              <a:buFont typeface="Arial"/>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366712" y="1074737"/>
            <a:ext cx="2073274" cy="338296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366712" y="325437"/>
            <a:ext cx="8410574" cy="460373"/>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4" name="Shape 44"/>
          <p:cNvSpPr txBox="1">
            <a:spLocks noGrp="1"/>
          </p:cNvSpPr>
          <p:nvPr>
            <p:ph type="body" idx="1"/>
          </p:nvPr>
        </p:nvSpPr>
        <p:spPr>
          <a:xfrm>
            <a:off x="2728913" y="1074737"/>
            <a:ext cx="6048376" cy="3382961"/>
          </a:xfrm>
          <a:prstGeom prst="rect">
            <a:avLst/>
          </a:prstGeom>
          <a:noFill/>
          <a:ln>
            <a:noFill/>
          </a:ln>
        </p:spPr>
        <p:txBody>
          <a:bodyPr lIns="91425" tIns="91425" rIns="91425" bIns="91425" anchor="t" anchorCtr="0"/>
          <a:lstStyle>
            <a:lvl1pPr marL="0" marR="0" lvl="0" indent="1778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8" marR="0" lvl="3" indent="-33338"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45"/>
        <p:cNvGrpSpPr/>
        <p:nvPr/>
      </p:nvGrpSpPr>
      <p:grpSpPr>
        <a:xfrm>
          <a:off x="0" y="0"/>
          <a:ext cx="0" cy="0"/>
          <a:chOff x="0" y="0"/>
          <a:chExt cx="0" cy="0"/>
        </a:xfrm>
      </p:grpSpPr>
      <p:sp>
        <p:nvSpPr>
          <p:cNvPr id="46" name="Shape 46"/>
          <p:cNvSpPr>
            <a:spLocks noGrp="1"/>
          </p:cNvSpPr>
          <p:nvPr>
            <p:ph type="pic" idx="2"/>
          </p:nvPr>
        </p:nvSpPr>
        <p:spPr>
          <a:xfrm>
            <a:off x="366712" y="1419225"/>
            <a:ext cx="2073274" cy="303847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title"/>
          </p:nvPr>
        </p:nvSpPr>
        <p:spPr>
          <a:xfrm>
            <a:off x="366712" y="325437"/>
            <a:ext cx="8410574" cy="460373"/>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8" name="Shape 48"/>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body" idx="3"/>
          </p:nvPr>
        </p:nvSpPr>
        <p:spPr>
          <a:xfrm>
            <a:off x="2728913" y="1419224"/>
            <a:ext cx="6048376" cy="3038475"/>
          </a:xfrm>
          <a:prstGeom prst="rect">
            <a:avLst/>
          </a:prstGeom>
          <a:noFill/>
          <a:ln>
            <a:noFill/>
          </a:ln>
        </p:spPr>
        <p:txBody>
          <a:bodyPr lIns="91425" tIns="91425" rIns="91425" bIns="91425" anchor="t" anchorCtr="0"/>
          <a:lstStyle>
            <a:lvl1pPr marL="0" marR="0" lvl="0" indent="177800" algn="l" rtl="0">
              <a:lnSpc>
                <a:spcPct val="100000"/>
              </a:lnSpc>
              <a:spcBef>
                <a:spcPts val="1200"/>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457200" marR="0" lvl="1"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2pPr>
            <a:lvl3pPr marL="914400" marR="0" lvl="2"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3pPr>
            <a:lvl4pPr marL="1658938" marR="0" lvl="3" indent="-33338"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4pPr>
            <a:lvl5pPr marL="1828800" marR="0" lvl="4" indent="177800" algn="l" rtl="0">
              <a:lnSpc>
                <a:spcPct val="100000"/>
              </a:lnSpc>
              <a:spcBef>
                <a:spcPts val="300"/>
              </a:spcBef>
              <a:spcAft>
                <a:spcPts val="0"/>
              </a:spcAft>
              <a:buClr>
                <a:schemeClr val="accent1"/>
              </a:buClr>
              <a:buSzPct val="100000"/>
              <a:buFont typeface="Verdana"/>
              <a:buChar char="»"/>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01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vert="horz"/>
          <a:lstStyle/>
          <a:p>
            <a:r>
              <a:rPr lang="en-US" smtClean="0"/>
              <a:t>Click to edit Master title style</a:t>
            </a:r>
            <a:endParaRPr lang="en-US"/>
          </a:p>
        </p:txBody>
      </p:sp>
      <p:sp>
        <p:nvSpPr>
          <p:cNvPr id="3" name="Text Placeholder 2"/>
          <p:cNvSpPr>
            <a:spLocks noGrp="1"/>
          </p:cNvSpPr>
          <p:nvPr>
            <p:ph type="body" sz="half" idx="1"/>
          </p:nvPr>
        </p:nvSpPr>
        <p:spPr>
          <a:xfrm>
            <a:off x="457200" y="1200150"/>
            <a:ext cx="4038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729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76474"/>
            <a:ext cx="4038600" cy="3718150"/>
          </a:xfrm>
          <a:prstGeom prst="rect">
            <a:avLst/>
          </a:prstGeo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76474"/>
            <a:ext cx="4038600" cy="3718150"/>
          </a:xfrm>
          <a:prstGeom prst="rect">
            <a:avLst/>
          </a:prstGeo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94996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Relationship Id="rId16" Type="http://schemas.openxmlformats.org/officeDocument/2006/relationships/slideLayout" Target="../slideLayouts/slideLayout25.xml"/><Relationship Id="rId17" Type="http://schemas.openxmlformats.org/officeDocument/2006/relationships/theme" Target="../theme/theme2.xml"/><Relationship Id="rId18" Type="http://schemas.openxmlformats.org/officeDocument/2006/relationships/image" Target="../media/image3.png"/><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Shape 8"/>
          <p:cNvSpPr txBox="1"/>
          <p:nvPr/>
        </p:nvSpPr>
        <p:spPr>
          <a:xfrm>
            <a:off x="167106" y="5018448"/>
            <a:ext cx="2274886" cy="100026"/>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650" b="0" i="0" u="none" strike="noStrike" cap="none">
                <a:solidFill>
                  <a:srgbClr val="7F7F7F"/>
                </a:solidFill>
                <a:latin typeface="Arial"/>
                <a:ea typeface="Arial"/>
                <a:cs typeface="Arial"/>
                <a:sym typeface="Arial"/>
              </a:rPr>
              <a:t>© 2015 Pivotal Software, Inc.  All rights reserved.</a:t>
            </a:r>
          </a:p>
        </p:txBody>
      </p:sp>
      <p:pic>
        <p:nvPicPr>
          <p:cNvPr id="9" name="Shape 9" descr="pivotal_teal.png"/>
          <p:cNvPicPr preferRelativeResize="0"/>
          <p:nvPr/>
        </p:nvPicPr>
        <p:blipFill rotWithShape="1">
          <a:blip r:embed="rId11">
            <a:alphaModFix/>
          </a:blip>
          <a:srcRect/>
          <a:stretch/>
        </p:blipFill>
        <p:spPr>
          <a:xfrm>
            <a:off x="8272778" y="4855076"/>
            <a:ext cx="731399" cy="171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7" r:id="rId5"/>
    <p:sldLayoutId id="2147483658" r:id="rId6"/>
    <p:sldLayoutId id="2147483681" r:id="rId7"/>
    <p:sldLayoutId id="2147483685" r:id="rId8"/>
    <p:sldLayoutId id="214748369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Shape 54"/>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55" name="Shape 55"/>
          <p:cNvSpPr txBox="1"/>
          <p:nvPr/>
        </p:nvSpPr>
        <p:spPr>
          <a:xfrm flipH="1">
            <a:off x="8553450" y="5021496"/>
            <a:ext cx="533400" cy="123000"/>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56" name="Shape 56"/>
          <p:cNvSpPr txBox="1"/>
          <p:nvPr/>
        </p:nvSpPr>
        <p:spPr>
          <a:xfrm>
            <a:off x="366712" y="5018448"/>
            <a:ext cx="2274900" cy="999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201</a:t>
            </a:r>
            <a:r>
              <a:rPr lang="en-US" sz="650">
                <a:solidFill>
                  <a:srgbClr val="7F7F7F"/>
                </a:solidFill>
              </a:rPr>
              <a:t>6</a:t>
            </a:r>
            <a:r>
              <a:rPr lang="en-US" sz="650" b="0" i="0" u="none" strike="noStrike" cap="none">
                <a:solidFill>
                  <a:srgbClr val="7F7F7F"/>
                </a:solidFill>
                <a:latin typeface="Arial"/>
                <a:ea typeface="Arial"/>
                <a:cs typeface="Arial"/>
                <a:sym typeface="Arial"/>
              </a:rPr>
              <a:t> Pivotal Software, Inc.  All rights reserved.</a:t>
            </a:r>
          </a:p>
        </p:txBody>
      </p:sp>
      <p:pic>
        <p:nvPicPr>
          <p:cNvPr id="57" name="Shape 57" descr="Pivotal_White.png"/>
          <p:cNvPicPr preferRelativeResize="0"/>
          <p:nvPr/>
        </p:nvPicPr>
        <p:blipFill rotWithShape="1">
          <a:blip r:embed="rId18">
            <a:alphaModFix/>
          </a:blip>
          <a:srcRect l="20054" t="21654" r="18524" b="26492"/>
          <a:stretch/>
        </p:blipFill>
        <p:spPr>
          <a:xfrm>
            <a:off x="7926754" y="4642512"/>
            <a:ext cx="997200" cy="329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9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hyperlink" Target="http://steeltoe.io"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hyperlink" Target="http://steeltoe.io"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t="5794" b="5795"/>
          <a:stretch/>
        </p:blipFill>
        <p:spPr>
          <a:xfrm>
            <a:off x="-13166" y="-130746"/>
            <a:ext cx="9170333" cy="5404994"/>
          </a:xfrm>
          <a:prstGeom prst="rect">
            <a:avLst/>
          </a:prstGeom>
          <a:noFill/>
          <a:ln>
            <a:noFill/>
          </a:ln>
        </p:spPr>
      </p:pic>
      <p:sp>
        <p:nvSpPr>
          <p:cNvPr id="134" name="Shape 134"/>
          <p:cNvSpPr/>
          <p:nvPr/>
        </p:nvSpPr>
        <p:spPr>
          <a:xfrm>
            <a:off x="-4468" y="-130746"/>
            <a:ext cx="9144000" cy="5404994"/>
          </a:xfrm>
          <a:prstGeom prst="rect">
            <a:avLst/>
          </a:prstGeom>
          <a:solidFill>
            <a:srgbClr val="182730">
              <a:alpha val="76862"/>
            </a:srgb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pic>
        <p:nvPicPr>
          <p:cNvPr id="135" name="Shape 135" descr="pivotal_white.png"/>
          <p:cNvPicPr preferRelativeResize="0"/>
          <p:nvPr/>
        </p:nvPicPr>
        <p:blipFill rotWithShape="1">
          <a:blip r:embed="rId4">
            <a:alphaModFix/>
          </a:blip>
          <a:srcRect/>
          <a:stretch/>
        </p:blipFill>
        <p:spPr>
          <a:xfrm>
            <a:off x="753110" y="978441"/>
            <a:ext cx="1368553" cy="336279"/>
          </a:xfrm>
          <a:prstGeom prst="rect">
            <a:avLst/>
          </a:prstGeom>
          <a:noFill/>
          <a:ln>
            <a:noFill/>
          </a:ln>
        </p:spPr>
      </p:pic>
      <p:sp>
        <p:nvSpPr>
          <p:cNvPr id="136" name="Shape 136"/>
          <p:cNvSpPr txBox="1"/>
          <p:nvPr/>
        </p:nvSpPr>
        <p:spPr>
          <a:xfrm>
            <a:off x="623454" y="1898424"/>
            <a:ext cx="7897089" cy="1231106"/>
          </a:xfrm>
          <a:prstGeom prst="rect">
            <a:avLst/>
          </a:prstGeom>
          <a:noFill/>
          <a:ln>
            <a:noFill/>
          </a:ln>
          <a:effectLst>
            <a:outerShdw blurRad="63500" sx="102000" sy="102000" algn="ctr" rotWithShape="0">
              <a:srgbClr val="000000">
                <a:alpha val="40000"/>
              </a:srgbClr>
            </a:outerShdw>
          </a:effectLst>
        </p:spPr>
        <p:txBody>
          <a:bodyPr lIns="91425" tIns="45700" rIns="91425" bIns="45700" anchor="t" anchorCtr="0">
            <a:noAutofit/>
          </a:bodyPr>
          <a:lstStyle/>
          <a:p>
            <a:pPr marL="0" marR="0" lvl="0" indent="0" algn="l" rtl="0">
              <a:lnSpc>
                <a:spcPct val="100000"/>
              </a:lnSpc>
              <a:spcBef>
                <a:spcPts val="0"/>
              </a:spcBef>
              <a:spcAft>
                <a:spcPts val="0"/>
              </a:spcAft>
              <a:buClr>
                <a:srgbClr val="00AE9E"/>
              </a:buClr>
              <a:buSzPct val="25000"/>
              <a:buFont typeface="Arial"/>
              <a:buNone/>
            </a:pPr>
            <a:r>
              <a:rPr lang="en-US" sz="4200" b="1" dirty="0">
                <a:solidFill>
                  <a:srgbClr val="00AE9E"/>
                </a:solidFill>
              </a:rPr>
              <a:t>.NET</a:t>
            </a:r>
            <a:r>
              <a:rPr lang="en-US" sz="4200" b="1" i="0" u="none" strike="noStrike" cap="none" dirty="0">
                <a:solidFill>
                  <a:srgbClr val="00AE9E"/>
                </a:solidFill>
                <a:latin typeface="Arial"/>
                <a:ea typeface="Arial"/>
                <a:cs typeface="Arial"/>
                <a:sym typeface="Arial"/>
              </a:rPr>
              <a:t> </a:t>
            </a:r>
            <a:r>
              <a:rPr lang="en-US" sz="4200" b="1" dirty="0" smtClean="0">
                <a:solidFill>
                  <a:srgbClr val="00AE9E"/>
                </a:solidFill>
              </a:rPr>
              <a:t>on</a:t>
            </a:r>
            <a:r>
              <a:rPr lang="en-US" sz="4200" b="1" i="0" u="none" strike="noStrike" cap="none" dirty="0" smtClean="0">
                <a:solidFill>
                  <a:srgbClr val="00AE9E"/>
                </a:solidFill>
                <a:latin typeface="Arial"/>
                <a:ea typeface="Arial"/>
                <a:cs typeface="Arial"/>
                <a:sym typeface="Arial"/>
              </a:rPr>
              <a:t> PCF</a:t>
            </a:r>
            <a:endParaRPr lang="en-US" sz="4200" b="1" i="0" u="none" strike="noStrike" cap="none" dirty="0">
              <a:solidFill>
                <a:srgbClr val="00AE9E"/>
              </a:solidFill>
              <a:latin typeface="Arial"/>
              <a:ea typeface="Arial"/>
              <a:cs typeface="Arial"/>
              <a:sym typeface="Arial"/>
            </a:endParaRPr>
          </a:p>
        </p:txBody>
      </p:sp>
      <p:pic>
        <p:nvPicPr>
          <p:cNvPr id="137" name="Shape 137" descr="pivotal_teal.png"/>
          <p:cNvPicPr preferRelativeResize="0"/>
          <p:nvPr/>
        </p:nvPicPr>
        <p:blipFill rotWithShape="1">
          <a:blip r:embed="rId5">
            <a:alphaModFix/>
          </a:blip>
          <a:srcRect/>
          <a:stretch/>
        </p:blipFill>
        <p:spPr>
          <a:xfrm>
            <a:off x="8272779" y="4855076"/>
            <a:ext cx="731519" cy="171298"/>
          </a:xfrm>
          <a:prstGeom prst="rect">
            <a:avLst/>
          </a:prstGeom>
          <a:noFill/>
          <a:ln>
            <a:noFill/>
          </a:ln>
        </p:spPr>
      </p:pic>
      <p:sp>
        <p:nvSpPr>
          <p:cNvPr id="2" name="Rectangle 1"/>
          <p:cNvSpPr/>
          <p:nvPr/>
        </p:nvSpPr>
        <p:spPr>
          <a:xfrm>
            <a:off x="753110" y="2813611"/>
            <a:ext cx="8251188" cy="543739"/>
          </a:xfrm>
          <a:prstGeom prst="rect">
            <a:avLst/>
          </a:prstGeom>
        </p:spPr>
        <p:txBody>
          <a:bodyPr wrap="square">
            <a:spAutoFit/>
          </a:bodyPr>
          <a:lstStyle/>
          <a:p>
            <a:pPr>
              <a:lnSpc>
                <a:spcPct val="90000"/>
              </a:lnSpc>
              <a:spcAft>
                <a:spcPts val="1200"/>
              </a:spcAft>
            </a:pPr>
            <a:r>
              <a:rPr lang="en-US" sz="3200" spc="-100" dirty="0" err="1" smtClean="0">
                <a:solidFill>
                  <a:schemeClr val="bg1"/>
                </a:solidFill>
                <a:effectLst>
                  <a:outerShdw blurRad="50800" dist="38100" dir="5400000" algn="t" rotWithShape="0">
                    <a:prstClr val="black">
                      <a:alpha val="40000"/>
                    </a:prstClr>
                  </a:outerShdw>
                </a:effectLst>
              </a:rPr>
              <a:t>Steeltoe</a:t>
            </a:r>
            <a:endParaRPr lang="en-US" sz="3200" spc="-100" dirty="0">
              <a:solidFill>
                <a:schemeClr val="bg1"/>
              </a:solidFill>
              <a:effectLst>
                <a:outerShdw blurRad="50800" dist="38100" dir="5400000" algn="t" rotWithShape="0">
                  <a:prstClr val="black">
                    <a:alpha val="40000"/>
                  </a:prstClr>
                </a:outerShdw>
              </a:effectLs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1000"/>
                                        <p:tgtEl>
                                          <p:spTgt spid="135"/>
                                        </p:tgtEl>
                                      </p:cBhvr>
                                    </p:animEffect>
                                  </p:childTnLst>
                                </p:cTn>
                              </p:par>
                              <p:par>
                                <p:cTn id="12" presetID="10" presetClass="entr" presetSubtype="0" fill="hold" nodeType="withEffect">
                                  <p:stCondLst>
                                    <p:cond delay="0"/>
                                  </p:stCondLst>
                                  <p:childTnLst>
                                    <p:set>
                                      <p:cBhvr>
                                        <p:cTn id="13" dur="1" fill="hold">
                                          <p:stCondLst>
                                            <p:cond delay="0"/>
                                          </p:stCondLst>
                                        </p:cTn>
                                        <p:tgtEl>
                                          <p:spTgt spid="136"/>
                                        </p:tgtEl>
                                        <p:attrNameLst>
                                          <p:attrName>style.visibility</p:attrName>
                                        </p:attrNameLst>
                                      </p:cBhvr>
                                      <p:to>
                                        <p:strVal val="visible"/>
                                      </p:to>
                                    </p:set>
                                    <p:animEffect transition="in" filter="fade">
                                      <p:cBhvr>
                                        <p:cTn id="14"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113721" y="149918"/>
            <a:ext cx="8796928" cy="474445"/>
          </a:xfrm>
          <a:prstGeom prst="rect">
            <a:avLst/>
          </a:prstGeom>
          <a:noFill/>
          <a:ln>
            <a:noFill/>
          </a:ln>
        </p:spPr>
        <p:txBody>
          <a:bodyPr lIns="91425" tIns="45700" rIns="91425" bIns="45700" anchor="t" anchorCtr="0">
            <a:noAutofit/>
          </a:bodyPr>
          <a:lstStyle/>
          <a:p>
            <a:pPr marL="0" marR="0" lvl="0" indent="0" algn="l" rtl="0">
              <a:spcBef>
                <a:spcPts val="0"/>
              </a:spcBef>
              <a:buClr>
                <a:srgbClr val="F79646"/>
              </a:buClr>
              <a:buSzPct val="25000"/>
              <a:buFont typeface="Arial"/>
              <a:buNone/>
            </a:pPr>
            <a:r>
              <a:rPr lang="en-US" sz="3200" b="0" i="0" u="none" strike="noStrike" cap="none" dirty="0">
                <a:solidFill>
                  <a:srgbClr val="F79646"/>
                </a:solidFill>
                <a:latin typeface="Arial"/>
                <a:ea typeface="Arial"/>
                <a:cs typeface="Arial"/>
                <a:sym typeface="Arial"/>
              </a:rPr>
              <a:t>Monolithic Applications Drive Complex, </a:t>
            </a:r>
            <a:br>
              <a:rPr lang="en-US" sz="3200" b="0" i="0" u="none" strike="noStrike" cap="none" dirty="0">
                <a:solidFill>
                  <a:srgbClr val="F79646"/>
                </a:solidFill>
                <a:latin typeface="Arial"/>
                <a:ea typeface="Arial"/>
                <a:cs typeface="Arial"/>
                <a:sym typeface="Arial"/>
              </a:rPr>
            </a:br>
            <a:r>
              <a:rPr lang="en-US" sz="3200" b="0" i="0" u="none" strike="noStrike" cap="none" dirty="0">
                <a:solidFill>
                  <a:srgbClr val="F79646"/>
                </a:solidFill>
                <a:latin typeface="Arial"/>
                <a:ea typeface="Arial"/>
                <a:cs typeface="Arial"/>
                <a:sym typeface="Arial"/>
              </a:rPr>
              <a:t>Manual Deploys &amp; Waterfall Release Cycles</a:t>
            </a:r>
          </a:p>
        </p:txBody>
      </p:sp>
      <p:sp>
        <p:nvSpPr>
          <p:cNvPr id="156" name="Shape 156"/>
          <p:cNvSpPr/>
          <p:nvPr/>
        </p:nvSpPr>
        <p:spPr>
          <a:xfrm>
            <a:off x="1804965" y="4123267"/>
            <a:ext cx="6958035" cy="907343"/>
          </a:xfrm>
          <a:prstGeom prst="rect">
            <a:avLst/>
          </a:prstGeom>
          <a:noFill/>
          <a:ln>
            <a:noFill/>
          </a:ln>
        </p:spPr>
        <p:txBody>
          <a:bodyPr lIns="91425" tIns="45700" rIns="91425" bIns="45700" anchor="t" anchorCtr="0">
            <a:noAutofit/>
          </a:bodyPr>
          <a:lstStyle/>
          <a:p>
            <a:pPr algn="ctr" defTabSz="914400">
              <a:buSzPct val="25000"/>
            </a:pPr>
            <a:r>
              <a:rPr lang="en-US" kern="0">
                <a:solidFill>
                  <a:srgbClr val="FFFFFF"/>
                </a:solidFill>
                <a:latin typeface="Arial"/>
                <a:ea typeface="Arial"/>
                <a:cs typeface="Arial"/>
                <a:sym typeface="Arial"/>
              </a:rPr>
              <a:t>Can you deliver full CI/CD for every major app in your portfolio today, or are you doing 75+ step manual deployments?</a:t>
            </a:r>
          </a:p>
        </p:txBody>
      </p:sp>
      <p:sp>
        <p:nvSpPr>
          <p:cNvPr id="157" name="Shape 157"/>
          <p:cNvSpPr/>
          <p:nvPr/>
        </p:nvSpPr>
        <p:spPr>
          <a:xfrm>
            <a:off x="509250" y="2018641"/>
            <a:ext cx="1137489" cy="320601"/>
          </a:xfrm>
          <a:prstGeom prst="rect">
            <a:avLst/>
          </a:prstGeom>
          <a:noFill/>
          <a:ln>
            <a:noFill/>
          </a:ln>
        </p:spPr>
        <p:txBody>
          <a:bodyPr lIns="91425" tIns="45700" rIns="91425" bIns="45700" anchor="t" anchorCtr="0">
            <a:noAutofit/>
          </a:bodyPr>
          <a:lstStyle/>
          <a:p>
            <a:pPr algn="ctr" defTabSz="914400">
              <a:lnSpc>
                <a:spcPct val="128571"/>
              </a:lnSpc>
              <a:buSzPct val="25000"/>
            </a:pPr>
            <a:r>
              <a:rPr lang="en-US" sz="1400" b="1" kern="0">
                <a:solidFill>
                  <a:srgbClr val="FFFFFF"/>
                </a:solidFill>
                <a:latin typeface="Arial"/>
                <a:ea typeface="Arial"/>
                <a:cs typeface="Arial"/>
                <a:sym typeface="Arial"/>
              </a:rPr>
              <a:t>Developer</a:t>
            </a:r>
          </a:p>
        </p:txBody>
      </p:sp>
      <p:sp>
        <p:nvSpPr>
          <p:cNvPr id="158" name="Shape 158"/>
          <p:cNvSpPr/>
          <p:nvPr/>
        </p:nvSpPr>
        <p:spPr>
          <a:xfrm>
            <a:off x="577287" y="4320228"/>
            <a:ext cx="992815" cy="320601"/>
          </a:xfrm>
          <a:prstGeom prst="rect">
            <a:avLst/>
          </a:prstGeom>
          <a:noFill/>
          <a:ln>
            <a:noFill/>
          </a:ln>
        </p:spPr>
        <p:txBody>
          <a:bodyPr lIns="91425" tIns="45700" rIns="91425" bIns="45700" anchor="t" anchorCtr="0">
            <a:noAutofit/>
          </a:bodyPr>
          <a:lstStyle/>
          <a:p>
            <a:pPr algn="ctr" defTabSz="914400">
              <a:lnSpc>
                <a:spcPct val="128571"/>
              </a:lnSpc>
              <a:buSzPct val="25000"/>
            </a:pPr>
            <a:r>
              <a:rPr lang="en-US" sz="1400" b="1" kern="0">
                <a:solidFill>
                  <a:srgbClr val="FFFFFF"/>
                </a:solidFill>
                <a:latin typeface="Arial"/>
                <a:ea typeface="Arial"/>
                <a:cs typeface="Arial"/>
                <a:sym typeface="Arial"/>
              </a:rPr>
              <a:t>Operator</a:t>
            </a:r>
          </a:p>
        </p:txBody>
      </p:sp>
      <p:sp>
        <p:nvSpPr>
          <p:cNvPr id="159" name="Shape 159"/>
          <p:cNvSpPr/>
          <p:nvPr/>
        </p:nvSpPr>
        <p:spPr>
          <a:xfrm>
            <a:off x="2227241" y="1256632"/>
            <a:ext cx="6181496" cy="2866635"/>
          </a:xfrm>
          <a:prstGeom prst="roundRect">
            <a:avLst>
              <a:gd name="adj" fmla="val 8273"/>
            </a:avLst>
          </a:prstGeom>
          <a:solidFill>
            <a:srgbClr val="FFFFFF"/>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algn="ctr" defTabSz="914400"/>
            <a:endParaRPr kern="0">
              <a:solidFill>
                <a:srgbClr val="FFFFFF"/>
              </a:solidFill>
              <a:latin typeface="Calibri"/>
              <a:ea typeface="Calibri"/>
              <a:cs typeface="Calibri"/>
              <a:sym typeface="Calibri"/>
            </a:endParaRPr>
          </a:p>
        </p:txBody>
      </p:sp>
      <p:pic>
        <p:nvPicPr>
          <p:cNvPr id="160" name="Shape 160"/>
          <p:cNvPicPr preferRelativeResize="0"/>
          <p:nvPr/>
        </p:nvPicPr>
        <p:blipFill rotWithShape="1">
          <a:blip r:embed="rId3">
            <a:alphaModFix/>
          </a:blip>
          <a:srcRect/>
          <a:stretch/>
        </p:blipFill>
        <p:spPr>
          <a:xfrm>
            <a:off x="2329190" y="1365883"/>
            <a:ext cx="5962244" cy="2687450"/>
          </a:xfrm>
          <a:prstGeom prst="rect">
            <a:avLst/>
          </a:prstGeom>
          <a:noFill/>
          <a:ln>
            <a:noFill/>
          </a:ln>
        </p:spPr>
      </p:pic>
      <p:pic>
        <p:nvPicPr>
          <p:cNvPr id="161" name="Shape 161"/>
          <p:cNvPicPr preferRelativeResize="0"/>
          <p:nvPr/>
        </p:nvPicPr>
        <p:blipFill rotWithShape="1">
          <a:blip r:embed="rId4">
            <a:alphaModFix/>
          </a:blip>
          <a:srcRect/>
          <a:stretch/>
        </p:blipFill>
        <p:spPr>
          <a:xfrm flipH="1">
            <a:off x="685295" y="1413255"/>
            <a:ext cx="661436" cy="707924"/>
          </a:xfrm>
          <a:prstGeom prst="rect">
            <a:avLst/>
          </a:prstGeom>
          <a:noFill/>
          <a:ln>
            <a:noFill/>
          </a:ln>
        </p:spPr>
      </p:pic>
      <p:pic>
        <p:nvPicPr>
          <p:cNvPr id="162" name="Shape 162"/>
          <p:cNvPicPr preferRelativeResize="0"/>
          <p:nvPr/>
        </p:nvPicPr>
        <p:blipFill rotWithShape="1">
          <a:blip r:embed="rId5">
            <a:alphaModFix/>
          </a:blip>
          <a:srcRect/>
          <a:stretch/>
        </p:blipFill>
        <p:spPr>
          <a:xfrm flipH="1">
            <a:off x="685295" y="3699371"/>
            <a:ext cx="663858" cy="707924"/>
          </a:xfrm>
          <a:prstGeom prst="rect">
            <a:avLst/>
          </a:prstGeom>
          <a:noFill/>
          <a:ln>
            <a:noFill/>
          </a:ln>
        </p:spPr>
      </p:pic>
      <p:pic>
        <p:nvPicPr>
          <p:cNvPr id="163" name="Shape 163"/>
          <p:cNvPicPr preferRelativeResize="0"/>
          <p:nvPr/>
        </p:nvPicPr>
        <p:blipFill rotWithShape="1">
          <a:blip r:embed="rId6">
            <a:alphaModFix/>
          </a:blip>
          <a:srcRect/>
          <a:stretch/>
        </p:blipFill>
        <p:spPr>
          <a:xfrm>
            <a:off x="113721" y="2160850"/>
            <a:ext cx="2113519" cy="1892484"/>
          </a:xfrm>
          <a:prstGeom prst="rect">
            <a:avLst/>
          </a:prstGeom>
          <a:noFill/>
          <a:ln>
            <a:noFill/>
          </a:ln>
        </p:spPr>
      </p:pic>
    </p:spTree>
    <p:extLst>
      <p:ext uri="{BB962C8B-B14F-4D97-AF65-F5344CB8AC3E}">
        <p14:creationId xmlns:p14="http://schemas.microsoft.com/office/powerpoint/2010/main" val="6137323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366712" y="1074737"/>
            <a:ext cx="8410499" cy="3383099"/>
          </a:xfrm>
          <a:prstGeom prst="rect">
            <a:avLst/>
          </a:prstGeom>
          <a:noFill/>
          <a:ln>
            <a:noFill/>
          </a:ln>
        </p:spPr>
        <p:txBody>
          <a:bodyPr lIns="91425" tIns="91425" rIns="91425" bIns="91425" anchor="t" anchorCtr="0">
            <a:noAutofit/>
          </a:bodyPr>
          <a:lstStyle/>
          <a:p>
            <a:pPr marL="0" marR="0" lvl="0" indent="88900" algn="l" rtl="0">
              <a:lnSpc>
                <a:spcPct val="115000"/>
              </a:lnSpc>
              <a:spcBef>
                <a:spcPts val="0"/>
              </a:spcBef>
              <a:spcAft>
                <a:spcPts val="0"/>
              </a:spcAft>
              <a:buClr>
                <a:schemeClr val="accent1"/>
              </a:buClr>
              <a:buSzPct val="25000"/>
              <a:buFont typeface="Noto Sans Symbols"/>
              <a:buNone/>
            </a:pPr>
            <a:r>
              <a:rPr lang="en-US" sz="2000" b="1" i="1" u="none" strike="noStrike" cap="none" dirty="0" err="1">
                <a:solidFill>
                  <a:srgbClr val="000000"/>
                </a:solidFill>
                <a:sym typeface="Arial"/>
              </a:rPr>
              <a:t>Steel</a:t>
            </a:r>
            <a:r>
              <a:rPr lang="en-US" sz="2000" b="1" i="1" dirty="0" err="1"/>
              <a:t>t</a:t>
            </a:r>
            <a:r>
              <a:rPr lang="en-US" sz="2000" b="1" i="1" u="none" strike="noStrike" cap="none" dirty="0" err="1">
                <a:solidFill>
                  <a:srgbClr val="000000"/>
                </a:solidFill>
                <a:sym typeface="Arial"/>
              </a:rPr>
              <a:t>oe</a:t>
            </a:r>
            <a:r>
              <a:rPr lang="en-US" sz="2000" b="0" i="1" u="none" strike="noStrike" cap="none" dirty="0">
                <a:solidFill>
                  <a:srgbClr val="000000"/>
                </a:solidFill>
                <a:latin typeface="Arial"/>
                <a:ea typeface="Arial"/>
                <a:cs typeface="Arial"/>
                <a:sym typeface="Arial"/>
              </a:rPr>
              <a:t> is a framework providing best practices for </a:t>
            </a:r>
            <a:r>
              <a:rPr lang="en-US" sz="2000" b="0" i="1" u="none" strike="noStrike" cap="none" dirty="0" err="1">
                <a:solidFill>
                  <a:srgbClr val="000000"/>
                </a:solidFill>
                <a:latin typeface="Arial"/>
                <a:ea typeface="Arial"/>
                <a:cs typeface="Arial"/>
                <a:sym typeface="Arial"/>
              </a:rPr>
              <a:t>microservices</a:t>
            </a:r>
            <a:r>
              <a:rPr lang="en-US" sz="2000" b="0" i="1" u="none" strike="noStrike" cap="none" dirty="0">
                <a:solidFill>
                  <a:srgbClr val="000000"/>
                </a:solidFill>
                <a:latin typeface="Arial"/>
                <a:ea typeface="Arial"/>
                <a:cs typeface="Arial"/>
                <a:sym typeface="Arial"/>
              </a:rPr>
              <a:t> in the .NET </a:t>
            </a:r>
            <a:r>
              <a:rPr lang="en-US" sz="2000" b="0" i="1" u="none" strike="noStrike" cap="none" dirty="0" smtClean="0">
                <a:solidFill>
                  <a:srgbClr val="000000"/>
                </a:solidFill>
                <a:latin typeface="Arial"/>
                <a:ea typeface="Arial"/>
                <a:cs typeface="Arial"/>
                <a:sym typeface="Arial"/>
              </a:rPr>
              <a:t>ecosystem</a:t>
            </a:r>
            <a:endParaRPr lang="en-US" sz="2000" b="0" i="1" u="none" strike="noStrike" cap="none" dirty="0">
              <a:solidFill>
                <a:srgbClr val="000000"/>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US" sz="2000" b="0" i="0" u="none" strike="noStrike" cap="none" dirty="0">
                <a:solidFill>
                  <a:srgbClr val="000000"/>
                </a:solidFill>
                <a:latin typeface="Arial"/>
                <a:ea typeface="Arial"/>
                <a:cs typeface="Arial"/>
                <a:sym typeface="Arial"/>
              </a:rPr>
              <a:t>cross </a:t>
            </a:r>
            <a:r>
              <a:rPr lang="en-US" sz="2000" b="0" i="0" u="none" strike="noStrike" cap="none" dirty="0" err="1">
                <a:solidFill>
                  <a:srgbClr val="000000"/>
                </a:solidFill>
                <a:latin typeface="Arial"/>
                <a:ea typeface="Arial"/>
                <a:cs typeface="Arial"/>
                <a:sym typeface="Arial"/>
              </a:rPr>
              <a:t>microservice</a:t>
            </a:r>
            <a:r>
              <a:rPr lang="en-US" sz="2000" b="0" i="0" u="none" strike="noStrike" cap="none" dirty="0">
                <a:solidFill>
                  <a:srgbClr val="000000"/>
                </a:solidFill>
                <a:latin typeface="Arial"/>
                <a:ea typeface="Arial"/>
                <a:cs typeface="Arial"/>
                <a:sym typeface="Arial"/>
              </a:rPr>
              <a:t> configuration using Spring Cloud </a:t>
            </a:r>
            <a:r>
              <a:rPr lang="en-US" sz="2000" b="0" i="0" u="none" strike="noStrike" cap="none" dirty="0" err="1">
                <a:solidFill>
                  <a:srgbClr val="000000"/>
                </a:solidFill>
                <a:latin typeface="Arial"/>
                <a:ea typeface="Arial"/>
                <a:cs typeface="Arial"/>
                <a:sym typeface="Arial"/>
              </a:rPr>
              <a:t>Config</a:t>
            </a:r>
            <a:r>
              <a:rPr lang="en-US" sz="2000" b="0" i="0" u="none" strike="noStrike" cap="none" dirty="0">
                <a:solidFill>
                  <a:srgbClr val="000000"/>
                </a:solidFill>
                <a:latin typeface="Arial"/>
                <a:ea typeface="Arial"/>
                <a:cs typeface="Arial"/>
                <a:sym typeface="Arial"/>
              </a:rPr>
              <a:t> Server</a:t>
            </a:r>
          </a:p>
          <a:p>
            <a:pPr marL="457200" marR="0" lvl="0" indent="-355600" algn="l" rtl="0">
              <a:lnSpc>
                <a:spcPct val="115000"/>
              </a:lnSpc>
              <a:spcBef>
                <a:spcPts val="0"/>
              </a:spcBef>
              <a:spcAft>
                <a:spcPts val="0"/>
              </a:spcAft>
              <a:buClr>
                <a:schemeClr val="dk1"/>
              </a:buClr>
              <a:buSzPct val="100000"/>
              <a:buFont typeface="Arial"/>
              <a:buChar char="•"/>
            </a:pPr>
            <a:r>
              <a:rPr lang="en-US" sz="2000" b="0" i="0" u="none" strike="noStrike" cap="none" dirty="0">
                <a:solidFill>
                  <a:srgbClr val="000000"/>
                </a:solidFill>
                <a:latin typeface="Arial"/>
                <a:ea typeface="Arial"/>
                <a:cs typeface="Arial"/>
                <a:sym typeface="Arial"/>
              </a:rPr>
              <a:t>service discovery provided by Eureka</a:t>
            </a:r>
          </a:p>
          <a:p>
            <a:pPr marL="457200" marR="0" lvl="0" indent="-355600" algn="l" rtl="0">
              <a:lnSpc>
                <a:spcPct val="115000"/>
              </a:lnSpc>
              <a:spcBef>
                <a:spcPts val="0"/>
              </a:spcBef>
              <a:spcAft>
                <a:spcPts val="0"/>
              </a:spcAft>
              <a:buClr>
                <a:schemeClr val="dk1"/>
              </a:buClr>
              <a:buSzPct val="100000"/>
              <a:buFont typeface="Arial"/>
              <a:buChar char="•"/>
            </a:pPr>
            <a:r>
              <a:rPr lang="en-US" sz="2000" b="0" i="0" u="none" strike="noStrike" cap="none" dirty="0">
                <a:solidFill>
                  <a:srgbClr val="000000"/>
                </a:solidFill>
                <a:latin typeface="Arial"/>
                <a:ea typeface="Arial"/>
                <a:cs typeface="Arial"/>
                <a:sym typeface="Arial"/>
              </a:rPr>
              <a:t>circuit breaker </a:t>
            </a:r>
            <a:r>
              <a:rPr lang="en-US" sz="2000" b="0" i="0" u="none" strike="noStrike" cap="none" dirty="0" smtClean="0">
                <a:solidFill>
                  <a:srgbClr val="000000"/>
                </a:solidFill>
                <a:latin typeface="Arial"/>
                <a:ea typeface="Arial"/>
                <a:cs typeface="Arial"/>
                <a:sym typeface="Arial"/>
              </a:rPr>
              <a:t>behavior</a:t>
            </a:r>
          </a:p>
        </p:txBody>
      </p:sp>
      <p:sp>
        <p:nvSpPr>
          <p:cNvPr id="235" name="Shape 235"/>
          <p:cNvSpPr txBox="1">
            <a:spLocks noGrp="1"/>
          </p:cNvSpPr>
          <p:nvPr>
            <p:ph type="title"/>
          </p:nvPr>
        </p:nvSpPr>
        <p:spPr>
          <a:xfrm>
            <a:off x="35963" y="325437"/>
            <a:ext cx="8777288" cy="884798"/>
          </a:xfrm>
          <a:prstGeom prst="rect">
            <a:avLst/>
          </a:prstGeom>
          <a:noFill/>
          <a:ln>
            <a:noFill/>
          </a:ln>
        </p:spPr>
        <p:txBody>
          <a:bodyPr lIns="91425" tIns="91425" rIns="91425" bIns="91425" anchor="b" anchorCtr="0">
            <a:noAutofit/>
          </a:bodyPr>
          <a:lstStyle/>
          <a:p>
            <a:pPr marL="0" marR="0" lvl="0" indent="0" algn="ctr" rtl="0">
              <a:lnSpc>
                <a:spcPct val="90000"/>
              </a:lnSpc>
              <a:spcBef>
                <a:spcPts val="0"/>
              </a:spcBef>
              <a:spcAft>
                <a:spcPts val="0"/>
              </a:spcAft>
              <a:buClr>
                <a:schemeClr val="dk2"/>
              </a:buClr>
              <a:buSzPct val="25000"/>
              <a:buFont typeface="Arial"/>
              <a:buNone/>
            </a:pPr>
            <a:r>
              <a:rPr lang="en-US" sz="2800" dirty="0" smtClean="0">
                <a:solidFill>
                  <a:schemeClr val="dk2"/>
                </a:solidFill>
              </a:rPr>
              <a:t>Application Framework                                  </a:t>
            </a:r>
            <a:br>
              <a:rPr lang="en-US" sz="2800" dirty="0" smtClean="0">
                <a:solidFill>
                  <a:schemeClr val="dk2"/>
                </a:solidFill>
              </a:rPr>
            </a:br>
            <a:r>
              <a:rPr lang="en-US" sz="2800" dirty="0" smtClean="0">
                <a:solidFill>
                  <a:schemeClr val="dk2"/>
                </a:solidFill>
              </a:rPr>
              <a:t>      </a:t>
            </a:r>
            <a:r>
              <a:rPr lang="en-US" sz="2800" dirty="0" err="1" smtClean="0">
                <a:solidFill>
                  <a:schemeClr val="dk2"/>
                </a:solidFill>
              </a:rPr>
              <a:t>Steeltoe</a:t>
            </a:r>
            <a:endParaRPr lang="en-US" sz="2800" dirty="0">
              <a:solidFill>
                <a:srgbClr val="33928A"/>
              </a:solidFill>
            </a:endParaRPr>
          </a:p>
        </p:txBody>
      </p:sp>
      <p:pic>
        <p:nvPicPr>
          <p:cNvPr id="236" name="Shape 236"/>
          <p:cNvPicPr preferRelativeResize="0"/>
          <p:nvPr/>
        </p:nvPicPr>
        <p:blipFill rotWithShape="1">
          <a:blip r:embed="rId3">
            <a:alphaModFix/>
          </a:blip>
          <a:srcRect/>
          <a:stretch/>
        </p:blipFill>
        <p:spPr>
          <a:xfrm>
            <a:off x="3510207" y="3362248"/>
            <a:ext cx="914400" cy="914400"/>
          </a:xfrm>
          <a:prstGeom prst="rect">
            <a:avLst/>
          </a:prstGeom>
          <a:noFill/>
          <a:ln>
            <a:noFill/>
          </a:ln>
        </p:spPr>
      </p:pic>
      <p:pic>
        <p:nvPicPr>
          <p:cNvPr id="237" name="Shape 237"/>
          <p:cNvPicPr preferRelativeResize="0"/>
          <p:nvPr/>
        </p:nvPicPr>
        <p:blipFill rotWithShape="1">
          <a:blip r:embed="rId4">
            <a:alphaModFix/>
          </a:blip>
          <a:srcRect/>
          <a:stretch/>
        </p:blipFill>
        <p:spPr>
          <a:xfrm>
            <a:off x="6278558" y="3362248"/>
            <a:ext cx="914400" cy="914400"/>
          </a:xfrm>
          <a:prstGeom prst="rect">
            <a:avLst/>
          </a:prstGeom>
          <a:noFill/>
          <a:ln>
            <a:noFill/>
          </a:ln>
        </p:spPr>
      </p:pic>
      <p:pic>
        <p:nvPicPr>
          <p:cNvPr id="238" name="Shape 238"/>
          <p:cNvPicPr preferRelativeResize="0"/>
          <p:nvPr/>
        </p:nvPicPr>
        <p:blipFill rotWithShape="1">
          <a:blip r:embed="rId5">
            <a:alphaModFix/>
          </a:blip>
          <a:srcRect/>
          <a:stretch/>
        </p:blipFill>
        <p:spPr>
          <a:xfrm>
            <a:off x="4894382" y="3362248"/>
            <a:ext cx="914400" cy="914400"/>
          </a:xfrm>
          <a:prstGeom prst="rect">
            <a:avLst/>
          </a:prstGeom>
          <a:noFill/>
          <a:ln>
            <a:noFill/>
          </a:ln>
        </p:spPr>
      </p:pic>
      <p:pic>
        <p:nvPicPr>
          <p:cNvPr id="239" name="Shape 239"/>
          <p:cNvPicPr preferRelativeResize="0"/>
          <p:nvPr/>
        </p:nvPicPr>
        <p:blipFill rotWithShape="1">
          <a:blip r:embed="rId6">
            <a:alphaModFix/>
          </a:blip>
          <a:srcRect/>
          <a:stretch/>
        </p:blipFill>
        <p:spPr>
          <a:xfrm>
            <a:off x="2126030" y="3362248"/>
            <a:ext cx="914400" cy="914400"/>
          </a:xfrm>
          <a:prstGeom prst="rect">
            <a:avLst/>
          </a:prstGeom>
          <a:noFill/>
          <a:ln>
            <a:noFill/>
          </a:ln>
        </p:spPr>
      </p:pic>
      <p:sp>
        <p:nvSpPr>
          <p:cNvPr id="240" name="Shape 240"/>
          <p:cNvSpPr txBox="1"/>
          <p:nvPr/>
        </p:nvSpPr>
        <p:spPr>
          <a:xfrm>
            <a:off x="2152914" y="4394335"/>
            <a:ext cx="8730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Cloud</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Services</a:t>
            </a:r>
          </a:p>
        </p:txBody>
      </p:sp>
      <p:sp>
        <p:nvSpPr>
          <p:cNvPr id="241" name="Shape 241"/>
          <p:cNvSpPr txBox="1"/>
          <p:nvPr/>
        </p:nvSpPr>
        <p:spPr>
          <a:xfrm>
            <a:off x="3538714" y="4402226"/>
            <a:ext cx="8514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Service</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Registry</a:t>
            </a:r>
          </a:p>
        </p:txBody>
      </p:sp>
      <p:sp>
        <p:nvSpPr>
          <p:cNvPr id="242" name="Shape 242"/>
          <p:cNvSpPr txBox="1"/>
          <p:nvPr/>
        </p:nvSpPr>
        <p:spPr>
          <a:xfrm>
            <a:off x="4985739" y="4402226"/>
            <a:ext cx="723299"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Config</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Server</a:t>
            </a:r>
          </a:p>
        </p:txBody>
      </p:sp>
      <p:sp>
        <p:nvSpPr>
          <p:cNvPr id="243" name="Shape 243"/>
          <p:cNvSpPr txBox="1"/>
          <p:nvPr/>
        </p:nvSpPr>
        <p:spPr>
          <a:xfrm>
            <a:off x="6331516" y="4402226"/>
            <a:ext cx="8133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Circuit</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Breaker</a:t>
            </a:r>
          </a:p>
        </p:txBody>
      </p:sp>
      <p:pic>
        <p:nvPicPr>
          <p:cNvPr id="244" name="Shape 244"/>
          <p:cNvPicPr preferRelativeResize="0"/>
          <p:nvPr/>
        </p:nvPicPr>
        <p:blipFill rotWithShape="1">
          <a:blip r:embed="rId7">
            <a:alphaModFix/>
          </a:blip>
          <a:srcRect/>
          <a:stretch/>
        </p:blipFill>
        <p:spPr>
          <a:xfrm>
            <a:off x="1107666" y="168238"/>
            <a:ext cx="765675" cy="617699"/>
          </a:xfrm>
          <a:prstGeom prst="rect">
            <a:avLst/>
          </a:prstGeom>
          <a:noFill/>
          <a:ln>
            <a:noFill/>
          </a:ln>
        </p:spPr>
      </p:pic>
      <p:pic>
        <p:nvPicPr>
          <p:cNvPr id="245" name="Shape 245"/>
          <p:cNvPicPr preferRelativeResize="0"/>
          <p:nvPr/>
        </p:nvPicPr>
        <p:blipFill rotWithShape="1">
          <a:blip r:embed="rId8">
            <a:alphaModFix/>
          </a:blip>
          <a:srcRect/>
          <a:stretch/>
        </p:blipFill>
        <p:spPr>
          <a:xfrm>
            <a:off x="6730584" y="22862"/>
            <a:ext cx="2046627" cy="685100"/>
          </a:xfrm>
          <a:prstGeom prst="rect">
            <a:avLst/>
          </a:prstGeom>
          <a:noFill/>
          <a:ln>
            <a:noFill/>
          </a:ln>
        </p:spPr>
      </p:pic>
      <p:sp>
        <p:nvSpPr>
          <p:cNvPr id="246" name="Shape 246"/>
          <p:cNvSpPr txBox="1"/>
          <p:nvPr/>
        </p:nvSpPr>
        <p:spPr>
          <a:xfrm>
            <a:off x="103825" y="4610025"/>
            <a:ext cx="1536300" cy="307500"/>
          </a:xfrm>
          <a:prstGeom prst="rect">
            <a:avLst/>
          </a:prstGeom>
          <a:noFill/>
          <a:ln>
            <a:noFill/>
          </a:ln>
        </p:spPr>
        <p:txBody>
          <a:bodyPr lIns="91425" tIns="91425" rIns="91425" bIns="91425" anchor="ctr" anchorCtr="0">
            <a:noAutofit/>
          </a:bodyPr>
          <a:lstStyle/>
          <a:p>
            <a:pPr lvl="0" rtl="0">
              <a:spcBef>
                <a:spcPts val="0"/>
              </a:spcBef>
              <a:buNone/>
            </a:pPr>
            <a:r>
              <a:rPr lang="en-US" u="sng" dirty="0">
                <a:solidFill>
                  <a:schemeClr val="accent2"/>
                </a:solidFill>
                <a:hlinkClick r:id="rId9"/>
              </a:rPr>
              <a:t>http://steeltoe.io</a:t>
            </a:r>
            <a:r>
              <a:rPr lang="en-US" dirty="0">
                <a:solidFill>
                  <a:schemeClr val="lt2"/>
                </a:solidFill>
              </a:rPr>
              <a:t> </a:t>
            </a:r>
            <a:endParaRPr lang="en-US" dirty="0">
              <a:solidFill>
                <a:srgbClr val="33928A"/>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366712" y="1074737"/>
            <a:ext cx="8410499" cy="3383099"/>
          </a:xfrm>
          <a:prstGeom prst="rect">
            <a:avLst/>
          </a:prstGeom>
          <a:noFill/>
          <a:ln>
            <a:noFill/>
          </a:ln>
        </p:spPr>
        <p:txBody>
          <a:bodyPr lIns="91425" tIns="91425" rIns="91425" bIns="91425" anchor="t" anchorCtr="0">
            <a:noAutofit/>
          </a:bodyPr>
          <a:lstStyle/>
          <a:p>
            <a:pPr lvl="0" indent="0">
              <a:buNone/>
            </a:pPr>
            <a:r>
              <a:rPr lang="en-US" sz="2000" b="1" i="1" dirty="0" err="1"/>
              <a:t>Steeltoe</a:t>
            </a:r>
            <a:r>
              <a:rPr lang="en-US" sz="2000" dirty="0"/>
              <a:t> works...</a:t>
            </a:r>
          </a:p>
          <a:p>
            <a:pPr lvl="0" indent="0">
              <a:buNone/>
            </a:pPr>
            <a:r>
              <a:rPr lang="en-US" sz="2000" dirty="0" smtClean="0"/>
              <a:t>	with different versions of .NET framework </a:t>
            </a:r>
            <a:r>
              <a:rPr lang="en-US" sz="2000" i="1" u="sng" dirty="0"/>
              <a:t>and</a:t>
            </a:r>
            <a:r>
              <a:rPr lang="en-US" sz="2000" dirty="0"/>
              <a:t> with </a:t>
            </a:r>
            <a:r>
              <a:rPr lang="en-US" sz="2000" dirty="0" smtClean="0"/>
              <a:t>.NET core</a:t>
            </a:r>
            <a:endParaRPr lang="en-US" sz="2000" dirty="0"/>
          </a:p>
          <a:p>
            <a:pPr lvl="0" indent="0">
              <a:buNone/>
            </a:pPr>
            <a:r>
              <a:rPr lang="en-US" sz="2000" dirty="0" smtClean="0"/>
              <a:t>	on </a:t>
            </a:r>
            <a:r>
              <a:rPr lang="en-US" sz="2000" dirty="0"/>
              <a:t>Windows </a:t>
            </a:r>
            <a:r>
              <a:rPr lang="en-US" sz="2000" i="1" u="sng" dirty="0"/>
              <a:t>and</a:t>
            </a:r>
            <a:r>
              <a:rPr lang="en-US" sz="2000" dirty="0"/>
              <a:t> on Linux</a:t>
            </a:r>
          </a:p>
          <a:p>
            <a:pPr lvl="0" indent="0">
              <a:buNone/>
            </a:pPr>
            <a:r>
              <a:rPr lang="en-US" sz="2000" dirty="0" smtClean="0"/>
              <a:t>	standalone </a:t>
            </a:r>
            <a:r>
              <a:rPr lang="en-US" sz="2000" i="1" u="sng" dirty="0"/>
              <a:t>and</a:t>
            </a:r>
            <a:r>
              <a:rPr lang="en-US" sz="2000" dirty="0"/>
              <a:t> running on Cloud Foundry</a:t>
            </a:r>
          </a:p>
          <a:p>
            <a:pPr indent="88900">
              <a:lnSpc>
                <a:spcPct val="115000"/>
              </a:lnSpc>
              <a:spcBef>
                <a:spcPts val="0"/>
              </a:spcBef>
              <a:buSzPct val="25000"/>
              <a:buNone/>
            </a:pPr>
            <a:endParaRPr lang="en-US" sz="2000" b="0" i="0" u="none" strike="noStrike" cap="none" dirty="0" smtClean="0">
              <a:solidFill>
                <a:srgbClr val="000000"/>
              </a:solidFill>
              <a:latin typeface="Arial"/>
              <a:ea typeface="Arial"/>
              <a:cs typeface="Arial"/>
              <a:sym typeface="Arial"/>
            </a:endParaRPr>
          </a:p>
        </p:txBody>
      </p:sp>
      <p:sp>
        <p:nvSpPr>
          <p:cNvPr id="235" name="Shape 235"/>
          <p:cNvSpPr txBox="1">
            <a:spLocks noGrp="1"/>
          </p:cNvSpPr>
          <p:nvPr>
            <p:ph type="title"/>
          </p:nvPr>
        </p:nvSpPr>
        <p:spPr>
          <a:xfrm>
            <a:off x="35963" y="325437"/>
            <a:ext cx="8777288" cy="884798"/>
          </a:xfrm>
          <a:prstGeom prst="rect">
            <a:avLst/>
          </a:prstGeom>
          <a:noFill/>
          <a:ln>
            <a:noFill/>
          </a:ln>
        </p:spPr>
        <p:txBody>
          <a:bodyPr lIns="91425" tIns="91425" rIns="91425" bIns="91425" anchor="b" anchorCtr="0">
            <a:noAutofit/>
          </a:bodyPr>
          <a:lstStyle/>
          <a:p>
            <a:pPr marL="0" marR="0" lvl="0" indent="0" algn="ctr" rtl="0">
              <a:lnSpc>
                <a:spcPct val="90000"/>
              </a:lnSpc>
              <a:spcBef>
                <a:spcPts val="0"/>
              </a:spcBef>
              <a:spcAft>
                <a:spcPts val="0"/>
              </a:spcAft>
              <a:buClr>
                <a:schemeClr val="dk2"/>
              </a:buClr>
              <a:buSzPct val="25000"/>
              <a:buFont typeface="Arial"/>
              <a:buNone/>
            </a:pPr>
            <a:r>
              <a:rPr lang="en-US" sz="2800" dirty="0" smtClean="0">
                <a:solidFill>
                  <a:schemeClr val="dk2"/>
                </a:solidFill>
              </a:rPr>
              <a:t>Application Framework                                  </a:t>
            </a:r>
            <a:br>
              <a:rPr lang="en-US" sz="2800" dirty="0" smtClean="0">
                <a:solidFill>
                  <a:schemeClr val="dk2"/>
                </a:solidFill>
              </a:rPr>
            </a:br>
            <a:r>
              <a:rPr lang="en-US" sz="2800" dirty="0" smtClean="0">
                <a:solidFill>
                  <a:schemeClr val="dk2"/>
                </a:solidFill>
              </a:rPr>
              <a:t>      </a:t>
            </a:r>
            <a:r>
              <a:rPr lang="en-US" sz="2800" dirty="0" err="1" smtClean="0">
                <a:solidFill>
                  <a:schemeClr val="dk2"/>
                </a:solidFill>
              </a:rPr>
              <a:t>Steeltoe</a:t>
            </a:r>
            <a:endParaRPr lang="en-US" sz="2800" dirty="0">
              <a:solidFill>
                <a:srgbClr val="33928A"/>
              </a:solidFill>
            </a:endParaRPr>
          </a:p>
        </p:txBody>
      </p:sp>
      <p:pic>
        <p:nvPicPr>
          <p:cNvPr id="236" name="Shape 236"/>
          <p:cNvPicPr preferRelativeResize="0"/>
          <p:nvPr/>
        </p:nvPicPr>
        <p:blipFill rotWithShape="1">
          <a:blip r:embed="rId3">
            <a:alphaModFix/>
          </a:blip>
          <a:srcRect/>
          <a:stretch/>
        </p:blipFill>
        <p:spPr>
          <a:xfrm>
            <a:off x="3510207" y="3362248"/>
            <a:ext cx="914400" cy="914400"/>
          </a:xfrm>
          <a:prstGeom prst="rect">
            <a:avLst/>
          </a:prstGeom>
          <a:noFill/>
          <a:ln>
            <a:noFill/>
          </a:ln>
        </p:spPr>
      </p:pic>
      <p:pic>
        <p:nvPicPr>
          <p:cNvPr id="237" name="Shape 237"/>
          <p:cNvPicPr preferRelativeResize="0"/>
          <p:nvPr/>
        </p:nvPicPr>
        <p:blipFill rotWithShape="1">
          <a:blip r:embed="rId4">
            <a:alphaModFix/>
          </a:blip>
          <a:srcRect/>
          <a:stretch/>
        </p:blipFill>
        <p:spPr>
          <a:xfrm>
            <a:off x="6278558" y="3362248"/>
            <a:ext cx="914400" cy="914400"/>
          </a:xfrm>
          <a:prstGeom prst="rect">
            <a:avLst/>
          </a:prstGeom>
          <a:noFill/>
          <a:ln>
            <a:noFill/>
          </a:ln>
        </p:spPr>
      </p:pic>
      <p:pic>
        <p:nvPicPr>
          <p:cNvPr id="238" name="Shape 238"/>
          <p:cNvPicPr preferRelativeResize="0"/>
          <p:nvPr/>
        </p:nvPicPr>
        <p:blipFill rotWithShape="1">
          <a:blip r:embed="rId5">
            <a:alphaModFix/>
          </a:blip>
          <a:srcRect/>
          <a:stretch/>
        </p:blipFill>
        <p:spPr>
          <a:xfrm>
            <a:off x="4894382" y="3362248"/>
            <a:ext cx="914400" cy="914400"/>
          </a:xfrm>
          <a:prstGeom prst="rect">
            <a:avLst/>
          </a:prstGeom>
          <a:noFill/>
          <a:ln>
            <a:noFill/>
          </a:ln>
        </p:spPr>
      </p:pic>
      <p:pic>
        <p:nvPicPr>
          <p:cNvPr id="239" name="Shape 239"/>
          <p:cNvPicPr preferRelativeResize="0"/>
          <p:nvPr/>
        </p:nvPicPr>
        <p:blipFill rotWithShape="1">
          <a:blip r:embed="rId6">
            <a:alphaModFix/>
          </a:blip>
          <a:srcRect/>
          <a:stretch/>
        </p:blipFill>
        <p:spPr>
          <a:xfrm>
            <a:off x="2126030" y="3362248"/>
            <a:ext cx="914400" cy="914400"/>
          </a:xfrm>
          <a:prstGeom prst="rect">
            <a:avLst/>
          </a:prstGeom>
          <a:noFill/>
          <a:ln>
            <a:noFill/>
          </a:ln>
        </p:spPr>
      </p:pic>
      <p:sp>
        <p:nvSpPr>
          <p:cNvPr id="240" name="Shape 240"/>
          <p:cNvSpPr txBox="1"/>
          <p:nvPr/>
        </p:nvSpPr>
        <p:spPr>
          <a:xfrm>
            <a:off x="2152914" y="4394335"/>
            <a:ext cx="8730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Cloud</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Services</a:t>
            </a:r>
          </a:p>
        </p:txBody>
      </p:sp>
      <p:sp>
        <p:nvSpPr>
          <p:cNvPr id="241" name="Shape 241"/>
          <p:cNvSpPr txBox="1"/>
          <p:nvPr/>
        </p:nvSpPr>
        <p:spPr>
          <a:xfrm>
            <a:off x="3538714" y="4402226"/>
            <a:ext cx="8514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Service</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Registry</a:t>
            </a:r>
          </a:p>
        </p:txBody>
      </p:sp>
      <p:sp>
        <p:nvSpPr>
          <p:cNvPr id="242" name="Shape 242"/>
          <p:cNvSpPr txBox="1"/>
          <p:nvPr/>
        </p:nvSpPr>
        <p:spPr>
          <a:xfrm>
            <a:off x="4985739" y="4402226"/>
            <a:ext cx="723299"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Config</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Server</a:t>
            </a:r>
          </a:p>
        </p:txBody>
      </p:sp>
      <p:sp>
        <p:nvSpPr>
          <p:cNvPr id="243" name="Shape 243"/>
          <p:cNvSpPr txBox="1"/>
          <p:nvPr/>
        </p:nvSpPr>
        <p:spPr>
          <a:xfrm>
            <a:off x="6331516" y="4402226"/>
            <a:ext cx="813300" cy="523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Circuit</a:t>
            </a:r>
          </a:p>
          <a:p>
            <a:pPr marL="0" marR="0" lvl="0" indent="0" algn="ctr" rtl="0">
              <a:lnSpc>
                <a:spcPct val="100000"/>
              </a:lnSpc>
              <a:spcBef>
                <a:spcPts val="0"/>
              </a:spcBef>
              <a:spcAft>
                <a:spcPts val="0"/>
              </a:spcAft>
              <a:buClr>
                <a:srgbClr val="FFFFFF"/>
              </a:buClr>
              <a:buSzPct val="25000"/>
              <a:buFont typeface="Arial"/>
              <a:buNone/>
            </a:pPr>
            <a:r>
              <a:rPr lang="en-US" sz="1400" b="0" i="0" u="none" strike="noStrike" cap="none">
                <a:solidFill>
                  <a:srgbClr val="4D4D4D"/>
                </a:solidFill>
                <a:latin typeface="Arial"/>
                <a:ea typeface="Arial"/>
                <a:cs typeface="Arial"/>
                <a:sym typeface="Arial"/>
              </a:rPr>
              <a:t>Breaker</a:t>
            </a:r>
          </a:p>
        </p:txBody>
      </p:sp>
      <p:sp>
        <p:nvSpPr>
          <p:cNvPr id="246" name="Shape 246"/>
          <p:cNvSpPr txBox="1"/>
          <p:nvPr/>
        </p:nvSpPr>
        <p:spPr>
          <a:xfrm>
            <a:off x="103825" y="4610025"/>
            <a:ext cx="1536300" cy="307500"/>
          </a:xfrm>
          <a:prstGeom prst="rect">
            <a:avLst/>
          </a:prstGeom>
          <a:noFill/>
          <a:ln>
            <a:noFill/>
          </a:ln>
        </p:spPr>
        <p:txBody>
          <a:bodyPr lIns="91425" tIns="91425" rIns="91425" bIns="91425" anchor="ctr" anchorCtr="0">
            <a:noAutofit/>
          </a:bodyPr>
          <a:lstStyle/>
          <a:p>
            <a:pPr lvl="0" rtl="0">
              <a:spcBef>
                <a:spcPts val="0"/>
              </a:spcBef>
              <a:buNone/>
            </a:pPr>
            <a:r>
              <a:rPr lang="en-US" u="sng" dirty="0">
                <a:solidFill>
                  <a:schemeClr val="accent2"/>
                </a:solidFill>
                <a:hlinkClick r:id="rId7"/>
              </a:rPr>
              <a:t>http://steeltoe.io</a:t>
            </a:r>
            <a:r>
              <a:rPr lang="en-US" dirty="0">
                <a:solidFill>
                  <a:schemeClr val="lt2"/>
                </a:solidFill>
              </a:rPr>
              <a:t> </a:t>
            </a:r>
            <a:endParaRPr lang="en-US" dirty="0">
              <a:solidFill>
                <a:srgbClr val="33928A"/>
              </a:solidFill>
            </a:endParaRPr>
          </a:p>
        </p:txBody>
      </p:sp>
    </p:spTree>
    <p:extLst>
      <p:ext uri="{BB962C8B-B14F-4D97-AF65-F5344CB8AC3E}">
        <p14:creationId xmlns:p14="http://schemas.microsoft.com/office/powerpoint/2010/main" val="39061999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bwMode="auto">
          <a:xfrm>
            <a:off x="457200" y="206375"/>
            <a:ext cx="8229600" cy="855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numCol="1" anchor="t" anchorCtr="0" compatLnSpc="1">
            <a:prstTxWarp prst="textNoShape">
              <a:avLst/>
            </a:prstTxWarp>
          </a:bodyPr>
          <a:lstStyle/>
          <a:p>
            <a:pPr algn="ctr"/>
            <a:r>
              <a:rPr lang="en-US" sz="2800" dirty="0">
                <a:solidFill>
                  <a:schemeClr val="dk2"/>
                </a:solidFill>
              </a:rPr>
              <a:t>R</a:t>
            </a:r>
            <a:r>
              <a:rPr lang="en-US" sz="2800" dirty="0" smtClean="0">
                <a:solidFill>
                  <a:schemeClr val="dk2"/>
                </a:solidFill>
              </a:rPr>
              <a:t>un in Cloud Foundry </a:t>
            </a:r>
            <a:br>
              <a:rPr lang="en-US" sz="2800" dirty="0" smtClean="0">
                <a:solidFill>
                  <a:schemeClr val="dk2"/>
                </a:solidFill>
              </a:rPr>
            </a:br>
            <a:r>
              <a:rPr lang="en-US" sz="2800" dirty="0" smtClean="0">
                <a:solidFill>
                  <a:schemeClr val="dk2"/>
                </a:solidFill>
              </a:rPr>
              <a:t>Stack Comparison - .NET </a:t>
            </a:r>
            <a:r>
              <a:rPr lang="en-US" sz="2800" dirty="0" err="1" smtClean="0">
                <a:solidFill>
                  <a:schemeClr val="dk2"/>
                </a:solidFill>
              </a:rPr>
              <a:t>vs</a:t>
            </a:r>
            <a:r>
              <a:rPr lang="en-US" sz="2800" dirty="0" smtClean="0">
                <a:solidFill>
                  <a:schemeClr val="dk2"/>
                </a:solidFill>
              </a:rPr>
              <a:t> .NET Core</a:t>
            </a:r>
            <a:endParaRPr lang="en-PH" sz="2800" dirty="0">
              <a:solidFill>
                <a:srgbClr val="008881"/>
              </a:solidFill>
              <a:ea typeface="MS PGothic" charset="0"/>
            </a:endParaRPr>
          </a:p>
        </p:txBody>
      </p:sp>
      <p:sp>
        <p:nvSpPr>
          <p:cNvPr id="5123" name="Rectangle 3"/>
          <p:cNvSpPr>
            <a:spLocks noChangeArrowheads="1"/>
          </p:cNvSpPr>
          <p:nvPr/>
        </p:nvSpPr>
        <p:spPr bwMode="auto">
          <a:xfrm>
            <a:off x="827088" y="1349375"/>
            <a:ext cx="1985962"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PH" sz="1500" b="1">
                <a:solidFill>
                  <a:srgbClr val="292929"/>
                </a:solidFill>
                <a:latin typeface="Trebuchet MS" charset="0"/>
              </a:rPr>
              <a:t>Stack Name</a:t>
            </a:r>
            <a:endParaRPr lang="en-PH"/>
          </a:p>
        </p:txBody>
      </p:sp>
      <p:sp>
        <p:nvSpPr>
          <p:cNvPr id="5124" name="Rectangle 4"/>
          <p:cNvSpPr>
            <a:spLocks noChangeArrowheads="1"/>
          </p:cNvSpPr>
          <p:nvPr/>
        </p:nvSpPr>
        <p:spPr bwMode="auto">
          <a:xfrm>
            <a:off x="825500" y="1722438"/>
            <a:ext cx="1987550" cy="373062"/>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a:solidFill>
                  <a:srgbClr val="292929"/>
                </a:solidFill>
              </a:rPr>
              <a:t>CF Runtime</a:t>
            </a:r>
            <a:endParaRPr lang="en-US" altLang="zh-CN"/>
          </a:p>
        </p:txBody>
      </p:sp>
      <p:sp>
        <p:nvSpPr>
          <p:cNvPr id="5125" name="Rectangle 5"/>
          <p:cNvSpPr>
            <a:spLocks noChangeArrowheads="1"/>
          </p:cNvSpPr>
          <p:nvPr/>
        </p:nvSpPr>
        <p:spPr bwMode="auto">
          <a:xfrm>
            <a:off x="827088" y="3209925"/>
            <a:ext cx="1987550"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Container </a:t>
            </a:r>
            <a:endParaRPr lang="en-US" altLang="zh-CN"/>
          </a:p>
        </p:txBody>
      </p:sp>
      <p:sp>
        <p:nvSpPr>
          <p:cNvPr id="5126" name="Rectangle 6"/>
          <p:cNvSpPr>
            <a:spLocks noChangeArrowheads="1"/>
          </p:cNvSpPr>
          <p:nvPr/>
        </p:nvSpPr>
        <p:spPr bwMode="auto">
          <a:xfrm>
            <a:off x="825500" y="2095500"/>
            <a:ext cx="1987550" cy="744538"/>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a:solidFill>
                  <a:srgbClr val="292929"/>
                </a:solidFill>
              </a:rPr>
              <a:t>Buildpack</a:t>
            </a:r>
            <a:endParaRPr lang="en-US" altLang="zh-CN"/>
          </a:p>
        </p:txBody>
      </p:sp>
      <p:sp>
        <p:nvSpPr>
          <p:cNvPr id="5127" name="Rectangle 7"/>
          <p:cNvSpPr>
            <a:spLocks noChangeArrowheads="1"/>
          </p:cNvSpPr>
          <p:nvPr/>
        </p:nvSpPr>
        <p:spPr bwMode="auto">
          <a:xfrm>
            <a:off x="827088" y="3582988"/>
            <a:ext cx="1987550" cy="373062"/>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Developer OS</a:t>
            </a:r>
            <a:endParaRPr lang="en-US" altLang="zh-CN"/>
          </a:p>
        </p:txBody>
      </p:sp>
      <p:sp>
        <p:nvSpPr>
          <p:cNvPr id="5128" name="Rectangle 8"/>
          <p:cNvSpPr>
            <a:spLocks noChangeArrowheads="1"/>
          </p:cNvSpPr>
          <p:nvPr/>
        </p:nvSpPr>
        <p:spPr bwMode="auto">
          <a:xfrm>
            <a:off x="828675" y="2838450"/>
            <a:ext cx="1987550" cy="371475"/>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CLR Version</a:t>
            </a:r>
            <a:endParaRPr lang="en-US" altLang="zh-CN"/>
          </a:p>
        </p:txBody>
      </p:sp>
      <p:sp>
        <p:nvSpPr>
          <p:cNvPr id="5129" name="Rectangle 9"/>
          <p:cNvSpPr>
            <a:spLocks noChangeArrowheads="1"/>
          </p:cNvSpPr>
          <p:nvPr/>
        </p:nvSpPr>
        <p:spPr bwMode="auto">
          <a:xfrm>
            <a:off x="2816225" y="1349375"/>
            <a:ext cx="2293938"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windows2012R2</a:t>
            </a:r>
            <a:endParaRPr lang="en-US" altLang="zh-CN"/>
          </a:p>
        </p:txBody>
      </p:sp>
      <p:sp>
        <p:nvSpPr>
          <p:cNvPr id="5130" name="Rectangle 10"/>
          <p:cNvSpPr>
            <a:spLocks noChangeArrowheads="1"/>
          </p:cNvSpPr>
          <p:nvPr/>
        </p:nvSpPr>
        <p:spPr bwMode="auto">
          <a:xfrm>
            <a:off x="2816225" y="1730375"/>
            <a:ext cx="2293938"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a:solidFill>
                  <a:srgbClr val="292929"/>
                </a:solidFill>
                <a:latin typeface="Trebuchet MS" charset="0"/>
              </a:rPr>
              <a:t>Diego</a:t>
            </a:r>
            <a:endParaRPr lang="en-US" altLang="zh-CN" dirty="0"/>
          </a:p>
        </p:txBody>
      </p:sp>
      <p:sp>
        <p:nvSpPr>
          <p:cNvPr id="5131" name="Rectangle 11"/>
          <p:cNvSpPr>
            <a:spLocks noChangeArrowheads="1"/>
          </p:cNvSpPr>
          <p:nvPr/>
        </p:nvSpPr>
        <p:spPr bwMode="auto">
          <a:xfrm>
            <a:off x="2816225" y="3211513"/>
            <a:ext cx="2293938" cy="371475"/>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a:solidFill>
                  <a:srgbClr val="292929"/>
                </a:solidFill>
                <a:latin typeface="Trebuchet MS" charset="0"/>
              </a:rPr>
              <a:t>Garden-Windows </a:t>
            </a:r>
            <a:endParaRPr lang="en-US" altLang="zh-CN"/>
          </a:p>
        </p:txBody>
      </p:sp>
      <p:sp>
        <p:nvSpPr>
          <p:cNvPr id="5132" name="Rectangle 12"/>
          <p:cNvSpPr>
            <a:spLocks noChangeArrowheads="1"/>
          </p:cNvSpPr>
          <p:nvPr/>
        </p:nvSpPr>
        <p:spPr bwMode="auto">
          <a:xfrm>
            <a:off x="2814638" y="2103438"/>
            <a:ext cx="2295525" cy="735012"/>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err="1" smtClean="0">
                <a:solidFill>
                  <a:srgbClr val="292929"/>
                </a:solidFill>
                <a:latin typeface="Trebuchet MS" charset="0"/>
              </a:rPr>
              <a:t>binary_buildpack</a:t>
            </a:r>
            <a:endParaRPr lang="en-US" altLang="zh-CN" sz="1500" dirty="0">
              <a:solidFill>
                <a:srgbClr val="292929"/>
              </a:solidFill>
              <a:latin typeface="Trebuchet MS" charset="0"/>
            </a:endParaRPr>
          </a:p>
          <a:p>
            <a:pPr eaLnBrk="1" hangingPunct="1">
              <a:defRPr/>
            </a:pPr>
            <a:r>
              <a:rPr lang="en-US" altLang="zh-CN" sz="1500" dirty="0" smtClean="0">
                <a:solidFill>
                  <a:srgbClr val="292929"/>
                </a:solidFill>
                <a:latin typeface="Trebuchet MS" charset="0"/>
              </a:rPr>
              <a:t>HWC </a:t>
            </a:r>
            <a:r>
              <a:rPr lang="en-US" altLang="zh-CN" sz="1500" dirty="0" err="1" smtClean="0">
                <a:solidFill>
                  <a:srgbClr val="292929"/>
                </a:solidFill>
                <a:latin typeface="Trebuchet MS" charset="0"/>
              </a:rPr>
              <a:t>buildpack</a:t>
            </a:r>
            <a:endParaRPr lang="en-US" altLang="zh-CN" sz="1500" dirty="0">
              <a:solidFill>
                <a:srgbClr val="292929"/>
              </a:solidFill>
              <a:latin typeface="Trebuchet MS" charset="0"/>
            </a:endParaRPr>
          </a:p>
        </p:txBody>
      </p:sp>
      <p:sp>
        <p:nvSpPr>
          <p:cNvPr id="5133" name="Rectangle 13"/>
          <p:cNvSpPr>
            <a:spLocks noChangeArrowheads="1"/>
          </p:cNvSpPr>
          <p:nvPr/>
        </p:nvSpPr>
        <p:spPr bwMode="auto">
          <a:xfrm>
            <a:off x="2816225" y="3582988"/>
            <a:ext cx="2292350" cy="373062"/>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a:solidFill>
                  <a:srgbClr val="292929"/>
                </a:solidFill>
                <a:latin typeface="Trebuchet MS" charset="0"/>
              </a:rPr>
              <a:t>Windows </a:t>
            </a:r>
            <a:endParaRPr lang="en-US" altLang="zh-CN"/>
          </a:p>
        </p:txBody>
      </p:sp>
      <p:sp>
        <p:nvSpPr>
          <p:cNvPr id="5134" name="Rectangle 14"/>
          <p:cNvSpPr>
            <a:spLocks noChangeArrowheads="1"/>
          </p:cNvSpPr>
          <p:nvPr/>
        </p:nvSpPr>
        <p:spPr bwMode="auto">
          <a:xfrm>
            <a:off x="2816225" y="2838450"/>
            <a:ext cx="2293938"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a:solidFill>
                  <a:srgbClr val="292929"/>
                </a:solidFill>
                <a:latin typeface="Trebuchet MS" charset="0"/>
              </a:rPr>
              <a:t>.NET 3.5-4.5+ </a:t>
            </a:r>
            <a:endParaRPr lang="en-US" altLang="zh-CN" dirty="0"/>
          </a:p>
        </p:txBody>
      </p:sp>
      <p:sp>
        <p:nvSpPr>
          <p:cNvPr id="5135" name="Rectangle 15"/>
          <p:cNvSpPr>
            <a:spLocks noChangeArrowheads="1"/>
          </p:cNvSpPr>
          <p:nvPr/>
        </p:nvSpPr>
        <p:spPr bwMode="auto">
          <a:xfrm>
            <a:off x="825500" y="1730375"/>
            <a:ext cx="1987550"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CF Runtime</a:t>
            </a:r>
            <a:endParaRPr lang="en-US" altLang="zh-CN"/>
          </a:p>
        </p:txBody>
      </p:sp>
      <p:sp>
        <p:nvSpPr>
          <p:cNvPr id="5136" name="Rectangle 16"/>
          <p:cNvSpPr>
            <a:spLocks noChangeArrowheads="1"/>
          </p:cNvSpPr>
          <p:nvPr/>
        </p:nvSpPr>
        <p:spPr bwMode="auto">
          <a:xfrm>
            <a:off x="825500" y="2103438"/>
            <a:ext cx="1987550" cy="744537"/>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fontAlgn="t" hangingPunct="1">
              <a:defRPr/>
            </a:pPr>
            <a:r>
              <a:rPr lang="en-US" altLang="zh-CN" sz="1500" b="1">
                <a:solidFill>
                  <a:srgbClr val="292929"/>
                </a:solidFill>
                <a:latin typeface="Trebuchet MS" charset="0"/>
              </a:rPr>
              <a:t>Buildpack</a:t>
            </a:r>
          </a:p>
        </p:txBody>
      </p:sp>
      <p:sp>
        <p:nvSpPr>
          <p:cNvPr id="5137" name="Rectangle 17"/>
          <p:cNvSpPr>
            <a:spLocks noChangeArrowheads="1"/>
          </p:cNvSpPr>
          <p:nvPr/>
        </p:nvSpPr>
        <p:spPr bwMode="auto">
          <a:xfrm>
            <a:off x="5111750" y="1349375"/>
            <a:ext cx="1985963" cy="373063"/>
          </a:xfrm>
          <a:prstGeom prst="rect">
            <a:avLst/>
          </a:prstGeom>
          <a:solidFill>
            <a:srgbClr val="C0C0C0"/>
          </a:solidFill>
          <a:ln w="9525" cap="flat" cmpd="sng">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b="1">
                <a:solidFill>
                  <a:srgbClr val="292929"/>
                </a:solidFill>
                <a:latin typeface="Trebuchet MS" charset="0"/>
              </a:rPr>
              <a:t>cflinuxfs2</a:t>
            </a:r>
          </a:p>
        </p:txBody>
      </p:sp>
      <p:sp>
        <p:nvSpPr>
          <p:cNvPr id="5138" name="Rectangle 18"/>
          <p:cNvSpPr>
            <a:spLocks noChangeArrowheads="1"/>
          </p:cNvSpPr>
          <p:nvPr/>
        </p:nvSpPr>
        <p:spPr bwMode="auto">
          <a:xfrm>
            <a:off x="5111750" y="1730375"/>
            <a:ext cx="1987550" cy="373063"/>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a:solidFill>
                  <a:srgbClr val="292929"/>
                </a:solidFill>
                <a:latin typeface="Trebuchet MS" charset="0"/>
              </a:rPr>
              <a:t>Diego </a:t>
            </a:r>
          </a:p>
        </p:txBody>
      </p:sp>
      <p:sp>
        <p:nvSpPr>
          <p:cNvPr id="5139" name="Rectangle 19"/>
          <p:cNvSpPr>
            <a:spLocks noChangeArrowheads="1"/>
          </p:cNvSpPr>
          <p:nvPr/>
        </p:nvSpPr>
        <p:spPr bwMode="auto">
          <a:xfrm>
            <a:off x="5118100" y="3211513"/>
            <a:ext cx="1985963" cy="371475"/>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a:solidFill>
                  <a:srgbClr val="292929"/>
                </a:solidFill>
                <a:latin typeface="Trebuchet MS" charset="0"/>
              </a:rPr>
              <a:t>Garden-Linux </a:t>
            </a:r>
          </a:p>
        </p:txBody>
      </p:sp>
      <p:sp>
        <p:nvSpPr>
          <p:cNvPr id="5140" name="Rectangle 20"/>
          <p:cNvSpPr>
            <a:spLocks noChangeArrowheads="1"/>
          </p:cNvSpPr>
          <p:nvPr/>
        </p:nvSpPr>
        <p:spPr bwMode="auto">
          <a:xfrm>
            <a:off x="5113338" y="2101850"/>
            <a:ext cx="1985962" cy="744538"/>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1" hangingPunct="1">
              <a:defRPr/>
            </a:pPr>
            <a:r>
              <a:rPr lang="en-US" altLang="en-US" sz="1500" dirty="0" err="1">
                <a:solidFill>
                  <a:srgbClr val="292929"/>
                </a:solidFill>
                <a:latin typeface="Trebuchet MS" charset="0"/>
              </a:rPr>
              <a:t>.Net</a:t>
            </a:r>
            <a:r>
              <a:rPr lang="en-US" altLang="en-US" sz="1500" dirty="0">
                <a:solidFill>
                  <a:srgbClr val="292929"/>
                </a:solidFill>
                <a:latin typeface="Trebuchet MS" charset="0"/>
              </a:rPr>
              <a:t> core </a:t>
            </a:r>
            <a:r>
              <a:rPr lang="en-US" altLang="en-US" sz="1500" dirty="0" err="1">
                <a:solidFill>
                  <a:srgbClr val="292929"/>
                </a:solidFill>
                <a:latin typeface="Trebuchet MS" charset="0"/>
              </a:rPr>
              <a:t>buildpack</a:t>
            </a:r>
            <a:endParaRPr lang="en-US" altLang="en-US" dirty="0"/>
          </a:p>
        </p:txBody>
      </p:sp>
      <p:sp>
        <p:nvSpPr>
          <p:cNvPr id="5141" name="Rectangle 21"/>
          <p:cNvSpPr>
            <a:spLocks noChangeArrowheads="1"/>
          </p:cNvSpPr>
          <p:nvPr/>
        </p:nvSpPr>
        <p:spPr bwMode="auto">
          <a:xfrm>
            <a:off x="5111750" y="3582988"/>
            <a:ext cx="1987550" cy="373062"/>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a:solidFill>
                  <a:srgbClr val="292929"/>
                </a:solidFill>
                <a:latin typeface="Trebuchet MS" charset="0"/>
              </a:rPr>
              <a:t>Win, Mac OSX, Linux</a:t>
            </a:r>
          </a:p>
        </p:txBody>
      </p:sp>
      <p:sp>
        <p:nvSpPr>
          <p:cNvPr id="5142" name="Rectangle 22"/>
          <p:cNvSpPr>
            <a:spLocks noChangeArrowheads="1"/>
          </p:cNvSpPr>
          <p:nvPr/>
        </p:nvSpPr>
        <p:spPr bwMode="auto">
          <a:xfrm>
            <a:off x="5118100" y="2838450"/>
            <a:ext cx="1987550" cy="371475"/>
          </a:xfrm>
          <a:prstGeom prst="rect">
            <a:avLst/>
          </a:prstGeom>
          <a:solidFill>
            <a:srgbClr val="C0C0C0"/>
          </a:solidFill>
          <a:ln w="9525" cap="flat" cmpd="sng">
            <a:solidFill>
              <a:srgbClr val="EAEAEA"/>
            </a:solidFill>
            <a:bevel/>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r>
              <a:rPr lang="en-US" altLang="zh-CN" sz="1500" dirty="0" err="1" smtClean="0">
                <a:solidFill>
                  <a:srgbClr val="292929"/>
                </a:solidFill>
                <a:latin typeface="Trebuchet MS" charset="0"/>
              </a:rPr>
              <a:t>CoreCLR</a:t>
            </a:r>
            <a:r>
              <a:rPr lang="en-US" altLang="zh-CN" sz="1500" dirty="0" smtClean="0">
                <a:solidFill>
                  <a:srgbClr val="292929"/>
                </a:solidFill>
                <a:latin typeface="Trebuchet MS" charset="0"/>
              </a:rPr>
              <a:t> </a:t>
            </a:r>
            <a:endParaRPr lang="en-US" altLang="zh-CN" sz="1500" dirty="0">
              <a:solidFill>
                <a:srgbClr val="292929"/>
              </a:solidFill>
              <a:latin typeface="Trebuchet MS" charset="0"/>
            </a:endParaRPr>
          </a:p>
        </p:txBody>
      </p:sp>
      <p:grpSp>
        <p:nvGrpSpPr>
          <p:cNvPr id="10262" name="Group 22"/>
          <p:cNvGrpSpPr>
            <a:grpSpLocks/>
          </p:cNvGrpSpPr>
          <p:nvPr/>
        </p:nvGrpSpPr>
        <p:grpSpPr bwMode="auto">
          <a:xfrm>
            <a:off x="0" y="4629150"/>
            <a:ext cx="9144000" cy="385763"/>
            <a:chOff x="0" y="4629150"/>
            <a:chExt cx="9144000" cy="385763"/>
          </a:xfrm>
        </p:grpSpPr>
        <p:sp>
          <p:nvSpPr>
            <p:cNvPr id="24"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25" name="Shape 48"/>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spTree>
    <p:extLst>
      <p:ext uri="{BB962C8B-B14F-4D97-AF65-F5344CB8AC3E}">
        <p14:creationId xmlns:p14="http://schemas.microsoft.com/office/powerpoint/2010/main" val="2371537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2665359" y="215870"/>
            <a:ext cx="4416318" cy="8556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bodyPr>
          <a:lstStyle/>
          <a:p>
            <a:pPr>
              <a:defRPr/>
            </a:pPr>
            <a:r>
              <a:rPr lang="en-US" sz="2800" dirty="0">
                <a:solidFill>
                  <a:schemeClr val="dk2"/>
                </a:solidFill>
              </a:rPr>
              <a:t>W</a:t>
            </a:r>
            <a:r>
              <a:rPr lang="en-US" sz="2800" dirty="0" smtClean="0">
                <a:solidFill>
                  <a:schemeClr val="dk2"/>
                </a:solidFill>
              </a:rPr>
              <a:t>hen to choose Which</a:t>
            </a:r>
            <a:endParaRPr lang="en-PH" sz="2800" dirty="0" smtClean="0">
              <a:solidFill>
                <a:srgbClr val="008881"/>
              </a:solidFill>
            </a:endParaRPr>
          </a:p>
        </p:txBody>
      </p:sp>
      <p:sp>
        <p:nvSpPr>
          <p:cNvPr id="11267" name="Rectangle 3"/>
          <p:cNvSpPr>
            <a:spLocks noGrp="1" noChangeArrowheads="1"/>
          </p:cNvSpPr>
          <p:nvPr>
            <p:ph type="body" idx="1"/>
          </p:nvPr>
        </p:nvSpPr>
        <p:spPr bwMode="auto">
          <a:xfrm>
            <a:off x="719138" y="1062038"/>
            <a:ext cx="6969125" cy="33940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t" anchorCtr="0" compatLnSpc="1">
            <a:prstTxWarp prst="textNoShape">
              <a:avLst/>
            </a:prstTxWarp>
          </a:bodyPr>
          <a:lstStyle/>
          <a:p>
            <a:pPr marL="342900" indent="-342900">
              <a:lnSpc>
                <a:spcPct val="120000"/>
              </a:lnSpc>
              <a:buFont typeface="Arial"/>
              <a:buChar char="•"/>
              <a:defRPr/>
            </a:pPr>
            <a:r>
              <a:rPr lang="en-US" altLang="en-US" sz="2000" dirty="0" smtClean="0">
                <a:solidFill>
                  <a:srgbClr val="292929"/>
                </a:solidFill>
              </a:rPr>
              <a:t>Greenfield Applications – Core First</a:t>
            </a:r>
          </a:p>
          <a:p>
            <a:pPr marL="342900" indent="-342900">
              <a:lnSpc>
                <a:spcPct val="120000"/>
              </a:lnSpc>
              <a:buFont typeface="Arial"/>
              <a:buChar char="•"/>
              <a:defRPr/>
            </a:pPr>
            <a:r>
              <a:rPr lang="en-US" altLang="en-US" sz="2000" dirty="0" err="1" smtClean="0">
                <a:solidFill>
                  <a:srgbClr val="292929"/>
                </a:solidFill>
              </a:rPr>
              <a:t>Replatforming</a:t>
            </a:r>
            <a:r>
              <a:rPr lang="en-US" altLang="en-US" sz="2000" dirty="0" smtClean="0">
                <a:solidFill>
                  <a:srgbClr val="292929"/>
                </a:solidFill>
              </a:rPr>
              <a:t> Existing Apps – stay with ASP.NET  </a:t>
            </a:r>
          </a:p>
          <a:p>
            <a:pPr marL="342900" indent="-342900">
              <a:lnSpc>
                <a:spcPct val="120000"/>
              </a:lnSpc>
              <a:buFont typeface="Arial"/>
              <a:buChar char="•"/>
              <a:defRPr/>
            </a:pPr>
            <a:r>
              <a:rPr lang="en-US" altLang="en-US" sz="2000" dirty="0" smtClean="0">
                <a:solidFill>
                  <a:srgbClr val="292929"/>
                </a:solidFill>
              </a:rPr>
              <a:t>Dependencies and framework requirements will dictate your choice </a:t>
            </a:r>
          </a:p>
        </p:txBody>
      </p:sp>
      <p:grpSp>
        <p:nvGrpSpPr>
          <p:cNvPr id="2" name="Group 3"/>
          <p:cNvGrpSpPr>
            <a:grpSpLocks/>
          </p:cNvGrpSpPr>
          <p:nvPr/>
        </p:nvGrpSpPr>
        <p:grpSpPr bwMode="auto">
          <a:xfrm>
            <a:off x="0" y="4629150"/>
            <a:ext cx="9144000" cy="385763"/>
            <a:chOff x="0" y="4629150"/>
            <a:chExt cx="9144000" cy="385763"/>
          </a:xfrm>
        </p:grpSpPr>
        <p:sp>
          <p:nvSpPr>
            <p:cNvPr id="5" name="Shape 44"/>
            <p:cNvSpPr>
              <a:spLocks noChangeArrowheads="1"/>
            </p:cNvSpPr>
            <p:nvPr/>
          </p:nvSpPr>
          <p:spPr bwMode="auto">
            <a:xfrm>
              <a:off x="0" y="4629150"/>
              <a:ext cx="9144000" cy="385763"/>
            </a:xfrm>
            <a:prstGeom prst="rect">
              <a:avLst/>
            </a:prstGeom>
            <a:solidFill>
              <a:srgbClr val="00685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lIns="91425" tIns="45700" rIns="91425" bIns="45700" anchor="ctr"/>
            <a:lstStyle/>
            <a:p>
              <a:pPr>
                <a:defRPr/>
              </a:pPr>
              <a:endParaRPr lang="en-US" b="1" i="1">
                <a:solidFill>
                  <a:srgbClr val="FFFFFF"/>
                </a:solidFill>
              </a:endParaRPr>
            </a:p>
          </p:txBody>
        </p:sp>
        <p:pic>
          <p:nvPicPr>
            <p:cNvPr id="6" name="Shape 4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788" y="4686300"/>
              <a:ext cx="900112"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grpSp>
    </p:spTree>
    <p:extLst>
      <p:ext uri="{BB962C8B-B14F-4D97-AF65-F5344CB8AC3E}">
        <p14:creationId xmlns:p14="http://schemas.microsoft.com/office/powerpoint/2010/main" val="279219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en-US" altLang="zh-CN" sz="3000" dirty="0">
                <a:solidFill>
                  <a:srgbClr val="008000"/>
                </a:solidFill>
              </a:rPr>
              <a:t>Enter Cloud Foundry</a:t>
            </a:r>
          </a:p>
        </p:txBody>
      </p:sp>
      <p:sp>
        <p:nvSpPr>
          <p:cNvPr id="11267" name="Rectangle 3"/>
          <p:cNvSpPr>
            <a:spLocks noGrp="1" noChangeArrowheads="1"/>
          </p:cNvSpPr>
          <p:nvPr>
            <p:ph type="body" sz="half"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bg1"/>
              </a:solidFill>
            </a:endParaRPr>
          </a:p>
          <a:p>
            <a:endParaRPr lang="en-PH" sz="1500" dirty="0">
              <a:solidFill>
                <a:schemeClr val="tx2"/>
              </a:solidFill>
            </a:endParaRPr>
          </a:p>
          <a:p>
            <a:endParaRPr lang="en-PH" sz="1500" dirty="0">
              <a:solidFill>
                <a:schemeClr val="tx2"/>
              </a:solidFill>
            </a:endParaRPr>
          </a:p>
          <a:p>
            <a:r>
              <a:rPr lang="en-PH" sz="1500" dirty="0">
                <a:solidFill>
                  <a:schemeClr val="tx2"/>
                </a:solidFill>
              </a:rPr>
              <a:t>● True runtime elasticity</a:t>
            </a:r>
          </a:p>
          <a:p>
            <a:r>
              <a:rPr lang="en-PH" sz="1500" dirty="0">
                <a:solidFill>
                  <a:schemeClr val="tx2"/>
                </a:solidFill>
              </a:rPr>
              <a:t>● Lifecycle Management (no more pets)</a:t>
            </a:r>
          </a:p>
          <a:p>
            <a:r>
              <a:rPr lang="en-PH" sz="1500" dirty="0">
                <a:solidFill>
                  <a:schemeClr val="tx2"/>
                </a:solidFill>
              </a:rPr>
              <a:t>● Better containerization</a:t>
            </a:r>
          </a:p>
          <a:p>
            <a:r>
              <a:rPr lang="en-PH" sz="1500" dirty="0">
                <a:solidFill>
                  <a:schemeClr val="tx2"/>
                </a:solidFill>
              </a:rPr>
              <a:t>● Improved security posture</a:t>
            </a:r>
          </a:p>
        </p:txBody>
      </p:sp>
      <p:sp>
        <p:nvSpPr>
          <p:cNvPr id="11268" name="Line 4"/>
          <p:cNvSpPr>
            <a:spLocks noChangeShapeType="1"/>
          </p:cNvSpPr>
          <p:nvPr/>
        </p:nvSpPr>
        <p:spPr bwMode="auto">
          <a:xfrm>
            <a:off x="576263" y="982663"/>
            <a:ext cx="395287" cy="0"/>
          </a:xfrm>
          <a:prstGeom prst="line">
            <a:avLst/>
          </a:prstGeom>
          <a:noFill/>
          <a:ln w="25400" cap="flat" cmpd="sng">
            <a:solidFill>
              <a:srgbClr val="0099FF"/>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269" name="Rectangle 5"/>
          <p:cNvSpPr>
            <a:spLocks noChangeArrowheads="1"/>
          </p:cNvSpPr>
          <p:nvPr/>
        </p:nvSpPr>
        <p:spPr bwMode="auto">
          <a:xfrm>
            <a:off x="8020050" y="4754563"/>
            <a:ext cx="1116013" cy="365125"/>
          </a:xfrm>
          <a:prstGeom prst="rect">
            <a:avLst/>
          </a:prstGeom>
          <a:solidFill>
            <a:srgbClr val="00517C"/>
          </a:solidFill>
          <a:ln>
            <a:noFill/>
          </a:ln>
          <a:effectLst/>
          <a:extLst>
            <a:ext uri="{91240B29-F687-4f45-9708-019B960494DF}">
              <a14:hiddenLine xmlns:a14="http://schemas.microsoft.com/office/drawing/2010/main" w="9525" cap="flat"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a:p>
        </p:txBody>
      </p:sp>
      <p:sp>
        <p:nvSpPr>
          <p:cNvPr id="11270" name="Rectangle 6"/>
          <p:cNvSpPr>
            <a:spLocks noChangeArrowheads="1"/>
          </p:cNvSpPr>
          <p:nvPr/>
        </p:nvSpPr>
        <p:spPr bwMode="auto">
          <a:xfrm>
            <a:off x="4618038" y="1200150"/>
            <a:ext cx="4518025" cy="365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pPr eaLnBrk="1" hangingPunct="1">
              <a:buFontTx/>
              <a:buNone/>
            </a:pPr>
            <a:r>
              <a:rPr lang="en-PH" sz="1800" dirty="0">
                <a:ea typeface="ＭＳ Ｐゴシック" charset="0"/>
                <a:cs typeface="Arial" charset="0"/>
              </a:rPr>
              <a:t>Goals could be accomplished for </a:t>
            </a:r>
            <a:r>
              <a:rPr lang="en-PH" sz="1800" dirty="0" smtClean="0">
                <a:ea typeface="ＭＳ Ｐゴシック" charset="0"/>
                <a:cs typeface="Arial" charset="0"/>
              </a:rPr>
              <a:t>.Net</a:t>
            </a:r>
            <a:endParaRPr lang="en-PH" sz="1800" dirty="0">
              <a:ea typeface="ＭＳ Ｐゴシック" charset="0"/>
              <a:cs typeface="Arial" charset="0"/>
            </a:endParaRPr>
          </a:p>
          <a:p>
            <a:pPr eaLnBrk="1" hangingPunct="1">
              <a:buFontTx/>
              <a:buNone/>
            </a:pPr>
            <a:endParaRPr lang="en-PH" sz="1500" dirty="0">
              <a:ea typeface="ＭＳ Ｐゴシック" charset="0"/>
              <a:cs typeface="Arial" charset="0"/>
            </a:endParaRPr>
          </a:p>
          <a:p>
            <a:pPr eaLnBrk="1" hangingPunct="1">
              <a:buFontTx/>
              <a:buNone/>
            </a:pPr>
            <a:r>
              <a:rPr lang="en-PH" sz="1500" dirty="0">
                <a:ea typeface="ＭＳ Ｐゴシック" charset="0"/>
                <a:cs typeface="Arial" charset="0"/>
              </a:rPr>
              <a:t>●    Bend cost curve of infrastructure, licensing</a:t>
            </a:r>
          </a:p>
          <a:p>
            <a:pPr eaLnBrk="1" hangingPunct="1">
              <a:buFontTx/>
              <a:buNone/>
            </a:pPr>
            <a:r>
              <a:rPr lang="en-PH" sz="1500" dirty="0">
                <a:ea typeface="ＭＳ Ｐゴシック" charset="0"/>
                <a:cs typeface="Arial" charset="0"/>
              </a:rPr>
              <a:t>●    Reduce complexity of deployments</a:t>
            </a:r>
          </a:p>
          <a:p>
            <a:pPr eaLnBrk="1" hangingPunct="1">
              <a:buFontTx/>
              <a:buNone/>
            </a:pPr>
            <a:r>
              <a:rPr lang="en-PH" sz="1500" dirty="0">
                <a:ea typeface="ＭＳ Ｐゴシック" charset="0"/>
                <a:cs typeface="Arial" charset="0"/>
              </a:rPr>
              <a:t>●    Leverage available capacity (app density)</a:t>
            </a:r>
          </a:p>
          <a:p>
            <a:pPr eaLnBrk="1" hangingPunct="1">
              <a:buFontTx/>
              <a:buNone/>
            </a:pPr>
            <a:r>
              <a:rPr lang="en-PH" sz="1500" dirty="0">
                <a:ea typeface="ＭＳ Ｐゴシック" charset="0"/>
                <a:cs typeface="Arial" charset="0"/>
              </a:rPr>
              <a:t>●    Adhere to our own standards</a:t>
            </a:r>
          </a:p>
          <a:p>
            <a:pPr eaLnBrk="1" hangingPunct="1">
              <a:buFontTx/>
              <a:buNone/>
            </a:pPr>
            <a:r>
              <a:rPr lang="en-PH" sz="1500" dirty="0">
                <a:ea typeface="ＭＳ Ｐゴシック" charset="0"/>
                <a:cs typeface="Arial" charset="0"/>
              </a:rPr>
              <a:t>●    Improve security posture</a:t>
            </a:r>
          </a:p>
          <a:p>
            <a:pPr eaLnBrk="1" hangingPunct="1">
              <a:buFontTx/>
              <a:buNone/>
            </a:pPr>
            <a:r>
              <a:rPr lang="en-PH" sz="1500" dirty="0">
                <a:ea typeface="ＭＳ Ｐゴシック" charset="0"/>
                <a:cs typeface="Arial" charset="0"/>
              </a:rPr>
              <a:t>●    Improve availability and reliability SLAs</a:t>
            </a:r>
          </a:p>
          <a:p>
            <a:pPr eaLnBrk="1" hangingPunct="1">
              <a:buFontTx/>
              <a:buNone/>
            </a:pPr>
            <a:r>
              <a:rPr lang="en-PH" sz="1500" dirty="0">
                <a:ea typeface="ＭＳ Ｐゴシック" charset="0"/>
                <a:cs typeface="Arial" charset="0"/>
              </a:rPr>
              <a:t>●    Improve agile, self service, devops maturity</a:t>
            </a:r>
          </a:p>
          <a:p>
            <a:pPr eaLnBrk="1" hangingPunct="1">
              <a:buFontTx/>
              <a:buNone/>
            </a:pPr>
            <a:r>
              <a:rPr lang="en-PH" sz="1500" dirty="0">
                <a:ea typeface="ＭＳ Ｐゴシック" charset="0"/>
                <a:cs typeface="Arial" charset="0"/>
              </a:rPr>
              <a:t>●    Prepare for public cloud</a:t>
            </a:r>
          </a:p>
          <a:p>
            <a:pPr eaLnBrk="1" hangingPunct="1">
              <a:buFontTx/>
              <a:buNone/>
            </a:pPr>
            <a:r>
              <a:rPr lang="en-PH" sz="1500" dirty="0">
                <a:ea typeface="ＭＳ Ｐゴシック" charset="0"/>
                <a:cs typeface="Arial" charset="0"/>
              </a:rPr>
              <a:t>●    Do “More, Better, Faster, Cheaper</a:t>
            </a:r>
          </a:p>
        </p:txBody>
      </p:sp>
      <p:pic>
        <p:nvPicPr>
          <p:cNvPr id="11271" name="Picture 7" descr="icon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1200150"/>
            <a:ext cx="4038600" cy="196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descr="icon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713" y="1651000"/>
            <a:ext cx="3429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43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Title 1"/>
          <p:cNvSpPr>
            <a:spLocks noGrp="1"/>
          </p:cNvSpPr>
          <p:nvPr>
            <p:ph type="title"/>
          </p:nvPr>
        </p:nvSpPr>
        <p:spPr>
          <a:xfrm>
            <a:off x="1131725" y="190570"/>
            <a:ext cx="7879976" cy="857250"/>
          </a:xfrm>
        </p:spPr>
        <p:txBody>
          <a:bodyPr/>
          <a:lstStyle/>
          <a:p>
            <a:r>
              <a:rPr lang="en-US" sz="2800" dirty="0">
                <a:solidFill>
                  <a:schemeClr val="dk2"/>
                </a:solidFill>
              </a:rPr>
              <a:t>D</a:t>
            </a:r>
            <a:r>
              <a:rPr lang="en-US" sz="2800" dirty="0" smtClean="0">
                <a:solidFill>
                  <a:schemeClr val="dk2"/>
                </a:solidFill>
              </a:rPr>
              <a:t>eploying .NET Apps Shouldn’t Be Painful</a:t>
            </a:r>
            <a:endParaRPr lang="en-US" sz="2800" dirty="0">
              <a:solidFill>
                <a:srgbClr val="008881"/>
              </a:solidFill>
              <a:latin typeface="Arial" charset="0"/>
            </a:endParaRPr>
          </a:p>
        </p:txBody>
      </p:sp>
      <p:sp>
        <p:nvSpPr>
          <p:cNvPr id="47106" name="Content Placeholder 2"/>
          <p:cNvSpPr>
            <a:spLocks noGrp="1"/>
          </p:cNvSpPr>
          <p:nvPr>
            <p:ph sz="half" idx="1"/>
          </p:nvPr>
        </p:nvSpPr>
        <p:spPr>
          <a:xfrm>
            <a:off x="457200" y="1021443"/>
            <a:ext cx="4038600" cy="3717925"/>
          </a:xfrm>
        </p:spPr>
        <p:txBody>
          <a:bodyPr/>
          <a:lstStyle/>
          <a:p>
            <a:pPr marL="0" indent="0" algn="ctr">
              <a:buFont typeface="Arial" charset="0"/>
              <a:buNone/>
            </a:pPr>
            <a:r>
              <a:rPr lang="en-US" sz="3200" b="1" dirty="0" smtClean="0">
                <a:solidFill>
                  <a:schemeClr val="tx2"/>
                </a:solidFill>
                <a:latin typeface="Arial" charset="0"/>
              </a:rPr>
              <a:t>Traditional</a:t>
            </a:r>
            <a:endParaRPr lang="en-US" sz="3200" b="1" dirty="0">
              <a:solidFill>
                <a:schemeClr val="tx2"/>
              </a:solidFill>
              <a:latin typeface="Arial" charset="0"/>
            </a:endParaRPr>
          </a:p>
          <a:p>
            <a:pPr marL="0" indent="0" algn="ctr">
              <a:buFont typeface="Arial" charset="0"/>
              <a:buNone/>
            </a:pPr>
            <a:r>
              <a:rPr lang="en-US" sz="1800" dirty="0" smtClean="0">
                <a:solidFill>
                  <a:schemeClr val="tx2"/>
                </a:solidFill>
                <a:latin typeface="Arial" charset="0"/>
              </a:rPr>
              <a:t>Provision </a:t>
            </a:r>
            <a:r>
              <a:rPr lang="en-US" sz="1800" dirty="0">
                <a:solidFill>
                  <a:schemeClr val="tx2"/>
                </a:solidFill>
                <a:latin typeface="Arial" charset="0"/>
              </a:rPr>
              <a:t>a </a:t>
            </a:r>
            <a:r>
              <a:rPr lang="en-US" sz="1800" dirty="0" smtClean="0">
                <a:solidFill>
                  <a:schemeClr val="tx2"/>
                </a:solidFill>
                <a:latin typeface="Arial" charset="0"/>
              </a:rPr>
              <a:t>VM</a:t>
            </a:r>
          </a:p>
          <a:p>
            <a:pPr algn="ctr"/>
            <a:r>
              <a:rPr lang="en-US" sz="1800" dirty="0">
                <a:solidFill>
                  <a:schemeClr val="tx2"/>
                </a:solidFill>
                <a:latin typeface="Arial" charset="0"/>
              </a:rPr>
              <a:t>Configure </a:t>
            </a:r>
            <a:r>
              <a:rPr lang="en-US" sz="1800" dirty="0" smtClean="0">
                <a:solidFill>
                  <a:schemeClr val="tx2"/>
                </a:solidFill>
                <a:latin typeface="Arial" charset="0"/>
              </a:rPr>
              <a:t>IP, DNS</a:t>
            </a:r>
            <a:endParaRPr lang="en-US" sz="1800" dirty="0">
              <a:solidFill>
                <a:schemeClr val="tx2"/>
              </a:solidFill>
              <a:latin typeface="Arial" charset="0"/>
            </a:endParaRPr>
          </a:p>
          <a:p>
            <a:pPr algn="ctr"/>
            <a:r>
              <a:rPr lang="en-US" sz="1800" dirty="0">
                <a:solidFill>
                  <a:schemeClr val="tx2"/>
                </a:solidFill>
                <a:latin typeface="Arial" charset="0"/>
              </a:rPr>
              <a:t>Configure Firewall </a:t>
            </a:r>
          </a:p>
          <a:p>
            <a:pPr marL="0" indent="0" algn="ctr">
              <a:buFont typeface="Arial" charset="0"/>
              <a:buNone/>
            </a:pPr>
            <a:r>
              <a:rPr lang="en-US" sz="1800" dirty="0" smtClean="0">
                <a:solidFill>
                  <a:schemeClr val="tx2"/>
                </a:solidFill>
                <a:latin typeface="Arial" charset="0"/>
              </a:rPr>
              <a:t>Windows updates, reboot</a:t>
            </a:r>
            <a:r>
              <a:rPr lang="is-IS" sz="1800" dirty="0" smtClean="0">
                <a:solidFill>
                  <a:schemeClr val="tx2"/>
                </a:solidFill>
                <a:latin typeface="Arial" charset="0"/>
              </a:rPr>
              <a:t>…</a:t>
            </a:r>
            <a:endParaRPr lang="en-US" sz="1800" dirty="0">
              <a:solidFill>
                <a:schemeClr val="tx2"/>
              </a:solidFill>
              <a:latin typeface="Arial" charset="0"/>
            </a:endParaRPr>
          </a:p>
          <a:p>
            <a:pPr marL="0" indent="0" algn="ctr">
              <a:buFont typeface="Arial" charset="0"/>
              <a:buNone/>
            </a:pPr>
            <a:r>
              <a:rPr lang="en-US" sz="1800" dirty="0">
                <a:solidFill>
                  <a:schemeClr val="tx2"/>
                </a:solidFill>
                <a:latin typeface="Arial" charset="0"/>
              </a:rPr>
              <a:t>Install </a:t>
            </a:r>
            <a:r>
              <a:rPr lang="en-US" sz="1800" dirty="0" smtClean="0">
                <a:solidFill>
                  <a:schemeClr val="tx2"/>
                </a:solidFill>
                <a:latin typeface="Arial" charset="0"/>
              </a:rPr>
              <a:t>IIS</a:t>
            </a:r>
            <a:endParaRPr lang="en-US" sz="1800" dirty="0">
              <a:solidFill>
                <a:schemeClr val="tx2"/>
              </a:solidFill>
              <a:latin typeface="Arial" charset="0"/>
            </a:endParaRPr>
          </a:p>
          <a:p>
            <a:pPr marL="0" indent="0" algn="ctr">
              <a:buFont typeface="Arial" charset="0"/>
              <a:buNone/>
            </a:pPr>
            <a:r>
              <a:rPr lang="en-US" sz="1800" dirty="0">
                <a:solidFill>
                  <a:schemeClr val="tx2"/>
                </a:solidFill>
                <a:latin typeface="Arial" charset="0"/>
              </a:rPr>
              <a:t>Deploy </a:t>
            </a:r>
            <a:r>
              <a:rPr lang="en-US" sz="1800" dirty="0" smtClean="0">
                <a:solidFill>
                  <a:schemeClr val="tx2"/>
                </a:solidFill>
                <a:latin typeface="Arial" charset="0"/>
              </a:rPr>
              <a:t>Application</a:t>
            </a:r>
          </a:p>
          <a:p>
            <a:pPr marL="0" indent="0" algn="ctr">
              <a:buFont typeface="Arial" charset="0"/>
              <a:buNone/>
            </a:pPr>
            <a:r>
              <a:rPr lang="en-US" sz="1800" dirty="0" smtClean="0">
                <a:solidFill>
                  <a:schemeClr val="tx2"/>
                </a:solidFill>
                <a:latin typeface="Arial" charset="0"/>
              </a:rPr>
              <a:t>Configure app pool</a:t>
            </a:r>
          </a:p>
          <a:p>
            <a:pPr marL="0" indent="0" algn="ctr">
              <a:buFont typeface="Arial" charset="0"/>
              <a:buNone/>
            </a:pPr>
            <a:r>
              <a:rPr lang="en-US" sz="1800" dirty="0" smtClean="0">
                <a:solidFill>
                  <a:schemeClr val="tx2"/>
                </a:solidFill>
                <a:latin typeface="Arial" charset="0"/>
              </a:rPr>
              <a:t>Configure SSL</a:t>
            </a:r>
            <a:endParaRPr lang="en-US" sz="1800" dirty="0">
              <a:solidFill>
                <a:schemeClr val="tx2"/>
              </a:solidFill>
              <a:latin typeface="Arial" charset="0"/>
            </a:endParaRPr>
          </a:p>
          <a:p>
            <a:pPr marL="0" indent="0" algn="ctr">
              <a:buFont typeface="Arial" charset="0"/>
              <a:buNone/>
            </a:pPr>
            <a:r>
              <a:rPr lang="en-US" sz="1800" dirty="0">
                <a:solidFill>
                  <a:schemeClr val="tx2"/>
                </a:solidFill>
                <a:latin typeface="Arial" charset="0"/>
              </a:rPr>
              <a:t>Configure Load </a:t>
            </a:r>
            <a:r>
              <a:rPr lang="en-US" sz="1800" dirty="0" smtClean="0">
                <a:solidFill>
                  <a:schemeClr val="tx2"/>
                </a:solidFill>
                <a:latin typeface="Arial" charset="0"/>
              </a:rPr>
              <a:t>Balancer</a:t>
            </a:r>
            <a:endParaRPr lang="en-US" sz="1800" dirty="0">
              <a:solidFill>
                <a:schemeClr val="tx2"/>
              </a:solidFill>
              <a:latin typeface="Arial" charset="0"/>
            </a:endParaRPr>
          </a:p>
        </p:txBody>
      </p:sp>
      <p:sp>
        <p:nvSpPr>
          <p:cNvPr id="47107" name="Content Placeholder 3"/>
          <p:cNvSpPr>
            <a:spLocks noGrp="1"/>
          </p:cNvSpPr>
          <p:nvPr>
            <p:ph sz="half" idx="2"/>
          </p:nvPr>
        </p:nvSpPr>
        <p:spPr>
          <a:xfrm>
            <a:off x="4648200" y="1021443"/>
            <a:ext cx="4038600" cy="3717925"/>
          </a:xfrm>
        </p:spPr>
        <p:txBody>
          <a:bodyPr/>
          <a:lstStyle/>
          <a:p>
            <a:pPr marL="0" indent="0" algn="ctr">
              <a:buFont typeface="Arial" charset="0"/>
              <a:buNone/>
            </a:pPr>
            <a:r>
              <a:rPr lang="en-US" sz="3200" b="1" dirty="0">
                <a:latin typeface="Arial" charset="0"/>
              </a:rPr>
              <a:t>Pivotal Cloud Foundry</a:t>
            </a:r>
          </a:p>
          <a:p>
            <a:pPr marL="0" indent="0" algn="ctr">
              <a:buFont typeface="Arial" charset="0"/>
              <a:buNone/>
            </a:pPr>
            <a:endParaRPr lang="en-US" b="1" dirty="0">
              <a:latin typeface="Arial" charset="0"/>
            </a:endParaRPr>
          </a:p>
          <a:p>
            <a:pPr marL="0" indent="0" algn="ctr">
              <a:buFont typeface="Arial" charset="0"/>
              <a:buNone/>
            </a:pPr>
            <a:r>
              <a:rPr lang="en-US" sz="1800" dirty="0" err="1">
                <a:latin typeface="Arial" charset="0"/>
              </a:rPr>
              <a:t>cf</a:t>
            </a:r>
            <a:r>
              <a:rPr lang="en-US" sz="1800" dirty="0">
                <a:latin typeface="Arial" charset="0"/>
              </a:rPr>
              <a:t> push</a:t>
            </a:r>
          </a:p>
        </p:txBody>
      </p:sp>
    </p:spTree>
    <p:extLst>
      <p:ext uri="{BB962C8B-B14F-4D97-AF65-F5344CB8AC3E}">
        <p14:creationId xmlns:p14="http://schemas.microsoft.com/office/powerpoint/2010/main" val="142651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755386" y="249237"/>
            <a:ext cx="7430700" cy="460500"/>
          </a:xfrm>
          <a:prstGeom prst="rect">
            <a:avLst/>
          </a:prstGeom>
          <a:noFill/>
          <a:ln>
            <a:noFill/>
          </a:ln>
        </p:spPr>
        <p:txBody>
          <a:bodyPr lIns="0" tIns="0" rIns="0" bIns="0" anchor="t" anchorCtr="0">
            <a:noAutofit/>
          </a:bodyPr>
          <a:lstStyle/>
          <a:p>
            <a:pPr lvl="0">
              <a:buSzPct val="25000"/>
            </a:pPr>
            <a:r>
              <a:rPr lang="en-US" sz="2800" dirty="0" smtClean="0"/>
              <a:t>PCF 1.10 updates</a:t>
            </a:r>
            <a:endParaRPr lang="en-US" sz="2800" b="0" i="0" u="none" strike="noStrike" cap="none" dirty="0">
              <a:solidFill>
                <a:schemeClr val="dk2"/>
              </a:solidFill>
              <a:latin typeface="Arial"/>
              <a:ea typeface="Arial"/>
              <a:cs typeface="Arial"/>
              <a:sym typeface="Arial"/>
            </a:endParaRPr>
          </a:p>
        </p:txBody>
      </p:sp>
      <p:sp>
        <p:nvSpPr>
          <p:cNvPr id="228" name="Shape 228"/>
          <p:cNvSpPr txBox="1">
            <a:spLocks noGrp="1"/>
          </p:cNvSpPr>
          <p:nvPr>
            <p:ph type="body" idx="1"/>
          </p:nvPr>
        </p:nvSpPr>
        <p:spPr>
          <a:xfrm>
            <a:off x="366725" y="1246325"/>
            <a:ext cx="8410499" cy="3383099"/>
          </a:xfrm>
          <a:prstGeom prst="rect">
            <a:avLst/>
          </a:prstGeom>
          <a:noFill/>
          <a:ln>
            <a:noFill/>
          </a:ln>
        </p:spPr>
        <p:txBody>
          <a:bodyPr lIns="0" tIns="0" rIns="0" bIns="0" anchor="t" anchorCtr="0">
            <a:noAutofit/>
          </a:bodyPr>
          <a:lstStyle/>
          <a:p>
            <a:pPr lvl="2">
              <a:buSzPct val="100000"/>
            </a:pPr>
            <a:r>
              <a:rPr lang="en-PH" sz="2800" dirty="0"/>
              <a:t>Windows Linux parity on the platform</a:t>
            </a:r>
            <a:r>
              <a:rPr lang="en-US" sz="2800" dirty="0"/>
              <a:t> </a:t>
            </a:r>
          </a:p>
          <a:p>
            <a:pPr marL="285750" lvl="2" indent="-285750">
              <a:lnSpc>
                <a:spcPct val="120000"/>
              </a:lnSpc>
              <a:buFont typeface="Arial"/>
              <a:buChar char="•"/>
              <a:defRPr/>
            </a:pPr>
            <a:r>
              <a:rPr lang="en-US" sz="2000" dirty="0" smtClean="0"/>
              <a:t>BOSH </a:t>
            </a:r>
            <a:r>
              <a:rPr lang="en-US" sz="2000" dirty="0"/>
              <a:t>for Windows (from manual Diego Windows MSI installer to fully automated)</a:t>
            </a:r>
          </a:p>
          <a:p>
            <a:pPr marL="285750" indent="-285750">
              <a:lnSpc>
                <a:spcPct val="120000"/>
              </a:lnSpc>
              <a:buFont typeface="Arial"/>
              <a:buChar char="•"/>
              <a:defRPr/>
            </a:pPr>
            <a:r>
              <a:rPr lang="en-US" sz="2000" dirty="0" err="1"/>
              <a:t>Steeltoe</a:t>
            </a:r>
            <a:r>
              <a:rPr lang="en-US" sz="2000" dirty="0"/>
              <a:t> for </a:t>
            </a:r>
            <a:r>
              <a:rPr lang="en-US" sz="2000" dirty="0" err="1"/>
              <a:t>Microservices</a:t>
            </a:r>
            <a:r>
              <a:rPr lang="en-US" sz="2000" dirty="0"/>
              <a:t> goes GA, fully supported</a:t>
            </a:r>
            <a:endParaRPr lang="en-US" altLang="en-US" sz="2000" dirty="0">
              <a:solidFill>
                <a:srgbClr val="292929"/>
              </a:solidFill>
            </a:endParaRPr>
          </a:p>
          <a:p>
            <a:pPr marL="285750" indent="-285750">
              <a:lnSpc>
                <a:spcPct val="120000"/>
              </a:lnSpc>
              <a:buFont typeface="Arial"/>
              <a:buChar char="•"/>
              <a:defRPr/>
            </a:pPr>
            <a:r>
              <a:rPr lang="en-US" altLang="en-US" sz="2000" dirty="0" smtClean="0">
                <a:solidFill>
                  <a:srgbClr val="292929"/>
                </a:solidFill>
              </a:rPr>
              <a:t>.NET </a:t>
            </a:r>
            <a:r>
              <a:rPr lang="en-US" altLang="en-US" sz="2000" dirty="0" err="1" smtClean="0">
                <a:solidFill>
                  <a:srgbClr val="292929"/>
                </a:solidFill>
              </a:rPr>
              <a:t>Buildpacks</a:t>
            </a:r>
            <a:r>
              <a:rPr lang="en-US" altLang="en-US" sz="2000" dirty="0" smtClean="0">
                <a:solidFill>
                  <a:srgbClr val="292929"/>
                </a:solidFill>
              </a:rPr>
              <a:t> </a:t>
            </a:r>
            <a:endParaRPr lang="en-US" altLang="en-US" sz="2000" dirty="0">
              <a:solidFill>
                <a:srgbClr val="292929"/>
              </a:solidFill>
            </a:endParaRPr>
          </a:p>
          <a:p>
            <a:pPr marL="285750" indent="-285750">
              <a:lnSpc>
                <a:spcPct val="120000"/>
              </a:lnSpc>
              <a:buFont typeface="Arial"/>
              <a:buChar char="•"/>
              <a:defRPr/>
            </a:pPr>
            <a:r>
              <a:rPr lang="en-US" altLang="en-US" sz="2000" dirty="0" smtClean="0">
                <a:solidFill>
                  <a:srgbClr val="292929"/>
                </a:solidFill>
              </a:rPr>
              <a:t>Windows 2016 (future)</a:t>
            </a:r>
            <a:endParaRPr lang="en-US" altLang="en-US" sz="2000" dirty="0">
              <a:solidFill>
                <a:srgbClr val="292929"/>
              </a:solidFill>
            </a:endParaRPr>
          </a:p>
          <a:p>
            <a:pPr lvl="2">
              <a:buSzPct val="100000"/>
            </a:pP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en-US" altLang="zh-CN" sz="3000" dirty="0" smtClean="0">
                <a:solidFill>
                  <a:srgbClr val="008000"/>
                </a:solidFill>
              </a:rPr>
              <a:t>our current state and goals</a:t>
            </a:r>
            <a:endParaRPr lang="en-US" altLang="zh-CN" sz="3000" dirty="0">
              <a:solidFill>
                <a:srgbClr val="008000"/>
              </a:solidFill>
            </a:endParaRPr>
          </a:p>
        </p:txBody>
      </p:sp>
      <p:sp>
        <p:nvSpPr>
          <p:cNvPr id="7171" name="Rectangle 3"/>
          <p:cNvSpPr>
            <a:spLocks noGrp="1" noChangeArrowheads="1"/>
          </p:cNvSpPr>
          <p:nvPr>
            <p:ph type="body" idx="1"/>
          </p:nvPr>
        </p:nvSpPr>
        <p:spPr bwMode="auto">
          <a:xfrm>
            <a:off x="315056" y="1200150"/>
            <a:ext cx="4179157" cy="33940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en-US" sz="1800" dirty="0" smtClean="0">
                <a:solidFill>
                  <a:schemeClr val="tx2"/>
                </a:solidFill>
              </a:rPr>
              <a:t>Current state:</a:t>
            </a:r>
            <a:endParaRPr lang="en-US" altLang="en-US" sz="1800" dirty="0">
              <a:solidFill>
                <a:schemeClr val="tx2"/>
              </a:solidFill>
            </a:endParaRPr>
          </a:p>
          <a:p>
            <a:endParaRPr lang="en-US" altLang="en-US" sz="1800" dirty="0">
              <a:solidFill>
                <a:schemeClr val="tx2"/>
              </a:solidFill>
            </a:endParaRPr>
          </a:p>
          <a:p>
            <a:r>
              <a:rPr lang="en-US" altLang="en-US" sz="1500" dirty="0">
                <a:solidFill>
                  <a:schemeClr val="tx2"/>
                </a:solidFill>
              </a:rPr>
              <a:t>● </a:t>
            </a:r>
            <a:r>
              <a:rPr lang="en-US" altLang="en-US" sz="1500" dirty="0" smtClean="0">
                <a:solidFill>
                  <a:schemeClr val="tx2"/>
                </a:solidFill>
              </a:rPr>
              <a:t># </a:t>
            </a:r>
            <a:r>
              <a:rPr lang="en-US" altLang="en-US" sz="1500" dirty="0" err="1" smtClean="0">
                <a:solidFill>
                  <a:schemeClr val="tx2"/>
                </a:solidFill>
              </a:rPr>
              <a:t>of.NET</a:t>
            </a:r>
            <a:r>
              <a:rPr lang="en-US" altLang="en-US" sz="1500" dirty="0" smtClean="0">
                <a:solidFill>
                  <a:schemeClr val="tx2"/>
                </a:solidFill>
              </a:rPr>
              <a:t> apps</a:t>
            </a:r>
          </a:p>
          <a:p>
            <a:pPr>
              <a:lnSpc>
                <a:spcPct val="90000"/>
              </a:lnSpc>
            </a:pPr>
            <a:r>
              <a:rPr lang="en-US" altLang="en-US" sz="1600" dirty="0" smtClean="0"/>
              <a:t>● </a:t>
            </a:r>
            <a:r>
              <a:rPr lang="en-US" altLang="en-US" sz="1600" dirty="0"/>
              <a:t>IIS on Windows Server 2008</a:t>
            </a:r>
          </a:p>
          <a:p>
            <a:pPr>
              <a:lnSpc>
                <a:spcPct val="90000"/>
              </a:lnSpc>
            </a:pPr>
            <a:r>
              <a:rPr lang="en-US" altLang="en-US" sz="1600" dirty="0"/>
              <a:t>● Standard server configuration</a:t>
            </a:r>
          </a:p>
          <a:p>
            <a:pPr>
              <a:lnSpc>
                <a:spcPct val="90000"/>
              </a:lnSpc>
            </a:pPr>
            <a:r>
              <a:rPr lang="en-US" altLang="en-US" sz="1600" dirty="0"/>
              <a:t>● </a:t>
            </a:r>
            <a:r>
              <a:rPr lang="en-US" altLang="en-US" sz="1600" dirty="0" smtClean="0"/>
              <a:t>networking </a:t>
            </a:r>
            <a:r>
              <a:rPr lang="en-US" altLang="en-US" sz="1600" dirty="0"/>
              <a:t>and firewall </a:t>
            </a:r>
            <a:r>
              <a:rPr lang="en-US" altLang="en-US" sz="1600" dirty="0" smtClean="0"/>
              <a:t>rules?</a:t>
            </a:r>
            <a:endParaRPr lang="en-US" altLang="en-US" sz="1600" dirty="0"/>
          </a:p>
          <a:p>
            <a:pPr>
              <a:lnSpc>
                <a:spcPct val="90000"/>
              </a:lnSpc>
            </a:pPr>
            <a:r>
              <a:rPr lang="en-US" altLang="en-US" sz="1600" dirty="0"/>
              <a:t>● </a:t>
            </a:r>
            <a:r>
              <a:rPr lang="en-US" altLang="en-US" sz="1600" dirty="0" smtClean="0"/>
              <a:t>IIS configuration</a:t>
            </a:r>
          </a:p>
          <a:p>
            <a:pPr>
              <a:lnSpc>
                <a:spcPct val="90000"/>
              </a:lnSpc>
            </a:pPr>
            <a:r>
              <a:rPr lang="en-US" altLang="en-US" sz="1600" dirty="0"/>
              <a:t>● </a:t>
            </a:r>
            <a:r>
              <a:rPr lang="en-US" altLang="en-US" sz="1600" dirty="0" smtClean="0"/>
              <a:t>Thousands of virtual servers, licenses</a:t>
            </a:r>
            <a:endParaRPr lang="en-US" altLang="en-US" sz="1600" dirty="0"/>
          </a:p>
          <a:p>
            <a:pPr>
              <a:lnSpc>
                <a:spcPct val="90000"/>
              </a:lnSpc>
            </a:pPr>
            <a:r>
              <a:rPr lang="en-US" altLang="en-US" sz="1600" dirty="0"/>
              <a:t>● </a:t>
            </a:r>
            <a:r>
              <a:rPr lang="en-US" altLang="en-US" sz="1600" dirty="0" smtClean="0"/>
              <a:t>ops team expansion</a:t>
            </a:r>
          </a:p>
          <a:p>
            <a:pPr>
              <a:lnSpc>
                <a:spcPct val="90000"/>
              </a:lnSpc>
            </a:pPr>
            <a:r>
              <a:rPr lang="en-US" altLang="en-US" sz="1600" dirty="0"/>
              <a:t>● </a:t>
            </a:r>
            <a:r>
              <a:rPr lang="en-US" altLang="en-US" sz="1600" dirty="0" smtClean="0"/>
              <a:t>no elasticity</a:t>
            </a:r>
          </a:p>
          <a:p>
            <a:pPr>
              <a:lnSpc>
                <a:spcPct val="90000"/>
              </a:lnSpc>
            </a:pPr>
            <a:r>
              <a:rPr lang="en-US" altLang="en-US" sz="1600" dirty="0"/>
              <a:t>● </a:t>
            </a:r>
            <a:r>
              <a:rPr lang="en-US" altLang="en-US" sz="1600" dirty="0" smtClean="0"/>
              <a:t>no life cycle management, pets not cattle</a:t>
            </a:r>
          </a:p>
          <a:p>
            <a:pPr>
              <a:lnSpc>
                <a:spcPct val="90000"/>
              </a:lnSpc>
            </a:pPr>
            <a:r>
              <a:rPr lang="en-US" altLang="en-US" sz="1600" dirty="0"/>
              <a:t>● </a:t>
            </a:r>
            <a:r>
              <a:rPr lang="en-US" altLang="en-US" sz="1600" dirty="0" smtClean="0"/>
              <a:t>no containerization</a:t>
            </a:r>
          </a:p>
          <a:p>
            <a:pPr>
              <a:lnSpc>
                <a:spcPct val="90000"/>
              </a:lnSpc>
            </a:pPr>
            <a:r>
              <a:rPr lang="en-US" altLang="en-US" sz="1600" dirty="0"/>
              <a:t>● </a:t>
            </a:r>
            <a:r>
              <a:rPr lang="en-US" altLang="en-US" sz="1600" dirty="0" smtClean="0"/>
              <a:t>security features are limited</a:t>
            </a:r>
            <a:endParaRPr lang="en-US" altLang="en-US" sz="1600" dirty="0"/>
          </a:p>
          <a:p>
            <a:pPr>
              <a:lnSpc>
                <a:spcPct val="90000"/>
              </a:lnSpc>
            </a:pPr>
            <a:endParaRPr lang="en-US" altLang="en-US" sz="1600" dirty="0"/>
          </a:p>
          <a:p>
            <a:pPr>
              <a:lnSpc>
                <a:spcPct val="90000"/>
              </a:lnSpc>
            </a:pPr>
            <a:endParaRPr lang="en-US" altLang="en-US" sz="1600" dirty="0" smtClean="0"/>
          </a:p>
          <a:p>
            <a:pPr>
              <a:lnSpc>
                <a:spcPct val="90000"/>
              </a:lnSpc>
            </a:pPr>
            <a:endParaRPr lang="en-US" altLang="en-US" sz="1600" dirty="0"/>
          </a:p>
          <a:p>
            <a:pPr>
              <a:lnSpc>
                <a:spcPct val="90000"/>
              </a:lnSpc>
            </a:pPr>
            <a:endParaRPr lang="en-US" altLang="en-US" sz="1600" dirty="0"/>
          </a:p>
          <a:p>
            <a:pPr>
              <a:lnSpc>
                <a:spcPct val="90000"/>
              </a:lnSpc>
            </a:pPr>
            <a:endParaRPr lang="en-US" altLang="en-US" sz="1600" dirty="0"/>
          </a:p>
          <a:p>
            <a:pPr>
              <a:lnSpc>
                <a:spcPct val="90000"/>
              </a:lnSpc>
            </a:pPr>
            <a:endParaRPr lang="en-US" altLang="en-US" sz="1600" dirty="0" smtClean="0"/>
          </a:p>
          <a:p>
            <a:pPr>
              <a:lnSpc>
                <a:spcPct val="90000"/>
              </a:lnSpc>
            </a:pPr>
            <a:endParaRPr lang="en-US" altLang="en-US" sz="1600" dirty="0"/>
          </a:p>
        </p:txBody>
      </p:sp>
      <p:sp>
        <p:nvSpPr>
          <p:cNvPr id="7172" name="Line 4"/>
          <p:cNvSpPr>
            <a:spLocks noChangeShapeType="1"/>
          </p:cNvSpPr>
          <p:nvPr/>
        </p:nvSpPr>
        <p:spPr bwMode="auto">
          <a:xfrm>
            <a:off x="576263" y="982663"/>
            <a:ext cx="395287" cy="0"/>
          </a:xfrm>
          <a:prstGeom prst="line">
            <a:avLst/>
          </a:prstGeom>
          <a:noFill/>
          <a:ln w="25400" cap="flat" cmpd="sng">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73" name="Rectangle 5"/>
          <p:cNvSpPr>
            <a:spLocks noChangeArrowheads="1"/>
          </p:cNvSpPr>
          <p:nvPr/>
        </p:nvSpPr>
        <p:spPr bwMode="auto">
          <a:xfrm>
            <a:off x="4649788" y="1200150"/>
            <a:ext cx="4037012"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pPr eaLnBrk="1" hangingPunct="1">
              <a:buFontTx/>
              <a:buNone/>
            </a:pPr>
            <a:r>
              <a:rPr lang="en-US" altLang="zh-CN" sz="1800" dirty="0">
                <a:ea typeface="ＭＳ Ｐゴシック" charset="0"/>
                <a:cs typeface="Arial" charset="0"/>
              </a:rPr>
              <a:t>Goals:</a:t>
            </a:r>
          </a:p>
          <a:p>
            <a:pPr eaLnBrk="1" hangingPunct="1">
              <a:buFontTx/>
              <a:buNone/>
            </a:pPr>
            <a:endParaRPr lang="en-US" altLang="zh-CN" sz="1800" dirty="0">
              <a:ea typeface="ＭＳ Ｐゴシック" charset="0"/>
              <a:cs typeface="Arial" charset="0"/>
            </a:endParaRPr>
          </a:p>
          <a:p>
            <a:pPr eaLnBrk="1" hangingPunct="1">
              <a:buFontTx/>
              <a:buNone/>
            </a:pPr>
            <a:r>
              <a:rPr lang="en-US" altLang="zh-CN" sz="1500" dirty="0">
                <a:ea typeface="ＭＳ Ｐゴシック" charset="0"/>
                <a:cs typeface="Arial" charset="0"/>
              </a:rPr>
              <a:t>● Bend cost curve of infrastructure, licensing</a:t>
            </a:r>
          </a:p>
          <a:p>
            <a:pPr eaLnBrk="1" hangingPunct="1">
              <a:buFontTx/>
              <a:buNone/>
            </a:pPr>
            <a:r>
              <a:rPr lang="en-US" altLang="zh-CN" sz="1500" dirty="0">
                <a:ea typeface="ＭＳ Ｐゴシック" charset="0"/>
                <a:cs typeface="Arial" charset="0"/>
              </a:rPr>
              <a:t>● Reduce complexity of deployments</a:t>
            </a:r>
          </a:p>
          <a:p>
            <a:pPr eaLnBrk="1" hangingPunct="1">
              <a:buFontTx/>
              <a:buNone/>
            </a:pPr>
            <a:r>
              <a:rPr lang="en-US" altLang="zh-CN" sz="1500" dirty="0">
                <a:ea typeface="ＭＳ Ｐゴシック" charset="0"/>
                <a:cs typeface="Arial" charset="0"/>
              </a:rPr>
              <a:t>● Leverage available capacity (app density)</a:t>
            </a:r>
          </a:p>
          <a:p>
            <a:pPr eaLnBrk="1" hangingPunct="1">
              <a:buFontTx/>
              <a:buNone/>
            </a:pPr>
            <a:r>
              <a:rPr lang="en-US" altLang="zh-CN" sz="1500" dirty="0">
                <a:ea typeface="ＭＳ Ｐゴシック" charset="0"/>
                <a:cs typeface="Arial" charset="0"/>
              </a:rPr>
              <a:t>● Adhere to our own standards</a:t>
            </a:r>
          </a:p>
          <a:p>
            <a:pPr eaLnBrk="1" hangingPunct="1">
              <a:buFontTx/>
              <a:buNone/>
            </a:pPr>
            <a:r>
              <a:rPr lang="en-US" altLang="zh-CN" sz="1500" dirty="0">
                <a:ea typeface="ＭＳ Ｐゴシック" charset="0"/>
                <a:cs typeface="Arial" charset="0"/>
              </a:rPr>
              <a:t>● Improve security posture</a:t>
            </a:r>
          </a:p>
          <a:p>
            <a:pPr eaLnBrk="1" hangingPunct="1">
              <a:buFontTx/>
              <a:buNone/>
            </a:pPr>
            <a:r>
              <a:rPr lang="en-US" altLang="zh-CN" sz="1500" dirty="0">
                <a:ea typeface="ＭＳ Ｐゴシック" charset="0"/>
                <a:cs typeface="Arial" charset="0"/>
              </a:rPr>
              <a:t>● Improve availability and reliability SLAs</a:t>
            </a:r>
          </a:p>
          <a:p>
            <a:pPr eaLnBrk="1" hangingPunct="1">
              <a:buFontTx/>
              <a:buNone/>
            </a:pPr>
            <a:r>
              <a:rPr lang="en-US" altLang="zh-CN" sz="1500" dirty="0">
                <a:ea typeface="ＭＳ Ｐゴシック" charset="0"/>
                <a:cs typeface="Arial" charset="0"/>
              </a:rPr>
              <a:t>● Improve agile, self service, </a:t>
            </a:r>
            <a:r>
              <a:rPr lang="en-US" altLang="zh-CN" sz="1500" dirty="0" err="1">
                <a:ea typeface="ＭＳ Ｐゴシック" charset="0"/>
                <a:cs typeface="Arial" charset="0"/>
              </a:rPr>
              <a:t>devops</a:t>
            </a:r>
            <a:r>
              <a:rPr lang="en-US" altLang="zh-CN" sz="1500" dirty="0">
                <a:ea typeface="ＭＳ Ｐゴシック" charset="0"/>
                <a:cs typeface="Arial" charset="0"/>
              </a:rPr>
              <a:t> maturity</a:t>
            </a:r>
          </a:p>
          <a:p>
            <a:pPr eaLnBrk="1" hangingPunct="1">
              <a:buFontTx/>
              <a:buNone/>
            </a:pPr>
            <a:r>
              <a:rPr lang="en-US" altLang="zh-CN" sz="1500" dirty="0">
                <a:ea typeface="ＭＳ Ｐゴシック" charset="0"/>
                <a:cs typeface="Arial" charset="0"/>
              </a:rPr>
              <a:t>● Prepare for public cloud</a:t>
            </a:r>
          </a:p>
          <a:p>
            <a:pPr eaLnBrk="1" hangingPunct="1">
              <a:buFontTx/>
              <a:buNone/>
            </a:pPr>
            <a:r>
              <a:rPr lang="en-US" altLang="zh-CN" sz="1500" dirty="0">
                <a:ea typeface="ＭＳ Ｐゴシック" charset="0"/>
                <a:cs typeface="Arial" charset="0"/>
              </a:rPr>
              <a:t>● Do </a:t>
            </a:r>
            <a:r>
              <a:rPr lang="zh-CN" altLang="en-US" sz="1500" dirty="0">
                <a:ea typeface="ＭＳ Ｐゴシック" charset="0"/>
                <a:cs typeface="Arial" charset="0"/>
              </a:rPr>
              <a:t>“</a:t>
            </a:r>
            <a:r>
              <a:rPr lang="en-US" altLang="zh-CN" sz="1500" dirty="0">
                <a:ea typeface="ＭＳ Ｐゴシック" charset="0"/>
                <a:cs typeface="Arial" charset="0"/>
              </a:rPr>
              <a:t>More, Better, Faster, Cheaper</a:t>
            </a:r>
            <a:r>
              <a:rPr lang="zh-CN" altLang="en-US" sz="1500" dirty="0">
                <a:ea typeface="ＭＳ Ｐゴシック" charset="0"/>
                <a:cs typeface="Arial" charset="0"/>
              </a:rPr>
              <a:t>”</a:t>
            </a:r>
            <a:endParaRPr lang="en-US" altLang="zh-CN" sz="1500" dirty="0">
              <a:ea typeface="ＭＳ Ｐゴシック" charset="0"/>
              <a:cs typeface="Arial" charset="0"/>
            </a:endParaRPr>
          </a:p>
        </p:txBody>
      </p:sp>
      <p:sp>
        <p:nvSpPr>
          <p:cNvPr id="7174" name="Rectangle 6"/>
          <p:cNvSpPr>
            <a:spLocks noChangeArrowheads="1"/>
          </p:cNvSpPr>
          <p:nvPr/>
        </p:nvSpPr>
        <p:spPr bwMode="auto">
          <a:xfrm>
            <a:off x="8020050" y="4754563"/>
            <a:ext cx="1116013" cy="365125"/>
          </a:xfrm>
          <a:prstGeom prst="rect">
            <a:avLst/>
          </a:prstGeom>
          <a:solidFill>
            <a:srgbClr val="00517C"/>
          </a:solidFill>
          <a:ln>
            <a:noFill/>
          </a:ln>
          <a:effectLst/>
          <a:extLst>
            <a:ext uri="{91240B29-F687-4f45-9708-019B960494DF}">
              <a14:hiddenLine xmlns:a14="http://schemas.microsoft.com/office/drawing/2010/main" w="9525" cap="flat" cmpd="sng">
                <a:solidFill>
                  <a:schemeClr val="tx1"/>
                </a:solidFill>
                <a:bevel/>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a:p>
        </p:txBody>
      </p:sp>
    </p:spTree>
    <p:extLst>
      <p:ext uri="{BB962C8B-B14F-4D97-AF65-F5344CB8AC3E}">
        <p14:creationId xmlns:p14="http://schemas.microsoft.com/office/powerpoint/2010/main" val="1945433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1_Pivotal_PPT_Template_16x9_09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_PPT_Template_16x9_external_04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12706</TotalTime>
  <Words>677</Words>
  <Application>Microsoft Macintosh PowerPoint</Application>
  <PresentationFormat>On-screen Show (16:9)</PresentationFormat>
  <Paragraphs>153</Paragraphs>
  <Slides>10</Slides>
  <Notes>7</Notes>
  <HiddenSlides>7</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1_Pivotal_PPT_Template_16x9_09_2014</vt:lpstr>
      <vt:lpstr>Pivotal_PPT_Template_16x9_external_04_2014</vt:lpstr>
      <vt:lpstr>PowerPoint Presentation</vt:lpstr>
      <vt:lpstr>Application Framework                                         Steeltoe</vt:lpstr>
      <vt:lpstr>Application Framework                                         Steeltoe</vt:lpstr>
      <vt:lpstr>Run in Cloud Foundry  Stack Comparison - .NET vs .NET Core</vt:lpstr>
      <vt:lpstr>When to choose Which</vt:lpstr>
      <vt:lpstr>Enter Cloud Foundry</vt:lpstr>
      <vt:lpstr>Deploying .NET Apps Shouldn’t Be Painful</vt:lpstr>
      <vt:lpstr>PCF 1.10 updates</vt:lpstr>
      <vt:lpstr>our current state and goals</vt:lpstr>
      <vt:lpstr>Monolithic Applications Drive Complex,  Manual Deploys &amp; Waterfall Release Cycles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Jenny McLaughlin</cp:lastModifiedBy>
  <cp:revision>89</cp:revision>
  <dcterms:modified xsi:type="dcterms:W3CDTF">2017-08-21T17:58:57Z</dcterms:modified>
</cp:coreProperties>
</file>