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566531" y="2127284"/>
            <a:ext cx="8010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2216426" y="3389244"/>
            <a:ext cx="47109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body"/>
          </p:nvPr>
        </p:nvSpPr>
        <p:spPr>
          <a:xfrm>
            <a:off x="2216426" y="3806428"/>
            <a:ext cx="4710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571500" y="477441"/>
            <a:ext cx="8001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B3B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3A3B3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body"/>
          </p:nvPr>
        </p:nvSpPr>
        <p:spPr>
          <a:xfrm>
            <a:off x="571500" y="1202324"/>
            <a:ext cx="80010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B3B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3A3B3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B3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A3B3B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B3B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A3B3B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B3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B3B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B3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B3B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jp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ivotal-Field-Engineering/smart-bulbs" TargetMode="External"/><Relationship Id="rId4" Type="http://schemas.openxmlformats.org/officeDocument/2006/relationships/hyperlink" Target="https://steeltoe.io/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66531" y="2127284"/>
            <a:ext cx="8010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b="1" i="0" lang="nl-NL" sz="3300" u="none" cap="none" strike="noStrike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.NET Smart Bulb Microservices</a:t>
            </a:r>
            <a:endParaRPr b="1" i="0" sz="3300" u="none" cap="none" strike="noStrike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2368826" y="3127669"/>
            <a:ext cx="4711148" cy="3578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rPr b="0" i="0" lang="nl-NL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Tim Hess, Sr. Software Engineer</a:t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" name="Google Shape;64;p15"/>
          <p:cNvSpPr txBox="1"/>
          <p:nvPr>
            <p:ph idx="3" type="body"/>
          </p:nvPr>
        </p:nvSpPr>
        <p:spPr>
          <a:xfrm>
            <a:off x="2216426" y="3899453"/>
            <a:ext cx="471114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rPr b="0" i="0" lang="nl-NL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Pivotal</a:t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2368826" y="3541644"/>
            <a:ext cx="4711148" cy="3578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rPr b="0" i="0" lang="nl-NL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Jenny McLaughlin, Sr. Platform Architect</a:t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475" y="612111"/>
            <a:ext cx="4335526" cy="84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68975" y="1382375"/>
            <a:ext cx="3670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rPr lang="nl-NL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SEPT 24 - 27 2018, WASHINGTON, D.C.</a:t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title"/>
          </p:nvPr>
        </p:nvSpPr>
        <p:spPr>
          <a:xfrm>
            <a:off x="198297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oxima Nova"/>
              <a:buNone/>
            </a:pPr>
            <a:r>
              <a:rPr b="1" i="0" lang="nl-NL" sz="2400" u="none" cap="none" strike="noStrike">
                <a:solidFill>
                  <a:srgbClr val="00253E"/>
                </a:solidFill>
                <a:latin typeface="Avenir"/>
                <a:ea typeface="Avenir"/>
                <a:cs typeface="Avenir"/>
                <a:sym typeface="Avenir"/>
              </a:rPr>
              <a:t>Steeltoe</a:t>
            </a:r>
            <a:endParaRPr b="1" i="0" sz="2500" u="none" cap="none" strike="noStrike">
              <a:solidFill>
                <a:srgbClr val="00253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3" name="Google Shape;73;p16"/>
          <p:cNvGrpSpPr/>
          <p:nvPr/>
        </p:nvGrpSpPr>
        <p:grpSpPr>
          <a:xfrm>
            <a:off x="1016838" y="2779097"/>
            <a:ext cx="914400" cy="1538412"/>
            <a:chOff x="1976463" y="3117622"/>
            <a:chExt cx="914400" cy="1538412"/>
          </a:xfrm>
        </p:grpSpPr>
        <p:pic>
          <p:nvPicPr>
            <p:cNvPr id="74" name="Google Shape;7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76463" y="311762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6"/>
            <p:cNvSpPr txBox="1"/>
            <p:nvPr/>
          </p:nvSpPr>
          <p:spPr>
            <a:xfrm>
              <a:off x="1997172" y="4132834"/>
              <a:ext cx="873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Spring Cloud</a:t>
              </a:r>
              <a:endParaRPr b="0" i="0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Services</a:t>
              </a:r>
              <a:endParaRPr b="0" i="0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0685" y="2107946"/>
            <a:ext cx="2111800" cy="8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4808" y="917713"/>
            <a:ext cx="1538400" cy="15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6"/>
          <p:cNvGrpSpPr/>
          <p:nvPr/>
        </p:nvGrpSpPr>
        <p:grpSpPr>
          <a:xfrm>
            <a:off x="2343388" y="2779097"/>
            <a:ext cx="914400" cy="1563178"/>
            <a:chOff x="2228138" y="3083900"/>
            <a:chExt cx="914400" cy="1563178"/>
          </a:xfrm>
        </p:grpSpPr>
        <p:pic>
          <p:nvPicPr>
            <p:cNvPr id="79" name="Google Shape;79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28138" y="30839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6"/>
            <p:cNvSpPr txBox="1"/>
            <p:nvPr/>
          </p:nvSpPr>
          <p:spPr>
            <a:xfrm>
              <a:off x="2256645" y="4123878"/>
              <a:ext cx="851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Service</a:t>
              </a:r>
              <a:endParaRPr b="0" i="0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Registry</a:t>
              </a:r>
              <a:endParaRPr b="0" i="0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81" name="Google Shape;81;p16"/>
          <p:cNvGrpSpPr/>
          <p:nvPr/>
        </p:nvGrpSpPr>
        <p:grpSpPr>
          <a:xfrm>
            <a:off x="3669938" y="2779097"/>
            <a:ext cx="914400" cy="1563178"/>
            <a:chOff x="3612313" y="3083900"/>
            <a:chExt cx="914400" cy="1563178"/>
          </a:xfrm>
        </p:grpSpPr>
        <p:pic>
          <p:nvPicPr>
            <p:cNvPr id="82" name="Google Shape;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12313" y="30839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6"/>
            <p:cNvSpPr txBox="1"/>
            <p:nvPr/>
          </p:nvSpPr>
          <p:spPr>
            <a:xfrm>
              <a:off x="3703670" y="4123878"/>
              <a:ext cx="723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Config</a:t>
              </a:r>
              <a:endParaRPr b="0" i="0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Server</a:t>
              </a:r>
              <a:endParaRPr b="0" i="0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4996489" y="2779097"/>
            <a:ext cx="914400" cy="1563178"/>
            <a:chOff x="4996489" y="3083900"/>
            <a:chExt cx="914400" cy="1563178"/>
          </a:xfrm>
        </p:grpSpPr>
        <p:pic>
          <p:nvPicPr>
            <p:cNvPr id="85" name="Google Shape;8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96489" y="30839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6"/>
            <p:cNvSpPr txBox="1"/>
            <p:nvPr/>
          </p:nvSpPr>
          <p:spPr>
            <a:xfrm>
              <a:off x="5049446" y="4123878"/>
              <a:ext cx="813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Circuit</a:t>
              </a:r>
              <a:endParaRPr b="0" i="0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Breaker</a:t>
              </a:r>
              <a:endParaRPr b="0" i="0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39075" y="4622300"/>
            <a:ext cx="1719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https://steeltoe.io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427597" y="4021149"/>
            <a:ext cx="11400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more…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04102" y="164915"/>
            <a:ext cx="25717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ft.net_small_purple.png" id="90" name="Google Shape;90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4038" y="1060474"/>
            <a:ext cx="1252878" cy="125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50475" y="4424900"/>
            <a:ext cx="1917325" cy="6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(1).png"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662" y="3413290"/>
            <a:ext cx="1137075" cy="11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81325" y="204925"/>
            <a:ext cx="80832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nl-NL" sz="2400" u="none" cap="none" strike="noStrike">
                <a:solidFill>
                  <a:srgbClr val="00253E"/>
                </a:solidFill>
                <a:latin typeface="Avenir"/>
                <a:ea typeface="Avenir"/>
                <a:cs typeface="Avenir"/>
                <a:sym typeface="Avenir"/>
              </a:rPr>
              <a:t>Password Strength Powered Smart Bulb</a:t>
            </a:r>
            <a:endParaRPr b="1" i="0" sz="2400" u="none" cap="none" strike="noStrike">
              <a:solidFill>
                <a:srgbClr val="00253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105825" y="2497775"/>
            <a:ext cx="1612200" cy="648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nl-NL" sz="1200" u="none" cap="none" strike="noStrike">
                <a:solidFill>
                  <a:srgbClr val="00253E"/>
                </a:solidFill>
                <a:latin typeface="Avenir"/>
                <a:ea typeface="Avenir"/>
                <a:cs typeface="Avenir"/>
                <a:sym typeface="Avenir"/>
              </a:rPr>
              <a:t>Analyze password strength and convert to RGB color code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7"/>
          <p:cNvCxnSpPr>
            <a:endCxn id="98" idx="0"/>
          </p:cNvCxnSpPr>
          <p:nvPr/>
        </p:nvCxnSpPr>
        <p:spPr>
          <a:xfrm>
            <a:off x="1911925" y="1643075"/>
            <a:ext cx="0" cy="854700"/>
          </a:xfrm>
          <a:prstGeom prst="straightConnector1">
            <a:avLst/>
          </a:prstGeom>
          <a:noFill/>
          <a:ln cap="flat" cmpd="sng" w="28575">
            <a:solidFill>
              <a:srgbClr val="4472C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" name="Google Shape;100;p17"/>
          <p:cNvCxnSpPr>
            <a:endCxn id="101" idx="1"/>
          </p:cNvCxnSpPr>
          <p:nvPr/>
        </p:nvCxnSpPr>
        <p:spPr>
          <a:xfrm>
            <a:off x="2718026" y="1384830"/>
            <a:ext cx="3637200" cy="0"/>
          </a:xfrm>
          <a:prstGeom prst="straightConnector1">
            <a:avLst/>
          </a:prstGeom>
          <a:noFill/>
          <a:ln cap="flat" cmpd="sng" w="28575">
            <a:solidFill>
              <a:srgbClr val="4472C4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" name="Google Shape;102;p17"/>
          <p:cNvSpPr txBox="1"/>
          <p:nvPr/>
        </p:nvSpPr>
        <p:spPr>
          <a:xfrm flipH="1">
            <a:off x="4254373" y="1065918"/>
            <a:ext cx="1757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generate password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111432" y="2026036"/>
            <a:ext cx="546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101836" y="2054825"/>
            <a:ext cx="307200" cy="307200"/>
          </a:xfrm>
          <a:prstGeom prst="ellipse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766484" y="956987"/>
            <a:ext cx="546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753136" y="1002512"/>
            <a:ext cx="307200" cy="307200"/>
          </a:xfrm>
          <a:prstGeom prst="ellipse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7"/>
          <p:cNvGrpSpPr/>
          <p:nvPr/>
        </p:nvGrpSpPr>
        <p:grpSpPr>
          <a:xfrm>
            <a:off x="2072515" y="3669476"/>
            <a:ext cx="307201" cy="307200"/>
            <a:chOff x="1957832" y="3282425"/>
            <a:chExt cx="307201" cy="307200"/>
          </a:xfrm>
        </p:grpSpPr>
        <p:sp>
          <p:nvSpPr>
            <p:cNvPr id="108" name="Google Shape;108;p17"/>
            <p:cNvSpPr txBox="1"/>
            <p:nvPr/>
          </p:nvSpPr>
          <p:spPr>
            <a:xfrm>
              <a:off x="1957833" y="3282432"/>
              <a:ext cx="307200" cy="307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957832" y="3282425"/>
              <a:ext cx="307200" cy="307200"/>
            </a:xfrm>
            <a:prstGeom prst="ellipse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5226" y="1123992"/>
            <a:ext cx="1492007" cy="52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1045050" y="1166824"/>
            <a:ext cx="1683600" cy="470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253E"/>
                </a:solidFill>
                <a:latin typeface="Avenir"/>
                <a:ea typeface="Avenir"/>
                <a:cs typeface="Avenir"/>
                <a:sym typeface="Avenir"/>
              </a:rPr>
              <a:t>Smart Bulb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913781" y="3786613"/>
            <a:ext cx="1151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Smart Bulb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 flipH="1" rot="692">
            <a:off x="3179141" y="3684942"/>
            <a:ext cx="1490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send color code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3" name="Google Shape;113;p17"/>
          <p:cNvCxnSpPr/>
          <p:nvPr/>
        </p:nvCxnSpPr>
        <p:spPr>
          <a:xfrm>
            <a:off x="1911925" y="4029323"/>
            <a:ext cx="3626863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4" name="Google Shape;114;p17"/>
          <p:cNvCxnSpPr>
            <a:stCxn id="98" idx="2"/>
          </p:cNvCxnSpPr>
          <p:nvPr/>
        </p:nvCxnSpPr>
        <p:spPr>
          <a:xfrm>
            <a:off x="1911925" y="3146675"/>
            <a:ext cx="0" cy="882600"/>
          </a:xfrm>
          <a:prstGeom prst="straightConnector1">
            <a:avLst/>
          </a:prstGeom>
          <a:noFill/>
          <a:ln cap="flat" cmpd="sng" w="1905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" name="Google Shape;115;p17"/>
          <p:cNvGrpSpPr/>
          <p:nvPr/>
        </p:nvGrpSpPr>
        <p:grpSpPr>
          <a:xfrm>
            <a:off x="3178362" y="907400"/>
            <a:ext cx="947765" cy="735675"/>
            <a:chOff x="4476258" y="3083900"/>
            <a:chExt cx="2029608" cy="1563178"/>
          </a:xfrm>
        </p:grpSpPr>
        <p:pic>
          <p:nvPicPr>
            <p:cNvPr id="116" name="Google Shape;116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96489" y="30839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7"/>
            <p:cNvSpPr txBox="1"/>
            <p:nvPr/>
          </p:nvSpPr>
          <p:spPr>
            <a:xfrm>
              <a:off x="4476258" y="4123878"/>
              <a:ext cx="2029608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9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Circuit</a:t>
              </a:r>
              <a:endParaRPr b="0" i="0" sz="9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9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Breaker</a:t>
              </a:r>
              <a:endParaRPr b="0" i="0" sz="9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18" name="Google Shape;118;p17"/>
          <p:cNvSpPr txBox="1"/>
          <p:nvPr/>
        </p:nvSpPr>
        <p:spPr>
          <a:xfrm>
            <a:off x="2456439" y="4676563"/>
            <a:ext cx="30299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the demo? Tweet with #cfbulbs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0475" y="4424900"/>
            <a:ext cx="1917325" cy="6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2221" y="1540149"/>
            <a:ext cx="2114550" cy="17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1098760" y="3771158"/>
            <a:ext cx="1612200" cy="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nl-NL" sz="1200" u="none" cap="none" strike="noStrike">
                <a:solidFill>
                  <a:srgbClr val="00253E"/>
                </a:solidFill>
                <a:latin typeface="Avenir"/>
                <a:ea typeface="Avenir"/>
                <a:cs typeface="Avenir"/>
                <a:sym typeface="Avenir"/>
              </a:rPr>
              <a:t>Convert score to RGB color code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8"/>
          <p:cNvCxnSpPr>
            <a:stCxn id="127" idx="2"/>
            <a:endCxn id="125" idx="0"/>
          </p:cNvCxnSpPr>
          <p:nvPr/>
        </p:nvCxnSpPr>
        <p:spPr>
          <a:xfrm flipH="1">
            <a:off x="1904812" y="2672499"/>
            <a:ext cx="1200" cy="1098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2710960" y="2437102"/>
            <a:ext cx="3685230" cy="3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9" name="Google Shape;129;p18"/>
          <p:cNvSpPr txBox="1"/>
          <p:nvPr/>
        </p:nvSpPr>
        <p:spPr>
          <a:xfrm flipH="1" rot="692">
            <a:off x="3179141" y="3684942"/>
            <a:ext cx="1490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send color code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779840" y="2050572"/>
            <a:ext cx="546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765155" y="2092735"/>
            <a:ext cx="307200" cy="3072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779840" y="3665182"/>
            <a:ext cx="309158" cy="30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2781798" y="3665183"/>
            <a:ext cx="307200" cy="3072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(1).png"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662" y="3413290"/>
            <a:ext cx="1137075" cy="11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5913781" y="3786613"/>
            <a:ext cx="1151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Smart Bulb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681325" y="204925"/>
            <a:ext cx="6339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nl-NL" sz="2400" u="none" cap="none" strike="noStrike">
                <a:solidFill>
                  <a:srgbClr val="00253E"/>
                </a:solidFill>
                <a:latin typeface="Avenir"/>
                <a:ea typeface="Avenir"/>
                <a:cs typeface="Avenir"/>
                <a:sym typeface="Avenir"/>
              </a:rPr>
              <a:t>Sentiment Powered Smart Bulb</a:t>
            </a:r>
            <a:endParaRPr b="1" i="0" sz="2400" u="none" cap="none" strike="noStrike">
              <a:solidFill>
                <a:srgbClr val="00253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1264960" y="866976"/>
            <a:ext cx="12798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253E"/>
                </a:solidFill>
                <a:latin typeface="Avenir"/>
                <a:ea typeface="Avenir"/>
                <a:cs typeface="Avenir"/>
                <a:sym typeface="Avenir"/>
              </a:rPr>
              <a:t>Text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8"/>
          <p:cNvCxnSpPr>
            <a:stCxn id="137" idx="2"/>
            <a:endCxn id="127" idx="0"/>
          </p:cNvCxnSpPr>
          <p:nvPr/>
        </p:nvCxnSpPr>
        <p:spPr>
          <a:xfrm>
            <a:off x="1904860" y="1337676"/>
            <a:ext cx="1200" cy="864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" name="Google Shape;139;p18"/>
          <p:cNvSpPr txBox="1"/>
          <p:nvPr/>
        </p:nvSpPr>
        <p:spPr>
          <a:xfrm flipH="1" rot="1043">
            <a:off x="3972234" y="2101058"/>
            <a:ext cx="2464483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request sentiment analysis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2710962" y="4029323"/>
            <a:ext cx="2827826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7" name="Google Shape;127;p18"/>
          <p:cNvSpPr/>
          <p:nvPr/>
        </p:nvSpPr>
        <p:spPr>
          <a:xfrm>
            <a:off x="1064212" y="2201799"/>
            <a:ext cx="1683600" cy="470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253E"/>
                </a:solidFill>
                <a:latin typeface="Avenir"/>
                <a:ea typeface="Avenir"/>
                <a:cs typeface="Avenir"/>
                <a:sym typeface="Avenir"/>
              </a:rPr>
              <a:t>Smart Bulb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2006609" y="1752661"/>
            <a:ext cx="546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997598" y="1798615"/>
            <a:ext cx="307200" cy="3072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2002098" y="3299183"/>
            <a:ext cx="307200" cy="3072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016205" y="3260890"/>
            <a:ext cx="546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3118222" y="1960411"/>
            <a:ext cx="814426" cy="744737"/>
            <a:chOff x="3156744" y="3051178"/>
            <a:chExt cx="1792607" cy="1595900"/>
          </a:xfrm>
        </p:grpSpPr>
        <p:pic>
          <p:nvPicPr>
            <p:cNvPr id="146" name="Google Shape;14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12312" y="3051178"/>
              <a:ext cx="944918" cy="9471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8"/>
            <p:cNvSpPr txBox="1"/>
            <p:nvPr/>
          </p:nvSpPr>
          <p:spPr>
            <a:xfrm>
              <a:off x="3156744" y="4123877"/>
              <a:ext cx="1792607" cy="523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10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Config</a:t>
              </a:r>
              <a:endParaRPr b="0" i="0" sz="1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10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Server</a:t>
              </a:r>
              <a:endParaRPr b="0" i="0" sz="1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48" name="Google Shape;148;p18"/>
          <p:cNvSpPr txBox="1"/>
          <p:nvPr/>
        </p:nvSpPr>
        <p:spPr>
          <a:xfrm>
            <a:off x="2456439" y="4676563"/>
            <a:ext cx="30299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the demo? Tweet with #cfbulbs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0475" y="4424900"/>
            <a:ext cx="1917325" cy="6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2586520" y="1971585"/>
            <a:ext cx="39709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nl-NL" sz="3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Like the demos?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nl-NL" sz="3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Tweet with #cfbulbs</a:t>
            </a:r>
            <a:endParaRPr b="0" i="0" sz="3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571500" y="477441"/>
            <a:ext cx="8001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B3B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A3B3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475" y="4424900"/>
            <a:ext cx="1917325" cy="6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(1).png"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662" y="3413290"/>
            <a:ext cx="1137075" cy="11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2221" y="1540149"/>
            <a:ext cx="2114550" cy="17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/>
          <p:nvPr/>
        </p:nvSpPr>
        <p:spPr>
          <a:xfrm>
            <a:off x="1098762" y="863113"/>
            <a:ext cx="1612200" cy="46460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253E"/>
                </a:solidFill>
                <a:latin typeface="Avenir"/>
                <a:ea typeface="Avenir"/>
                <a:cs typeface="Avenir"/>
                <a:sym typeface="Avenir"/>
              </a:rPr>
              <a:t>Twitter Monitor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1098760" y="3771158"/>
            <a:ext cx="1612200" cy="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nl-NL" sz="1200" u="none" cap="none" strike="noStrike">
                <a:solidFill>
                  <a:srgbClr val="00253E"/>
                </a:solidFill>
                <a:latin typeface="Avenir"/>
                <a:ea typeface="Avenir"/>
                <a:cs typeface="Avenir"/>
                <a:sym typeface="Avenir"/>
              </a:rPr>
              <a:t>Convert score to RGB color code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0"/>
          <p:cNvCxnSpPr>
            <a:stCxn id="166" idx="2"/>
            <a:endCxn id="164" idx="0"/>
          </p:cNvCxnSpPr>
          <p:nvPr/>
        </p:nvCxnSpPr>
        <p:spPr>
          <a:xfrm>
            <a:off x="1904850" y="2672449"/>
            <a:ext cx="0" cy="1098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7" name="Google Shape;167;p20"/>
          <p:cNvCxnSpPr>
            <a:endCxn id="168" idx="1"/>
          </p:cNvCxnSpPr>
          <p:nvPr/>
        </p:nvCxnSpPr>
        <p:spPr>
          <a:xfrm>
            <a:off x="2740660" y="1089908"/>
            <a:ext cx="24267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9" name="Google Shape;169;p20"/>
          <p:cNvSpPr txBox="1"/>
          <p:nvPr/>
        </p:nvSpPr>
        <p:spPr>
          <a:xfrm>
            <a:off x="2006609" y="1752661"/>
            <a:ext cx="546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997598" y="1798615"/>
            <a:ext cx="307200" cy="3072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7360" y="609908"/>
            <a:ext cx="1183362" cy="9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0"/>
          <p:cNvCxnSpPr>
            <a:stCxn id="166" idx="3"/>
          </p:cNvCxnSpPr>
          <p:nvPr/>
        </p:nvCxnSpPr>
        <p:spPr>
          <a:xfrm>
            <a:off x="2746650" y="2437099"/>
            <a:ext cx="3650700" cy="8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2" name="Google Shape;172;p20"/>
          <p:cNvSpPr txBox="1"/>
          <p:nvPr/>
        </p:nvSpPr>
        <p:spPr>
          <a:xfrm flipH="1" rot="955">
            <a:off x="2783003" y="648603"/>
            <a:ext cx="2160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latest #cfbulbs tweets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3" name="Google Shape;173;p20"/>
          <p:cNvCxnSpPr/>
          <p:nvPr/>
        </p:nvCxnSpPr>
        <p:spPr>
          <a:xfrm>
            <a:off x="2710962" y="4029323"/>
            <a:ext cx="2827826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4" name="Google Shape;174;p20"/>
          <p:cNvSpPr txBox="1"/>
          <p:nvPr/>
        </p:nvSpPr>
        <p:spPr>
          <a:xfrm flipH="1" rot="692">
            <a:off x="3179141" y="3684942"/>
            <a:ext cx="1490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send color code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2016205" y="3260890"/>
            <a:ext cx="546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2002098" y="3299183"/>
            <a:ext cx="307200" cy="3072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2779840" y="2050572"/>
            <a:ext cx="546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2765155" y="2092735"/>
            <a:ext cx="307200" cy="3072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681325" y="204925"/>
            <a:ext cx="6339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nl-NL" sz="2400" u="none" cap="none" strike="noStrike">
                <a:solidFill>
                  <a:srgbClr val="00253E"/>
                </a:solidFill>
                <a:latin typeface="Avenir"/>
                <a:ea typeface="Avenir"/>
                <a:cs typeface="Avenir"/>
                <a:sym typeface="Avenir"/>
              </a:rPr>
              <a:t>Real-time Feedback Powered Smart Bulb</a:t>
            </a:r>
            <a:endParaRPr b="1" i="0" sz="2400" u="none" cap="none" strike="noStrike">
              <a:solidFill>
                <a:srgbClr val="00253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913781" y="3786613"/>
            <a:ext cx="1151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Smart Bulb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1" name="Google Shape;181;p20"/>
          <p:cNvCxnSpPr>
            <a:stCxn id="163" idx="2"/>
            <a:endCxn id="166" idx="0"/>
          </p:cNvCxnSpPr>
          <p:nvPr/>
        </p:nvCxnSpPr>
        <p:spPr>
          <a:xfrm>
            <a:off x="1904862" y="1327721"/>
            <a:ext cx="0" cy="873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6" name="Google Shape;166;p20"/>
          <p:cNvSpPr/>
          <p:nvPr/>
        </p:nvSpPr>
        <p:spPr>
          <a:xfrm>
            <a:off x="1063050" y="2201749"/>
            <a:ext cx="1683600" cy="470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253E"/>
                </a:solidFill>
                <a:latin typeface="Avenir"/>
                <a:ea typeface="Avenir"/>
                <a:cs typeface="Avenir"/>
                <a:sym typeface="Avenir"/>
              </a:rPr>
              <a:t>Smart Bulb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779840" y="3665182"/>
            <a:ext cx="309158" cy="30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2781798" y="3665183"/>
            <a:ext cx="307200" cy="3072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20"/>
          <p:cNvGrpSpPr/>
          <p:nvPr/>
        </p:nvGrpSpPr>
        <p:grpSpPr>
          <a:xfrm>
            <a:off x="1160694" y="1429883"/>
            <a:ext cx="811677" cy="666632"/>
            <a:chOff x="1832584" y="3083900"/>
            <a:chExt cx="1656947" cy="1379172"/>
          </a:xfrm>
        </p:grpSpPr>
        <p:pic>
          <p:nvPicPr>
            <p:cNvPr id="185" name="Google Shape;185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28138" y="30839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0"/>
            <p:cNvSpPr txBox="1"/>
            <p:nvPr/>
          </p:nvSpPr>
          <p:spPr>
            <a:xfrm>
              <a:off x="1832584" y="3889146"/>
              <a:ext cx="1656947" cy="573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8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Service</a:t>
              </a:r>
              <a:endParaRPr b="0" i="0" sz="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8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Registry</a:t>
              </a:r>
              <a:endParaRPr b="0" i="0" sz="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87" name="Google Shape;187;p20"/>
          <p:cNvGrpSpPr/>
          <p:nvPr/>
        </p:nvGrpSpPr>
        <p:grpSpPr>
          <a:xfrm>
            <a:off x="3118222" y="1960411"/>
            <a:ext cx="814426" cy="744737"/>
            <a:chOff x="3156744" y="3051178"/>
            <a:chExt cx="1792607" cy="1595900"/>
          </a:xfrm>
        </p:grpSpPr>
        <p:pic>
          <p:nvPicPr>
            <p:cNvPr id="188" name="Google Shape;188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12312" y="3051178"/>
              <a:ext cx="944918" cy="9471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0"/>
            <p:cNvSpPr txBox="1"/>
            <p:nvPr/>
          </p:nvSpPr>
          <p:spPr>
            <a:xfrm>
              <a:off x="3156744" y="4123877"/>
              <a:ext cx="1792607" cy="523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10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Config</a:t>
              </a:r>
              <a:endParaRPr b="0" i="0" sz="1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0" i="0" lang="nl-NL" sz="1000" u="none" cap="none" strike="noStrike">
                  <a:solidFill>
                    <a:srgbClr val="4D4D4D"/>
                  </a:solidFill>
                  <a:latin typeface="Avenir"/>
                  <a:ea typeface="Avenir"/>
                  <a:cs typeface="Avenir"/>
                  <a:sym typeface="Avenir"/>
                </a:rPr>
                <a:t>Server</a:t>
              </a:r>
              <a:endParaRPr b="0" i="0" sz="1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90" name="Google Shape;190;p20"/>
          <p:cNvSpPr txBox="1"/>
          <p:nvPr/>
        </p:nvSpPr>
        <p:spPr>
          <a:xfrm flipH="1" rot="1043">
            <a:off x="3972234" y="2101058"/>
            <a:ext cx="2464483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request sentiment analysis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2456439" y="4676563"/>
            <a:ext cx="30299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the demo? Tweet with #cfbulbs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50475" y="4424900"/>
            <a:ext cx="1917325" cy="6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584548" y="264042"/>
            <a:ext cx="6339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nl-NL" sz="2400" u="none" cap="none" strike="noStrike">
                <a:solidFill>
                  <a:srgbClr val="00253E"/>
                </a:solidFill>
                <a:latin typeface="Avenir"/>
                <a:ea typeface="Avenir"/>
                <a:cs typeface="Avenir"/>
                <a:sym typeface="Avenir"/>
              </a:rPr>
              <a:t>Have Some Fun </a:t>
            </a:r>
            <a:endParaRPr b="1" i="0" sz="2400" u="none" cap="none" strike="noStrike">
              <a:solidFill>
                <a:srgbClr val="00253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584547" y="1002090"/>
            <a:ext cx="8287931" cy="4124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nl-NL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See How Easy This Was: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nl-NL" sz="22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https://github.com/Pivotal-Field-Engineering/smart-bulbs</a:t>
            </a:r>
            <a:r>
              <a:rPr b="0" i="0" lang="nl-NL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nl-NL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Go Cloud Native with Your .NET Applications</a:t>
            </a:r>
            <a:endParaRPr b="0" i="0" sz="2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nl-NL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Centralize your app configurations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nl-NL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Discover services intelligently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nl-NL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Wrap integration points with circuit breakers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nl-NL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Manage credentials with Credhub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nl-NL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Steeltoe Documentation: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nl-NL" sz="22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https://steeltoe.io</a:t>
            </a:r>
            <a:r>
              <a:rPr b="0" i="0" lang="nl-NL" sz="2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0475" y="4424900"/>
            <a:ext cx="1917325" cy="6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