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9" r:id="rId3"/>
    <p:sldId id="257" r:id="rId4"/>
    <p:sldId id="262" r:id="rId5"/>
    <p:sldId id="258" r:id="rId6"/>
    <p:sldId id="263" r:id="rId7"/>
    <p:sldId id="264" r:id="rId8"/>
    <p:sldId id="260"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0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44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589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69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547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266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0047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5327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8340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10/21/2022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1980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10/21/2022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096388774"/>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ennymeshaiah09/Projects/blob/main/Student%20registration%20system/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Map&#10;&#10;Description automatically generated">
            <a:extLst>
              <a:ext uri="{FF2B5EF4-FFF2-40B4-BE49-F238E27FC236}">
                <a16:creationId xmlns:a16="http://schemas.microsoft.com/office/drawing/2014/main" id="{F9BA1A16-7379-F9A6-FE12-034852C01B6C}"/>
              </a:ext>
            </a:extLst>
          </p:cNvPr>
          <p:cNvPicPr>
            <a:picLocks noChangeAspect="1"/>
          </p:cNvPicPr>
          <p:nvPr/>
        </p:nvPicPr>
        <p:blipFill rotWithShape="1">
          <a:blip r:embed="rId2"/>
          <a:srcRect l="3111" r="1" b="1"/>
          <a:stretch/>
        </p:blipFill>
        <p:spPr>
          <a:xfrm>
            <a:off x="20" y="10"/>
            <a:ext cx="12191980" cy="6857990"/>
          </a:xfrm>
          <a:prstGeom prst="rect">
            <a:avLst/>
          </a:prstGeom>
        </p:spPr>
      </p:pic>
      <p:sp useBgFill="1">
        <p:nvSpPr>
          <p:cNvPr id="19" name="Rectangle 10">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3"/>
            <a:ext cx="10667999" cy="5333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A8D0E-1086-F4E3-DC86-DA55C49F3390}"/>
              </a:ext>
            </a:extLst>
          </p:cNvPr>
          <p:cNvSpPr>
            <a:spLocks noGrp="1"/>
          </p:cNvSpPr>
          <p:nvPr>
            <p:ph type="ctrTitle"/>
          </p:nvPr>
        </p:nvSpPr>
        <p:spPr>
          <a:xfrm>
            <a:off x="1523999" y="1524000"/>
            <a:ext cx="5075853" cy="2581369"/>
          </a:xfrm>
        </p:spPr>
        <p:txBody>
          <a:bodyPr anchor="t">
            <a:normAutofit/>
          </a:bodyPr>
          <a:lstStyle/>
          <a:p>
            <a:r>
              <a:rPr lang="en-US" dirty="0"/>
              <a:t>Student Registration Management System</a:t>
            </a:r>
            <a:endParaRPr lang="en-IN" dirty="0"/>
          </a:p>
        </p:txBody>
      </p:sp>
      <p:sp>
        <p:nvSpPr>
          <p:cNvPr id="3" name="Subtitle 2">
            <a:extLst>
              <a:ext uri="{FF2B5EF4-FFF2-40B4-BE49-F238E27FC236}">
                <a16:creationId xmlns:a16="http://schemas.microsoft.com/office/drawing/2014/main" id="{B0C1FA15-9479-94F9-5A4B-302D635BE277}"/>
              </a:ext>
            </a:extLst>
          </p:cNvPr>
          <p:cNvSpPr>
            <a:spLocks noGrp="1"/>
          </p:cNvSpPr>
          <p:nvPr>
            <p:ph type="subTitle" idx="1"/>
          </p:nvPr>
        </p:nvSpPr>
        <p:spPr>
          <a:xfrm>
            <a:off x="1524000" y="4867369"/>
            <a:ext cx="4572000" cy="789300"/>
          </a:xfrm>
        </p:spPr>
        <p:txBody>
          <a:bodyPr>
            <a:normAutofit fontScale="92500" lnSpcReduction="20000"/>
          </a:bodyPr>
          <a:lstStyle/>
          <a:p>
            <a:r>
              <a:rPr lang="en-US" dirty="0"/>
              <a:t>2100030823- Raja Rajeswari. M</a:t>
            </a:r>
          </a:p>
          <a:p>
            <a:r>
              <a:rPr lang="en-US" dirty="0"/>
              <a:t>2100030254- Jenny Meshaiah. K</a:t>
            </a:r>
          </a:p>
          <a:p>
            <a:endParaRPr lang="en-US" dirty="0"/>
          </a:p>
          <a:p>
            <a:endParaRPr lang="en-IN" dirty="0"/>
          </a:p>
        </p:txBody>
      </p:sp>
      <p:cxnSp>
        <p:nvCxnSpPr>
          <p:cNvPr id="20" name="Straight Connector 12">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791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05BB-776B-F0CC-872F-0EB30897C46F}"/>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9F4BCF07-5FB6-FD04-9D53-46D9A50AE255}"/>
              </a:ext>
            </a:extLst>
          </p:cNvPr>
          <p:cNvPicPr>
            <a:picLocks noGrp="1" noChangeAspect="1"/>
          </p:cNvPicPr>
          <p:nvPr>
            <p:ph idx="1"/>
          </p:nvPr>
        </p:nvPicPr>
        <p:blipFill>
          <a:blip r:embed="rId2"/>
          <a:stretch>
            <a:fillRect/>
          </a:stretch>
        </p:blipFill>
        <p:spPr>
          <a:xfrm>
            <a:off x="3321652" y="2286000"/>
            <a:ext cx="5455033" cy="3810000"/>
          </a:xfrm>
          <a:prstGeom prst="rect">
            <a:avLst/>
          </a:prstGeom>
        </p:spPr>
      </p:pic>
    </p:spTree>
    <p:extLst>
      <p:ext uri="{BB962C8B-B14F-4D97-AF65-F5344CB8AC3E}">
        <p14:creationId xmlns:p14="http://schemas.microsoft.com/office/powerpoint/2010/main" val="284487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19D2-FA7E-FB4B-EF56-F5097A8A88CC}"/>
              </a:ext>
            </a:extLst>
          </p:cNvPr>
          <p:cNvSpPr>
            <a:spLocks noGrp="1"/>
          </p:cNvSpPr>
          <p:nvPr>
            <p:ph type="title"/>
          </p:nvPr>
        </p:nvSpPr>
        <p:spPr/>
        <p:txBody>
          <a:bodyPr/>
          <a:lstStyle/>
          <a:p>
            <a:r>
              <a:rPr lang="en-IN" dirty="0"/>
              <a:t>FLOW CHART</a:t>
            </a:r>
          </a:p>
        </p:txBody>
      </p:sp>
      <p:pic>
        <p:nvPicPr>
          <p:cNvPr id="7" name="Content Placeholder 6" descr="Diagram&#10;&#10;Description automatically generated">
            <a:extLst>
              <a:ext uri="{FF2B5EF4-FFF2-40B4-BE49-F238E27FC236}">
                <a16:creationId xmlns:a16="http://schemas.microsoft.com/office/drawing/2014/main" id="{62B1D2AD-0572-2A59-B3AA-66494CC2CBE6}"/>
              </a:ext>
            </a:extLst>
          </p:cNvPr>
          <p:cNvPicPr>
            <a:picLocks noGrp="1" noChangeAspect="1"/>
          </p:cNvPicPr>
          <p:nvPr>
            <p:ph idx="1"/>
          </p:nvPr>
        </p:nvPicPr>
        <p:blipFill>
          <a:blip r:embed="rId2"/>
          <a:stretch>
            <a:fillRect/>
          </a:stretch>
        </p:blipFill>
        <p:spPr>
          <a:xfrm>
            <a:off x="4683875" y="2286000"/>
            <a:ext cx="2730588" cy="3810000"/>
          </a:xfrm>
          <a:prstGeom prst="rect">
            <a:avLst/>
          </a:prstGeom>
        </p:spPr>
      </p:pic>
    </p:spTree>
    <p:extLst>
      <p:ext uri="{BB962C8B-B14F-4D97-AF65-F5344CB8AC3E}">
        <p14:creationId xmlns:p14="http://schemas.microsoft.com/office/powerpoint/2010/main" val="355319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937-5EAF-E74C-3672-03024BFD6046}"/>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11CCA63A-D5D9-C270-41B9-FC15AD0FE69E}"/>
              </a:ext>
            </a:extLst>
          </p:cNvPr>
          <p:cNvSpPr>
            <a:spLocks noGrp="1"/>
          </p:cNvSpPr>
          <p:nvPr>
            <p:ph idx="1"/>
          </p:nvPr>
        </p:nvSpPr>
        <p:spPr/>
        <p:txBody>
          <a:bodyPr/>
          <a:lstStyle/>
          <a:p>
            <a:r>
              <a:rPr lang="en-US" sz="1800" dirty="0">
                <a:effectLst/>
                <a:latin typeface="Arial MT"/>
                <a:ea typeface="Arial MT"/>
                <a:cs typeface="Arial MT"/>
              </a:rPr>
              <a:t>At this stage we worked on this project where we need to run the code to open the GUI window or the application in the future days wee need to take it to the we application by using Django or PHP etc.…</a:t>
            </a:r>
            <a:endParaRPr lang="en-IN" sz="1800" dirty="0">
              <a:effectLst/>
              <a:latin typeface="Arial MT"/>
              <a:ea typeface="Arial MT"/>
              <a:cs typeface="Arial MT"/>
            </a:endParaRPr>
          </a:p>
          <a:p>
            <a:endParaRPr lang="en-IN" dirty="0"/>
          </a:p>
        </p:txBody>
      </p:sp>
    </p:spTree>
    <p:extLst>
      <p:ext uri="{BB962C8B-B14F-4D97-AF65-F5344CB8AC3E}">
        <p14:creationId xmlns:p14="http://schemas.microsoft.com/office/powerpoint/2010/main" val="102468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7150-22D6-4A25-CEEA-B3E8130A89DD}"/>
              </a:ext>
            </a:extLst>
          </p:cNvPr>
          <p:cNvSpPr>
            <a:spLocks noGrp="1"/>
          </p:cNvSpPr>
          <p:nvPr>
            <p:ph type="title"/>
          </p:nvPr>
        </p:nvSpPr>
        <p:spPr/>
        <p:txBody>
          <a:bodyPr/>
          <a:lstStyle/>
          <a:p>
            <a:r>
              <a:rPr lang="en-US" sz="1800" dirty="0">
                <a:effectLst/>
                <a:latin typeface="Arial MT"/>
                <a:ea typeface="Arial MT"/>
                <a:cs typeface="Arial MT"/>
              </a:rPr>
              <a:t>References</a:t>
            </a:r>
            <a:endParaRPr lang="en-IN" dirty="0"/>
          </a:p>
        </p:txBody>
      </p:sp>
      <p:sp>
        <p:nvSpPr>
          <p:cNvPr id="3" name="Content Placeholder 2">
            <a:extLst>
              <a:ext uri="{FF2B5EF4-FFF2-40B4-BE49-F238E27FC236}">
                <a16:creationId xmlns:a16="http://schemas.microsoft.com/office/drawing/2014/main" id="{593BADB7-470C-64F2-2815-4BCECE7794E1}"/>
              </a:ext>
            </a:extLst>
          </p:cNvPr>
          <p:cNvSpPr>
            <a:spLocks noGrp="1"/>
          </p:cNvSpPr>
          <p:nvPr>
            <p:ph idx="1"/>
          </p:nvPr>
        </p:nvSpPr>
        <p:spPr/>
        <p:txBody>
          <a:bodyPr/>
          <a:lstStyle/>
          <a:p>
            <a:pPr marL="368935" marR="596265">
              <a:lnSpc>
                <a:spcPct val="108000"/>
              </a:lnSpc>
              <a:spcBef>
                <a:spcPts val="420"/>
              </a:spcBef>
              <a:spcAft>
                <a:spcPts val="0"/>
              </a:spcAft>
            </a:pPr>
            <a:r>
              <a:rPr lang="en-US" sz="1800" spc="-10" dirty="0">
                <a:effectLst/>
                <a:latin typeface="Arial MT"/>
                <a:ea typeface="Arial MT"/>
                <a:cs typeface="Arial MT"/>
              </a:rPr>
              <a:t>We surfed the internet for the understanding of the project and we took the faculty help to complete this project </a:t>
            </a:r>
            <a:endParaRPr lang="en-IN" sz="1800" dirty="0">
              <a:effectLst/>
              <a:latin typeface="Arial MT"/>
              <a:ea typeface="Arial MT"/>
              <a:cs typeface="Arial MT"/>
            </a:endParaRPr>
          </a:p>
          <a:p>
            <a:pPr marL="368935" marR="596265">
              <a:lnSpc>
                <a:spcPct val="108000"/>
              </a:lnSpc>
              <a:spcBef>
                <a:spcPts val="420"/>
              </a:spcBef>
              <a:spcAft>
                <a:spcPts val="0"/>
              </a:spcAft>
            </a:pPr>
            <a:r>
              <a:rPr lang="en-US" sz="1800" spc="-10" dirty="0">
                <a:effectLst/>
                <a:latin typeface="Arial MT"/>
                <a:ea typeface="Arial MT"/>
                <a:cs typeface="Arial MT"/>
              </a:rPr>
              <a:t>We use GitHub for the help and some websites for the documentation purpose</a:t>
            </a:r>
            <a:endParaRPr lang="en-IN" sz="1800" dirty="0">
              <a:effectLst/>
              <a:latin typeface="Arial MT"/>
              <a:ea typeface="Arial MT"/>
              <a:cs typeface="Arial MT"/>
            </a:endParaRPr>
          </a:p>
          <a:p>
            <a:endParaRPr lang="en-IN" dirty="0"/>
          </a:p>
        </p:txBody>
      </p:sp>
    </p:spTree>
    <p:extLst>
      <p:ext uri="{BB962C8B-B14F-4D97-AF65-F5344CB8AC3E}">
        <p14:creationId xmlns:p14="http://schemas.microsoft.com/office/powerpoint/2010/main" val="362629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98E7-1D8E-D0ED-9DF4-B9E2267DB4AF}"/>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645B8BA5-59B5-B6C0-E994-8FABB502701C}"/>
              </a:ext>
            </a:extLst>
          </p:cNvPr>
          <p:cNvSpPr>
            <a:spLocks noGrp="1"/>
          </p:cNvSpPr>
          <p:nvPr>
            <p:ph idx="1"/>
          </p:nvPr>
        </p:nvSpPr>
        <p:spPr/>
        <p:txBody>
          <a:bodyPr/>
          <a:lstStyle/>
          <a:p>
            <a:r>
              <a:rPr lang="en-IN" dirty="0">
                <a:hlinkClick r:id="rId2"/>
              </a:rPr>
              <a:t>https://github.com/jennymeshaiah09/Projects/blob/main/Student%20registration%20system/Code</a:t>
            </a:r>
            <a:endParaRPr lang="en-IN" dirty="0"/>
          </a:p>
        </p:txBody>
      </p:sp>
    </p:spTree>
    <p:extLst>
      <p:ext uri="{BB962C8B-B14F-4D97-AF65-F5344CB8AC3E}">
        <p14:creationId xmlns:p14="http://schemas.microsoft.com/office/powerpoint/2010/main" val="165384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sketball going into hoop against sky">
            <a:extLst>
              <a:ext uri="{FF2B5EF4-FFF2-40B4-BE49-F238E27FC236}">
                <a16:creationId xmlns:a16="http://schemas.microsoft.com/office/drawing/2014/main" id="{942768E6-170E-5C03-5036-54DFE1168251}"/>
              </a:ext>
            </a:extLst>
          </p:cNvPr>
          <p:cNvPicPr>
            <a:picLocks noChangeAspect="1"/>
          </p:cNvPicPr>
          <p:nvPr/>
        </p:nvPicPr>
        <p:blipFill rotWithShape="1">
          <a:blip r:embed="rId2">
            <a:alphaModFix amt="50000"/>
          </a:blip>
          <a:srcRect t="24954" b="46"/>
          <a:stretch/>
        </p:blipFill>
        <p:spPr>
          <a:xfrm>
            <a:off x="0" y="10"/>
            <a:ext cx="12191980" cy="6857990"/>
          </a:xfrm>
          <a:prstGeom prst="rect">
            <a:avLst/>
          </a:prstGeom>
        </p:spPr>
      </p:pic>
      <p:sp>
        <p:nvSpPr>
          <p:cNvPr id="2" name="Title 1">
            <a:extLst>
              <a:ext uri="{FF2B5EF4-FFF2-40B4-BE49-F238E27FC236}">
                <a16:creationId xmlns:a16="http://schemas.microsoft.com/office/drawing/2014/main" id="{CB547D6B-E229-85B5-6B2F-C7577CC386D5}"/>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sz="6600" dirty="0"/>
              <a:t>THANK YOU</a:t>
            </a:r>
          </a:p>
        </p:txBody>
      </p:sp>
      <p:cxnSp>
        <p:nvCxnSpPr>
          <p:cNvPr id="20" name="Straight Connector 19">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8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 How to write a paper abstract? | Tress Academic">
            <a:extLst>
              <a:ext uri="{FF2B5EF4-FFF2-40B4-BE49-F238E27FC236}">
                <a16:creationId xmlns:a16="http://schemas.microsoft.com/office/drawing/2014/main" id="{5F1430C8-E11A-5191-7103-13A1B7C12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70" b="616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7" name="Rectangle 2056">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F47C5-C0AF-88CA-51FC-01CA9715AFD7}"/>
              </a:ext>
            </a:extLst>
          </p:cNvPr>
          <p:cNvSpPr>
            <a:spLocks noGrp="1"/>
          </p:cNvSpPr>
          <p:nvPr>
            <p:ph type="title"/>
          </p:nvPr>
        </p:nvSpPr>
        <p:spPr>
          <a:xfrm>
            <a:off x="1429565" y="1524000"/>
            <a:ext cx="3337113" cy="3810000"/>
          </a:xfrm>
        </p:spPr>
        <p:txBody>
          <a:bodyPr anchor="ctr">
            <a:normAutofit/>
          </a:bodyPr>
          <a:lstStyle/>
          <a:p>
            <a:pPr algn="r"/>
            <a:r>
              <a:rPr lang="en-IN" dirty="0"/>
              <a:t>Abstract</a:t>
            </a:r>
            <a:endParaRPr lang="en-IN"/>
          </a:p>
        </p:txBody>
      </p:sp>
      <p:sp>
        <p:nvSpPr>
          <p:cNvPr id="3" name="Content Placeholder 2">
            <a:extLst>
              <a:ext uri="{FF2B5EF4-FFF2-40B4-BE49-F238E27FC236}">
                <a16:creationId xmlns:a16="http://schemas.microsoft.com/office/drawing/2014/main" id="{2C56E95D-BED8-C420-03EC-D9CFDCAB7CD6}"/>
              </a:ext>
            </a:extLst>
          </p:cNvPr>
          <p:cNvSpPr>
            <a:spLocks noGrp="1"/>
          </p:cNvSpPr>
          <p:nvPr>
            <p:ph idx="1"/>
          </p:nvPr>
        </p:nvSpPr>
        <p:spPr>
          <a:xfrm>
            <a:off x="5334000" y="1524000"/>
            <a:ext cx="5334000" cy="3810001"/>
          </a:xfrm>
        </p:spPr>
        <p:txBody>
          <a:bodyPr anchor="ctr">
            <a:normAutofit/>
          </a:bodyPr>
          <a:lstStyle/>
          <a:p>
            <a:pPr>
              <a:lnSpc>
                <a:spcPct val="120000"/>
              </a:lnSpc>
            </a:pPr>
            <a:r>
              <a:rPr lang="en-US" sz="1300" b="0" i="0">
                <a:effectLst/>
                <a:latin typeface="Droid Sans"/>
              </a:rPr>
              <a:t>With the advent of Information Technology in the last decade, the major focus has shifted from manual systems to computerized systems. Various systems viz. railway reservation, hospital management etc. involving manual work have been automated efficiently. Student course registration process in colleges involve filling registration forms manually, getting it signed by respective subject teachers, and then getting the documents acknowledged from the concerned Advisors, College Deans and Accounts Officers, respectively. Finally, the registration forms are submitted in the Administrative Branch. As is evident, this process is very laborious and time consuming. An Online Student Course Registration System has been developed to simplify the current manual procedure. This system has been developed using Python and </a:t>
            </a:r>
            <a:r>
              <a:rPr lang="en-US" sz="1300" b="0" i="0" err="1">
                <a:effectLst/>
                <a:latin typeface="Droid Sans"/>
              </a:rPr>
              <a:t>tkinter</a:t>
            </a:r>
            <a:r>
              <a:rPr lang="en-US" sz="1300" b="0" i="0">
                <a:effectLst/>
                <a:latin typeface="Droid Sans"/>
              </a:rPr>
              <a:t> </a:t>
            </a:r>
            <a:r>
              <a:rPr lang="en-US" sz="1300">
                <a:latin typeface="Droid Sans"/>
              </a:rPr>
              <a:t>package. </a:t>
            </a:r>
            <a:r>
              <a:rPr lang="en-US" sz="1300" err="1">
                <a:latin typeface="Droid Sans"/>
              </a:rPr>
              <a:t>Tkinter</a:t>
            </a:r>
            <a:r>
              <a:rPr lang="en-US" sz="1300">
                <a:latin typeface="Droid Sans"/>
              </a:rPr>
              <a:t> is mainly used for GUI in </a:t>
            </a:r>
            <a:r>
              <a:rPr lang="en-US" sz="1300" err="1">
                <a:latin typeface="Droid Sans"/>
              </a:rPr>
              <a:t>pyhton</a:t>
            </a:r>
            <a:r>
              <a:rPr lang="en-US" sz="1300">
                <a:latin typeface="Droid Sans"/>
              </a:rPr>
              <a:t> programming</a:t>
            </a:r>
            <a:endParaRPr lang="en-IN" sz="1300"/>
          </a:p>
          <a:p>
            <a:pPr>
              <a:lnSpc>
                <a:spcPct val="120000"/>
              </a:lnSpc>
            </a:pPr>
            <a:endParaRPr lang="en-IN" sz="1300"/>
          </a:p>
        </p:txBody>
      </p:sp>
    </p:spTree>
    <p:extLst>
      <p:ext uri="{BB962C8B-B14F-4D97-AF65-F5344CB8AC3E}">
        <p14:creationId xmlns:p14="http://schemas.microsoft.com/office/powerpoint/2010/main" val="13659735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Word&quot; Images – Browse 15 Stock Photos, Vectors, and Video |  Adobe Stock">
            <a:extLst>
              <a:ext uri="{FF2B5EF4-FFF2-40B4-BE49-F238E27FC236}">
                <a16:creationId xmlns:a16="http://schemas.microsoft.com/office/drawing/2014/main" id="{9621D44B-0436-2123-456A-BD8D7744A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24" r="22924" b="2"/>
          <a:stretch/>
        </p:blipFill>
        <p:spPr bwMode="auto">
          <a:xfrm>
            <a:off x="1" y="2520"/>
            <a:ext cx="6096000" cy="6855480"/>
          </a:xfrm>
          <a:prstGeom prst="rect">
            <a:avLst/>
          </a:prstGeom>
          <a:noFill/>
          <a:extLst>
            <a:ext uri="{909E8E84-426E-40DD-AFC4-6F175D3DCCD1}">
              <a14:hiddenFill xmlns:a14="http://schemas.microsoft.com/office/drawing/2010/main">
                <a:solidFill>
                  <a:srgbClr val="FFFFFF"/>
                </a:solidFill>
              </a14:hiddenFill>
            </a:ext>
          </a:extLst>
        </p:spPr>
      </p:pic>
      <p:sp>
        <p:nvSpPr>
          <p:cNvPr id="3090" name="Oval 308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B3096-3E53-BFE0-30A0-0B31E93119B1}"/>
              </a:ext>
            </a:extLst>
          </p:cNvPr>
          <p:cNvSpPr>
            <a:spLocks noGrp="1"/>
          </p:cNvSpPr>
          <p:nvPr>
            <p:ph type="title"/>
          </p:nvPr>
        </p:nvSpPr>
        <p:spPr>
          <a:xfrm>
            <a:off x="1239982" y="2288987"/>
            <a:ext cx="3629891" cy="2283013"/>
          </a:xfrm>
        </p:spPr>
        <p:txBody>
          <a:bodyPr anchor="ctr">
            <a:normAutofit/>
          </a:bodyPr>
          <a:lstStyle/>
          <a:p>
            <a:pPr algn="ctr"/>
            <a:r>
              <a:rPr lang="en-US">
                <a:solidFill>
                  <a:schemeClr val="bg1"/>
                </a:solidFill>
              </a:rPr>
              <a:t>Introduction</a:t>
            </a:r>
            <a:endParaRPr lang="en-IN">
              <a:solidFill>
                <a:schemeClr val="bg1"/>
              </a:solidFill>
            </a:endParaRPr>
          </a:p>
        </p:txBody>
      </p:sp>
      <p:sp>
        <p:nvSpPr>
          <p:cNvPr id="3087" name="Content Placeholder 2">
            <a:extLst>
              <a:ext uri="{FF2B5EF4-FFF2-40B4-BE49-F238E27FC236}">
                <a16:creationId xmlns:a16="http://schemas.microsoft.com/office/drawing/2014/main" id="{B5727FC2-BC79-5D7B-ED84-B8509DA2656A}"/>
              </a:ext>
            </a:extLst>
          </p:cNvPr>
          <p:cNvSpPr>
            <a:spLocks noGrp="1"/>
          </p:cNvSpPr>
          <p:nvPr>
            <p:ph idx="1"/>
          </p:nvPr>
        </p:nvSpPr>
        <p:spPr>
          <a:xfrm>
            <a:off x="7188680" y="762000"/>
            <a:ext cx="3897332" cy="5334000"/>
          </a:xfrm>
        </p:spPr>
        <p:txBody>
          <a:bodyPr anchor="ctr">
            <a:normAutofit/>
          </a:bodyPr>
          <a:lstStyle/>
          <a:p>
            <a:r>
              <a:rPr lang="en-US" b="0" i="0">
                <a:effectLst/>
                <a:latin typeface="Open Sans" panose="020B0604020202020204" pitchFamily="34" charset="0"/>
              </a:rPr>
              <a:t>The </a:t>
            </a:r>
            <a:r>
              <a:rPr lang="en-US" b="1" i="0">
                <a:effectLst/>
                <a:latin typeface="Open Sans" panose="020B0604020202020204" pitchFamily="34" charset="0"/>
              </a:rPr>
              <a:t>Student Management System Project in Python</a:t>
            </a:r>
            <a:r>
              <a:rPr lang="en-US" b="0" i="0">
                <a:effectLst/>
                <a:latin typeface="Open Sans" panose="020B0604020202020204" pitchFamily="34" charset="0"/>
              </a:rPr>
              <a:t> is a simple console-based system which is very easy to understand and use.</a:t>
            </a:r>
          </a:p>
          <a:p>
            <a:r>
              <a:rPr lang="en-US" b="0" i="0">
                <a:effectLst/>
                <a:latin typeface="Open Sans" panose="020B0606030504020204" pitchFamily="34" charset="0"/>
              </a:rPr>
              <a:t>Talking about the system, it contains basic functions which include Add students, view students, search students and remove the student.</a:t>
            </a:r>
            <a:endParaRPr lang="en-US" b="0" i="0">
              <a:effectLst/>
              <a:latin typeface="Open Sans" panose="020B0604020202020204" pitchFamily="34" charset="0"/>
            </a:endParaRPr>
          </a:p>
          <a:p>
            <a:endParaRPr lang="en-IN"/>
          </a:p>
        </p:txBody>
      </p:sp>
    </p:spTree>
    <p:extLst>
      <p:ext uri="{BB962C8B-B14F-4D97-AF65-F5344CB8AC3E}">
        <p14:creationId xmlns:p14="http://schemas.microsoft.com/office/powerpoint/2010/main" val="15052048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Glowing circuit board">
            <a:extLst>
              <a:ext uri="{FF2B5EF4-FFF2-40B4-BE49-F238E27FC236}">
                <a16:creationId xmlns:a16="http://schemas.microsoft.com/office/drawing/2014/main" id="{134FE988-485E-CD1E-6991-7C82B336D843}"/>
              </a:ext>
            </a:extLst>
          </p:cNvPr>
          <p:cNvPicPr>
            <a:picLocks noChangeAspect="1"/>
          </p:cNvPicPr>
          <p:nvPr/>
        </p:nvPicPr>
        <p:blipFill rotWithShape="1">
          <a:blip r:embed="rId2">
            <a:alphaModFix amt="50000"/>
          </a:blip>
          <a:srcRect l="31790" r="8876"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84F8469-07EA-FC68-50ED-E4DA10731DE3}"/>
              </a:ext>
            </a:extLst>
          </p:cNvPr>
          <p:cNvSpPr>
            <a:spLocks noGrp="1"/>
          </p:cNvSpPr>
          <p:nvPr>
            <p:ph type="title"/>
          </p:nvPr>
        </p:nvSpPr>
        <p:spPr>
          <a:xfrm>
            <a:off x="1028700" y="1025718"/>
            <a:ext cx="4057650" cy="4770783"/>
          </a:xfrm>
        </p:spPr>
        <p:txBody>
          <a:bodyPr anchor="ctr">
            <a:normAutofit/>
          </a:bodyPr>
          <a:lstStyle/>
          <a:p>
            <a:pPr algn="ctr"/>
            <a:r>
              <a:rPr lang="en-IN">
                <a:solidFill>
                  <a:srgbClr val="FFFFFF"/>
                </a:solidFill>
              </a:rPr>
              <a:t>Requirements </a:t>
            </a:r>
          </a:p>
        </p:txBody>
      </p:sp>
      <p:sp>
        <p:nvSpPr>
          <p:cNvPr id="3" name="Content Placeholder 2">
            <a:extLst>
              <a:ext uri="{FF2B5EF4-FFF2-40B4-BE49-F238E27FC236}">
                <a16:creationId xmlns:a16="http://schemas.microsoft.com/office/drawing/2014/main" id="{96F3B94D-20D1-5DCA-E297-B64543E09367}"/>
              </a:ext>
            </a:extLst>
          </p:cNvPr>
          <p:cNvSpPr>
            <a:spLocks noGrp="1"/>
          </p:cNvSpPr>
          <p:nvPr>
            <p:ph idx="1"/>
          </p:nvPr>
        </p:nvSpPr>
        <p:spPr>
          <a:xfrm>
            <a:off x="7179972" y="762000"/>
            <a:ext cx="3825025" cy="5334000"/>
          </a:xfrm>
        </p:spPr>
        <p:txBody>
          <a:bodyPr anchor="ctr">
            <a:normAutofit/>
          </a:bodyPr>
          <a:lstStyle/>
          <a:p>
            <a:r>
              <a:rPr lang="en-IN" dirty="0"/>
              <a:t>Windows Operating System</a:t>
            </a:r>
          </a:p>
          <a:p>
            <a:r>
              <a:rPr lang="en-IN" dirty="0"/>
              <a:t>Ram 8gb</a:t>
            </a:r>
          </a:p>
          <a:p>
            <a:r>
              <a:rPr lang="en-IN" dirty="0"/>
              <a:t>Python 3.8.10</a:t>
            </a:r>
          </a:p>
          <a:p>
            <a:r>
              <a:rPr lang="en-IN" dirty="0"/>
              <a:t>PyCharm community edition</a:t>
            </a:r>
          </a:p>
          <a:p>
            <a:r>
              <a:rPr lang="en-IN" dirty="0"/>
              <a:t>Visual studio Code</a:t>
            </a:r>
          </a:p>
          <a:p>
            <a:endParaRPr lang="en-IN" dirty="0"/>
          </a:p>
        </p:txBody>
      </p:sp>
    </p:spTree>
    <p:extLst>
      <p:ext uri="{BB962C8B-B14F-4D97-AF65-F5344CB8AC3E}">
        <p14:creationId xmlns:p14="http://schemas.microsoft.com/office/powerpoint/2010/main" val="298570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CA1F03-1978-4993-9625-ECC9A327C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choose the best server solution for your business - The Business  Journals">
            <a:extLst>
              <a:ext uri="{FF2B5EF4-FFF2-40B4-BE49-F238E27FC236}">
                <a16:creationId xmlns:a16="http://schemas.microsoft.com/office/drawing/2014/main" id="{E37F078C-6381-3AD5-1ABF-3E20DC476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3" name="Rectangle 1032">
            <a:extLst>
              <a:ext uri="{FF2B5EF4-FFF2-40B4-BE49-F238E27FC236}">
                <a16:creationId xmlns:a16="http://schemas.microsoft.com/office/drawing/2014/main" id="{1DF5ECF7-5D31-4B53-8384-8D36C106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916DB5-60A7-1D31-F765-5A5C38FB1651}"/>
              </a:ext>
            </a:extLst>
          </p:cNvPr>
          <p:cNvSpPr>
            <a:spLocks noGrp="1"/>
          </p:cNvSpPr>
          <p:nvPr>
            <p:ph type="title"/>
          </p:nvPr>
        </p:nvSpPr>
        <p:spPr>
          <a:xfrm>
            <a:off x="1429565" y="1524000"/>
            <a:ext cx="3337113" cy="3810000"/>
          </a:xfrm>
        </p:spPr>
        <p:txBody>
          <a:bodyPr anchor="ctr">
            <a:normAutofit/>
          </a:bodyPr>
          <a:lstStyle/>
          <a:p>
            <a:pPr algn="r"/>
            <a:r>
              <a:rPr lang="en-IN"/>
              <a:t>At which area it is used</a:t>
            </a:r>
          </a:p>
        </p:txBody>
      </p:sp>
      <p:sp>
        <p:nvSpPr>
          <p:cNvPr id="5" name="Content Placeholder 4">
            <a:extLst>
              <a:ext uri="{FF2B5EF4-FFF2-40B4-BE49-F238E27FC236}">
                <a16:creationId xmlns:a16="http://schemas.microsoft.com/office/drawing/2014/main" id="{EC3B55F8-7A32-ABF2-987A-50BB72078AB2}"/>
              </a:ext>
            </a:extLst>
          </p:cNvPr>
          <p:cNvSpPr>
            <a:spLocks noGrp="1"/>
          </p:cNvSpPr>
          <p:nvPr>
            <p:ph idx="1"/>
          </p:nvPr>
        </p:nvSpPr>
        <p:spPr>
          <a:xfrm>
            <a:off x="5334000" y="1524000"/>
            <a:ext cx="5334000" cy="3810000"/>
          </a:xfrm>
        </p:spPr>
        <p:txBody>
          <a:bodyPr anchor="ctr">
            <a:normAutofit/>
          </a:bodyPr>
          <a:lstStyle/>
          <a:p>
            <a:r>
              <a:rPr lang="en-US" b="0" i="0" dirty="0">
                <a:effectLst/>
                <a:latin typeface="Arial" panose="020B0604020202020204" pitchFamily="34" charset="0"/>
              </a:rPr>
              <a:t>Student Registration management system is a kind of management information system can not only record the information for student registration.</a:t>
            </a:r>
            <a:r>
              <a:rPr lang="en-IN" b="0" i="0" dirty="0">
                <a:effectLst/>
                <a:latin typeface="Arial" panose="020B0604020202020204" pitchFamily="34" charset="0"/>
              </a:rPr>
              <a:t>It is widely used in </a:t>
            </a:r>
            <a:r>
              <a:rPr lang="en-IN" dirty="0">
                <a:latin typeface="Arial" panose="020B0604020202020204" pitchFamily="34" charset="0"/>
              </a:rPr>
              <a:t>universities and schools for some universities  it was used as a browser-based application and  back-end software like SQL</a:t>
            </a: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70212542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D8B5-C28F-0E6C-11E3-A4D910ABCCD3}"/>
              </a:ext>
            </a:extLst>
          </p:cNvPr>
          <p:cNvSpPr>
            <a:spLocks noGrp="1"/>
          </p:cNvSpPr>
          <p:nvPr>
            <p:ph type="title"/>
          </p:nvPr>
        </p:nvSpPr>
        <p:spPr/>
        <p:txBody>
          <a:bodyPr/>
          <a:lstStyle/>
          <a:p>
            <a:r>
              <a:rPr lang="en-IN" dirty="0"/>
              <a:t>Origin of the Project</a:t>
            </a:r>
          </a:p>
        </p:txBody>
      </p:sp>
      <p:sp>
        <p:nvSpPr>
          <p:cNvPr id="3" name="Content Placeholder 2">
            <a:extLst>
              <a:ext uri="{FF2B5EF4-FFF2-40B4-BE49-F238E27FC236}">
                <a16:creationId xmlns:a16="http://schemas.microsoft.com/office/drawing/2014/main" id="{E0784A86-1662-1205-4982-76529F834888}"/>
              </a:ext>
            </a:extLst>
          </p:cNvPr>
          <p:cNvSpPr>
            <a:spLocks noGrp="1"/>
          </p:cNvSpPr>
          <p:nvPr>
            <p:ph idx="1"/>
          </p:nvPr>
        </p:nvSpPr>
        <p:spPr/>
        <p:txBody>
          <a:bodyPr/>
          <a:lstStyle/>
          <a:p>
            <a:r>
              <a:rPr lang="en-US" dirty="0"/>
              <a:t>The origin of the proposal is because of being sick of the manual registrations filling forms and all those to get rid of the manual registration process we took this project to make all computerized and we do not require to store data it will save and will not be removed as long as we remove.</a:t>
            </a:r>
            <a:endParaRPr lang="en-IN" dirty="0"/>
          </a:p>
        </p:txBody>
      </p:sp>
    </p:spTree>
    <p:extLst>
      <p:ext uri="{BB962C8B-B14F-4D97-AF65-F5344CB8AC3E}">
        <p14:creationId xmlns:p14="http://schemas.microsoft.com/office/powerpoint/2010/main" val="322046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54D4-3CA2-1DD4-FD3C-4079400BD01F}"/>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13D441B2-E51E-2699-C588-F1038D358A6A}"/>
              </a:ext>
            </a:extLst>
          </p:cNvPr>
          <p:cNvSpPr>
            <a:spLocks noGrp="1"/>
          </p:cNvSpPr>
          <p:nvPr>
            <p:ph idx="1"/>
          </p:nvPr>
        </p:nvSpPr>
        <p:spPr/>
        <p:txBody>
          <a:bodyPr>
            <a:normAutofit fontScale="85000" lnSpcReduction="10000"/>
          </a:bodyPr>
          <a:lstStyle/>
          <a:p>
            <a:r>
              <a:rPr lang="en-US" dirty="0"/>
              <a:t>In the program we did not used methods in the program that are classes are not used rather we used the functions like display </a:t>
            </a:r>
            <a:r>
              <a:rPr lang="en-US" dirty="0" err="1"/>
              <a:t>records,add</a:t>
            </a:r>
            <a:r>
              <a:rPr lang="en-US" dirty="0"/>
              <a:t> records, reset fields, delete record, edit record, display selected record. We used packages for the project are datetime, </a:t>
            </a:r>
            <a:r>
              <a:rPr lang="en-US" dirty="0" err="1"/>
              <a:t>tkinter</a:t>
            </a:r>
            <a:r>
              <a:rPr lang="en-US" dirty="0"/>
              <a:t>, </a:t>
            </a:r>
            <a:r>
              <a:rPr lang="en-US" dirty="0" err="1"/>
              <a:t>tkinter</a:t>
            </a:r>
            <a:r>
              <a:rPr lang="en-US" dirty="0"/>
              <a:t>. </a:t>
            </a:r>
            <a:r>
              <a:rPr lang="en-US" dirty="0" err="1"/>
              <a:t>meeseagebox</a:t>
            </a:r>
            <a:r>
              <a:rPr lang="en-US" dirty="0"/>
              <a:t>, sqllite3. We created the GUI using </a:t>
            </a:r>
            <a:r>
              <a:rPr lang="en-US" dirty="0" err="1"/>
              <a:t>tkinter</a:t>
            </a:r>
            <a:r>
              <a:rPr lang="en-US" dirty="0"/>
              <a:t> and for storage purpose we used the sqllite3 for storing the data. I chose those functions because the data base should be able add data delete the data and display the data so we created a different functions each and every functionality. </a:t>
            </a:r>
          </a:p>
          <a:p>
            <a:r>
              <a:rPr lang="en-US" dirty="0"/>
              <a:t>The materials used to prepare the code and execute are the </a:t>
            </a:r>
          </a:p>
          <a:p>
            <a:r>
              <a:rPr lang="en-US" dirty="0"/>
              <a:t>1. PyCharm </a:t>
            </a:r>
          </a:p>
          <a:p>
            <a:r>
              <a:rPr lang="en-US" dirty="0"/>
              <a:t>2. Visual studio code </a:t>
            </a:r>
          </a:p>
          <a:p>
            <a:pPr marL="0" indent="0">
              <a:buNone/>
            </a:pPr>
            <a:r>
              <a:rPr lang="en-US" dirty="0"/>
              <a:t>At first the code surfed in the google and we took a sample to make our code we first prepared it in the PyCharm and then after made changes and edits in the visual studio code because it more easy to use than the PyCharm. </a:t>
            </a:r>
            <a:endParaRPr lang="en-IN" dirty="0"/>
          </a:p>
        </p:txBody>
      </p:sp>
    </p:spTree>
    <p:extLst>
      <p:ext uri="{BB962C8B-B14F-4D97-AF65-F5344CB8AC3E}">
        <p14:creationId xmlns:p14="http://schemas.microsoft.com/office/powerpoint/2010/main" val="361794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Oval 4112">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27+ Mobile App Pictures | Download Free Images on Unsplash">
            <a:extLst>
              <a:ext uri="{FF2B5EF4-FFF2-40B4-BE49-F238E27FC236}">
                <a16:creationId xmlns:a16="http://schemas.microsoft.com/office/drawing/2014/main" id="{79FE2832-2A67-B964-785A-9B6C613008E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8526" r="4976" b="3"/>
          <a:stretch/>
        </p:blipFill>
        <p:spPr bwMode="auto">
          <a:xfrm>
            <a:off x="733196"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2E3083-AA46-F922-5943-7AD643AD8F78}"/>
              </a:ext>
            </a:extLst>
          </p:cNvPr>
          <p:cNvSpPr>
            <a:spLocks noGrp="1"/>
          </p:cNvSpPr>
          <p:nvPr>
            <p:ph type="title"/>
          </p:nvPr>
        </p:nvSpPr>
        <p:spPr>
          <a:xfrm>
            <a:off x="1043180" y="2286001"/>
            <a:ext cx="4009639" cy="2286000"/>
          </a:xfrm>
        </p:spPr>
        <p:txBody>
          <a:bodyPr anchor="ctr">
            <a:normAutofit/>
          </a:bodyPr>
          <a:lstStyle/>
          <a:p>
            <a:pPr algn="ctr"/>
            <a:r>
              <a:rPr lang="en-IN">
                <a:solidFill>
                  <a:srgbClr val="FFFFFF"/>
                </a:solidFill>
              </a:rPr>
              <a:t>Existing systems</a:t>
            </a:r>
          </a:p>
        </p:txBody>
      </p:sp>
      <p:sp>
        <p:nvSpPr>
          <p:cNvPr id="3" name="Content Placeholder 2">
            <a:extLst>
              <a:ext uri="{FF2B5EF4-FFF2-40B4-BE49-F238E27FC236}">
                <a16:creationId xmlns:a16="http://schemas.microsoft.com/office/drawing/2014/main" id="{FA19019C-DEC9-DB20-9D80-4CCDE96F03AB}"/>
              </a:ext>
            </a:extLst>
          </p:cNvPr>
          <p:cNvSpPr>
            <a:spLocks noGrp="1"/>
          </p:cNvSpPr>
          <p:nvPr>
            <p:ph idx="1"/>
          </p:nvPr>
        </p:nvSpPr>
        <p:spPr>
          <a:xfrm>
            <a:off x="7188680" y="762000"/>
            <a:ext cx="3897332" cy="5334000"/>
          </a:xfrm>
        </p:spPr>
        <p:txBody>
          <a:bodyPr anchor="ctr">
            <a:normAutofit/>
          </a:bodyPr>
          <a:lstStyle/>
          <a:p>
            <a:r>
              <a:rPr lang="en-US"/>
              <a:t>The existing system of registration requires many documents and application forms to be filled out. Data must be repeatedly entered at each stage of the process and multiple files are made for each student. Documents are verified with multiple copies made for record and the testing process is conducted independently which again compounds the paperwork</a:t>
            </a:r>
            <a:endParaRPr lang="en-IN"/>
          </a:p>
          <a:p>
            <a:endParaRPr lang="en-IN" dirty="0"/>
          </a:p>
        </p:txBody>
      </p:sp>
    </p:spTree>
    <p:extLst>
      <p:ext uri="{BB962C8B-B14F-4D97-AF65-F5344CB8AC3E}">
        <p14:creationId xmlns:p14="http://schemas.microsoft.com/office/powerpoint/2010/main" val="18911598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ADA3-003F-FE24-0E5C-C34AF8D762A8}"/>
              </a:ext>
            </a:extLst>
          </p:cNvPr>
          <p:cNvSpPr>
            <a:spLocks noGrp="1"/>
          </p:cNvSpPr>
          <p:nvPr>
            <p:ph type="title"/>
          </p:nvPr>
        </p:nvSpPr>
        <p:spPr/>
        <p:txBody>
          <a:bodyPr/>
          <a:lstStyle/>
          <a:p>
            <a:r>
              <a:rPr lang="en-IN" dirty="0"/>
              <a:t>BLOCK DIAGRAM</a:t>
            </a:r>
          </a:p>
        </p:txBody>
      </p:sp>
      <p:pic>
        <p:nvPicPr>
          <p:cNvPr id="4" name="Content Placeholder 3">
            <a:extLst>
              <a:ext uri="{FF2B5EF4-FFF2-40B4-BE49-F238E27FC236}">
                <a16:creationId xmlns:a16="http://schemas.microsoft.com/office/drawing/2014/main" id="{ED40467D-8960-70ED-1F1F-34FEB9E580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3934" y="2286000"/>
            <a:ext cx="8790470" cy="3810000"/>
          </a:xfrm>
          <a:prstGeom prst="rect">
            <a:avLst/>
          </a:prstGeom>
        </p:spPr>
      </p:pic>
    </p:spTree>
    <p:extLst>
      <p:ext uri="{BB962C8B-B14F-4D97-AF65-F5344CB8AC3E}">
        <p14:creationId xmlns:p14="http://schemas.microsoft.com/office/powerpoint/2010/main" val="2659060028"/>
      </p:ext>
    </p:extLst>
  </p:cSld>
  <p:clrMapOvr>
    <a:masterClrMapping/>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31B30"/>
      </a:dk2>
      <a:lt2>
        <a:srgbClr val="F0F2F3"/>
      </a:lt2>
      <a:accent1>
        <a:srgbClr val="E77A29"/>
      </a:accent1>
      <a:accent2>
        <a:srgbClr val="D51917"/>
      </a:accent2>
      <a:accent3>
        <a:srgbClr val="E72976"/>
      </a:accent3>
      <a:accent4>
        <a:srgbClr val="D517B4"/>
      </a:accent4>
      <a:accent5>
        <a:srgbClr val="B929E7"/>
      </a:accent5>
      <a:accent6>
        <a:srgbClr val="5A1AD5"/>
      </a:accent6>
      <a:hlink>
        <a:srgbClr val="3F88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55</TotalTime>
  <Words>673</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MT</vt:lpstr>
      <vt:lpstr>Droid Sans</vt:lpstr>
      <vt:lpstr>Open Sans</vt:lpstr>
      <vt:lpstr>Trade Gothic Next Cond</vt:lpstr>
      <vt:lpstr>Trade Gothic Next Light</vt:lpstr>
      <vt:lpstr>PortalVTI</vt:lpstr>
      <vt:lpstr>Student Registration Management System</vt:lpstr>
      <vt:lpstr>Abstract</vt:lpstr>
      <vt:lpstr>Introduction</vt:lpstr>
      <vt:lpstr>Requirements </vt:lpstr>
      <vt:lpstr>At which area it is used</vt:lpstr>
      <vt:lpstr>Origin of the Project</vt:lpstr>
      <vt:lpstr>METHODS AND MATERIALS</vt:lpstr>
      <vt:lpstr>Existing systems</vt:lpstr>
      <vt:lpstr>BLOCK DIAGRAM</vt:lpstr>
      <vt:lpstr>USE CASE DIAGRAM</vt:lpstr>
      <vt:lpstr>FLOW CHART</vt:lpstr>
      <vt:lpstr>LIMITATIONS</vt:lpstr>
      <vt:lpstr>References</vt:lpstr>
      <vt:lpstr>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Management System</dc:title>
  <dc:creator>KATIKI JENNY MESHAIAH</dc:creator>
  <cp:lastModifiedBy>KATIKI JENNY MESHAIAH</cp:lastModifiedBy>
  <cp:revision>4</cp:revision>
  <dcterms:created xsi:type="dcterms:W3CDTF">2022-09-27T10:33:34Z</dcterms:created>
  <dcterms:modified xsi:type="dcterms:W3CDTF">2022-10-21T04:59:54Z</dcterms:modified>
</cp:coreProperties>
</file>