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57" r:id="rId4"/>
    <p:sldId id="258"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31"/>
    <p:restoredTop sz="94699"/>
  </p:normalViewPr>
  <p:slideViewPr>
    <p:cSldViewPr snapToGrid="0">
      <p:cViewPr varScale="1">
        <p:scale>
          <a:sx n="52" d="100"/>
          <a:sy n="52" d="100"/>
        </p:scale>
        <p:origin x="200"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004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617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84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66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191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354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5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7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0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128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391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658044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BA0641-B6F9-176C-0E47-334B2AF01896}"/>
              </a:ext>
            </a:extLst>
          </p:cNvPr>
          <p:cNvPicPr>
            <a:picLocks noChangeAspect="1"/>
          </p:cNvPicPr>
          <p:nvPr/>
        </p:nvPicPr>
        <p:blipFill>
          <a:blip r:embed="rId2">
            <a:alphaModFix amt="60000"/>
          </a:blip>
          <a:srcRect b="6250"/>
          <a:stretch/>
        </p:blipFill>
        <p:spPr>
          <a:xfrm>
            <a:off x="1" y="1"/>
            <a:ext cx="12192000" cy="6857999"/>
          </a:xfrm>
          <a:prstGeom prst="rect">
            <a:avLst/>
          </a:prstGeom>
        </p:spPr>
      </p:pic>
      <p:sp>
        <p:nvSpPr>
          <p:cNvPr id="2" name="Title 1">
            <a:extLst>
              <a:ext uri="{FF2B5EF4-FFF2-40B4-BE49-F238E27FC236}">
                <a16:creationId xmlns:a16="http://schemas.microsoft.com/office/drawing/2014/main" id="{0F0AAC14-0564-5040-B8F9-35E7FDF133BD}"/>
              </a:ext>
            </a:extLst>
          </p:cNvPr>
          <p:cNvSpPr>
            <a:spLocks noGrp="1"/>
          </p:cNvSpPr>
          <p:nvPr>
            <p:ph type="ctrTitle"/>
          </p:nvPr>
        </p:nvSpPr>
        <p:spPr>
          <a:xfrm>
            <a:off x="2301923" y="1482602"/>
            <a:ext cx="7588155" cy="2236264"/>
          </a:xfrm>
        </p:spPr>
        <p:txBody>
          <a:bodyPr>
            <a:normAutofit/>
          </a:bodyPr>
          <a:lstStyle/>
          <a:p>
            <a:r>
              <a:rPr lang="en-US" sz="5000" dirty="0">
                <a:solidFill>
                  <a:srgbClr val="FFFFFF"/>
                </a:solidFill>
              </a:rPr>
              <a:t>Costa Rica Crime Data Visualization Web Application </a:t>
            </a:r>
          </a:p>
        </p:txBody>
      </p:sp>
      <p:sp>
        <p:nvSpPr>
          <p:cNvPr id="3" name="Subtitle 2">
            <a:extLst>
              <a:ext uri="{FF2B5EF4-FFF2-40B4-BE49-F238E27FC236}">
                <a16:creationId xmlns:a16="http://schemas.microsoft.com/office/drawing/2014/main" id="{300601F6-1BCB-BB09-EFB8-931586B3C8BD}"/>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Jenny Morgan </a:t>
            </a:r>
          </a:p>
        </p:txBody>
      </p:sp>
    </p:spTree>
    <p:extLst>
      <p:ext uri="{BB962C8B-B14F-4D97-AF65-F5344CB8AC3E}">
        <p14:creationId xmlns:p14="http://schemas.microsoft.com/office/powerpoint/2010/main" val="6510665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44A-62C1-0C6B-0AF6-8C836E5301BE}"/>
              </a:ext>
            </a:extLst>
          </p:cNvPr>
          <p:cNvSpPr>
            <a:spLocks noGrp="1"/>
          </p:cNvSpPr>
          <p:nvPr>
            <p:ph type="title"/>
          </p:nvPr>
        </p:nvSpPr>
        <p:spPr/>
        <p:txBody>
          <a:bodyPr/>
          <a:lstStyle/>
          <a:p>
            <a:r>
              <a:rPr lang="en-US" dirty="0"/>
              <a:t>What is it Exactly?</a:t>
            </a:r>
          </a:p>
        </p:txBody>
      </p:sp>
      <p:sp>
        <p:nvSpPr>
          <p:cNvPr id="3" name="Content Placeholder 2">
            <a:extLst>
              <a:ext uri="{FF2B5EF4-FFF2-40B4-BE49-F238E27FC236}">
                <a16:creationId xmlns:a16="http://schemas.microsoft.com/office/drawing/2014/main" id="{DBB7C430-7975-F787-F173-DB8B47127551}"/>
              </a:ext>
            </a:extLst>
          </p:cNvPr>
          <p:cNvSpPr>
            <a:spLocks noGrp="1"/>
          </p:cNvSpPr>
          <p:nvPr>
            <p:ph idx="1"/>
          </p:nvPr>
        </p:nvSpPr>
        <p:spPr/>
        <p:txBody>
          <a:bodyPr/>
          <a:lstStyle/>
          <a:p>
            <a:r>
              <a:rPr lang="en-US" dirty="0"/>
              <a:t>I created a data visualization web application encompassing an interactive choropleth map using government crime data from Costa Rica to visualize crime trends throughout each district in Costa Rica and total reported crimes from Post-COVID (2021 – 2024) period.</a:t>
            </a:r>
          </a:p>
        </p:txBody>
      </p:sp>
    </p:spTree>
    <p:extLst>
      <p:ext uri="{BB962C8B-B14F-4D97-AF65-F5344CB8AC3E}">
        <p14:creationId xmlns:p14="http://schemas.microsoft.com/office/powerpoint/2010/main" val="43123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F66F-DF36-AAC4-297D-CE68C92D854A}"/>
              </a:ext>
            </a:extLst>
          </p:cNvPr>
          <p:cNvSpPr>
            <a:spLocks noGrp="1"/>
          </p:cNvSpPr>
          <p:nvPr>
            <p:ph type="title"/>
          </p:nvPr>
        </p:nvSpPr>
        <p:spPr/>
        <p:txBody>
          <a:bodyPr/>
          <a:lstStyle/>
          <a:p>
            <a:r>
              <a:rPr lang="en-US" dirty="0"/>
              <a:t>My Biggest Blocks During the Project</a:t>
            </a:r>
          </a:p>
        </p:txBody>
      </p:sp>
      <p:sp>
        <p:nvSpPr>
          <p:cNvPr id="3" name="Content Placeholder 2">
            <a:extLst>
              <a:ext uri="{FF2B5EF4-FFF2-40B4-BE49-F238E27FC236}">
                <a16:creationId xmlns:a16="http://schemas.microsoft.com/office/drawing/2014/main" id="{22A1942F-4F97-2E80-E620-16B0FA9CA651}"/>
              </a:ext>
            </a:extLst>
          </p:cNvPr>
          <p:cNvSpPr>
            <a:spLocks noGrp="1"/>
          </p:cNvSpPr>
          <p:nvPr>
            <p:ph idx="1"/>
          </p:nvPr>
        </p:nvSpPr>
        <p:spPr/>
        <p:txBody>
          <a:bodyPr>
            <a:normAutofit fontScale="85000" lnSpcReduction="10000"/>
          </a:bodyPr>
          <a:lstStyle/>
          <a:p>
            <a:r>
              <a:rPr lang="en-US" dirty="0"/>
              <a:t>While creating my project, I had no idea the pipeline of creating a web application, I only knew that I wanted to create a data visualization map that could help people. Particularly travelers in Costa Rica.</a:t>
            </a:r>
          </a:p>
          <a:p>
            <a:pPr marL="457200" indent="-457200">
              <a:buFont typeface="+mj-lt"/>
              <a:buAutoNum type="arabicPeriod"/>
            </a:pPr>
            <a:r>
              <a:rPr lang="en-US" dirty="0"/>
              <a:t>One of my biggest problems was trying to successfully mend my local project to the host- I first tried with Render and later with </a:t>
            </a:r>
            <a:r>
              <a:rPr lang="en-US" dirty="0" err="1"/>
              <a:t>Railway.app</a:t>
            </a:r>
            <a:r>
              <a:rPr lang="en-US" dirty="0"/>
              <a:t>. When connecting my project to Render I kept receiving errors since the port could not be found. I learned this was because if the project does not render fully by a certain amount of time (Flask does not render only one item at once but rather the whole project) and since my project is has lots of data heavy files, Render assumes our program is not working and kills the program. This is due to Render’s free </a:t>
            </a:r>
            <a:r>
              <a:rPr lang="en-US" dirty="0" err="1"/>
              <a:t>teir</a:t>
            </a:r>
            <a:r>
              <a:rPr lang="en-US" dirty="0"/>
              <a:t> getting stricter with CPU and Memory limitations. I transferred my project to </a:t>
            </a:r>
            <a:r>
              <a:rPr lang="en-US" dirty="0" err="1"/>
              <a:t>Railway.app</a:t>
            </a:r>
            <a:r>
              <a:rPr lang="en-US" dirty="0"/>
              <a:t> and I have not had any issues since then.</a:t>
            </a:r>
          </a:p>
          <a:p>
            <a:pPr marL="457200" indent="-457200">
              <a:buFont typeface="+mj-lt"/>
              <a:buAutoNum type="arabicPeriod"/>
            </a:pPr>
            <a:r>
              <a:rPr lang="en-US" dirty="0"/>
              <a:t>Merging the crime data successfully was a challenge due to the fact that I had to merge the </a:t>
            </a:r>
            <a:r>
              <a:rPr lang="en-US" dirty="0" err="1"/>
              <a:t>GeoJSON</a:t>
            </a:r>
            <a:r>
              <a:rPr lang="en-US" dirty="0"/>
              <a:t> file (the file which contains all of the map coordinates for the districts) with the crime data files, but because some districts in Costa Rica are not unique I had to merge the data from the District and Canton (which is similar to a county). Data can be very sensitive to merge so I learned to be exact with where I merge.</a:t>
            </a:r>
          </a:p>
        </p:txBody>
      </p:sp>
    </p:spTree>
    <p:extLst>
      <p:ext uri="{BB962C8B-B14F-4D97-AF65-F5344CB8AC3E}">
        <p14:creationId xmlns:p14="http://schemas.microsoft.com/office/powerpoint/2010/main" val="4355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D180-9E3E-83A3-974C-229EF4F6026B}"/>
              </a:ext>
            </a:extLst>
          </p:cNvPr>
          <p:cNvSpPr>
            <a:spLocks noGrp="1"/>
          </p:cNvSpPr>
          <p:nvPr>
            <p:ph type="title"/>
          </p:nvPr>
        </p:nvSpPr>
        <p:spPr/>
        <p:txBody>
          <a:bodyPr/>
          <a:lstStyle/>
          <a:p>
            <a:r>
              <a:rPr lang="en-US" dirty="0"/>
              <a:t>My Biggest Successes During the Project</a:t>
            </a:r>
          </a:p>
        </p:txBody>
      </p:sp>
      <p:sp>
        <p:nvSpPr>
          <p:cNvPr id="3" name="Content Placeholder 2">
            <a:extLst>
              <a:ext uri="{FF2B5EF4-FFF2-40B4-BE49-F238E27FC236}">
                <a16:creationId xmlns:a16="http://schemas.microsoft.com/office/drawing/2014/main" id="{684854D3-5CC5-6D61-FABF-9C7F64AB06D6}"/>
              </a:ext>
            </a:extLst>
          </p:cNvPr>
          <p:cNvSpPr>
            <a:spLocks noGrp="1"/>
          </p:cNvSpPr>
          <p:nvPr>
            <p:ph idx="1"/>
          </p:nvPr>
        </p:nvSpPr>
        <p:spPr/>
        <p:txBody>
          <a:bodyPr/>
          <a:lstStyle/>
          <a:p>
            <a:r>
              <a:rPr lang="en-US" dirty="0"/>
              <a:t>MY WHOLE PROJECT!</a:t>
            </a:r>
          </a:p>
          <a:p>
            <a:pPr marL="457200" indent="-457200">
              <a:buFont typeface="+mj-lt"/>
              <a:buAutoNum type="arabicPeriod"/>
            </a:pPr>
            <a:r>
              <a:rPr lang="en-US" dirty="0"/>
              <a:t>The interactive choropleth map itself is something I am proud of creating</a:t>
            </a:r>
          </a:p>
          <a:p>
            <a:pPr marL="457200" indent="-457200">
              <a:buFont typeface="+mj-lt"/>
              <a:buAutoNum type="arabicPeriod"/>
            </a:pPr>
            <a:r>
              <a:rPr lang="en-US" dirty="0"/>
              <a:t>The loading functionality was also fun</a:t>
            </a:r>
          </a:p>
          <a:p>
            <a:pPr marL="457200" indent="-457200">
              <a:buFont typeface="+mj-lt"/>
              <a:buAutoNum type="arabicPeriod"/>
            </a:pPr>
            <a:r>
              <a:rPr lang="en-US" dirty="0"/>
              <a:t>The data extraction part was super cool. I love how numbers can always paint a story. This is one of the reasons I was so drawn to only getting data from Post-COVID. Everything post-COVID has changed, the effects from the pandemic has rippled throughout countries and societies and can be seen even in the microcosm society of Costa Rica.</a:t>
            </a:r>
          </a:p>
          <a:p>
            <a:pPr marL="457200" indent="-457200">
              <a:buFont typeface="+mj-lt"/>
              <a:buAutoNum type="arabicPeriod"/>
            </a:pPr>
            <a:endParaRPr lang="en-US" dirty="0"/>
          </a:p>
        </p:txBody>
      </p:sp>
    </p:spTree>
    <p:extLst>
      <p:ext uri="{BB962C8B-B14F-4D97-AF65-F5344CB8AC3E}">
        <p14:creationId xmlns:p14="http://schemas.microsoft.com/office/powerpoint/2010/main" val="18273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B43C-0745-A6E4-8FFA-079030C440CA}"/>
              </a:ext>
            </a:extLst>
          </p:cNvPr>
          <p:cNvSpPr>
            <a:spLocks noGrp="1"/>
          </p:cNvSpPr>
          <p:nvPr>
            <p:ph type="title"/>
          </p:nvPr>
        </p:nvSpPr>
        <p:spPr>
          <a:xfrm>
            <a:off x="612648" y="276791"/>
            <a:ext cx="10653578" cy="1132258"/>
          </a:xfrm>
        </p:spPr>
        <p:txBody>
          <a:bodyPr/>
          <a:lstStyle/>
          <a:p>
            <a:r>
              <a:rPr lang="en-US" dirty="0"/>
              <a:t>The Biggest Problems &amp; How I would Tackle them</a:t>
            </a:r>
          </a:p>
        </p:txBody>
      </p:sp>
      <p:sp>
        <p:nvSpPr>
          <p:cNvPr id="3" name="Content Placeholder 2">
            <a:extLst>
              <a:ext uri="{FF2B5EF4-FFF2-40B4-BE49-F238E27FC236}">
                <a16:creationId xmlns:a16="http://schemas.microsoft.com/office/drawing/2014/main" id="{BA121A7F-F36C-3ABF-03C5-DF884002A6CF}"/>
              </a:ext>
            </a:extLst>
          </p:cNvPr>
          <p:cNvSpPr>
            <a:spLocks noGrp="1"/>
          </p:cNvSpPr>
          <p:nvPr>
            <p:ph idx="1"/>
          </p:nvPr>
        </p:nvSpPr>
        <p:spPr>
          <a:xfrm>
            <a:off x="612647" y="1166892"/>
            <a:ext cx="10653579" cy="5142468"/>
          </a:xfrm>
        </p:spPr>
        <p:txBody>
          <a:bodyPr>
            <a:normAutofit fontScale="77500" lnSpcReduction="20000"/>
          </a:bodyPr>
          <a:lstStyle/>
          <a:p>
            <a:r>
              <a:rPr lang="en-US" dirty="0"/>
              <a:t>NULL DATA!</a:t>
            </a:r>
          </a:p>
          <a:p>
            <a:pPr marL="0" indent="0">
              <a:buNone/>
            </a:pPr>
            <a:r>
              <a:rPr lang="en-US" dirty="0"/>
              <a:t>I investigated my data to find the reason why my data merge required to create the choropleth map resulted  in null data for some districts. </a:t>
            </a:r>
          </a:p>
          <a:p>
            <a:pPr marL="457200" indent="-457200">
              <a:buFont typeface="+mj-lt"/>
              <a:buAutoNum type="arabicPeriod"/>
            </a:pPr>
            <a:r>
              <a:rPr lang="en-US" dirty="0"/>
              <a:t>What I found was that some districts changed the name of their Canton in the past decade, therefore the Canton name on the </a:t>
            </a:r>
            <a:r>
              <a:rPr lang="en-US" dirty="0" err="1"/>
              <a:t>GeoJSON</a:t>
            </a:r>
            <a:r>
              <a:rPr lang="en-US" dirty="0"/>
              <a:t> did not match up with the crime data in the police reports. For these cases, I simply changed the name in the </a:t>
            </a:r>
            <a:r>
              <a:rPr lang="en-US" dirty="0" err="1"/>
              <a:t>GeoJSON</a:t>
            </a:r>
            <a:r>
              <a:rPr lang="en-US" dirty="0"/>
              <a:t>.</a:t>
            </a:r>
          </a:p>
          <a:p>
            <a:pPr lvl="2"/>
            <a:r>
              <a:rPr lang="en-US" dirty="0"/>
              <a:t>One example is the Aguirre canton, they changed their legal name to Quepos in 2015</a:t>
            </a:r>
          </a:p>
          <a:p>
            <a:pPr lvl="2"/>
            <a:r>
              <a:rPr lang="en-US" dirty="0"/>
              <a:t>Another example is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alverde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ega canton which changed their legal name to </a:t>
            </a:r>
            <a:r>
              <a:rPr lang="en-US" dirty="0" err="1">
                <a:solidFill>
                  <a:srgbClr val="000000"/>
                </a:solidFill>
                <a:effectLst/>
                <a:latin typeface="Helvetica Neue" panose="02000503000000020004" pitchFamily="2" charset="0"/>
              </a:rPr>
              <a:t>Sarchi</a:t>
            </a:r>
            <a:r>
              <a:rPr lang="en-US" dirty="0">
                <a:solidFill>
                  <a:srgbClr val="000000"/>
                </a:solidFill>
                <a:effectLst/>
                <a:latin typeface="Helvetica Neue" panose="02000503000000020004" pitchFamily="2" charset="0"/>
              </a:rPr>
              <a:t> in 2019 </a:t>
            </a:r>
          </a:p>
          <a:p>
            <a:pPr lvl="2"/>
            <a:r>
              <a:rPr lang="en-US" dirty="0">
                <a:solidFill>
                  <a:srgbClr val="000000"/>
                </a:solidFill>
                <a:effectLst/>
                <a:latin typeface="Helvetica Neue" panose="02000503000000020004" pitchFamily="2" charset="0"/>
              </a:rPr>
              <a:t>Rio Cuarto canton was created in 2019</a:t>
            </a:r>
          </a:p>
          <a:p>
            <a:pPr marL="342900" indent="-342900">
              <a:buFont typeface="+mj-lt"/>
              <a:buAutoNum type="arabicPeriod"/>
            </a:pPr>
            <a:r>
              <a:rPr lang="en-US" dirty="0">
                <a:solidFill>
                  <a:srgbClr val="000000"/>
                </a:solidFill>
                <a:effectLst/>
                <a:latin typeface="Helvetica Neue" panose="02000503000000020004" pitchFamily="2" charset="0"/>
              </a:rPr>
              <a:t>There were discrepancies in spellings between Cantons in government crime data vs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For these cases, I changed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name to match the crime data</a:t>
            </a:r>
          </a:p>
          <a:p>
            <a:pPr lvl="2"/>
            <a:r>
              <a:rPr lang="en-US" dirty="0">
                <a:solidFill>
                  <a:srgbClr val="000000"/>
                </a:solidFill>
                <a:latin typeface="Helvetica Neue" panose="02000503000000020004" pitchFamily="2" charset="0"/>
              </a:rPr>
              <a:t>For example, V</a:t>
            </a:r>
            <a:r>
              <a:rPr lang="en-US" dirty="0">
                <a:solidFill>
                  <a:srgbClr val="000000"/>
                </a:solidFill>
                <a:effectLst/>
                <a:latin typeface="Helvetica Neue" panose="02000503000000020004" pitchFamily="2" charset="0"/>
              </a:rPr>
              <a:t>azquez de Coronado  is the spelling in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and legal spelling but the spelling in the government </a:t>
            </a:r>
            <a:r>
              <a:rPr lang="en-US" dirty="0">
                <a:solidFill>
                  <a:srgbClr val="000000"/>
                </a:solidFill>
                <a:effectLst/>
                <a:latin typeface="Neue Haas Grotesk Text Pro" panose="020B0504020202020204" pitchFamily="34" charset="77"/>
              </a:rPr>
              <a:t>crime data is </a:t>
            </a:r>
            <a:r>
              <a:rPr lang="en-US" b="0" i="0" dirty="0">
                <a:solidFill>
                  <a:srgbClr val="101418"/>
                </a:solidFill>
                <a:effectLst/>
                <a:latin typeface="Neue Haas Grotesk Text Pro" panose="020B0504020202020204" pitchFamily="34" charset="77"/>
              </a:rPr>
              <a:t>Vásquez de Coronado, which could mean there is a discrepancy between how the locals spell the name and the official spellings. Or simply human error.</a:t>
            </a:r>
          </a:p>
          <a:p>
            <a:pPr lvl="2"/>
            <a:r>
              <a:rPr lang="en-US" dirty="0">
                <a:solidFill>
                  <a:srgbClr val="101418"/>
                </a:solidFill>
                <a:latin typeface="Neue Haas Grotesk Text Pro" panose="020B0504020202020204" pitchFamily="34" charset="77"/>
              </a:rPr>
              <a:t>Mercedes District in </a:t>
            </a:r>
            <a:r>
              <a:rPr lang="en-US" dirty="0" err="1">
                <a:solidFill>
                  <a:srgbClr val="101418"/>
                </a:solidFill>
                <a:latin typeface="Neue Haas Grotesk Text Pro" panose="020B0504020202020204" pitchFamily="34" charset="77"/>
              </a:rPr>
              <a:t>Guacimo</a:t>
            </a:r>
            <a:r>
              <a:rPr lang="en-US" dirty="0">
                <a:solidFill>
                  <a:srgbClr val="101418"/>
                </a:solidFill>
                <a:latin typeface="Neue Haas Grotesk Text Pro" panose="020B0504020202020204" pitchFamily="34" charset="77"/>
              </a:rPr>
              <a:t> canton was a similar story . The crime data spelled the district as Merecedes, rather than Mercedes which is the official government legal name for the district. </a:t>
            </a:r>
          </a:p>
          <a:p>
            <a:pPr marL="342900" indent="-342900">
              <a:buFont typeface="+mj-lt"/>
              <a:buAutoNum type="arabicPeriod"/>
            </a:pPr>
            <a:r>
              <a:rPr lang="en-US" b="0" i="0" dirty="0">
                <a:solidFill>
                  <a:srgbClr val="101418"/>
                </a:solidFill>
                <a:effectLst/>
                <a:latin typeface="Neue Haas Grotesk Text Pro" panose="020B0504020202020204" pitchFamily="34" charset="77"/>
              </a:rPr>
              <a:t>Clear human error</a:t>
            </a:r>
          </a:p>
          <a:p>
            <a:pPr lvl="2"/>
            <a:r>
              <a:rPr lang="en-US" dirty="0" err="1">
                <a:solidFill>
                  <a:srgbClr val="000000"/>
                </a:solidFill>
                <a:latin typeface="Helvetica Neue" panose="02000503000000020004" pitchFamily="2" charset="0"/>
              </a:rPr>
              <a:t>Sierpe</a:t>
            </a:r>
            <a:r>
              <a:rPr lang="en-US" dirty="0">
                <a:solidFill>
                  <a:srgbClr val="000000"/>
                </a:solidFill>
                <a:latin typeface="Helvetica Neue" panose="02000503000000020004" pitchFamily="2" charset="0"/>
              </a:rPr>
              <a:t> district is in the canton of Osa, but was mistakenly labeled to have the canton of Puntarenas in the </a:t>
            </a:r>
            <a:r>
              <a:rPr lang="en-US" dirty="0" err="1">
                <a:solidFill>
                  <a:srgbClr val="000000"/>
                </a:solidFill>
                <a:latin typeface="Helvetica Neue" panose="02000503000000020004" pitchFamily="2" charset="0"/>
              </a:rPr>
              <a:t>GeoJSON</a:t>
            </a:r>
            <a:r>
              <a:rPr lang="en-US" dirty="0">
                <a:solidFill>
                  <a:srgbClr val="000000"/>
                </a:solidFill>
                <a:latin typeface="Helvetica Neue" panose="02000503000000020004" pitchFamily="2" charset="0"/>
              </a:rPr>
              <a:t>.</a:t>
            </a:r>
          </a:p>
          <a:p>
            <a:pPr lvl="2"/>
            <a:r>
              <a:rPr lang="en-US" dirty="0">
                <a:solidFill>
                  <a:srgbClr val="000000"/>
                </a:solidFill>
                <a:latin typeface="Helvetica Neue" panose="02000503000000020004" pitchFamily="2" charset="0"/>
              </a:rPr>
              <a:t>Angeles district of San Rafael is actually named Los Angeles district of San </a:t>
            </a:r>
            <a:r>
              <a:rPr lang="en-US">
                <a:solidFill>
                  <a:srgbClr val="000000"/>
                </a:solidFill>
                <a:latin typeface="Helvetica Neue" panose="02000503000000020004" pitchFamily="2" charset="0"/>
              </a:rPr>
              <a:t>Rafael canton</a:t>
            </a:r>
            <a:endParaRPr lang="en-US" b="0" i="0" dirty="0">
              <a:solidFill>
                <a:srgbClr val="101418"/>
              </a:solidFill>
              <a:effectLst/>
              <a:latin typeface="Neue Haas Grotesk Text Pro" panose="020B0504020202020204" pitchFamily="34" charset="77"/>
            </a:endParaRPr>
          </a:p>
          <a:p>
            <a:pPr lvl="2"/>
            <a:endParaRPr lang="en-US" dirty="0">
              <a:solidFill>
                <a:srgbClr val="000000"/>
              </a:solidFill>
              <a:effectLst/>
              <a:latin typeface="Helvetica Neue" panose="02000503000000020004" pitchFamily="2" charset="0"/>
            </a:endParaRPr>
          </a:p>
          <a:p>
            <a:pPr lvl="2"/>
            <a:endParaRPr lang="en-US" dirty="0"/>
          </a:p>
        </p:txBody>
      </p:sp>
    </p:spTree>
    <p:extLst>
      <p:ext uri="{BB962C8B-B14F-4D97-AF65-F5344CB8AC3E}">
        <p14:creationId xmlns:p14="http://schemas.microsoft.com/office/powerpoint/2010/main" val="177946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29FA-9A1A-C5AF-B3BB-CB848200B03B}"/>
              </a:ext>
            </a:extLst>
          </p:cNvPr>
          <p:cNvSpPr>
            <a:spLocks noGrp="1"/>
          </p:cNvSpPr>
          <p:nvPr>
            <p:ph type="title"/>
          </p:nvPr>
        </p:nvSpPr>
        <p:spPr/>
        <p:txBody>
          <a:bodyPr/>
          <a:lstStyle/>
          <a:p>
            <a:r>
              <a:rPr lang="en-US" dirty="0"/>
              <a:t>What I Learned From This Project</a:t>
            </a:r>
          </a:p>
        </p:txBody>
      </p:sp>
      <p:sp>
        <p:nvSpPr>
          <p:cNvPr id="3" name="Content Placeholder 2">
            <a:extLst>
              <a:ext uri="{FF2B5EF4-FFF2-40B4-BE49-F238E27FC236}">
                <a16:creationId xmlns:a16="http://schemas.microsoft.com/office/drawing/2014/main" id="{CD8ABCDB-5F94-EE47-2B0B-5A8FAFA4A4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564202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990</TotalTime>
  <Words>706</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Helvetica Neue</vt:lpstr>
      <vt:lpstr>Neue Haas Grotesk Text Pro</vt:lpstr>
      <vt:lpstr>VanillaVTI</vt:lpstr>
      <vt:lpstr>Costa Rica Crime Data Visualization Web Application </vt:lpstr>
      <vt:lpstr>What is it Exactly?</vt:lpstr>
      <vt:lpstr>My Biggest Blocks During the Project</vt:lpstr>
      <vt:lpstr>My Biggest Successes During the Project</vt:lpstr>
      <vt:lpstr>The Biggest Problems &amp; How I would Tackle them</vt:lpstr>
      <vt:lpstr>What I Learned From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MorganRyan, Jenny</dc:creator>
  <cp:lastModifiedBy>MorganRyan, Jenny</cp:lastModifiedBy>
  <cp:revision>5</cp:revision>
  <dcterms:created xsi:type="dcterms:W3CDTF">2025-04-29T03:31:38Z</dcterms:created>
  <dcterms:modified xsi:type="dcterms:W3CDTF">2025-04-29T20:01:50Z</dcterms:modified>
</cp:coreProperties>
</file>