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64" r:id="rId4"/>
    <p:sldId id="257" r:id="rId5"/>
    <p:sldId id="258" r:id="rId6"/>
    <p:sldId id="260" r:id="rId7"/>
    <p:sldId id="262" r:id="rId8"/>
    <p:sldId id="26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7"/>
    <p:restoredTop sz="94699"/>
  </p:normalViewPr>
  <p:slideViewPr>
    <p:cSldViewPr snapToGrid="0">
      <p:cViewPr varScale="1">
        <p:scale>
          <a:sx n="100" d="100"/>
          <a:sy n="100" d="100"/>
        </p:scale>
        <p:origin x="16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E231D-589C-424E-9E69-0A4B52F9A4BE}"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8345A7D7-747B-4BC6-A0DD-7930A34E2018}">
      <dgm:prSet/>
      <dgm:spPr/>
      <dgm:t>
        <a:bodyPr/>
        <a:lstStyle/>
        <a:p>
          <a:r>
            <a:rPr lang="en-US" dirty="0"/>
            <a:t>While creating my project, I had no idea the pipeline of creating a web application, I only knew that I wanted to create a data visualization map that could help people. Particularly travelers in Costa Rica.</a:t>
          </a:r>
        </a:p>
      </dgm:t>
    </dgm:pt>
    <dgm:pt modelId="{5F04D0CC-E0BC-408B-B9B3-DECF5572CC0B}" type="parTrans" cxnId="{F658F1A9-2824-4BF0-BB65-0367556FC560}">
      <dgm:prSet/>
      <dgm:spPr/>
      <dgm:t>
        <a:bodyPr/>
        <a:lstStyle/>
        <a:p>
          <a:endParaRPr lang="en-US"/>
        </a:p>
      </dgm:t>
    </dgm:pt>
    <dgm:pt modelId="{2F8ACBE5-998B-4813-BB7A-C7192210A3C7}" type="sibTrans" cxnId="{F658F1A9-2824-4BF0-BB65-0367556FC560}">
      <dgm:prSet/>
      <dgm:spPr/>
      <dgm:t>
        <a:bodyPr/>
        <a:lstStyle/>
        <a:p>
          <a:endParaRPr lang="en-US"/>
        </a:p>
      </dgm:t>
    </dgm:pt>
    <dgm:pt modelId="{D5B74277-41EC-4907-8B23-405B21143AF8}">
      <dgm:prSet/>
      <dgm:spPr/>
      <dgm:t>
        <a:bodyPr/>
        <a:lstStyle/>
        <a:p>
          <a:r>
            <a:rPr lang="en-US" dirty="0"/>
            <a:t>One of my biggest problems was attempting to successfully mend my local project to the host network- I first tried Render and later with </a:t>
          </a:r>
          <a:r>
            <a:rPr lang="en-US" dirty="0" err="1"/>
            <a:t>Railway.app</a:t>
          </a:r>
          <a:r>
            <a:rPr lang="en-US" dirty="0"/>
            <a:t>. When connecting my project to Render I persistently received  errors since the port could not be found. I learned this was because if the project does not render fully by a certain amount of time (Flask renders the whole project at once and then returns the compiled project) and since my project has lots of data heavy files, Render assumes my program is not working and kills the program. This is due to Render’s free tier having strict CPU and Memory limitations. I transferred my project to </a:t>
          </a:r>
          <a:r>
            <a:rPr lang="en-US" dirty="0" err="1"/>
            <a:t>Railway.app</a:t>
          </a:r>
          <a:r>
            <a:rPr lang="en-US" dirty="0"/>
            <a:t> and I have not had any issues since then.</a:t>
          </a:r>
        </a:p>
      </dgm:t>
    </dgm:pt>
    <dgm:pt modelId="{9482706E-5853-4F71-A901-DF718BD5CD33}" type="parTrans" cxnId="{E1B9FFA9-6FE6-4B1F-8221-A2555BE8FC9E}">
      <dgm:prSet/>
      <dgm:spPr/>
      <dgm:t>
        <a:bodyPr/>
        <a:lstStyle/>
        <a:p>
          <a:endParaRPr lang="en-US"/>
        </a:p>
      </dgm:t>
    </dgm:pt>
    <dgm:pt modelId="{C495B90F-40F4-4759-BF64-5B6337A83AE9}" type="sibTrans" cxnId="{E1B9FFA9-6FE6-4B1F-8221-A2555BE8FC9E}">
      <dgm:prSet/>
      <dgm:spPr/>
      <dgm:t>
        <a:bodyPr/>
        <a:lstStyle/>
        <a:p>
          <a:endParaRPr lang="en-US"/>
        </a:p>
      </dgm:t>
    </dgm:pt>
    <dgm:pt modelId="{C6C7C836-F897-4149-9BA8-DC217CD419D2}">
      <dgm:prSet/>
      <dgm:spPr/>
      <dgm:t>
        <a:bodyPr/>
        <a:lstStyle/>
        <a:p>
          <a:r>
            <a:rPr lang="en-US" dirty="0"/>
            <a:t>Merging the crime data successfully was a challenge due to the fact I had to merge the </a:t>
          </a:r>
          <a:r>
            <a:rPr lang="en-US" dirty="0" err="1"/>
            <a:t>GeoJSON</a:t>
          </a:r>
          <a:r>
            <a:rPr lang="en-US" dirty="0"/>
            <a:t> file (the file which contains all of the map coordinates for the districts) with the crime data files, but because some districts in Costa Rica are not unique, I had to merge the data from the District and Canton columns  (which is similar to a county). Data can be very sensitive to being merged so I learned to be exact when merging and to check edge cases, like District names being changed.</a:t>
          </a:r>
        </a:p>
      </dgm:t>
    </dgm:pt>
    <dgm:pt modelId="{F09FA529-DC8B-4256-A178-1105C85ACAD2}" type="parTrans" cxnId="{C8E2FC38-D43C-492F-AE98-5790FC431A97}">
      <dgm:prSet/>
      <dgm:spPr/>
      <dgm:t>
        <a:bodyPr/>
        <a:lstStyle/>
        <a:p>
          <a:endParaRPr lang="en-US"/>
        </a:p>
      </dgm:t>
    </dgm:pt>
    <dgm:pt modelId="{DF07AB97-F4FD-4857-8056-27BE00987460}" type="sibTrans" cxnId="{C8E2FC38-D43C-492F-AE98-5790FC431A97}">
      <dgm:prSet/>
      <dgm:spPr/>
      <dgm:t>
        <a:bodyPr/>
        <a:lstStyle/>
        <a:p>
          <a:endParaRPr lang="en-US"/>
        </a:p>
      </dgm:t>
    </dgm:pt>
    <dgm:pt modelId="{2F64C501-13AC-7445-90F4-41EB5FD59C18}" type="pres">
      <dgm:prSet presAssocID="{058E231D-589C-424E-9E69-0A4B52F9A4BE}" presName="Name0" presStyleCnt="0">
        <dgm:presLayoutVars>
          <dgm:dir/>
          <dgm:animLvl val="lvl"/>
          <dgm:resizeHandles val="exact"/>
        </dgm:presLayoutVars>
      </dgm:prSet>
      <dgm:spPr/>
    </dgm:pt>
    <dgm:pt modelId="{1BB8B810-9C2A-6B40-A8D7-23E4B3D6AE21}" type="pres">
      <dgm:prSet presAssocID="{8345A7D7-747B-4BC6-A0DD-7930A34E2018}" presName="boxAndChildren" presStyleCnt="0"/>
      <dgm:spPr/>
    </dgm:pt>
    <dgm:pt modelId="{C5456EF5-62A2-D74A-98A8-5299DE23A1B2}" type="pres">
      <dgm:prSet presAssocID="{8345A7D7-747B-4BC6-A0DD-7930A34E2018}" presName="parentTextBox" presStyleLbl="node1" presStyleIdx="0" presStyleCnt="1"/>
      <dgm:spPr/>
    </dgm:pt>
    <dgm:pt modelId="{AC59F07A-62EE-E743-9F08-ADDFC7DFD819}" type="pres">
      <dgm:prSet presAssocID="{8345A7D7-747B-4BC6-A0DD-7930A34E2018}" presName="entireBox" presStyleLbl="node1" presStyleIdx="0" presStyleCnt="1"/>
      <dgm:spPr/>
    </dgm:pt>
    <dgm:pt modelId="{42731F93-216F-064B-9BF0-EEB06675BA24}" type="pres">
      <dgm:prSet presAssocID="{8345A7D7-747B-4BC6-A0DD-7930A34E2018}" presName="descendantBox" presStyleCnt="0"/>
      <dgm:spPr/>
    </dgm:pt>
    <dgm:pt modelId="{25B50964-A7A4-5D4C-811D-ADAE521DA907}" type="pres">
      <dgm:prSet presAssocID="{D5B74277-41EC-4907-8B23-405B21143AF8}" presName="childTextBox" presStyleLbl="fgAccFollowNode1" presStyleIdx="0" presStyleCnt="2">
        <dgm:presLayoutVars>
          <dgm:bulletEnabled val="1"/>
        </dgm:presLayoutVars>
      </dgm:prSet>
      <dgm:spPr/>
    </dgm:pt>
    <dgm:pt modelId="{8DFC8EBB-E145-6A4A-8E79-A087229B78A8}" type="pres">
      <dgm:prSet presAssocID="{C6C7C836-F897-4149-9BA8-DC217CD419D2}" presName="childTextBox" presStyleLbl="fgAccFollowNode1" presStyleIdx="1" presStyleCnt="2">
        <dgm:presLayoutVars>
          <dgm:bulletEnabled val="1"/>
        </dgm:presLayoutVars>
      </dgm:prSet>
      <dgm:spPr/>
    </dgm:pt>
  </dgm:ptLst>
  <dgm:cxnLst>
    <dgm:cxn modelId="{60CFFF2A-2FBB-BA4B-BBCC-906058033180}" type="presOf" srcId="{8345A7D7-747B-4BC6-A0DD-7930A34E2018}" destId="{AC59F07A-62EE-E743-9F08-ADDFC7DFD819}" srcOrd="1" destOrd="0" presId="urn:microsoft.com/office/officeart/2005/8/layout/process4"/>
    <dgm:cxn modelId="{C8E2FC38-D43C-492F-AE98-5790FC431A97}" srcId="{8345A7D7-747B-4BC6-A0DD-7930A34E2018}" destId="{C6C7C836-F897-4149-9BA8-DC217CD419D2}" srcOrd="1" destOrd="0" parTransId="{F09FA529-DC8B-4256-A178-1105C85ACAD2}" sibTransId="{DF07AB97-F4FD-4857-8056-27BE00987460}"/>
    <dgm:cxn modelId="{3517F547-2FF3-8846-BE1E-894AD28C09DE}" type="presOf" srcId="{C6C7C836-F897-4149-9BA8-DC217CD419D2}" destId="{8DFC8EBB-E145-6A4A-8E79-A087229B78A8}" srcOrd="0" destOrd="0" presId="urn:microsoft.com/office/officeart/2005/8/layout/process4"/>
    <dgm:cxn modelId="{48765C78-4120-934D-B562-ABC4D1043F20}" type="presOf" srcId="{8345A7D7-747B-4BC6-A0DD-7930A34E2018}" destId="{C5456EF5-62A2-D74A-98A8-5299DE23A1B2}" srcOrd="0" destOrd="0" presId="urn:microsoft.com/office/officeart/2005/8/layout/process4"/>
    <dgm:cxn modelId="{57B5D8A9-102D-0240-8418-943A2CEA235F}" type="presOf" srcId="{058E231D-589C-424E-9E69-0A4B52F9A4BE}" destId="{2F64C501-13AC-7445-90F4-41EB5FD59C18}" srcOrd="0" destOrd="0" presId="urn:microsoft.com/office/officeart/2005/8/layout/process4"/>
    <dgm:cxn modelId="{F658F1A9-2824-4BF0-BB65-0367556FC560}" srcId="{058E231D-589C-424E-9E69-0A4B52F9A4BE}" destId="{8345A7D7-747B-4BC6-A0DD-7930A34E2018}" srcOrd="0" destOrd="0" parTransId="{5F04D0CC-E0BC-408B-B9B3-DECF5572CC0B}" sibTransId="{2F8ACBE5-998B-4813-BB7A-C7192210A3C7}"/>
    <dgm:cxn modelId="{E1B9FFA9-6FE6-4B1F-8221-A2555BE8FC9E}" srcId="{8345A7D7-747B-4BC6-A0DD-7930A34E2018}" destId="{D5B74277-41EC-4907-8B23-405B21143AF8}" srcOrd="0" destOrd="0" parTransId="{9482706E-5853-4F71-A901-DF718BD5CD33}" sibTransId="{C495B90F-40F4-4759-BF64-5B6337A83AE9}"/>
    <dgm:cxn modelId="{D4565DFE-77BD-1349-995F-5C09B0AEB4CB}" type="presOf" srcId="{D5B74277-41EC-4907-8B23-405B21143AF8}" destId="{25B50964-A7A4-5D4C-811D-ADAE521DA907}" srcOrd="0" destOrd="0" presId="urn:microsoft.com/office/officeart/2005/8/layout/process4"/>
    <dgm:cxn modelId="{563CD5EB-22BB-984A-9F4E-EF73D3CC1BAE}" type="presParOf" srcId="{2F64C501-13AC-7445-90F4-41EB5FD59C18}" destId="{1BB8B810-9C2A-6B40-A8D7-23E4B3D6AE21}" srcOrd="0" destOrd="0" presId="urn:microsoft.com/office/officeart/2005/8/layout/process4"/>
    <dgm:cxn modelId="{023BF66E-6187-0141-BF7C-C01FF9D1E616}" type="presParOf" srcId="{1BB8B810-9C2A-6B40-A8D7-23E4B3D6AE21}" destId="{C5456EF5-62A2-D74A-98A8-5299DE23A1B2}" srcOrd="0" destOrd="0" presId="urn:microsoft.com/office/officeart/2005/8/layout/process4"/>
    <dgm:cxn modelId="{73779597-19DA-C143-AC5F-E41ADEE6D879}" type="presParOf" srcId="{1BB8B810-9C2A-6B40-A8D7-23E4B3D6AE21}" destId="{AC59F07A-62EE-E743-9F08-ADDFC7DFD819}" srcOrd="1" destOrd="0" presId="urn:microsoft.com/office/officeart/2005/8/layout/process4"/>
    <dgm:cxn modelId="{BB781C13-B045-E04D-87CD-783D1B4E5418}" type="presParOf" srcId="{1BB8B810-9C2A-6B40-A8D7-23E4B3D6AE21}" destId="{42731F93-216F-064B-9BF0-EEB06675BA24}" srcOrd="2" destOrd="0" presId="urn:microsoft.com/office/officeart/2005/8/layout/process4"/>
    <dgm:cxn modelId="{CCEDD7C6-042F-1E44-896E-41CC953C65D4}" type="presParOf" srcId="{42731F93-216F-064B-9BF0-EEB06675BA24}" destId="{25B50964-A7A4-5D4C-811D-ADAE521DA907}" srcOrd="0" destOrd="0" presId="urn:microsoft.com/office/officeart/2005/8/layout/process4"/>
    <dgm:cxn modelId="{E71B6162-12E6-6D44-9286-BB78703994CE}" type="presParOf" srcId="{42731F93-216F-064B-9BF0-EEB06675BA24}" destId="{8DFC8EBB-E145-6A4A-8E79-A087229B78A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F2AF7-A056-4446-8E06-715C83B6919F}" type="doc">
      <dgm:prSet loTypeId="urn:microsoft.com/office/officeart/2005/8/layout/vList2" loCatId="process" qsTypeId="urn:microsoft.com/office/officeart/2005/8/quickstyle/simple1" qsCatId="simple" csTypeId="urn:microsoft.com/office/officeart/2005/8/colors/colorful2" csCatId="colorful" phldr="1"/>
      <dgm:spPr/>
      <dgm:t>
        <a:bodyPr/>
        <a:lstStyle/>
        <a:p>
          <a:endParaRPr lang="en-US"/>
        </a:p>
      </dgm:t>
    </dgm:pt>
    <dgm:pt modelId="{A96100F1-4331-4AF0-8479-F18DB4BC3552}">
      <dgm:prSet/>
      <dgm:spPr/>
      <dgm:t>
        <a:bodyPr/>
        <a:lstStyle/>
        <a:p>
          <a:pPr algn="ctr"/>
          <a:r>
            <a:rPr lang="en-US" dirty="0"/>
            <a:t>NULL DATA!</a:t>
          </a:r>
        </a:p>
      </dgm:t>
    </dgm:pt>
    <dgm:pt modelId="{5AB110DE-D17A-48F5-B04A-3E912614AAEB}" type="parTrans" cxnId="{C34EF8EE-9481-4D1B-B42D-18D7EC3837A6}">
      <dgm:prSet/>
      <dgm:spPr/>
      <dgm:t>
        <a:bodyPr/>
        <a:lstStyle/>
        <a:p>
          <a:endParaRPr lang="en-US"/>
        </a:p>
      </dgm:t>
    </dgm:pt>
    <dgm:pt modelId="{F286B2B5-DD60-469D-B531-A325F9BC1909}" type="sibTrans" cxnId="{C34EF8EE-9481-4D1B-B42D-18D7EC3837A6}">
      <dgm:prSet/>
      <dgm:spPr/>
      <dgm:t>
        <a:bodyPr/>
        <a:lstStyle/>
        <a:p>
          <a:endParaRPr lang="en-US"/>
        </a:p>
      </dgm:t>
    </dgm:pt>
    <dgm:pt modelId="{4A8CE213-8302-46C2-A0C6-36A648741209}">
      <dgm:prSet custT="1"/>
      <dgm:spPr/>
      <dgm:t>
        <a:bodyPr/>
        <a:lstStyle/>
        <a:p>
          <a:pPr algn="ctr"/>
          <a:r>
            <a:rPr lang="en-US" sz="1100" dirty="0"/>
            <a:t>1.  Some districts changed the name of their Canton in the past decade, therefore the Canton name on the </a:t>
          </a:r>
          <a:r>
            <a:rPr lang="en-US" sz="1100" dirty="0" err="1"/>
            <a:t>GeoJSON</a:t>
          </a:r>
          <a:r>
            <a:rPr lang="en-US" sz="1100" dirty="0"/>
            <a:t> did not match up with the crime data in the police reports. For these cases, I simply changed the name </a:t>
          </a:r>
        </a:p>
      </dgm:t>
    </dgm:pt>
    <dgm:pt modelId="{95DDC870-278E-4170-811E-3CB20F95F9A0}" type="parTrans" cxnId="{AD439810-90ED-431A-9BAD-1C9AEB8FEAA2}">
      <dgm:prSet/>
      <dgm:spPr/>
      <dgm:t>
        <a:bodyPr/>
        <a:lstStyle/>
        <a:p>
          <a:endParaRPr lang="en-US"/>
        </a:p>
      </dgm:t>
    </dgm:pt>
    <dgm:pt modelId="{740D5A70-C45C-4423-9173-636A07726A9E}" type="sibTrans" cxnId="{AD439810-90ED-431A-9BAD-1C9AEB8FEAA2}">
      <dgm:prSet/>
      <dgm:spPr/>
      <dgm:t>
        <a:bodyPr/>
        <a:lstStyle/>
        <a:p>
          <a:endParaRPr lang="en-US"/>
        </a:p>
      </dgm:t>
    </dgm:pt>
    <dgm:pt modelId="{B65744E2-79BA-4910-B72B-287C9DF69996}">
      <dgm:prSet custT="1"/>
      <dgm:spPr/>
      <dgm:t>
        <a:bodyPr/>
        <a:lstStyle/>
        <a:p>
          <a:endParaRPr lang="en-US" sz="900" dirty="0"/>
        </a:p>
      </dgm:t>
    </dgm:pt>
    <dgm:pt modelId="{2F20EEFE-81A0-4AB3-A67D-C2E80CF89578}" type="parTrans" cxnId="{36DE32FB-E725-44A6-A8A9-E4E12C648790}">
      <dgm:prSet/>
      <dgm:spPr/>
      <dgm:t>
        <a:bodyPr/>
        <a:lstStyle/>
        <a:p>
          <a:endParaRPr lang="en-US"/>
        </a:p>
      </dgm:t>
    </dgm:pt>
    <dgm:pt modelId="{462F3569-A886-4920-A030-60A3E0DBE70C}" type="sibTrans" cxnId="{36DE32FB-E725-44A6-A8A9-E4E12C648790}">
      <dgm:prSet/>
      <dgm:spPr/>
      <dgm:t>
        <a:bodyPr/>
        <a:lstStyle/>
        <a:p>
          <a:endParaRPr lang="en-US"/>
        </a:p>
      </dgm:t>
    </dgm:pt>
    <dgm:pt modelId="{87D4E1C9-0F04-4B11-8342-552AB957C695}">
      <dgm:prSet custT="1"/>
      <dgm:spPr/>
      <dgm:t>
        <a:bodyPr/>
        <a:lstStyle/>
        <a:p>
          <a:r>
            <a:rPr lang="en-US" sz="900" dirty="0"/>
            <a:t>One example is the Aguirre canton, they changed their legal name to Quepos in 2015</a:t>
          </a:r>
        </a:p>
      </dgm:t>
    </dgm:pt>
    <dgm:pt modelId="{1D4B196F-8597-464C-BB50-3E4204510C48}" type="parTrans" cxnId="{28364984-C740-4B59-90D4-146DAA3DEC12}">
      <dgm:prSet/>
      <dgm:spPr/>
      <dgm:t>
        <a:bodyPr/>
        <a:lstStyle/>
        <a:p>
          <a:endParaRPr lang="en-US"/>
        </a:p>
      </dgm:t>
    </dgm:pt>
    <dgm:pt modelId="{672466A0-DD71-4829-A526-7C060E993DB1}" type="sibTrans" cxnId="{28364984-C740-4B59-90D4-146DAA3DEC12}">
      <dgm:prSet/>
      <dgm:spPr/>
      <dgm:t>
        <a:bodyPr/>
        <a:lstStyle/>
        <a:p>
          <a:endParaRPr lang="en-US"/>
        </a:p>
      </dgm:t>
    </dgm:pt>
    <dgm:pt modelId="{FCC522C3-CE01-4CD9-95CC-D7C7198A0DC7}">
      <dgm:prSet custT="1"/>
      <dgm:spPr/>
      <dgm:t>
        <a:bodyPr/>
        <a:lstStyle/>
        <a:p>
          <a:r>
            <a:rPr lang="en-US" sz="900" dirty="0"/>
            <a:t>Another example is Valverde Vega canton which changed their legal name to </a:t>
          </a:r>
          <a:r>
            <a:rPr lang="en-US" sz="900" dirty="0" err="1"/>
            <a:t>Sarchi</a:t>
          </a:r>
          <a:r>
            <a:rPr lang="en-US" sz="900" dirty="0"/>
            <a:t> in 2019 </a:t>
          </a:r>
        </a:p>
      </dgm:t>
    </dgm:pt>
    <dgm:pt modelId="{08C0E279-7C48-43DD-8C72-8CE2DD51C673}" type="parTrans" cxnId="{90052C90-D89F-46C1-BBDA-763194C89B58}">
      <dgm:prSet/>
      <dgm:spPr/>
      <dgm:t>
        <a:bodyPr/>
        <a:lstStyle/>
        <a:p>
          <a:endParaRPr lang="en-US"/>
        </a:p>
      </dgm:t>
    </dgm:pt>
    <dgm:pt modelId="{C1642096-D6C7-4649-96F7-5089494543DE}" type="sibTrans" cxnId="{90052C90-D89F-46C1-BBDA-763194C89B58}">
      <dgm:prSet/>
      <dgm:spPr/>
      <dgm:t>
        <a:bodyPr/>
        <a:lstStyle/>
        <a:p>
          <a:endParaRPr lang="en-US"/>
        </a:p>
      </dgm:t>
    </dgm:pt>
    <dgm:pt modelId="{D1CFFE40-97B2-4DD7-91CA-E710569B1E97}">
      <dgm:prSet custT="1"/>
      <dgm:spPr/>
      <dgm:t>
        <a:bodyPr/>
        <a:lstStyle/>
        <a:p>
          <a:r>
            <a:rPr lang="en-US" sz="900" dirty="0"/>
            <a:t>Rio Cuarto canton was created in 2019</a:t>
          </a:r>
        </a:p>
      </dgm:t>
    </dgm:pt>
    <dgm:pt modelId="{EEF2C82C-A182-4FAB-AD9E-46B8C18A359C}" type="parTrans" cxnId="{5D71334A-5F68-49DF-B744-67443498E2FA}">
      <dgm:prSet/>
      <dgm:spPr/>
      <dgm:t>
        <a:bodyPr/>
        <a:lstStyle/>
        <a:p>
          <a:endParaRPr lang="en-US"/>
        </a:p>
      </dgm:t>
    </dgm:pt>
    <dgm:pt modelId="{84DF74B3-4833-43D0-A6FC-9075743403BC}" type="sibTrans" cxnId="{5D71334A-5F68-49DF-B744-67443498E2FA}">
      <dgm:prSet/>
      <dgm:spPr/>
      <dgm:t>
        <a:bodyPr/>
        <a:lstStyle/>
        <a:p>
          <a:endParaRPr lang="en-US"/>
        </a:p>
      </dgm:t>
    </dgm:pt>
    <dgm:pt modelId="{54551E96-1D38-4EEE-92BF-633D03538C1C}">
      <dgm:prSet/>
      <dgm:spPr/>
      <dgm:t>
        <a:bodyPr/>
        <a:lstStyle/>
        <a:p>
          <a:pPr algn="ctr"/>
          <a:r>
            <a:rPr lang="en-US" dirty="0"/>
            <a:t>2. There were discrepancies in spellings between Cantons in government crime data vs the </a:t>
          </a:r>
          <a:r>
            <a:rPr lang="en-US" dirty="0" err="1"/>
            <a:t>GeoJSON</a:t>
          </a:r>
          <a:r>
            <a:rPr lang="en-US" dirty="0"/>
            <a:t>. For these cases, I changed the </a:t>
          </a:r>
          <a:r>
            <a:rPr lang="en-US" dirty="0" err="1"/>
            <a:t>GeoJSON</a:t>
          </a:r>
          <a:r>
            <a:rPr lang="en-US" dirty="0"/>
            <a:t> name to match the crime data</a:t>
          </a:r>
        </a:p>
      </dgm:t>
    </dgm:pt>
    <dgm:pt modelId="{902F15C0-528A-45BA-8FDC-02BB6C8624F1}" type="parTrans" cxnId="{0D87B770-0464-4EA7-8C07-B0C77D02FC2B}">
      <dgm:prSet/>
      <dgm:spPr/>
      <dgm:t>
        <a:bodyPr/>
        <a:lstStyle/>
        <a:p>
          <a:endParaRPr lang="en-US"/>
        </a:p>
      </dgm:t>
    </dgm:pt>
    <dgm:pt modelId="{A34FD7B1-7C1C-49EE-958B-838D7D250682}" type="sibTrans" cxnId="{0D87B770-0464-4EA7-8C07-B0C77D02FC2B}">
      <dgm:prSet/>
      <dgm:spPr/>
      <dgm:t>
        <a:bodyPr/>
        <a:lstStyle/>
        <a:p>
          <a:endParaRPr lang="en-US"/>
        </a:p>
      </dgm:t>
    </dgm:pt>
    <dgm:pt modelId="{F895B76F-A40A-4080-8A62-D0A9CF38B163}">
      <dgm:prSet/>
      <dgm:spPr/>
      <dgm:t>
        <a:bodyPr/>
        <a:lstStyle/>
        <a:p>
          <a:r>
            <a:rPr lang="en-US" dirty="0"/>
            <a:t>For example, Vazquez de Coronado  is the spelling in the </a:t>
          </a:r>
          <a:r>
            <a:rPr lang="en-US" dirty="0" err="1"/>
            <a:t>GeoJSON</a:t>
          </a:r>
          <a:r>
            <a:rPr lang="en-US" dirty="0"/>
            <a:t>  and legal spelling but the spelling in the government crime data is </a:t>
          </a:r>
          <a:r>
            <a:rPr lang="en-US" b="0" i="0" dirty="0"/>
            <a:t>Vásquez de Coronado, which could mean there is a discrepancy between how the locals spell the name and the official spellings. Or simply human error.</a:t>
          </a:r>
          <a:endParaRPr lang="en-US" dirty="0"/>
        </a:p>
      </dgm:t>
    </dgm:pt>
    <dgm:pt modelId="{0F6F4BB0-D07B-4645-9132-D14E5526B886}" type="parTrans" cxnId="{AA33E5BC-0690-4ED7-ADFC-677982444E12}">
      <dgm:prSet/>
      <dgm:spPr/>
      <dgm:t>
        <a:bodyPr/>
        <a:lstStyle/>
        <a:p>
          <a:endParaRPr lang="en-US"/>
        </a:p>
      </dgm:t>
    </dgm:pt>
    <dgm:pt modelId="{6F876CCD-8DEF-44DF-8ABC-C0C92621FB24}" type="sibTrans" cxnId="{AA33E5BC-0690-4ED7-ADFC-677982444E12}">
      <dgm:prSet/>
      <dgm:spPr/>
      <dgm:t>
        <a:bodyPr/>
        <a:lstStyle/>
        <a:p>
          <a:endParaRPr lang="en-US"/>
        </a:p>
      </dgm:t>
    </dgm:pt>
    <dgm:pt modelId="{42B553CC-762E-4822-88A5-7A684B5DC8EB}">
      <dgm:prSet/>
      <dgm:spPr/>
      <dgm:t>
        <a:bodyPr/>
        <a:lstStyle/>
        <a:p>
          <a:r>
            <a:rPr lang="en-US" dirty="0"/>
            <a:t>Mercedes District in </a:t>
          </a:r>
          <a:r>
            <a:rPr lang="en-US" dirty="0" err="1"/>
            <a:t>Guacimo</a:t>
          </a:r>
          <a:r>
            <a:rPr lang="en-US" dirty="0"/>
            <a:t> canton was a similar story . The crime data spelled the district as Merecedes, rather than Mercedes which is the official government legal name for the district. </a:t>
          </a:r>
        </a:p>
      </dgm:t>
    </dgm:pt>
    <dgm:pt modelId="{A82E4F92-B706-41C8-A52B-5F7B0F05C4DB}" type="parTrans" cxnId="{986CD22B-83FF-43DB-B33A-B0EDC26CF1A7}">
      <dgm:prSet/>
      <dgm:spPr/>
      <dgm:t>
        <a:bodyPr/>
        <a:lstStyle/>
        <a:p>
          <a:endParaRPr lang="en-US"/>
        </a:p>
      </dgm:t>
    </dgm:pt>
    <dgm:pt modelId="{ED6E95AA-17BD-4E34-8FB5-76DB55CB82C6}" type="sibTrans" cxnId="{986CD22B-83FF-43DB-B33A-B0EDC26CF1A7}">
      <dgm:prSet/>
      <dgm:spPr/>
      <dgm:t>
        <a:bodyPr/>
        <a:lstStyle/>
        <a:p>
          <a:endParaRPr lang="en-US"/>
        </a:p>
      </dgm:t>
    </dgm:pt>
    <dgm:pt modelId="{5FE3BA05-E2D4-4702-A8FB-E4A8096CDCE7}">
      <dgm:prSet/>
      <dgm:spPr/>
      <dgm:t>
        <a:bodyPr/>
        <a:lstStyle/>
        <a:p>
          <a:pPr algn="ctr"/>
          <a:r>
            <a:rPr lang="en-US" b="0" i="0" dirty="0"/>
            <a:t>3. Clear human error</a:t>
          </a:r>
          <a:endParaRPr lang="en-US" dirty="0"/>
        </a:p>
      </dgm:t>
    </dgm:pt>
    <dgm:pt modelId="{10D89D08-6910-4E2C-9B27-77B0D289EC3F}" type="parTrans" cxnId="{510C3DD8-0F8F-4CB3-8873-001C5561A0EE}">
      <dgm:prSet/>
      <dgm:spPr/>
      <dgm:t>
        <a:bodyPr/>
        <a:lstStyle/>
        <a:p>
          <a:endParaRPr lang="en-US"/>
        </a:p>
      </dgm:t>
    </dgm:pt>
    <dgm:pt modelId="{C5811C3E-2919-407C-83D1-77B503CFFF41}" type="sibTrans" cxnId="{510C3DD8-0F8F-4CB3-8873-001C5561A0EE}">
      <dgm:prSet/>
      <dgm:spPr/>
      <dgm:t>
        <a:bodyPr/>
        <a:lstStyle/>
        <a:p>
          <a:endParaRPr lang="en-US"/>
        </a:p>
      </dgm:t>
    </dgm:pt>
    <dgm:pt modelId="{7963AFC0-FE10-496F-99F4-699768CA0E07}">
      <dgm:prSet/>
      <dgm:spPr/>
      <dgm:t>
        <a:bodyPr/>
        <a:lstStyle/>
        <a:p>
          <a:r>
            <a:rPr lang="en-US" dirty="0" err="1"/>
            <a:t>Sierpe</a:t>
          </a:r>
          <a:r>
            <a:rPr lang="en-US" dirty="0"/>
            <a:t> district is in the canton of Osa, but was mistakenly labeled to have the canton of Puntarenas in the </a:t>
          </a:r>
          <a:r>
            <a:rPr lang="en-US" dirty="0" err="1"/>
            <a:t>GeoJSON</a:t>
          </a:r>
          <a:r>
            <a:rPr lang="en-US" dirty="0"/>
            <a:t>.</a:t>
          </a:r>
        </a:p>
      </dgm:t>
    </dgm:pt>
    <dgm:pt modelId="{81993F79-49A0-48BE-BB41-4F6E163616A1}" type="parTrans" cxnId="{B6009EEC-4642-4602-9120-040385A09F49}">
      <dgm:prSet/>
      <dgm:spPr/>
      <dgm:t>
        <a:bodyPr/>
        <a:lstStyle/>
        <a:p>
          <a:endParaRPr lang="en-US"/>
        </a:p>
      </dgm:t>
    </dgm:pt>
    <dgm:pt modelId="{575FB737-C73A-4D19-845D-64923C6038E4}" type="sibTrans" cxnId="{B6009EEC-4642-4602-9120-040385A09F49}">
      <dgm:prSet/>
      <dgm:spPr/>
      <dgm:t>
        <a:bodyPr/>
        <a:lstStyle/>
        <a:p>
          <a:endParaRPr lang="en-US"/>
        </a:p>
      </dgm:t>
    </dgm:pt>
    <dgm:pt modelId="{D4032AAA-7B4B-4711-A1E5-2A9D17D91930}">
      <dgm:prSet/>
      <dgm:spPr/>
      <dgm:t>
        <a:bodyPr/>
        <a:lstStyle/>
        <a:p>
          <a:r>
            <a:rPr lang="en-US" dirty="0"/>
            <a:t>Angeles district of San Rafael was misspelled in the </a:t>
          </a:r>
          <a:r>
            <a:rPr lang="en-US" dirty="0" err="1"/>
            <a:t>GeoJSON</a:t>
          </a:r>
          <a:r>
            <a:rPr lang="en-US" dirty="0"/>
            <a:t> and is actually legally named Los Angeles district of San Rafael canton </a:t>
          </a:r>
        </a:p>
      </dgm:t>
    </dgm:pt>
    <dgm:pt modelId="{99708A91-C19A-4651-9242-6E389CDDBAB0}" type="parTrans" cxnId="{22B327F7-1C11-41AA-A3B3-CCE01DF36EF8}">
      <dgm:prSet/>
      <dgm:spPr/>
      <dgm:t>
        <a:bodyPr/>
        <a:lstStyle/>
        <a:p>
          <a:endParaRPr lang="en-US"/>
        </a:p>
      </dgm:t>
    </dgm:pt>
    <dgm:pt modelId="{DA76C575-E515-4AB8-A81F-8AE82332AE16}" type="sibTrans" cxnId="{22B327F7-1C11-41AA-A3B3-CCE01DF36EF8}">
      <dgm:prSet/>
      <dgm:spPr/>
      <dgm:t>
        <a:bodyPr/>
        <a:lstStyle/>
        <a:p>
          <a:endParaRPr lang="en-US"/>
        </a:p>
      </dgm:t>
    </dgm:pt>
    <dgm:pt modelId="{F422C222-CDAE-BC41-B0CE-77AA5A05F08C}">
      <dgm:prSet/>
      <dgm:spPr/>
      <dgm:t>
        <a:bodyPr/>
        <a:lstStyle/>
        <a:p>
          <a:pPr algn="ctr"/>
          <a:r>
            <a:rPr lang="en-US" dirty="0"/>
            <a:t>Some data did not merge properly and resulted in null data for those particular districts. I investigated what lead to this issue and found these unique reasons:</a:t>
          </a:r>
        </a:p>
      </dgm:t>
    </dgm:pt>
    <dgm:pt modelId="{2058A6B3-6F4A-BC41-B173-759F2BF05692}" type="parTrans" cxnId="{E2EC6795-DD6F-5647-8D5B-3AB0753B25CE}">
      <dgm:prSet/>
      <dgm:spPr/>
      <dgm:t>
        <a:bodyPr/>
        <a:lstStyle/>
        <a:p>
          <a:endParaRPr lang="en-US"/>
        </a:p>
      </dgm:t>
    </dgm:pt>
    <dgm:pt modelId="{88234DE3-0042-8A4B-8F62-44E13417F682}" type="sibTrans" cxnId="{E2EC6795-DD6F-5647-8D5B-3AB0753B25CE}">
      <dgm:prSet/>
      <dgm:spPr/>
      <dgm:t>
        <a:bodyPr/>
        <a:lstStyle/>
        <a:p>
          <a:endParaRPr lang="en-US"/>
        </a:p>
      </dgm:t>
    </dgm:pt>
    <dgm:pt modelId="{88126461-B09E-724F-BADF-7C88E58968A4}" type="pres">
      <dgm:prSet presAssocID="{FDBF2AF7-A056-4446-8E06-715C83B6919F}" presName="linear" presStyleCnt="0">
        <dgm:presLayoutVars>
          <dgm:animLvl val="lvl"/>
          <dgm:resizeHandles val="exact"/>
        </dgm:presLayoutVars>
      </dgm:prSet>
      <dgm:spPr/>
    </dgm:pt>
    <dgm:pt modelId="{2BDD3DF0-63B7-4243-8EA9-EE11F296EADB}" type="pres">
      <dgm:prSet presAssocID="{A96100F1-4331-4AF0-8479-F18DB4BC3552}" presName="parentText" presStyleLbl="node1" presStyleIdx="0" presStyleCnt="5">
        <dgm:presLayoutVars>
          <dgm:chMax val="0"/>
          <dgm:bulletEnabled val="1"/>
        </dgm:presLayoutVars>
      </dgm:prSet>
      <dgm:spPr/>
    </dgm:pt>
    <dgm:pt modelId="{F49E7973-AF70-EB42-98B3-F599866732B8}" type="pres">
      <dgm:prSet presAssocID="{F286B2B5-DD60-469D-B531-A325F9BC1909}" presName="spacer" presStyleCnt="0"/>
      <dgm:spPr/>
    </dgm:pt>
    <dgm:pt modelId="{97F76420-3497-0A4A-A6B8-C470045575EA}" type="pres">
      <dgm:prSet presAssocID="{F422C222-CDAE-BC41-B0CE-77AA5A05F08C}" presName="parentText" presStyleLbl="node1" presStyleIdx="1" presStyleCnt="5" custScaleX="100000">
        <dgm:presLayoutVars>
          <dgm:chMax val="0"/>
          <dgm:bulletEnabled val="1"/>
        </dgm:presLayoutVars>
      </dgm:prSet>
      <dgm:spPr/>
    </dgm:pt>
    <dgm:pt modelId="{5338B745-0CAF-4D42-A0A8-1BEB4F4DF314}" type="pres">
      <dgm:prSet presAssocID="{88234DE3-0042-8A4B-8F62-44E13417F682}" presName="spacer" presStyleCnt="0"/>
      <dgm:spPr/>
    </dgm:pt>
    <dgm:pt modelId="{64B2AEA3-35BB-3C46-B837-D956FBC57B3F}" type="pres">
      <dgm:prSet presAssocID="{4A8CE213-8302-46C2-A0C6-36A648741209}" presName="parentText" presStyleLbl="node1" presStyleIdx="2" presStyleCnt="5" custScaleX="86545">
        <dgm:presLayoutVars>
          <dgm:chMax val="0"/>
          <dgm:bulletEnabled val="1"/>
        </dgm:presLayoutVars>
      </dgm:prSet>
      <dgm:spPr/>
    </dgm:pt>
    <dgm:pt modelId="{BBB610FC-0E1D-4F43-A167-E15B14742DFD}" type="pres">
      <dgm:prSet presAssocID="{4A8CE213-8302-46C2-A0C6-36A648741209}" presName="childText" presStyleLbl="revTx" presStyleIdx="0" presStyleCnt="3" custScaleX="85818">
        <dgm:presLayoutVars>
          <dgm:bulletEnabled val="1"/>
        </dgm:presLayoutVars>
      </dgm:prSet>
      <dgm:spPr/>
    </dgm:pt>
    <dgm:pt modelId="{4F824AEF-69F6-A443-9856-C01702C9428E}" type="pres">
      <dgm:prSet presAssocID="{54551E96-1D38-4EEE-92BF-633D03538C1C}" presName="parentText" presStyleLbl="node1" presStyleIdx="3" presStyleCnt="5" custScaleX="85818">
        <dgm:presLayoutVars>
          <dgm:chMax val="0"/>
          <dgm:bulletEnabled val="1"/>
        </dgm:presLayoutVars>
      </dgm:prSet>
      <dgm:spPr/>
    </dgm:pt>
    <dgm:pt modelId="{3D64AA02-B612-A742-943E-36DF71FD4019}" type="pres">
      <dgm:prSet presAssocID="{54551E96-1D38-4EEE-92BF-633D03538C1C}" presName="childText" presStyleLbl="revTx" presStyleIdx="1" presStyleCnt="3" custScaleX="87273">
        <dgm:presLayoutVars>
          <dgm:bulletEnabled val="1"/>
        </dgm:presLayoutVars>
      </dgm:prSet>
      <dgm:spPr/>
    </dgm:pt>
    <dgm:pt modelId="{19710AB9-53A6-B846-8912-8B49763F1B61}" type="pres">
      <dgm:prSet presAssocID="{5FE3BA05-E2D4-4702-A8FB-E4A8096CDCE7}" presName="parentText" presStyleLbl="node1" presStyleIdx="4" presStyleCnt="5" custScaleX="84727">
        <dgm:presLayoutVars>
          <dgm:chMax val="0"/>
          <dgm:bulletEnabled val="1"/>
        </dgm:presLayoutVars>
      </dgm:prSet>
      <dgm:spPr/>
    </dgm:pt>
    <dgm:pt modelId="{A9B530D5-D3DF-C34C-8DFB-700989F43C05}" type="pres">
      <dgm:prSet presAssocID="{5FE3BA05-E2D4-4702-A8FB-E4A8096CDCE7}" presName="childText" presStyleLbl="revTx" presStyleIdx="2" presStyleCnt="3" custScaleX="86182">
        <dgm:presLayoutVars>
          <dgm:bulletEnabled val="1"/>
        </dgm:presLayoutVars>
      </dgm:prSet>
      <dgm:spPr/>
    </dgm:pt>
  </dgm:ptLst>
  <dgm:cxnLst>
    <dgm:cxn modelId="{35800203-6D34-A540-BB1E-0BFEE7E66C36}" type="presOf" srcId="{54551E96-1D38-4EEE-92BF-633D03538C1C}" destId="{4F824AEF-69F6-A443-9856-C01702C9428E}" srcOrd="0" destOrd="0" presId="urn:microsoft.com/office/officeart/2005/8/layout/vList2"/>
    <dgm:cxn modelId="{AD439810-90ED-431A-9BAD-1C9AEB8FEAA2}" srcId="{FDBF2AF7-A056-4446-8E06-715C83B6919F}" destId="{4A8CE213-8302-46C2-A0C6-36A648741209}" srcOrd="2" destOrd="0" parTransId="{95DDC870-278E-4170-811E-3CB20F95F9A0}" sibTransId="{740D5A70-C45C-4423-9173-636A07726A9E}"/>
    <dgm:cxn modelId="{986CD22B-83FF-43DB-B33A-B0EDC26CF1A7}" srcId="{54551E96-1D38-4EEE-92BF-633D03538C1C}" destId="{42B553CC-762E-4822-88A5-7A684B5DC8EB}" srcOrd="1" destOrd="0" parTransId="{A82E4F92-B706-41C8-A52B-5F7B0F05C4DB}" sibTransId="{ED6E95AA-17BD-4E34-8FB5-76DB55CB82C6}"/>
    <dgm:cxn modelId="{2BB1462E-2D6D-184E-B6C5-A568E7F04ACA}" type="presOf" srcId="{87D4E1C9-0F04-4B11-8342-552AB957C695}" destId="{BBB610FC-0E1D-4F43-A167-E15B14742DFD}" srcOrd="0" destOrd="1" presId="urn:microsoft.com/office/officeart/2005/8/layout/vList2"/>
    <dgm:cxn modelId="{5D71334A-5F68-49DF-B744-67443498E2FA}" srcId="{B65744E2-79BA-4910-B72B-287C9DF69996}" destId="{D1CFFE40-97B2-4DD7-91CA-E710569B1E97}" srcOrd="2" destOrd="0" parTransId="{EEF2C82C-A182-4FAB-AD9E-46B8C18A359C}" sibTransId="{84DF74B3-4833-43D0-A6FC-9075743403BC}"/>
    <dgm:cxn modelId="{FDF15D59-2E1A-E74E-972C-CB965E92A9FE}" type="presOf" srcId="{B65744E2-79BA-4910-B72B-287C9DF69996}" destId="{BBB610FC-0E1D-4F43-A167-E15B14742DFD}" srcOrd="0" destOrd="0" presId="urn:microsoft.com/office/officeart/2005/8/layout/vList2"/>
    <dgm:cxn modelId="{0B03E461-7E11-D040-8E7C-2DE1B480B85D}" type="presOf" srcId="{D4032AAA-7B4B-4711-A1E5-2A9D17D91930}" destId="{A9B530D5-D3DF-C34C-8DFB-700989F43C05}" srcOrd="0" destOrd="1" presId="urn:microsoft.com/office/officeart/2005/8/layout/vList2"/>
    <dgm:cxn modelId="{DC0C1A66-0F67-054D-937F-57C08E7A4FC2}" type="presOf" srcId="{D1CFFE40-97B2-4DD7-91CA-E710569B1E97}" destId="{BBB610FC-0E1D-4F43-A167-E15B14742DFD}" srcOrd="0" destOrd="3" presId="urn:microsoft.com/office/officeart/2005/8/layout/vList2"/>
    <dgm:cxn modelId="{0D87B770-0464-4EA7-8C07-B0C77D02FC2B}" srcId="{FDBF2AF7-A056-4446-8E06-715C83B6919F}" destId="{54551E96-1D38-4EEE-92BF-633D03538C1C}" srcOrd="3" destOrd="0" parTransId="{902F15C0-528A-45BA-8FDC-02BB6C8624F1}" sibTransId="{A34FD7B1-7C1C-49EE-958B-838D7D250682}"/>
    <dgm:cxn modelId="{28364984-C740-4B59-90D4-146DAA3DEC12}" srcId="{B65744E2-79BA-4910-B72B-287C9DF69996}" destId="{87D4E1C9-0F04-4B11-8342-552AB957C695}" srcOrd="0" destOrd="0" parTransId="{1D4B196F-8597-464C-BB50-3E4204510C48}" sibTransId="{672466A0-DD71-4829-A526-7C060E993DB1}"/>
    <dgm:cxn modelId="{3835DC88-6060-464B-B7B4-07EEB84F5435}" type="presOf" srcId="{7963AFC0-FE10-496F-99F4-699768CA0E07}" destId="{A9B530D5-D3DF-C34C-8DFB-700989F43C05}" srcOrd="0" destOrd="0" presId="urn:microsoft.com/office/officeart/2005/8/layout/vList2"/>
    <dgm:cxn modelId="{1F71038B-D5D5-FE4E-B619-E1872B5A2D93}" type="presOf" srcId="{F895B76F-A40A-4080-8A62-D0A9CF38B163}" destId="{3D64AA02-B612-A742-943E-36DF71FD4019}" srcOrd="0" destOrd="0" presId="urn:microsoft.com/office/officeart/2005/8/layout/vList2"/>
    <dgm:cxn modelId="{90052C90-D89F-46C1-BBDA-763194C89B58}" srcId="{B65744E2-79BA-4910-B72B-287C9DF69996}" destId="{FCC522C3-CE01-4CD9-95CC-D7C7198A0DC7}" srcOrd="1" destOrd="0" parTransId="{08C0E279-7C48-43DD-8C72-8CE2DD51C673}" sibTransId="{C1642096-D6C7-4649-96F7-5089494543DE}"/>
    <dgm:cxn modelId="{E2EC6795-DD6F-5647-8D5B-3AB0753B25CE}" srcId="{FDBF2AF7-A056-4446-8E06-715C83B6919F}" destId="{F422C222-CDAE-BC41-B0CE-77AA5A05F08C}" srcOrd="1" destOrd="0" parTransId="{2058A6B3-6F4A-BC41-B173-759F2BF05692}" sibTransId="{88234DE3-0042-8A4B-8F62-44E13417F682}"/>
    <dgm:cxn modelId="{854276A6-039F-F540-9E5C-15332384216F}" type="presOf" srcId="{FDBF2AF7-A056-4446-8E06-715C83B6919F}" destId="{88126461-B09E-724F-BADF-7C88E58968A4}" srcOrd="0" destOrd="0" presId="urn:microsoft.com/office/officeart/2005/8/layout/vList2"/>
    <dgm:cxn modelId="{C79147AD-CE3D-FF49-B344-8EEB8B3052F8}" type="presOf" srcId="{42B553CC-762E-4822-88A5-7A684B5DC8EB}" destId="{3D64AA02-B612-A742-943E-36DF71FD4019}" srcOrd="0" destOrd="1" presId="urn:microsoft.com/office/officeart/2005/8/layout/vList2"/>
    <dgm:cxn modelId="{95C9B4B4-7F96-F949-8B25-DD229B8AA063}" type="presOf" srcId="{4A8CE213-8302-46C2-A0C6-36A648741209}" destId="{64B2AEA3-35BB-3C46-B837-D956FBC57B3F}" srcOrd="0" destOrd="0" presId="urn:microsoft.com/office/officeart/2005/8/layout/vList2"/>
    <dgm:cxn modelId="{AF8632B5-99B1-3C4E-B083-FE7DD20F500D}" type="presOf" srcId="{A96100F1-4331-4AF0-8479-F18DB4BC3552}" destId="{2BDD3DF0-63B7-4243-8EA9-EE11F296EADB}" srcOrd="0" destOrd="0" presId="urn:microsoft.com/office/officeart/2005/8/layout/vList2"/>
    <dgm:cxn modelId="{AA33E5BC-0690-4ED7-ADFC-677982444E12}" srcId="{54551E96-1D38-4EEE-92BF-633D03538C1C}" destId="{F895B76F-A40A-4080-8A62-D0A9CF38B163}" srcOrd="0" destOrd="0" parTransId="{0F6F4BB0-D07B-4645-9132-D14E5526B886}" sibTransId="{6F876CCD-8DEF-44DF-8ABC-C0C92621FB24}"/>
    <dgm:cxn modelId="{A0BF86C1-ADBA-7C41-A9CC-B078FA009696}" type="presOf" srcId="{5FE3BA05-E2D4-4702-A8FB-E4A8096CDCE7}" destId="{19710AB9-53A6-B846-8912-8B49763F1B61}" srcOrd="0" destOrd="0" presId="urn:microsoft.com/office/officeart/2005/8/layout/vList2"/>
    <dgm:cxn modelId="{AAB867CD-8970-964B-A925-C3A8AF0509D0}" type="presOf" srcId="{FCC522C3-CE01-4CD9-95CC-D7C7198A0DC7}" destId="{BBB610FC-0E1D-4F43-A167-E15B14742DFD}" srcOrd="0" destOrd="2" presId="urn:microsoft.com/office/officeart/2005/8/layout/vList2"/>
    <dgm:cxn modelId="{510C3DD8-0F8F-4CB3-8873-001C5561A0EE}" srcId="{FDBF2AF7-A056-4446-8E06-715C83B6919F}" destId="{5FE3BA05-E2D4-4702-A8FB-E4A8096CDCE7}" srcOrd="4" destOrd="0" parTransId="{10D89D08-6910-4E2C-9B27-77B0D289EC3F}" sibTransId="{C5811C3E-2919-407C-83D1-77B503CFFF41}"/>
    <dgm:cxn modelId="{B6009EEC-4642-4602-9120-040385A09F49}" srcId="{5FE3BA05-E2D4-4702-A8FB-E4A8096CDCE7}" destId="{7963AFC0-FE10-496F-99F4-699768CA0E07}" srcOrd="0" destOrd="0" parTransId="{81993F79-49A0-48BE-BB41-4F6E163616A1}" sibTransId="{575FB737-C73A-4D19-845D-64923C6038E4}"/>
    <dgm:cxn modelId="{C34EF8EE-9481-4D1B-B42D-18D7EC3837A6}" srcId="{FDBF2AF7-A056-4446-8E06-715C83B6919F}" destId="{A96100F1-4331-4AF0-8479-F18DB4BC3552}" srcOrd="0" destOrd="0" parTransId="{5AB110DE-D17A-48F5-B04A-3E912614AAEB}" sibTransId="{F286B2B5-DD60-469D-B531-A325F9BC1909}"/>
    <dgm:cxn modelId="{22B327F7-1C11-41AA-A3B3-CCE01DF36EF8}" srcId="{5FE3BA05-E2D4-4702-A8FB-E4A8096CDCE7}" destId="{D4032AAA-7B4B-4711-A1E5-2A9D17D91930}" srcOrd="1" destOrd="0" parTransId="{99708A91-C19A-4651-9242-6E389CDDBAB0}" sibTransId="{DA76C575-E515-4AB8-A81F-8AE82332AE16}"/>
    <dgm:cxn modelId="{2470A5F7-4A5F-C940-9B35-4ECDDB437A91}" type="presOf" srcId="{F422C222-CDAE-BC41-B0CE-77AA5A05F08C}" destId="{97F76420-3497-0A4A-A6B8-C470045575EA}" srcOrd="0" destOrd="0" presId="urn:microsoft.com/office/officeart/2005/8/layout/vList2"/>
    <dgm:cxn modelId="{36DE32FB-E725-44A6-A8A9-E4E12C648790}" srcId="{4A8CE213-8302-46C2-A0C6-36A648741209}" destId="{B65744E2-79BA-4910-B72B-287C9DF69996}" srcOrd="0" destOrd="0" parTransId="{2F20EEFE-81A0-4AB3-A67D-C2E80CF89578}" sibTransId="{462F3569-A886-4920-A030-60A3E0DBE70C}"/>
    <dgm:cxn modelId="{129A562E-AF13-B443-8B1A-452C411F55AC}" type="presParOf" srcId="{88126461-B09E-724F-BADF-7C88E58968A4}" destId="{2BDD3DF0-63B7-4243-8EA9-EE11F296EADB}" srcOrd="0" destOrd="0" presId="urn:microsoft.com/office/officeart/2005/8/layout/vList2"/>
    <dgm:cxn modelId="{D2A75CD6-F67E-CE4D-BF7F-0A03CCBF0E65}" type="presParOf" srcId="{88126461-B09E-724F-BADF-7C88E58968A4}" destId="{F49E7973-AF70-EB42-98B3-F599866732B8}" srcOrd="1" destOrd="0" presId="urn:microsoft.com/office/officeart/2005/8/layout/vList2"/>
    <dgm:cxn modelId="{BFD0F46F-BB8A-F949-A6CB-B51955927C4B}" type="presParOf" srcId="{88126461-B09E-724F-BADF-7C88E58968A4}" destId="{97F76420-3497-0A4A-A6B8-C470045575EA}" srcOrd="2" destOrd="0" presId="urn:microsoft.com/office/officeart/2005/8/layout/vList2"/>
    <dgm:cxn modelId="{449E0B4E-73E5-8F46-8C9A-5F1CCE9F92AE}" type="presParOf" srcId="{88126461-B09E-724F-BADF-7C88E58968A4}" destId="{5338B745-0CAF-4D42-A0A8-1BEB4F4DF314}" srcOrd="3" destOrd="0" presId="urn:microsoft.com/office/officeart/2005/8/layout/vList2"/>
    <dgm:cxn modelId="{17A38880-F725-534B-888A-D8847E7D43E6}" type="presParOf" srcId="{88126461-B09E-724F-BADF-7C88E58968A4}" destId="{64B2AEA3-35BB-3C46-B837-D956FBC57B3F}" srcOrd="4" destOrd="0" presId="urn:microsoft.com/office/officeart/2005/8/layout/vList2"/>
    <dgm:cxn modelId="{36A7F4A6-F4D5-164A-8FEC-15063AFCE27A}" type="presParOf" srcId="{88126461-B09E-724F-BADF-7C88E58968A4}" destId="{BBB610FC-0E1D-4F43-A167-E15B14742DFD}" srcOrd="5" destOrd="0" presId="urn:microsoft.com/office/officeart/2005/8/layout/vList2"/>
    <dgm:cxn modelId="{FE3D8FF8-7E6B-D547-AF46-9652CD5BE5F8}" type="presParOf" srcId="{88126461-B09E-724F-BADF-7C88E58968A4}" destId="{4F824AEF-69F6-A443-9856-C01702C9428E}" srcOrd="6" destOrd="0" presId="urn:microsoft.com/office/officeart/2005/8/layout/vList2"/>
    <dgm:cxn modelId="{EB27D9F3-2BF2-A947-B8C2-810CC5779E4B}" type="presParOf" srcId="{88126461-B09E-724F-BADF-7C88E58968A4}" destId="{3D64AA02-B612-A742-943E-36DF71FD4019}" srcOrd="7" destOrd="0" presId="urn:microsoft.com/office/officeart/2005/8/layout/vList2"/>
    <dgm:cxn modelId="{A36DA26D-7D07-DB49-97B3-642006C88B86}" type="presParOf" srcId="{88126461-B09E-724F-BADF-7C88E58968A4}" destId="{19710AB9-53A6-B846-8912-8B49763F1B61}" srcOrd="8" destOrd="0" presId="urn:microsoft.com/office/officeart/2005/8/layout/vList2"/>
    <dgm:cxn modelId="{7DD59F6E-A660-154C-827D-C5585242AA98}" type="presParOf" srcId="{88126461-B09E-724F-BADF-7C88E58968A4}" destId="{A9B530D5-D3DF-C34C-8DFB-700989F43C0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4F2318-E168-410D-AABB-BCBEAACABE4A}"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86BC908A-B8CA-4139-B70D-EDE882CB3483}">
      <dgm:prSet/>
      <dgm:spPr/>
      <dgm:t>
        <a:bodyPr/>
        <a:lstStyle/>
        <a:p>
          <a:r>
            <a:rPr lang="en-US" dirty="0"/>
            <a:t>DATA MERGING ISSUES!</a:t>
          </a:r>
        </a:p>
      </dgm:t>
    </dgm:pt>
    <dgm:pt modelId="{C18C00C9-B3AA-4E92-B574-4BCA3FA6E438}" type="parTrans" cxnId="{4466E0D2-9FCD-47AA-A559-06FFDBB11B06}">
      <dgm:prSet/>
      <dgm:spPr/>
      <dgm:t>
        <a:bodyPr/>
        <a:lstStyle/>
        <a:p>
          <a:endParaRPr lang="en-US"/>
        </a:p>
      </dgm:t>
    </dgm:pt>
    <dgm:pt modelId="{2561E676-79D4-4DCE-8221-8CEA569AF87A}" type="sibTrans" cxnId="{4466E0D2-9FCD-47AA-A559-06FFDBB11B06}">
      <dgm:prSet/>
      <dgm:spPr/>
      <dgm:t>
        <a:bodyPr/>
        <a:lstStyle/>
        <a:p>
          <a:endParaRPr lang="en-US"/>
        </a:p>
      </dgm:t>
    </dgm:pt>
    <dgm:pt modelId="{97A9FC10-4815-4260-80DD-21D0C8BCFF20}">
      <dgm:prSet/>
      <dgm:spPr/>
      <dgm:t>
        <a:bodyPr/>
        <a:lstStyle/>
        <a:p>
          <a:r>
            <a:rPr lang="en-US" dirty="0"/>
            <a:t>I had issues merging certain district data when the data was present in the crime datasets and the </a:t>
          </a:r>
          <a:r>
            <a:rPr lang="en-US" dirty="0" err="1"/>
            <a:t>GeoJSON</a:t>
          </a:r>
          <a:r>
            <a:rPr lang="en-US" dirty="0"/>
            <a:t>. I learned that the </a:t>
          </a:r>
          <a:r>
            <a:rPr lang="en-US" dirty="0" err="1"/>
            <a:t>pd.merge</a:t>
          </a:r>
          <a:r>
            <a:rPr lang="en-US" dirty="0"/>
            <a:t>() function automatically resorts to its default settings of merging how=“inner” which merges each dataset based on columns which are present in each, since some districts have null data for certain years (meaning, no reported crimes!), the district gets lost after the merge, incurring in null data for the whole district. </a:t>
          </a:r>
        </a:p>
      </dgm:t>
    </dgm:pt>
    <dgm:pt modelId="{A203EB80-424E-46C9-8B9C-3D1874A6100C}" type="parTrans" cxnId="{72721DA3-1C04-43C0-889D-01F057377C4D}">
      <dgm:prSet/>
      <dgm:spPr/>
      <dgm:t>
        <a:bodyPr/>
        <a:lstStyle/>
        <a:p>
          <a:endParaRPr lang="en-US"/>
        </a:p>
      </dgm:t>
    </dgm:pt>
    <dgm:pt modelId="{4F27696D-B78D-4C3C-B537-E2E05D00F869}" type="sibTrans" cxnId="{72721DA3-1C04-43C0-889D-01F057377C4D}">
      <dgm:prSet/>
      <dgm:spPr/>
      <dgm:t>
        <a:bodyPr/>
        <a:lstStyle/>
        <a:p>
          <a:endParaRPr lang="en-US"/>
        </a:p>
      </dgm:t>
    </dgm:pt>
    <dgm:pt modelId="{B31ACB67-1562-49B4-B4C8-333B43541F6E}">
      <dgm:prSet/>
      <dgm:spPr/>
      <dgm:t>
        <a:bodyPr/>
        <a:lstStyle/>
        <a:p>
          <a:r>
            <a:rPr lang="en-US"/>
            <a:t>The fix: how=“outer” for the merge of each years overall total crimes.</a:t>
          </a:r>
        </a:p>
      </dgm:t>
    </dgm:pt>
    <dgm:pt modelId="{3533AF1D-26D6-41C5-A90C-DF8F7A2C6894}" type="parTrans" cxnId="{2E700D9E-B96C-4C36-AE18-E6397F7D2B42}">
      <dgm:prSet/>
      <dgm:spPr/>
      <dgm:t>
        <a:bodyPr/>
        <a:lstStyle/>
        <a:p>
          <a:endParaRPr lang="en-US"/>
        </a:p>
      </dgm:t>
    </dgm:pt>
    <dgm:pt modelId="{E105C424-3AB6-4D4F-8F81-9B94B9EB6273}" type="sibTrans" cxnId="{2E700D9E-B96C-4C36-AE18-E6397F7D2B42}">
      <dgm:prSet/>
      <dgm:spPr/>
      <dgm:t>
        <a:bodyPr/>
        <a:lstStyle/>
        <a:p>
          <a:endParaRPr lang="en-US"/>
        </a:p>
      </dgm:t>
    </dgm:pt>
    <dgm:pt modelId="{19BBDD45-923E-4348-95C5-CC8126C2B2F2}" type="pres">
      <dgm:prSet presAssocID="{DC4F2318-E168-410D-AABB-BCBEAACABE4A}" presName="outerComposite" presStyleCnt="0">
        <dgm:presLayoutVars>
          <dgm:chMax val="5"/>
          <dgm:dir/>
          <dgm:resizeHandles val="exact"/>
        </dgm:presLayoutVars>
      </dgm:prSet>
      <dgm:spPr/>
    </dgm:pt>
    <dgm:pt modelId="{CA87C8FC-FFE8-6F4B-9206-3855F63E0659}" type="pres">
      <dgm:prSet presAssocID="{DC4F2318-E168-410D-AABB-BCBEAACABE4A}" presName="dummyMaxCanvas" presStyleCnt="0">
        <dgm:presLayoutVars/>
      </dgm:prSet>
      <dgm:spPr/>
    </dgm:pt>
    <dgm:pt modelId="{5925B100-29DA-6C4A-A699-5C7F1384BC7B}" type="pres">
      <dgm:prSet presAssocID="{DC4F2318-E168-410D-AABB-BCBEAACABE4A}" presName="ThreeNodes_1" presStyleLbl="node1" presStyleIdx="0" presStyleCnt="3">
        <dgm:presLayoutVars>
          <dgm:bulletEnabled val="1"/>
        </dgm:presLayoutVars>
      </dgm:prSet>
      <dgm:spPr/>
    </dgm:pt>
    <dgm:pt modelId="{1BF0A009-06D4-1040-BD94-4C24D04D972F}" type="pres">
      <dgm:prSet presAssocID="{DC4F2318-E168-410D-AABB-BCBEAACABE4A}" presName="ThreeNodes_2" presStyleLbl="node1" presStyleIdx="1" presStyleCnt="3">
        <dgm:presLayoutVars>
          <dgm:bulletEnabled val="1"/>
        </dgm:presLayoutVars>
      </dgm:prSet>
      <dgm:spPr/>
    </dgm:pt>
    <dgm:pt modelId="{D0CDB27D-47BA-9F45-A77A-C1B782C398BA}" type="pres">
      <dgm:prSet presAssocID="{DC4F2318-E168-410D-AABB-BCBEAACABE4A}" presName="ThreeNodes_3" presStyleLbl="node1" presStyleIdx="2" presStyleCnt="3">
        <dgm:presLayoutVars>
          <dgm:bulletEnabled val="1"/>
        </dgm:presLayoutVars>
      </dgm:prSet>
      <dgm:spPr/>
    </dgm:pt>
    <dgm:pt modelId="{1818E511-0FE3-7E43-A634-14DC90049D86}" type="pres">
      <dgm:prSet presAssocID="{DC4F2318-E168-410D-AABB-BCBEAACABE4A}" presName="ThreeConn_1-2" presStyleLbl="fgAccFollowNode1" presStyleIdx="0" presStyleCnt="2">
        <dgm:presLayoutVars>
          <dgm:bulletEnabled val="1"/>
        </dgm:presLayoutVars>
      </dgm:prSet>
      <dgm:spPr/>
    </dgm:pt>
    <dgm:pt modelId="{3A1FAFA7-A3F7-8A45-B243-16469B5F2BC8}" type="pres">
      <dgm:prSet presAssocID="{DC4F2318-E168-410D-AABB-BCBEAACABE4A}" presName="ThreeConn_2-3" presStyleLbl="fgAccFollowNode1" presStyleIdx="1" presStyleCnt="2">
        <dgm:presLayoutVars>
          <dgm:bulletEnabled val="1"/>
        </dgm:presLayoutVars>
      </dgm:prSet>
      <dgm:spPr/>
    </dgm:pt>
    <dgm:pt modelId="{FF3B847F-6D23-9D47-98BD-F5F60CA87459}" type="pres">
      <dgm:prSet presAssocID="{DC4F2318-E168-410D-AABB-BCBEAACABE4A}" presName="ThreeNodes_1_text" presStyleLbl="node1" presStyleIdx="2" presStyleCnt="3">
        <dgm:presLayoutVars>
          <dgm:bulletEnabled val="1"/>
        </dgm:presLayoutVars>
      </dgm:prSet>
      <dgm:spPr/>
    </dgm:pt>
    <dgm:pt modelId="{D408A1D7-E125-CB43-BC95-B77BA2941B75}" type="pres">
      <dgm:prSet presAssocID="{DC4F2318-E168-410D-AABB-BCBEAACABE4A}" presName="ThreeNodes_2_text" presStyleLbl="node1" presStyleIdx="2" presStyleCnt="3">
        <dgm:presLayoutVars>
          <dgm:bulletEnabled val="1"/>
        </dgm:presLayoutVars>
      </dgm:prSet>
      <dgm:spPr/>
    </dgm:pt>
    <dgm:pt modelId="{9EF34459-B8B5-B44E-A58A-0FB142A0A2F7}" type="pres">
      <dgm:prSet presAssocID="{DC4F2318-E168-410D-AABB-BCBEAACABE4A}" presName="ThreeNodes_3_text" presStyleLbl="node1" presStyleIdx="2" presStyleCnt="3">
        <dgm:presLayoutVars>
          <dgm:bulletEnabled val="1"/>
        </dgm:presLayoutVars>
      </dgm:prSet>
      <dgm:spPr/>
    </dgm:pt>
  </dgm:ptLst>
  <dgm:cxnLst>
    <dgm:cxn modelId="{14879634-3D41-2C4F-97F0-B44F44B60535}" type="presOf" srcId="{97A9FC10-4815-4260-80DD-21D0C8BCFF20}" destId="{D408A1D7-E125-CB43-BC95-B77BA2941B75}" srcOrd="1" destOrd="0" presId="urn:microsoft.com/office/officeart/2005/8/layout/vProcess5"/>
    <dgm:cxn modelId="{12E1EF66-6353-9D4E-8CE9-493E77FBC198}" type="presOf" srcId="{B31ACB67-1562-49B4-B4C8-333B43541F6E}" destId="{D0CDB27D-47BA-9F45-A77A-C1B782C398BA}" srcOrd="0" destOrd="0" presId="urn:microsoft.com/office/officeart/2005/8/layout/vProcess5"/>
    <dgm:cxn modelId="{325E936A-A343-E24B-AC9A-18437851CCD1}" type="presOf" srcId="{2561E676-79D4-4DCE-8221-8CEA569AF87A}" destId="{1818E511-0FE3-7E43-A634-14DC90049D86}" srcOrd="0" destOrd="0" presId="urn:microsoft.com/office/officeart/2005/8/layout/vProcess5"/>
    <dgm:cxn modelId="{14EB9F79-7EBC-9E4F-815E-76007DED7C1C}" type="presOf" srcId="{97A9FC10-4815-4260-80DD-21D0C8BCFF20}" destId="{1BF0A009-06D4-1040-BD94-4C24D04D972F}" srcOrd="0" destOrd="0" presId="urn:microsoft.com/office/officeart/2005/8/layout/vProcess5"/>
    <dgm:cxn modelId="{B89BB482-F66A-6B4F-8CAD-D713D2983E4B}" type="presOf" srcId="{4F27696D-B78D-4C3C-B537-E2E05D00F869}" destId="{3A1FAFA7-A3F7-8A45-B243-16469B5F2BC8}" srcOrd="0" destOrd="0" presId="urn:microsoft.com/office/officeart/2005/8/layout/vProcess5"/>
    <dgm:cxn modelId="{2E700D9E-B96C-4C36-AE18-E6397F7D2B42}" srcId="{DC4F2318-E168-410D-AABB-BCBEAACABE4A}" destId="{B31ACB67-1562-49B4-B4C8-333B43541F6E}" srcOrd="2" destOrd="0" parTransId="{3533AF1D-26D6-41C5-A90C-DF8F7A2C6894}" sibTransId="{E105C424-3AB6-4D4F-8F81-9B94B9EB6273}"/>
    <dgm:cxn modelId="{B7A858A1-6623-F044-A6AA-2A1C1446C189}" type="presOf" srcId="{DC4F2318-E168-410D-AABB-BCBEAACABE4A}" destId="{19BBDD45-923E-4348-95C5-CC8126C2B2F2}" srcOrd="0" destOrd="0" presId="urn:microsoft.com/office/officeart/2005/8/layout/vProcess5"/>
    <dgm:cxn modelId="{72721DA3-1C04-43C0-889D-01F057377C4D}" srcId="{DC4F2318-E168-410D-AABB-BCBEAACABE4A}" destId="{97A9FC10-4815-4260-80DD-21D0C8BCFF20}" srcOrd="1" destOrd="0" parTransId="{A203EB80-424E-46C9-8B9C-3D1874A6100C}" sibTransId="{4F27696D-B78D-4C3C-B537-E2E05D00F869}"/>
    <dgm:cxn modelId="{B22964C6-A4C6-1D44-BF62-A5B16846E860}" type="presOf" srcId="{86BC908A-B8CA-4139-B70D-EDE882CB3483}" destId="{FF3B847F-6D23-9D47-98BD-F5F60CA87459}" srcOrd="1" destOrd="0" presId="urn:microsoft.com/office/officeart/2005/8/layout/vProcess5"/>
    <dgm:cxn modelId="{4466E0D2-9FCD-47AA-A559-06FFDBB11B06}" srcId="{DC4F2318-E168-410D-AABB-BCBEAACABE4A}" destId="{86BC908A-B8CA-4139-B70D-EDE882CB3483}" srcOrd="0" destOrd="0" parTransId="{C18C00C9-B3AA-4E92-B574-4BCA3FA6E438}" sibTransId="{2561E676-79D4-4DCE-8221-8CEA569AF87A}"/>
    <dgm:cxn modelId="{C4158EE0-3872-1345-8B01-25616E781C30}" type="presOf" srcId="{B31ACB67-1562-49B4-B4C8-333B43541F6E}" destId="{9EF34459-B8B5-B44E-A58A-0FB142A0A2F7}" srcOrd="1" destOrd="0" presId="urn:microsoft.com/office/officeart/2005/8/layout/vProcess5"/>
    <dgm:cxn modelId="{85BED1E6-59F0-FF47-9951-2B80567F92DB}" type="presOf" srcId="{86BC908A-B8CA-4139-B70D-EDE882CB3483}" destId="{5925B100-29DA-6C4A-A699-5C7F1384BC7B}" srcOrd="0" destOrd="0" presId="urn:microsoft.com/office/officeart/2005/8/layout/vProcess5"/>
    <dgm:cxn modelId="{D3281EC5-03F3-F44A-BF97-FF3F27E3BB80}" type="presParOf" srcId="{19BBDD45-923E-4348-95C5-CC8126C2B2F2}" destId="{CA87C8FC-FFE8-6F4B-9206-3855F63E0659}" srcOrd="0" destOrd="0" presId="urn:microsoft.com/office/officeart/2005/8/layout/vProcess5"/>
    <dgm:cxn modelId="{BB646464-FEC7-DC4D-B5D0-7496675DD3D9}" type="presParOf" srcId="{19BBDD45-923E-4348-95C5-CC8126C2B2F2}" destId="{5925B100-29DA-6C4A-A699-5C7F1384BC7B}" srcOrd="1" destOrd="0" presId="urn:microsoft.com/office/officeart/2005/8/layout/vProcess5"/>
    <dgm:cxn modelId="{6E839E56-7FFF-244F-B13E-70D6B8E96ED3}" type="presParOf" srcId="{19BBDD45-923E-4348-95C5-CC8126C2B2F2}" destId="{1BF0A009-06D4-1040-BD94-4C24D04D972F}" srcOrd="2" destOrd="0" presId="urn:microsoft.com/office/officeart/2005/8/layout/vProcess5"/>
    <dgm:cxn modelId="{14882320-62AD-EE41-815D-21D296A7E693}" type="presParOf" srcId="{19BBDD45-923E-4348-95C5-CC8126C2B2F2}" destId="{D0CDB27D-47BA-9F45-A77A-C1B782C398BA}" srcOrd="3" destOrd="0" presId="urn:microsoft.com/office/officeart/2005/8/layout/vProcess5"/>
    <dgm:cxn modelId="{782DDEC9-387B-3840-9C24-F3EE1615B32F}" type="presParOf" srcId="{19BBDD45-923E-4348-95C5-CC8126C2B2F2}" destId="{1818E511-0FE3-7E43-A634-14DC90049D86}" srcOrd="4" destOrd="0" presId="urn:microsoft.com/office/officeart/2005/8/layout/vProcess5"/>
    <dgm:cxn modelId="{2903C9C7-938D-A242-867E-6E32785CF098}" type="presParOf" srcId="{19BBDD45-923E-4348-95C5-CC8126C2B2F2}" destId="{3A1FAFA7-A3F7-8A45-B243-16469B5F2BC8}" srcOrd="5" destOrd="0" presId="urn:microsoft.com/office/officeart/2005/8/layout/vProcess5"/>
    <dgm:cxn modelId="{002A33E8-BD7B-994D-8852-B4F174F154EB}" type="presParOf" srcId="{19BBDD45-923E-4348-95C5-CC8126C2B2F2}" destId="{FF3B847F-6D23-9D47-98BD-F5F60CA87459}" srcOrd="6" destOrd="0" presId="urn:microsoft.com/office/officeart/2005/8/layout/vProcess5"/>
    <dgm:cxn modelId="{F74E4FD4-F3BC-044F-97A7-1F99C91211EA}" type="presParOf" srcId="{19BBDD45-923E-4348-95C5-CC8126C2B2F2}" destId="{D408A1D7-E125-CB43-BC95-B77BA2941B75}" srcOrd="7" destOrd="0" presId="urn:microsoft.com/office/officeart/2005/8/layout/vProcess5"/>
    <dgm:cxn modelId="{76E77BCB-12BA-B241-AE64-3C98BA82302D}" type="presParOf" srcId="{19BBDD45-923E-4348-95C5-CC8126C2B2F2}" destId="{9EF34459-B8B5-B44E-A58A-0FB142A0A2F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D8535E-A7D0-4976-9C1B-2FB21EA57403}" type="doc">
      <dgm:prSet loTypeId="urn:microsoft.com/office/officeart/2005/8/layout/chart3" loCatId="process" qsTypeId="urn:microsoft.com/office/officeart/2005/8/quickstyle/simple1" qsCatId="simple" csTypeId="urn:microsoft.com/office/officeart/2005/8/colors/colorful2" csCatId="colorful" phldr="1"/>
      <dgm:spPr/>
      <dgm:t>
        <a:bodyPr/>
        <a:lstStyle/>
        <a:p>
          <a:endParaRPr lang="en-US"/>
        </a:p>
      </dgm:t>
    </dgm:pt>
    <dgm:pt modelId="{794CB538-2D46-4741-83D8-03257BB9D4DC}">
      <dgm:prSet custT="1"/>
      <dgm:spPr/>
      <dgm:t>
        <a:bodyPr/>
        <a:lstStyle/>
        <a:p>
          <a:r>
            <a:rPr lang="en-US" sz="1200" dirty="0"/>
            <a:t>I learned so much from this project. Inclusive, how numbers paint a story, and the technical skills acquired through the pipeline of creating an interactive map based on real world data and launching a web application </a:t>
          </a:r>
        </a:p>
      </dgm:t>
    </dgm:pt>
    <dgm:pt modelId="{0741BC9D-4B02-4F8E-919B-DF34EC9AC2C8}" type="parTrans" cxnId="{6CFD770B-A352-49ED-B426-587BAA1B2538}">
      <dgm:prSet/>
      <dgm:spPr/>
      <dgm:t>
        <a:bodyPr/>
        <a:lstStyle/>
        <a:p>
          <a:endParaRPr lang="en-US" sz="1800"/>
        </a:p>
      </dgm:t>
    </dgm:pt>
    <dgm:pt modelId="{C7E79013-C194-451E-9D37-1FC8E21741FB}" type="sibTrans" cxnId="{6CFD770B-A352-49ED-B426-587BAA1B2538}">
      <dgm:prSet/>
      <dgm:spPr/>
      <dgm:t>
        <a:bodyPr/>
        <a:lstStyle/>
        <a:p>
          <a:endParaRPr lang="en-US" sz="1800"/>
        </a:p>
      </dgm:t>
    </dgm:pt>
    <dgm:pt modelId="{782058F8-E816-461E-BBA9-3DECAF3CEE33}">
      <dgm:prSet custT="1"/>
      <dgm:spPr/>
      <dgm:t>
        <a:bodyPr/>
        <a:lstStyle/>
        <a:p>
          <a:r>
            <a:rPr lang="en-US" sz="1200" dirty="0"/>
            <a:t>When a free hosting network is not working, try another! </a:t>
          </a:r>
        </a:p>
      </dgm:t>
    </dgm:pt>
    <dgm:pt modelId="{8815CB85-9316-4470-B68D-6C88447D5430}" type="parTrans" cxnId="{4AE62329-D1AD-44C1-9441-8FD8F26E8033}">
      <dgm:prSet/>
      <dgm:spPr/>
      <dgm:t>
        <a:bodyPr/>
        <a:lstStyle/>
        <a:p>
          <a:endParaRPr lang="en-US" sz="1800"/>
        </a:p>
      </dgm:t>
    </dgm:pt>
    <dgm:pt modelId="{3E135FD9-F28B-4922-A3FA-4BBDAA23381D}" type="sibTrans" cxnId="{4AE62329-D1AD-44C1-9441-8FD8F26E8033}">
      <dgm:prSet/>
      <dgm:spPr/>
      <dgm:t>
        <a:bodyPr/>
        <a:lstStyle/>
        <a:p>
          <a:endParaRPr lang="en-US" sz="1800"/>
        </a:p>
      </dgm:t>
    </dgm:pt>
    <dgm:pt modelId="{CED3AE4D-4874-49EE-BB9E-3B73C1FE6681}">
      <dgm:prSet custT="1"/>
      <dgm:spPr/>
      <dgm:t>
        <a:bodyPr/>
        <a:lstStyle/>
        <a:p>
          <a:r>
            <a:rPr lang="en-US" sz="1200" dirty="0"/>
            <a:t>There are a few districts in Costa Rica which either changed names, or changed Canton names in the past decade</a:t>
          </a:r>
        </a:p>
      </dgm:t>
    </dgm:pt>
    <dgm:pt modelId="{36D4DA8E-0295-4286-B18C-39E62BBD6414}" type="parTrans" cxnId="{7F2D1161-FFE7-4A27-A156-2222578A488F}">
      <dgm:prSet/>
      <dgm:spPr/>
      <dgm:t>
        <a:bodyPr/>
        <a:lstStyle/>
        <a:p>
          <a:endParaRPr lang="en-US" sz="1800"/>
        </a:p>
      </dgm:t>
    </dgm:pt>
    <dgm:pt modelId="{443C200E-40C7-45A4-9B6D-34733A8860CC}" type="sibTrans" cxnId="{7F2D1161-FFE7-4A27-A156-2222578A488F}">
      <dgm:prSet/>
      <dgm:spPr/>
      <dgm:t>
        <a:bodyPr/>
        <a:lstStyle/>
        <a:p>
          <a:endParaRPr lang="en-US" sz="1800"/>
        </a:p>
      </dgm:t>
    </dgm:pt>
    <dgm:pt modelId="{8C161C40-7271-4BDB-92DE-356CF8BC5E53}">
      <dgm:prSet custT="1"/>
      <dgm:spPr/>
      <dgm:t>
        <a:bodyPr/>
        <a:lstStyle/>
        <a:p>
          <a:r>
            <a:rPr lang="en-US" sz="1200" dirty="0"/>
            <a:t>Large scale data visualization is impossible to get accurately, but we sure can come as close as possible!</a:t>
          </a:r>
        </a:p>
      </dgm:t>
    </dgm:pt>
    <dgm:pt modelId="{B37EC0B1-DABF-4430-95FD-D6CF68BD6C64}" type="parTrans" cxnId="{24E8CB85-AF0C-4A07-B19B-64098C90E8E2}">
      <dgm:prSet/>
      <dgm:spPr/>
      <dgm:t>
        <a:bodyPr/>
        <a:lstStyle/>
        <a:p>
          <a:endParaRPr lang="en-US" sz="1800"/>
        </a:p>
      </dgm:t>
    </dgm:pt>
    <dgm:pt modelId="{76B489C8-E13C-48E0-8A28-981F88BC535E}" type="sibTrans" cxnId="{24E8CB85-AF0C-4A07-B19B-64098C90E8E2}">
      <dgm:prSet/>
      <dgm:spPr/>
      <dgm:t>
        <a:bodyPr/>
        <a:lstStyle/>
        <a:p>
          <a:endParaRPr lang="en-US" sz="1800"/>
        </a:p>
      </dgm:t>
    </dgm:pt>
    <dgm:pt modelId="{383FDFE2-E495-4EB6-894B-CAEF55B3FAF2}">
      <dgm:prSet custT="1"/>
      <dgm:spPr/>
      <dgm:t>
        <a:bodyPr/>
        <a:lstStyle/>
        <a:p>
          <a:r>
            <a:rPr lang="en-US" sz="1200" dirty="0"/>
            <a:t>We must always ponder human error and edge cases dependent on the project mission within data sets.</a:t>
          </a:r>
        </a:p>
      </dgm:t>
    </dgm:pt>
    <dgm:pt modelId="{76F99777-8030-4151-A443-5CDC4596B5FD}" type="parTrans" cxnId="{998A26CE-2352-4B24-AB2F-F899DC0BD86D}">
      <dgm:prSet/>
      <dgm:spPr/>
      <dgm:t>
        <a:bodyPr/>
        <a:lstStyle/>
        <a:p>
          <a:endParaRPr lang="en-US" sz="1800"/>
        </a:p>
      </dgm:t>
    </dgm:pt>
    <dgm:pt modelId="{0ACBC11E-1E60-4A48-AAB1-7C2733BD0021}" type="sibTrans" cxnId="{998A26CE-2352-4B24-AB2F-F899DC0BD86D}">
      <dgm:prSet/>
      <dgm:spPr/>
      <dgm:t>
        <a:bodyPr/>
        <a:lstStyle/>
        <a:p>
          <a:endParaRPr lang="en-US" sz="1800"/>
        </a:p>
      </dgm:t>
    </dgm:pt>
    <dgm:pt modelId="{49BDC55E-CC53-744D-B01B-D110ABB4EC2B}">
      <dgm:prSet custT="1"/>
      <dgm:spPr/>
      <dgm:t>
        <a:bodyPr/>
        <a:lstStyle/>
        <a:p>
          <a:r>
            <a:rPr lang="en-US" sz="1200" dirty="0"/>
            <a:t>Folium is a great library to use to create maps, incredibly helpful and they have all the tools I needed. It was all about reading the documentations and learning the technical parts of their functions</a:t>
          </a:r>
        </a:p>
      </dgm:t>
    </dgm:pt>
    <dgm:pt modelId="{48737E22-8052-984C-9664-739A263C16C3}" type="parTrans" cxnId="{DFAF2C65-D832-9542-9D43-3EC2BB82E30D}">
      <dgm:prSet/>
      <dgm:spPr/>
      <dgm:t>
        <a:bodyPr/>
        <a:lstStyle/>
        <a:p>
          <a:endParaRPr lang="en-US" sz="1800"/>
        </a:p>
      </dgm:t>
    </dgm:pt>
    <dgm:pt modelId="{0262D9CA-2210-414C-BF22-39AD12E225CE}" type="sibTrans" cxnId="{DFAF2C65-D832-9542-9D43-3EC2BB82E30D}">
      <dgm:prSet/>
      <dgm:spPr/>
      <dgm:t>
        <a:bodyPr/>
        <a:lstStyle/>
        <a:p>
          <a:endParaRPr lang="en-US" sz="1800"/>
        </a:p>
      </dgm:t>
    </dgm:pt>
    <dgm:pt modelId="{52D1A700-D6C5-7A4B-9BD6-6D9B644515A6}" type="pres">
      <dgm:prSet presAssocID="{95D8535E-A7D0-4976-9C1B-2FB21EA57403}" presName="compositeShape" presStyleCnt="0">
        <dgm:presLayoutVars>
          <dgm:chMax val="7"/>
          <dgm:dir/>
          <dgm:resizeHandles val="exact"/>
        </dgm:presLayoutVars>
      </dgm:prSet>
      <dgm:spPr/>
    </dgm:pt>
    <dgm:pt modelId="{C3BFECE9-2F1E-5446-A9F9-B609D2150B9E}" type="pres">
      <dgm:prSet presAssocID="{95D8535E-A7D0-4976-9C1B-2FB21EA57403}" presName="wedge1" presStyleLbl="node1" presStyleIdx="0" presStyleCnt="6" custScaleX="117322" custScaleY="113737" custLinFactNeighborX="4679" custLinFactNeighborY="260"/>
      <dgm:spPr/>
    </dgm:pt>
    <dgm:pt modelId="{6DC3C8C5-54DE-2348-B01D-53D316E93CF7}" type="pres">
      <dgm:prSet presAssocID="{95D8535E-A7D0-4976-9C1B-2FB21EA57403}" presName="wedge1Tx" presStyleLbl="node1" presStyleIdx="0" presStyleCnt="6">
        <dgm:presLayoutVars>
          <dgm:chMax val="0"/>
          <dgm:chPref val="0"/>
          <dgm:bulletEnabled val="1"/>
        </dgm:presLayoutVars>
      </dgm:prSet>
      <dgm:spPr/>
    </dgm:pt>
    <dgm:pt modelId="{53BA9555-526D-204C-A7D3-4A4B7F49B92B}" type="pres">
      <dgm:prSet presAssocID="{95D8535E-A7D0-4976-9C1B-2FB21EA57403}" presName="wedge2" presStyleLbl="node1" presStyleIdx="1" presStyleCnt="6"/>
      <dgm:spPr/>
    </dgm:pt>
    <dgm:pt modelId="{AC31B357-F474-7942-98EE-3F8B911127F2}" type="pres">
      <dgm:prSet presAssocID="{95D8535E-A7D0-4976-9C1B-2FB21EA57403}" presName="wedge2Tx" presStyleLbl="node1" presStyleIdx="1" presStyleCnt="6">
        <dgm:presLayoutVars>
          <dgm:chMax val="0"/>
          <dgm:chPref val="0"/>
          <dgm:bulletEnabled val="1"/>
        </dgm:presLayoutVars>
      </dgm:prSet>
      <dgm:spPr/>
    </dgm:pt>
    <dgm:pt modelId="{98B634BE-7250-034A-B225-39FADA78ACA2}" type="pres">
      <dgm:prSet presAssocID="{95D8535E-A7D0-4976-9C1B-2FB21EA57403}" presName="wedge3" presStyleLbl="node1" presStyleIdx="2" presStyleCnt="6"/>
      <dgm:spPr/>
    </dgm:pt>
    <dgm:pt modelId="{DA1172D0-5A8D-D346-A45F-70798E356E2C}" type="pres">
      <dgm:prSet presAssocID="{95D8535E-A7D0-4976-9C1B-2FB21EA57403}" presName="wedge3Tx" presStyleLbl="node1" presStyleIdx="2" presStyleCnt="6">
        <dgm:presLayoutVars>
          <dgm:chMax val="0"/>
          <dgm:chPref val="0"/>
          <dgm:bulletEnabled val="1"/>
        </dgm:presLayoutVars>
      </dgm:prSet>
      <dgm:spPr/>
    </dgm:pt>
    <dgm:pt modelId="{9D261120-DD06-DB4A-97F8-29E1193A2CCC}" type="pres">
      <dgm:prSet presAssocID="{95D8535E-A7D0-4976-9C1B-2FB21EA57403}" presName="wedge4" presStyleLbl="node1" presStyleIdx="3" presStyleCnt="6"/>
      <dgm:spPr/>
    </dgm:pt>
    <dgm:pt modelId="{65FB540D-0950-C44A-AB6A-2D2DA6C10915}" type="pres">
      <dgm:prSet presAssocID="{95D8535E-A7D0-4976-9C1B-2FB21EA57403}" presName="wedge4Tx" presStyleLbl="node1" presStyleIdx="3" presStyleCnt="6">
        <dgm:presLayoutVars>
          <dgm:chMax val="0"/>
          <dgm:chPref val="0"/>
          <dgm:bulletEnabled val="1"/>
        </dgm:presLayoutVars>
      </dgm:prSet>
      <dgm:spPr/>
    </dgm:pt>
    <dgm:pt modelId="{DDD6E6E8-810A-5042-945D-60E8FCC28D1C}" type="pres">
      <dgm:prSet presAssocID="{95D8535E-A7D0-4976-9C1B-2FB21EA57403}" presName="wedge5" presStyleLbl="node1" presStyleIdx="4" presStyleCnt="6"/>
      <dgm:spPr/>
    </dgm:pt>
    <dgm:pt modelId="{448ACF4B-56D3-BE49-96EC-78991F8335CE}" type="pres">
      <dgm:prSet presAssocID="{95D8535E-A7D0-4976-9C1B-2FB21EA57403}" presName="wedge5Tx" presStyleLbl="node1" presStyleIdx="4" presStyleCnt="6">
        <dgm:presLayoutVars>
          <dgm:chMax val="0"/>
          <dgm:chPref val="0"/>
          <dgm:bulletEnabled val="1"/>
        </dgm:presLayoutVars>
      </dgm:prSet>
      <dgm:spPr/>
    </dgm:pt>
    <dgm:pt modelId="{26784BA3-8D13-DE47-B507-E04AA7E8C188}" type="pres">
      <dgm:prSet presAssocID="{95D8535E-A7D0-4976-9C1B-2FB21EA57403}" presName="wedge6" presStyleLbl="node1" presStyleIdx="5" presStyleCnt="6"/>
      <dgm:spPr/>
    </dgm:pt>
    <dgm:pt modelId="{554CBBD8-B9DE-F446-BF61-9ECD93100CDD}" type="pres">
      <dgm:prSet presAssocID="{95D8535E-A7D0-4976-9C1B-2FB21EA57403}" presName="wedge6Tx" presStyleLbl="node1" presStyleIdx="5" presStyleCnt="6">
        <dgm:presLayoutVars>
          <dgm:chMax val="0"/>
          <dgm:chPref val="0"/>
          <dgm:bulletEnabled val="1"/>
        </dgm:presLayoutVars>
      </dgm:prSet>
      <dgm:spPr/>
    </dgm:pt>
  </dgm:ptLst>
  <dgm:cxnLst>
    <dgm:cxn modelId="{62BD7C0A-C0B6-2C4C-A400-E54193CDCFF7}" type="presOf" srcId="{CED3AE4D-4874-49EE-BB9E-3B73C1FE6681}" destId="{65FB540D-0950-C44A-AB6A-2D2DA6C10915}" srcOrd="1" destOrd="0" presId="urn:microsoft.com/office/officeart/2005/8/layout/chart3"/>
    <dgm:cxn modelId="{6CFD770B-A352-49ED-B426-587BAA1B2538}" srcId="{95D8535E-A7D0-4976-9C1B-2FB21EA57403}" destId="{794CB538-2D46-4741-83D8-03257BB9D4DC}" srcOrd="0" destOrd="0" parTransId="{0741BC9D-4B02-4F8E-919B-DF34EC9AC2C8}" sibTransId="{C7E79013-C194-451E-9D37-1FC8E21741FB}"/>
    <dgm:cxn modelId="{DAA24712-CC9D-A747-8E0F-FC033105B7A6}" type="presOf" srcId="{383FDFE2-E495-4EB6-894B-CAEF55B3FAF2}" destId="{554CBBD8-B9DE-F446-BF61-9ECD93100CDD}" srcOrd="1" destOrd="0" presId="urn:microsoft.com/office/officeart/2005/8/layout/chart3"/>
    <dgm:cxn modelId="{4AE62329-D1AD-44C1-9441-8FD8F26E8033}" srcId="{95D8535E-A7D0-4976-9C1B-2FB21EA57403}" destId="{782058F8-E816-461E-BBA9-3DECAF3CEE33}" srcOrd="2" destOrd="0" parTransId="{8815CB85-9316-4470-B68D-6C88447D5430}" sibTransId="{3E135FD9-F28B-4922-A3FA-4BBDAA23381D}"/>
    <dgm:cxn modelId="{DA0CD647-8FA9-A94C-908E-8B182B6F00EB}" type="presOf" srcId="{782058F8-E816-461E-BBA9-3DECAF3CEE33}" destId="{98B634BE-7250-034A-B225-39FADA78ACA2}" srcOrd="0" destOrd="0" presId="urn:microsoft.com/office/officeart/2005/8/layout/chart3"/>
    <dgm:cxn modelId="{8E0B565B-60AE-C94E-B26E-207F10F04DFF}" type="presOf" srcId="{49BDC55E-CC53-744D-B01B-D110ABB4EC2B}" destId="{AC31B357-F474-7942-98EE-3F8B911127F2}" srcOrd="1" destOrd="0" presId="urn:microsoft.com/office/officeart/2005/8/layout/chart3"/>
    <dgm:cxn modelId="{7F2D1161-FFE7-4A27-A156-2222578A488F}" srcId="{95D8535E-A7D0-4976-9C1B-2FB21EA57403}" destId="{CED3AE4D-4874-49EE-BB9E-3B73C1FE6681}" srcOrd="3" destOrd="0" parTransId="{36D4DA8E-0295-4286-B18C-39E62BBD6414}" sibTransId="{443C200E-40C7-45A4-9B6D-34733A8860CC}"/>
    <dgm:cxn modelId="{DFAF2C65-D832-9542-9D43-3EC2BB82E30D}" srcId="{95D8535E-A7D0-4976-9C1B-2FB21EA57403}" destId="{49BDC55E-CC53-744D-B01B-D110ABB4EC2B}" srcOrd="1" destOrd="0" parTransId="{48737E22-8052-984C-9664-739A263C16C3}" sibTransId="{0262D9CA-2210-414C-BF22-39AD12E225CE}"/>
    <dgm:cxn modelId="{FB91FB6C-23C4-1245-818E-52020A072F62}" type="presOf" srcId="{8C161C40-7271-4BDB-92DE-356CF8BC5E53}" destId="{DDD6E6E8-810A-5042-945D-60E8FCC28D1C}" srcOrd="0" destOrd="0" presId="urn:microsoft.com/office/officeart/2005/8/layout/chart3"/>
    <dgm:cxn modelId="{0B2F8A6E-9FC9-BB40-9A88-7E2232DB08E2}" type="presOf" srcId="{782058F8-E816-461E-BBA9-3DECAF3CEE33}" destId="{DA1172D0-5A8D-D346-A45F-70798E356E2C}" srcOrd="1" destOrd="0" presId="urn:microsoft.com/office/officeart/2005/8/layout/chart3"/>
    <dgm:cxn modelId="{26346C82-F611-FB40-B9FF-D6A6C17922E8}" type="presOf" srcId="{794CB538-2D46-4741-83D8-03257BB9D4DC}" destId="{6DC3C8C5-54DE-2348-B01D-53D316E93CF7}" srcOrd="1" destOrd="0" presId="urn:microsoft.com/office/officeart/2005/8/layout/chart3"/>
    <dgm:cxn modelId="{24E8CB85-AF0C-4A07-B19B-64098C90E8E2}" srcId="{95D8535E-A7D0-4976-9C1B-2FB21EA57403}" destId="{8C161C40-7271-4BDB-92DE-356CF8BC5E53}" srcOrd="4" destOrd="0" parTransId="{B37EC0B1-DABF-4430-95FD-D6CF68BD6C64}" sibTransId="{76B489C8-E13C-48E0-8A28-981F88BC535E}"/>
    <dgm:cxn modelId="{3E003B90-276B-2441-BB2D-F90A14B4C8F5}" type="presOf" srcId="{794CB538-2D46-4741-83D8-03257BB9D4DC}" destId="{C3BFECE9-2F1E-5446-A9F9-B609D2150B9E}" srcOrd="0" destOrd="0" presId="urn:microsoft.com/office/officeart/2005/8/layout/chart3"/>
    <dgm:cxn modelId="{96381F9E-2917-DC41-8957-7DA51E5E3A42}" type="presOf" srcId="{CED3AE4D-4874-49EE-BB9E-3B73C1FE6681}" destId="{9D261120-DD06-DB4A-97F8-29E1193A2CCC}" srcOrd="0" destOrd="0" presId="urn:microsoft.com/office/officeart/2005/8/layout/chart3"/>
    <dgm:cxn modelId="{5A0E98B0-A92C-0449-9852-AA65FF130490}" type="presOf" srcId="{95D8535E-A7D0-4976-9C1B-2FB21EA57403}" destId="{52D1A700-D6C5-7A4B-9BD6-6D9B644515A6}" srcOrd="0" destOrd="0" presId="urn:microsoft.com/office/officeart/2005/8/layout/chart3"/>
    <dgm:cxn modelId="{7F8D35BB-B5EF-6C4A-B821-F9D1C4E1E3DC}" type="presOf" srcId="{49BDC55E-CC53-744D-B01B-D110ABB4EC2B}" destId="{53BA9555-526D-204C-A7D3-4A4B7F49B92B}" srcOrd="0" destOrd="0" presId="urn:microsoft.com/office/officeart/2005/8/layout/chart3"/>
    <dgm:cxn modelId="{E7B120CE-5B4C-0345-9CE3-9291ECEF5C0E}" type="presOf" srcId="{8C161C40-7271-4BDB-92DE-356CF8BC5E53}" destId="{448ACF4B-56D3-BE49-96EC-78991F8335CE}" srcOrd="1" destOrd="0" presId="urn:microsoft.com/office/officeart/2005/8/layout/chart3"/>
    <dgm:cxn modelId="{998A26CE-2352-4B24-AB2F-F899DC0BD86D}" srcId="{95D8535E-A7D0-4976-9C1B-2FB21EA57403}" destId="{383FDFE2-E495-4EB6-894B-CAEF55B3FAF2}" srcOrd="5" destOrd="0" parTransId="{76F99777-8030-4151-A443-5CDC4596B5FD}" sibTransId="{0ACBC11E-1E60-4A48-AAB1-7C2733BD0021}"/>
    <dgm:cxn modelId="{473A16F5-48C2-104C-9743-1279B08CD20B}" type="presOf" srcId="{383FDFE2-E495-4EB6-894B-CAEF55B3FAF2}" destId="{26784BA3-8D13-DE47-B507-E04AA7E8C188}" srcOrd="0" destOrd="0" presId="urn:microsoft.com/office/officeart/2005/8/layout/chart3"/>
    <dgm:cxn modelId="{BFC71048-959A-4E46-A080-F156EF8C19B2}" type="presParOf" srcId="{52D1A700-D6C5-7A4B-9BD6-6D9B644515A6}" destId="{C3BFECE9-2F1E-5446-A9F9-B609D2150B9E}" srcOrd="0" destOrd="0" presId="urn:microsoft.com/office/officeart/2005/8/layout/chart3"/>
    <dgm:cxn modelId="{168AC9F8-91C5-6E40-ABEE-483449170256}" type="presParOf" srcId="{52D1A700-D6C5-7A4B-9BD6-6D9B644515A6}" destId="{6DC3C8C5-54DE-2348-B01D-53D316E93CF7}" srcOrd="1" destOrd="0" presId="urn:microsoft.com/office/officeart/2005/8/layout/chart3"/>
    <dgm:cxn modelId="{9699DC38-1CCC-E144-AC25-7718F3B5446C}" type="presParOf" srcId="{52D1A700-D6C5-7A4B-9BD6-6D9B644515A6}" destId="{53BA9555-526D-204C-A7D3-4A4B7F49B92B}" srcOrd="2" destOrd="0" presId="urn:microsoft.com/office/officeart/2005/8/layout/chart3"/>
    <dgm:cxn modelId="{DCF09A2F-E68F-C346-BB73-889170489A48}" type="presParOf" srcId="{52D1A700-D6C5-7A4B-9BD6-6D9B644515A6}" destId="{AC31B357-F474-7942-98EE-3F8B911127F2}" srcOrd="3" destOrd="0" presId="urn:microsoft.com/office/officeart/2005/8/layout/chart3"/>
    <dgm:cxn modelId="{199490BC-8367-A348-8E4C-49623B8BA6CF}" type="presParOf" srcId="{52D1A700-D6C5-7A4B-9BD6-6D9B644515A6}" destId="{98B634BE-7250-034A-B225-39FADA78ACA2}" srcOrd="4" destOrd="0" presId="urn:microsoft.com/office/officeart/2005/8/layout/chart3"/>
    <dgm:cxn modelId="{3200BEDA-C75B-DB4A-AAC8-4FC34B915354}" type="presParOf" srcId="{52D1A700-D6C5-7A4B-9BD6-6D9B644515A6}" destId="{DA1172D0-5A8D-D346-A45F-70798E356E2C}" srcOrd="5" destOrd="0" presId="urn:microsoft.com/office/officeart/2005/8/layout/chart3"/>
    <dgm:cxn modelId="{F0FA11B3-A03E-D041-9063-7D0FF7CB3248}" type="presParOf" srcId="{52D1A700-D6C5-7A4B-9BD6-6D9B644515A6}" destId="{9D261120-DD06-DB4A-97F8-29E1193A2CCC}" srcOrd="6" destOrd="0" presId="urn:microsoft.com/office/officeart/2005/8/layout/chart3"/>
    <dgm:cxn modelId="{000F5B74-D834-8D4C-A25F-D825FEC2B292}" type="presParOf" srcId="{52D1A700-D6C5-7A4B-9BD6-6D9B644515A6}" destId="{65FB540D-0950-C44A-AB6A-2D2DA6C10915}" srcOrd="7" destOrd="0" presId="urn:microsoft.com/office/officeart/2005/8/layout/chart3"/>
    <dgm:cxn modelId="{C895A3A0-E186-0A43-9F24-B63559A21689}" type="presParOf" srcId="{52D1A700-D6C5-7A4B-9BD6-6D9B644515A6}" destId="{DDD6E6E8-810A-5042-945D-60E8FCC28D1C}" srcOrd="8" destOrd="0" presId="urn:microsoft.com/office/officeart/2005/8/layout/chart3"/>
    <dgm:cxn modelId="{221031CB-DF2C-D248-B604-D3DFB5403A5F}" type="presParOf" srcId="{52D1A700-D6C5-7A4B-9BD6-6D9B644515A6}" destId="{448ACF4B-56D3-BE49-96EC-78991F8335CE}" srcOrd="9" destOrd="0" presId="urn:microsoft.com/office/officeart/2005/8/layout/chart3"/>
    <dgm:cxn modelId="{5AAB1EAC-90CB-7E4E-AD24-2FD377FCC57D}" type="presParOf" srcId="{52D1A700-D6C5-7A4B-9BD6-6D9B644515A6}" destId="{26784BA3-8D13-DE47-B507-E04AA7E8C188}" srcOrd="10" destOrd="0" presId="urn:microsoft.com/office/officeart/2005/8/layout/chart3"/>
    <dgm:cxn modelId="{40D6D68A-7BD6-B640-BDC5-C522BF569C97}" type="presParOf" srcId="{52D1A700-D6C5-7A4B-9BD6-6D9B644515A6}" destId="{554CBBD8-B9DE-F446-BF61-9ECD93100CDD}"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9F07A-62EE-E743-9F08-ADDFC7DFD819}">
      <dsp:nvSpPr>
        <dsp:cNvPr id="0" name=""/>
        <dsp:cNvSpPr/>
      </dsp:nvSpPr>
      <dsp:spPr>
        <a:xfrm>
          <a:off x="0" y="0"/>
          <a:ext cx="6949440" cy="5786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While creating my project, I had no idea the pipeline of creating a web application, I only knew that I wanted to create a data visualization map that could help people. Particularly travelers in Costa Rica.</a:t>
          </a:r>
        </a:p>
      </dsp:txBody>
      <dsp:txXfrm>
        <a:off x="0" y="0"/>
        <a:ext cx="6949440" cy="3124784"/>
      </dsp:txXfrm>
    </dsp:sp>
    <dsp:sp modelId="{25B50964-A7A4-5D4C-811D-ADAE521DA907}">
      <dsp:nvSpPr>
        <dsp:cNvPr id="0" name=""/>
        <dsp:cNvSpPr/>
      </dsp:nvSpPr>
      <dsp:spPr>
        <a:xfrm>
          <a:off x="0" y="3009051"/>
          <a:ext cx="3474720" cy="266185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One of my biggest problems was attempting to successfully mend my local project to the host network- I first tried Render and later with </a:t>
          </a:r>
          <a:r>
            <a:rPr lang="en-US" sz="1100" kern="1200" dirty="0" err="1"/>
            <a:t>Railway.app</a:t>
          </a:r>
          <a:r>
            <a:rPr lang="en-US" sz="1100" kern="1200" dirty="0"/>
            <a:t>. When connecting my project to Render I persistently received  errors since the port could not be found. I learned this was because if the project does not render fully by a certain amount of time (Flask renders the whole project at once and then returns the compiled project) and since my project has lots of data heavy files, Render assumes my program is not working and kills the program. This is due to Render’s free tier having strict CPU and Memory limitations. I transferred my project to </a:t>
          </a:r>
          <a:r>
            <a:rPr lang="en-US" sz="1100" kern="1200" dirty="0" err="1"/>
            <a:t>Railway.app</a:t>
          </a:r>
          <a:r>
            <a:rPr lang="en-US" sz="1100" kern="1200" dirty="0"/>
            <a:t> and I have not had any issues since then.</a:t>
          </a:r>
        </a:p>
      </dsp:txBody>
      <dsp:txXfrm>
        <a:off x="0" y="3009051"/>
        <a:ext cx="3474720" cy="2661853"/>
      </dsp:txXfrm>
    </dsp:sp>
    <dsp:sp modelId="{8DFC8EBB-E145-6A4A-8E79-A087229B78A8}">
      <dsp:nvSpPr>
        <dsp:cNvPr id="0" name=""/>
        <dsp:cNvSpPr/>
      </dsp:nvSpPr>
      <dsp:spPr>
        <a:xfrm>
          <a:off x="3474720" y="3009051"/>
          <a:ext cx="3474720" cy="266185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Merging the crime data successfully was a challenge due to the fact I had to merge the </a:t>
          </a:r>
          <a:r>
            <a:rPr lang="en-US" sz="1100" kern="1200" dirty="0" err="1"/>
            <a:t>GeoJSON</a:t>
          </a:r>
          <a:r>
            <a:rPr lang="en-US" sz="1100" kern="1200" dirty="0"/>
            <a:t> file (the file which contains all of the map coordinates for the districts) with the crime data files, but because some districts in Costa Rica are not unique, I had to merge the data from the District and Canton columns  (which is similar to a county). Data can be very sensitive to being merged so I learned to be exact when merging and to check edge cases, like District names being changed.</a:t>
          </a:r>
        </a:p>
      </dsp:txBody>
      <dsp:txXfrm>
        <a:off x="3474720" y="3009051"/>
        <a:ext cx="3474720" cy="2661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D3DF0-63B7-4243-8EA9-EE11F296EADB}">
      <dsp:nvSpPr>
        <dsp:cNvPr id="0" name=""/>
        <dsp:cNvSpPr/>
      </dsp:nvSpPr>
      <dsp:spPr>
        <a:xfrm>
          <a:off x="0" y="223205"/>
          <a:ext cx="7142384" cy="7793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NULL DATA!</a:t>
          </a:r>
        </a:p>
      </dsp:txBody>
      <dsp:txXfrm>
        <a:off x="38046" y="261251"/>
        <a:ext cx="7066292" cy="703281"/>
      </dsp:txXfrm>
    </dsp:sp>
    <dsp:sp modelId="{97F76420-3497-0A4A-A6B8-C470045575EA}">
      <dsp:nvSpPr>
        <dsp:cNvPr id="0" name=""/>
        <dsp:cNvSpPr/>
      </dsp:nvSpPr>
      <dsp:spPr>
        <a:xfrm>
          <a:off x="0" y="1042899"/>
          <a:ext cx="7142384" cy="779373"/>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Some data did not merge properly and resulted in null data for those particular districts. I investigated what lead to this issue and found these unique reasons:</a:t>
          </a:r>
        </a:p>
      </dsp:txBody>
      <dsp:txXfrm>
        <a:off x="38046" y="1080945"/>
        <a:ext cx="7066292" cy="703281"/>
      </dsp:txXfrm>
    </dsp:sp>
    <dsp:sp modelId="{64B2AEA3-35BB-3C46-B837-D956FBC57B3F}">
      <dsp:nvSpPr>
        <dsp:cNvPr id="0" name=""/>
        <dsp:cNvSpPr/>
      </dsp:nvSpPr>
      <dsp:spPr>
        <a:xfrm>
          <a:off x="480503" y="1862592"/>
          <a:ext cx="6181376" cy="779373"/>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Some districts changed the name of their Canton in the past decade, therefore the Canton name on the </a:t>
          </a:r>
          <a:r>
            <a:rPr lang="en-US" sz="1100" kern="1200" dirty="0" err="1"/>
            <a:t>GeoJSON</a:t>
          </a:r>
          <a:r>
            <a:rPr lang="en-US" sz="1100" kern="1200" dirty="0"/>
            <a:t> did not match up with the crime data in the police reports. For these cases, I simply changed the name </a:t>
          </a:r>
        </a:p>
      </dsp:txBody>
      <dsp:txXfrm>
        <a:off x="518549" y="1900638"/>
        <a:ext cx="6105284" cy="703281"/>
      </dsp:txXfrm>
    </dsp:sp>
    <dsp:sp modelId="{BBB610FC-0E1D-4F43-A167-E15B14742DFD}">
      <dsp:nvSpPr>
        <dsp:cNvPr id="0" name=""/>
        <dsp:cNvSpPr/>
      </dsp:nvSpPr>
      <dsp:spPr>
        <a:xfrm>
          <a:off x="506466" y="2641966"/>
          <a:ext cx="6129451" cy="6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1430" rIns="64008" bIns="1143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a:p>
          <a:pPr marL="114300" lvl="2" indent="-57150" algn="l" defTabSz="400050">
            <a:lnSpc>
              <a:spcPct val="90000"/>
            </a:lnSpc>
            <a:spcBef>
              <a:spcPct val="0"/>
            </a:spcBef>
            <a:spcAft>
              <a:spcPct val="20000"/>
            </a:spcAft>
            <a:buChar char="•"/>
          </a:pPr>
          <a:r>
            <a:rPr lang="en-US" sz="900" kern="1200" dirty="0"/>
            <a:t>One example is the Aguirre canton, they changed their legal name to Quepos in 2015</a:t>
          </a:r>
        </a:p>
        <a:p>
          <a:pPr marL="114300" lvl="2" indent="-57150" algn="l" defTabSz="400050">
            <a:lnSpc>
              <a:spcPct val="90000"/>
            </a:lnSpc>
            <a:spcBef>
              <a:spcPct val="0"/>
            </a:spcBef>
            <a:spcAft>
              <a:spcPct val="20000"/>
            </a:spcAft>
            <a:buChar char="•"/>
          </a:pPr>
          <a:r>
            <a:rPr lang="en-US" sz="900" kern="1200" dirty="0"/>
            <a:t>Another example is Valverde Vega canton which changed their legal name to </a:t>
          </a:r>
          <a:r>
            <a:rPr lang="en-US" sz="900" kern="1200" dirty="0" err="1"/>
            <a:t>Sarchi</a:t>
          </a:r>
          <a:r>
            <a:rPr lang="en-US" sz="900" kern="1200" dirty="0"/>
            <a:t> in 2019 </a:t>
          </a:r>
        </a:p>
        <a:p>
          <a:pPr marL="114300" lvl="2" indent="-57150" algn="l" defTabSz="400050">
            <a:lnSpc>
              <a:spcPct val="90000"/>
            </a:lnSpc>
            <a:spcBef>
              <a:spcPct val="0"/>
            </a:spcBef>
            <a:spcAft>
              <a:spcPct val="20000"/>
            </a:spcAft>
            <a:buChar char="•"/>
          </a:pPr>
          <a:r>
            <a:rPr lang="en-US" sz="900" kern="1200" dirty="0"/>
            <a:t>Rio Cuarto canton was created in 2019</a:t>
          </a:r>
        </a:p>
      </dsp:txBody>
      <dsp:txXfrm>
        <a:off x="506466" y="2641966"/>
        <a:ext cx="6129451" cy="623070"/>
      </dsp:txXfrm>
    </dsp:sp>
    <dsp:sp modelId="{4F824AEF-69F6-A443-9856-C01702C9428E}">
      <dsp:nvSpPr>
        <dsp:cNvPr id="0" name=""/>
        <dsp:cNvSpPr/>
      </dsp:nvSpPr>
      <dsp:spPr>
        <a:xfrm>
          <a:off x="506466" y="3265036"/>
          <a:ext cx="6129451" cy="779373"/>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 There were discrepancies in spellings between Cantons in government crime data vs the </a:t>
          </a:r>
          <a:r>
            <a:rPr lang="en-US" sz="1200" kern="1200" dirty="0" err="1"/>
            <a:t>GeoJSON</a:t>
          </a:r>
          <a:r>
            <a:rPr lang="en-US" sz="1200" kern="1200" dirty="0"/>
            <a:t>. For these cases, I changed the </a:t>
          </a:r>
          <a:r>
            <a:rPr lang="en-US" sz="1200" kern="1200" dirty="0" err="1"/>
            <a:t>GeoJSON</a:t>
          </a:r>
          <a:r>
            <a:rPr lang="en-US" sz="1200" kern="1200" dirty="0"/>
            <a:t> name to match the crime data</a:t>
          </a:r>
        </a:p>
      </dsp:txBody>
      <dsp:txXfrm>
        <a:off x="544512" y="3303082"/>
        <a:ext cx="6053359" cy="703281"/>
      </dsp:txXfrm>
    </dsp:sp>
    <dsp:sp modelId="{3D64AA02-B612-A742-943E-36DF71FD4019}">
      <dsp:nvSpPr>
        <dsp:cNvPr id="0" name=""/>
        <dsp:cNvSpPr/>
      </dsp:nvSpPr>
      <dsp:spPr>
        <a:xfrm>
          <a:off x="454505" y="4044409"/>
          <a:ext cx="6233372" cy="84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For example, Vazquez de Coronado  is the spelling in the </a:t>
          </a:r>
          <a:r>
            <a:rPr lang="en-US" sz="900" kern="1200" dirty="0" err="1"/>
            <a:t>GeoJSON</a:t>
          </a:r>
          <a:r>
            <a:rPr lang="en-US" sz="900" kern="1200" dirty="0"/>
            <a:t>  and legal spelling but the spelling in the government crime data is </a:t>
          </a:r>
          <a:r>
            <a:rPr lang="en-US" sz="900" b="0" i="0" kern="1200" dirty="0"/>
            <a:t>Vásquez de Coronado, which could mean there is a discrepancy between how the locals spell the name and the official spellings. Or simply human error.</a:t>
          </a:r>
          <a:endParaRPr lang="en-US" sz="900" kern="1200" dirty="0"/>
        </a:p>
        <a:p>
          <a:pPr marL="57150" lvl="1" indent="-57150" algn="l" defTabSz="400050">
            <a:lnSpc>
              <a:spcPct val="90000"/>
            </a:lnSpc>
            <a:spcBef>
              <a:spcPct val="0"/>
            </a:spcBef>
            <a:spcAft>
              <a:spcPct val="20000"/>
            </a:spcAft>
            <a:buChar char="•"/>
          </a:pPr>
          <a:r>
            <a:rPr lang="en-US" sz="900" kern="1200" dirty="0"/>
            <a:t>Mercedes District in </a:t>
          </a:r>
          <a:r>
            <a:rPr lang="en-US" sz="900" kern="1200" dirty="0" err="1"/>
            <a:t>Guacimo</a:t>
          </a:r>
          <a:r>
            <a:rPr lang="en-US" sz="900" kern="1200" dirty="0"/>
            <a:t> canton was a similar story . The crime data spelled the district as Merecedes, rather than Mercedes which is the official government legal name for the district. </a:t>
          </a:r>
        </a:p>
      </dsp:txBody>
      <dsp:txXfrm>
        <a:off x="454505" y="4044409"/>
        <a:ext cx="6233372" cy="840420"/>
      </dsp:txXfrm>
    </dsp:sp>
    <dsp:sp modelId="{19710AB9-53A6-B846-8912-8B49763F1B61}">
      <dsp:nvSpPr>
        <dsp:cNvPr id="0" name=""/>
        <dsp:cNvSpPr/>
      </dsp:nvSpPr>
      <dsp:spPr>
        <a:xfrm>
          <a:off x="545428" y="4884829"/>
          <a:ext cx="6051527" cy="779373"/>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3. Clear human error</a:t>
          </a:r>
          <a:endParaRPr lang="en-US" sz="1200" kern="1200" dirty="0"/>
        </a:p>
      </dsp:txBody>
      <dsp:txXfrm>
        <a:off x="583474" y="4922875"/>
        <a:ext cx="5975435" cy="703281"/>
      </dsp:txXfrm>
    </dsp:sp>
    <dsp:sp modelId="{A9B530D5-D3DF-C34C-8DFB-700989F43C05}">
      <dsp:nvSpPr>
        <dsp:cNvPr id="0" name=""/>
        <dsp:cNvSpPr/>
      </dsp:nvSpPr>
      <dsp:spPr>
        <a:xfrm>
          <a:off x="493467" y="5664203"/>
          <a:ext cx="6155449"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err="1"/>
            <a:t>Sierpe</a:t>
          </a:r>
          <a:r>
            <a:rPr lang="en-US" sz="900" kern="1200" dirty="0"/>
            <a:t> district is in the canton of Osa, but was mistakenly labeled to have the canton of Puntarenas in the </a:t>
          </a:r>
          <a:r>
            <a:rPr lang="en-US" sz="900" kern="1200" dirty="0" err="1"/>
            <a:t>GeoJSON</a:t>
          </a:r>
          <a:r>
            <a:rPr lang="en-US" sz="900" kern="1200" dirty="0"/>
            <a:t>.</a:t>
          </a:r>
        </a:p>
        <a:p>
          <a:pPr marL="57150" lvl="1" indent="-57150" algn="l" defTabSz="400050">
            <a:lnSpc>
              <a:spcPct val="90000"/>
            </a:lnSpc>
            <a:spcBef>
              <a:spcPct val="0"/>
            </a:spcBef>
            <a:spcAft>
              <a:spcPct val="20000"/>
            </a:spcAft>
            <a:buChar char="•"/>
          </a:pPr>
          <a:r>
            <a:rPr lang="en-US" sz="900" kern="1200" dirty="0"/>
            <a:t>Angeles district of San Rafael was misspelled in the </a:t>
          </a:r>
          <a:r>
            <a:rPr lang="en-US" sz="900" kern="1200" dirty="0" err="1"/>
            <a:t>GeoJSON</a:t>
          </a:r>
          <a:r>
            <a:rPr lang="en-US" sz="900" kern="1200" dirty="0"/>
            <a:t> and is actually legally named Los Angeles district of San Rafael canton </a:t>
          </a:r>
        </a:p>
      </dsp:txBody>
      <dsp:txXfrm>
        <a:off x="493467" y="5664203"/>
        <a:ext cx="6155449" cy="695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5B100-29DA-6C4A-A699-5C7F1384BC7B}">
      <dsp:nvSpPr>
        <dsp:cNvPr id="0" name=""/>
        <dsp:cNvSpPr/>
      </dsp:nvSpPr>
      <dsp:spPr>
        <a:xfrm>
          <a:off x="0" y="0"/>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DATA MERGING ISSUES!</a:t>
          </a:r>
        </a:p>
      </dsp:txBody>
      <dsp:txXfrm>
        <a:off x="35982" y="35982"/>
        <a:ext cx="3703071" cy="1156559"/>
      </dsp:txXfrm>
    </dsp:sp>
    <dsp:sp modelId="{1BF0A009-06D4-1040-BD94-4C24D04D972F}">
      <dsp:nvSpPr>
        <dsp:cNvPr id="0" name=""/>
        <dsp:cNvSpPr/>
      </dsp:nvSpPr>
      <dsp:spPr>
        <a:xfrm>
          <a:off x="443712" y="1433277"/>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I had issues merging certain district data when the data was present in the crime datasets and the </a:t>
          </a:r>
          <a:r>
            <a:rPr lang="en-US" sz="900" kern="1200" dirty="0" err="1"/>
            <a:t>GeoJSON</a:t>
          </a:r>
          <a:r>
            <a:rPr lang="en-US" sz="900" kern="1200" dirty="0"/>
            <a:t>. I learned that the </a:t>
          </a:r>
          <a:r>
            <a:rPr lang="en-US" sz="900" kern="1200" dirty="0" err="1"/>
            <a:t>pd.merge</a:t>
          </a:r>
          <a:r>
            <a:rPr lang="en-US" sz="900" kern="1200" dirty="0"/>
            <a:t>() function automatically resorts to its default settings of merging how=“inner” which merges each dataset based on columns which are present in each, since some districts have null data for certain years (meaning, no reported crimes!), the district gets lost after the merge, incurring in null data for the whole district. </a:t>
          </a:r>
        </a:p>
      </dsp:txBody>
      <dsp:txXfrm>
        <a:off x="479694" y="1469259"/>
        <a:ext cx="3714526" cy="1156559"/>
      </dsp:txXfrm>
    </dsp:sp>
    <dsp:sp modelId="{D0CDB27D-47BA-9F45-A77A-C1B782C398BA}">
      <dsp:nvSpPr>
        <dsp:cNvPr id="0" name=""/>
        <dsp:cNvSpPr/>
      </dsp:nvSpPr>
      <dsp:spPr>
        <a:xfrm>
          <a:off x="887425" y="2866554"/>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The fix: how=“outer” for the merge of each years overall total crimes.</a:t>
          </a:r>
        </a:p>
      </dsp:txBody>
      <dsp:txXfrm>
        <a:off x="923407" y="2902536"/>
        <a:ext cx="3714526" cy="1156559"/>
      </dsp:txXfrm>
    </dsp:sp>
    <dsp:sp modelId="{1818E511-0FE3-7E43-A634-14DC90049D86}">
      <dsp:nvSpPr>
        <dsp:cNvPr id="0" name=""/>
        <dsp:cNvSpPr/>
      </dsp:nvSpPr>
      <dsp:spPr>
        <a:xfrm>
          <a:off x="4230203" y="931630"/>
          <a:ext cx="798540" cy="79854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09874" y="931630"/>
        <a:ext cx="439198" cy="600901"/>
      </dsp:txXfrm>
    </dsp:sp>
    <dsp:sp modelId="{3A1FAFA7-A3F7-8A45-B243-16469B5F2BC8}">
      <dsp:nvSpPr>
        <dsp:cNvPr id="0" name=""/>
        <dsp:cNvSpPr/>
      </dsp:nvSpPr>
      <dsp:spPr>
        <a:xfrm>
          <a:off x="4673916" y="2356717"/>
          <a:ext cx="798540" cy="79854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53587" y="2356717"/>
        <a:ext cx="439198" cy="600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FECE9-2F1E-5446-A9F9-B609D2150B9E}">
      <dsp:nvSpPr>
        <dsp:cNvPr id="0" name=""/>
        <dsp:cNvSpPr/>
      </dsp:nvSpPr>
      <dsp:spPr>
        <a:xfrm>
          <a:off x="3302750" y="197225"/>
          <a:ext cx="7937013" cy="7694482"/>
        </a:xfrm>
        <a:prstGeom prst="pie">
          <a:avLst>
            <a:gd name="adj1" fmla="val 16200000"/>
            <a:gd name="adj2" fmla="val 19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 learned so much from this project. Inclusive, how numbers paint a story, and the technical skills acquired through the pipeline of creating an interactive map based on real world data and launching a web application </a:t>
          </a:r>
        </a:p>
      </dsp:txBody>
      <dsp:txXfrm>
        <a:off x="7356296" y="1021633"/>
        <a:ext cx="2314962" cy="1648817"/>
      </dsp:txXfrm>
    </dsp:sp>
    <dsp:sp modelId="{53BA9555-526D-204C-A7D3-4A4B7F49B92B}">
      <dsp:nvSpPr>
        <dsp:cNvPr id="0" name=""/>
        <dsp:cNvSpPr/>
      </dsp:nvSpPr>
      <dsp:spPr>
        <a:xfrm>
          <a:off x="3370794" y="993027"/>
          <a:ext cx="6765153" cy="6765153"/>
        </a:xfrm>
        <a:prstGeom prst="pie">
          <a:avLst>
            <a:gd name="adj1" fmla="val 19800000"/>
            <a:gd name="adj2" fmla="val 1800000"/>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Folium is a great library to use to create maps, incredibly helpful and they have all the tools I needed. It was all about reading the documentations and learning the technical parts of their functions</a:t>
          </a:r>
        </a:p>
      </dsp:txBody>
      <dsp:txXfrm>
        <a:off x="8001703" y="3691035"/>
        <a:ext cx="2045653" cy="1369138"/>
      </dsp:txXfrm>
    </dsp:sp>
    <dsp:sp modelId="{98B634BE-7250-034A-B225-39FADA78ACA2}">
      <dsp:nvSpPr>
        <dsp:cNvPr id="0" name=""/>
        <dsp:cNvSpPr/>
      </dsp:nvSpPr>
      <dsp:spPr>
        <a:xfrm>
          <a:off x="3370794" y="993027"/>
          <a:ext cx="6765153" cy="6765153"/>
        </a:xfrm>
        <a:prstGeom prst="pie">
          <a:avLst>
            <a:gd name="adj1" fmla="val 1800000"/>
            <a:gd name="adj2" fmla="val 5400000"/>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When a free hosting network is not working, try another! </a:t>
          </a:r>
        </a:p>
      </dsp:txBody>
      <dsp:txXfrm>
        <a:off x="6825855" y="5583667"/>
        <a:ext cx="1973169" cy="1449675"/>
      </dsp:txXfrm>
    </dsp:sp>
    <dsp:sp modelId="{9D261120-DD06-DB4A-97F8-29E1193A2CCC}">
      <dsp:nvSpPr>
        <dsp:cNvPr id="0" name=""/>
        <dsp:cNvSpPr/>
      </dsp:nvSpPr>
      <dsp:spPr>
        <a:xfrm>
          <a:off x="3370794" y="993027"/>
          <a:ext cx="6765153" cy="6765153"/>
        </a:xfrm>
        <a:prstGeom prst="pie">
          <a:avLst>
            <a:gd name="adj1" fmla="val 5400000"/>
            <a:gd name="adj2" fmla="val 9000000"/>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There are a few districts in Costa Rica which either changed names, or changed Canton names in the past decade</a:t>
          </a:r>
        </a:p>
      </dsp:txBody>
      <dsp:txXfrm>
        <a:off x="4707718" y="5583667"/>
        <a:ext cx="1973169" cy="1449675"/>
      </dsp:txXfrm>
    </dsp:sp>
    <dsp:sp modelId="{DDD6E6E8-810A-5042-945D-60E8FCC28D1C}">
      <dsp:nvSpPr>
        <dsp:cNvPr id="0" name=""/>
        <dsp:cNvSpPr/>
      </dsp:nvSpPr>
      <dsp:spPr>
        <a:xfrm>
          <a:off x="3370794" y="993027"/>
          <a:ext cx="6765153" cy="6765153"/>
        </a:xfrm>
        <a:prstGeom prst="pie">
          <a:avLst>
            <a:gd name="adj1" fmla="val 9000000"/>
            <a:gd name="adj2" fmla="val 12600000"/>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Large scale data visualization is impossible to get accurately, but we sure can come as close as possible!</a:t>
          </a:r>
        </a:p>
      </dsp:txBody>
      <dsp:txXfrm>
        <a:off x="3475493" y="3691035"/>
        <a:ext cx="2045653" cy="1369138"/>
      </dsp:txXfrm>
    </dsp:sp>
    <dsp:sp modelId="{26784BA3-8D13-DE47-B507-E04AA7E8C188}">
      <dsp:nvSpPr>
        <dsp:cNvPr id="0" name=""/>
        <dsp:cNvSpPr/>
      </dsp:nvSpPr>
      <dsp:spPr>
        <a:xfrm>
          <a:off x="3370794" y="993027"/>
          <a:ext cx="6765153" cy="6765153"/>
        </a:xfrm>
        <a:prstGeom prst="pie">
          <a:avLst>
            <a:gd name="adj1" fmla="val 12600000"/>
            <a:gd name="adj2" fmla="val 16200000"/>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We must always ponder human error and edge cases dependent on the project mission within data sets.</a:t>
          </a:r>
        </a:p>
      </dsp:txBody>
      <dsp:txXfrm>
        <a:off x="4707718" y="1717865"/>
        <a:ext cx="1973169" cy="14496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4/29/25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004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4/29/25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617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4/29/25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84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4/29/25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660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4/29/25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191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4/29/25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354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4/29/25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5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4/29/25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75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4/29/25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04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4/29/25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12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4/29/25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391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4/29/25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658044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8 Tips to Make Your Data Visualization More Engaging &amp; Effective">
            <a:extLst>
              <a:ext uri="{FF2B5EF4-FFF2-40B4-BE49-F238E27FC236}">
                <a16:creationId xmlns:a16="http://schemas.microsoft.com/office/drawing/2014/main" id="{9BE79385-0576-8DE6-0635-C5BA62B61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 y="0"/>
            <a:ext cx="13565274" cy="7121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AAC14-0564-5040-B8F9-35E7FDF133BD}"/>
              </a:ext>
            </a:extLst>
          </p:cNvPr>
          <p:cNvSpPr>
            <a:spLocks noGrp="1"/>
          </p:cNvSpPr>
          <p:nvPr>
            <p:ph type="ctrTitle"/>
          </p:nvPr>
        </p:nvSpPr>
        <p:spPr>
          <a:xfrm>
            <a:off x="2301923" y="1482602"/>
            <a:ext cx="7588155" cy="2236264"/>
          </a:xfrm>
        </p:spPr>
        <p:txBody>
          <a:bodyPr>
            <a:normAutofit/>
          </a:bodyPr>
          <a:lstStyle/>
          <a:p>
            <a:r>
              <a:rPr lang="en-US" sz="5000" dirty="0">
                <a:solidFill>
                  <a:srgbClr val="FFFFFF"/>
                </a:solidFill>
              </a:rPr>
              <a:t>Costa Rica Crime Data Visualization Web Application </a:t>
            </a:r>
          </a:p>
        </p:txBody>
      </p:sp>
      <p:sp>
        <p:nvSpPr>
          <p:cNvPr id="3" name="Subtitle 2">
            <a:extLst>
              <a:ext uri="{FF2B5EF4-FFF2-40B4-BE49-F238E27FC236}">
                <a16:creationId xmlns:a16="http://schemas.microsoft.com/office/drawing/2014/main" id="{300601F6-1BCB-BB09-EFB8-931586B3C8BD}"/>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Jenny Morgan </a:t>
            </a:r>
          </a:p>
        </p:txBody>
      </p:sp>
    </p:spTree>
    <p:extLst>
      <p:ext uri="{BB962C8B-B14F-4D97-AF65-F5344CB8AC3E}">
        <p14:creationId xmlns:p14="http://schemas.microsoft.com/office/powerpoint/2010/main" val="651066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1944A-62C1-0C6B-0AF6-8C836E5301BE}"/>
              </a:ext>
            </a:extLst>
          </p:cNvPr>
          <p:cNvSpPr>
            <a:spLocks noGrp="1"/>
          </p:cNvSpPr>
          <p:nvPr>
            <p:ph type="title"/>
          </p:nvPr>
        </p:nvSpPr>
        <p:spPr>
          <a:xfrm>
            <a:off x="612648" y="1114923"/>
            <a:ext cx="4621553" cy="1360728"/>
          </a:xfrm>
        </p:spPr>
        <p:txBody>
          <a:bodyPr anchor="b">
            <a:normAutofit/>
          </a:bodyPr>
          <a:lstStyle/>
          <a:p>
            <a:r>
              <a:rPr lang="en-US" dirty="0"/>
              <a:t>What is it Exactly?</a:t>
            </a:r>
          </a:p>
        </p:txBody>
      </p:sp>
      <p:sp>
        <p:nvSpPr>
          <p:cNvPr id="3" name="Content Placeholder 2">
            <a:extLst>
              <a:ext uri="{FF2B5EF4-FFF2-40B4-BE49-F238E27FC236}">
                <a16:creationId xmlns:a16="http://schemas.microsoft.com/office/drawing/2014/main" id="{DBB7C430-7975-F787-F173-DB8B47127551}"/>
              </a:ext>
            </a:extLst>
          </p:cNvPr>
          <p:cNvSpPr>
            <a:spLocks noGrp="1"/>
          </p:cNvSpPr>
          <p:nvPr>
            <p:ph idx="1"/>
          </p:nvPr>
        </p:nvSpPr>
        <p:spPr>
          <a:xfrm>
            <a:off x="612648" y="2584058"/>
            <a:ext cx="4621553" cy="3159018"/>
          </a:xfrm>
        </p:spPr>
        <p:txBody>
          <a:bodyPr>
            <a:normAutofit/>
          </a:bodyPr>
          <a:lstStyle/>
          <a:p>
            <a:pPr marL="0" indent="0">
              <a:buNone/>
            </a:pPr>
            <a:r>
              <a:rPr lang="en-US" sz="1800" dirty="0"/>
              <a:t>I created a data visualization web application encompassing an interactive choropleth map using government crime data from Costa Rica to visualize crime trends throughout each district in Costa Rica and total reported crimes from Post-COVID (2021 – 2024) period.</a:t>
            </a:r>
          </a:p>
        </p:txBody>
      </p:sp>
      <p:pic>
        <p:nvPicPr>
          <p:cNvPr id="1030" name="Picture 6" descr="Geography of Costa Rica - Wikipedia">
            <a:extLst>
              <a:ext uri="{FF2B5EF4-FFF2-40B4-BE49-F238E27FC236}">
                <a16:creationId xmlns:a16="http://schemas.microsoft.com/office/drawing/2014/main" id="{2021A73F-7CD1-0313-A676-0E8EE790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529" y="1158599"/>
            <a:ext cx="5672915" cy="510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sta Rica | History, Map, Flag, Climate, Population, &amp; Facts | Britannica">
            <a:extLst>
              <a:ext uri="{FF2B5EF4-FFF2-40B4-BE49-F238E27FC236}">
                <a16:creationId xmlns:a16="http://schemas.microsoft.com/office/drawing/2014/main" id="{9688E42B-4505-0F1B-718E-541B35DAF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9325" y="141571"/>
            <a:ext cx="2632756" cy="157965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Magnifying glass">
            <a:extLst>
              <a:ext uri="{FF2B5EF4-FFF2-40B4-BE49-F238E27FC236}">
                <a16:creationId xmlns:a16="http://schemas.microsoft.com/office/drawing/2014/main" id="{4AC6CC62-280D-C1F6-A808-CA3074F63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3624" y="3058045"/>
            <a:ext cx="3908362" cy="3908362"/>
          </a:xfrm>
          <a:prstGeom prst="rect">
            <a:avLst/>
          </a:prstGeom>
        </p:spPr>
      </p:pic>
    </p:spTree>
    <p:extLst>
      <p:ext uri="{BB962C8B-B14F-4D97-AF65-F5344CB8AC3E}">
        <p14:creationId xmlns:p14="http://schemas.microsoft.com/office/powerpoint/2010/main" val="4312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p:tgtEl>
                                          <p:spTgt spid="1030"/>
                                        </p:tgtEl>
                                        <p:attrNameLst>
                                          <p:attrName>ppt_y</p:attrName>
                                        </p:attrNameLst>
                                      </p:cBhvr>
                                      <p:tavLst>
                                        <p:tav tm="0">
                                          <p:val>
                                            <p:strVal val="#ppt_y+#ppt_h*1.125000"/>
                                          </p:val>
                                        </p:tav>
                                        <p:tav tm="100000">
                                          <p:val>
                                            <p:strVal val="#ppt_y"/>
                                          </p:val>
                                        </p:tav>
                                      </p:tavLst>
                                    </p:anim>
                                    <p:animEffect transition="in" filter="wipe(up)">
                                      <p:cBhvr>
                                        <p:cTn id="8" dur="500"/>
                                        <p:tgtEl>
                                          <p:spTgt spid="1030"/>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92ED8-497E-1BA6-ADA5-693656D33CCE}"/>
              </a:ext>
            </a:extLst>
          </p:cNvPr>
          <p:cNvSpPr>
            <a:spLocks noGrp="1"/>
          </p:cNvSpPr>
          <p:nvPr>
            <p:ph type="title"/>
          </p:nvPr>
        </p:nvSpPr>
        <p:spPr>
          <a:xfrm>
            <a:off x="612648" y="1114923"/>
            <a:ext cx="4621553" cy="1360728"/>
          </a:xfrm>
        </p:spPr>
        <p:txBody>
          <a:bodyPr anchor="b">
            <a:normAutofit/>
          </a:bodyPr>
          <a:lstStyle/>
          <a:p>
            <a:r>
              <a:rPr lang="en-US" dirty="0"/>
              <a:t>Why Did I Create This Project?</a:t>
            </a:r>
          </a:p>
        </p:txBody>
      </p:sp>
      <p:sp>
        <p:nvSpPr>
          <p:cNvPr id="3" name="Content Placeholder 2">
            <a:extLst>
              <a:ext uri="{FF2B5EF4-FFF2-40B4-BE49-F238E27FC236}">
                <a16:creationId xmlns:a16="http://schemas.microsoft.com/office/drawing/2014/main" id="{B8A9E64E-704D-9BFB-B198-FF255D9E089E}"/>
              </a:ext>
            </a:extLst>
          </p:cNvPr>
          <p:cNvSpPr>
            <a:spLocks noGrp="1"/>
          </p:cNvSpPr>
          <p:nvPr>
            <p:ph idx="1"/>
          </p:nvPr>
        </p:nvSpPr>
        <p:spPr>
          <a:xfrm>
            <a:off x="612648" y="2584058"/>
            <a:ext cx="4621553" cy="3159018"/>
          </a:xfrm>
        </p:spPr>
        <p:txBody>
          <a:bodyPr>
            <a:normAutofit/>
          </a:bodyPr>
          <a:lstStyle/>
          <a:p>
            <a:pPr marL="0" indent="0">
              <a:lnSpc>
                <a:spcPct val="110000"/>
              </a:lnSpc>
              <a:buNone/>
            </a:pPr>
            <a:r>
              <a:rPr lang="en-US" sz="1500" dirty="0"/>
              <a:t>I was inspired to create this project when I moved to Costa Rica. I have family in Costa Rica who kept telling me how dangerous Costa Rica was and to be careful. They also told me to stay away from particular areas. My logical brain required substantial data to aid me to weigh their advice for myself. I also knew I may not be the only traveler of Costa Rica who would find this data useful in planning their trip while in Costa Rica, and / or simply to conceptualize the amount of  crime in each district within Costa Rica.</a:t>
            </a:r>
          </a:p>
        </p:txBody>
      </p:sp>
      <p:pic>
        <p:nvPicPr>
          <p:cNvPr id="2050" name="Picture 2" descr="Oregon violent crime rises as Portland deals with police shortage - Axios  Portland">
            <a:extLst>
              <a:ext uri="{FF2B5EF4-FFF2-40B4-BE49-F238E27FC236}">
                <a16:creationId xmlns:a16="http://schemas.microsoft.com/office/drawing/2014/main" id="{E6CF1F77-D244-371B-2C83-565D7BD5E7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1261" y="1787124"/>
            <a:ext cx="5837780" cy="3283751"/>
          </a:xfrm>
          <a:prstGeom prst="rect">
            <a:avLst/>
          </a:prstGeom>
          <a:noFill/>
          <a:ln w="76200">
            <a:solidFill>
              <a:schemeClr val="accent4">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6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EF66F-DF36-AAC4-297D-CE68C92D854A}"/>
              </a:ext>
            </a:extLst>
          </p:cNvPr>
          <p:cNvSpPr>
            <a:spLocks noGrp="1"/>
          </p:cNvSpPr>
          <p:nvPr>
            <p:ph type="title"/>
          </p:nvPr>
        </p:nvSpPr>
        <p:spPr>
          <a:xfrm>
            <a:off x="612649" y="548638"/>
            <a:ext cx="3493008" cy="5788152"/>
          </a:xfrm>
        </p:spPr>
        <p:txBody>
          <a:bodyPr anchor="ctr">
            <a:normAutofit/>
          </a:bodyPr>
          <a:lstStyle/>
          <a:p>
            <a:r>
              <a:rPr lang="en-US" sz="4000" dirty="0"/>
              <a:t>My Biggest Blocks During the Project</a:t>
            </a:r>
          </a:p>
        </p:txBody>
      </p:sp>
      <p:graphicFrame>
        <p:nvGraphicFramePr>
          <p:cNvPr id="5" name="Content Placeholder 2">
            <a:extLst>
              <a:ext uri="{FF2B5EF4-FFF2-40B4-BE49-F238E27FC236}">
                <a16:creationId xmlns:a16="http://schemas.microsoft.com/office/drawing/2014/main" id="{8355721E-B463-FF98-CDAA-EDBB16DD7D58}"/>
              </a:ext>
            </a:extLst>
          </p:cNvPr>
          <p:cNvGraphicFramePr>
            <a:graphicFrameLocks noGrp="1"/>
          </p:cNvGraphicFramePr>
          <p:nvPr>
            <p:ph idx="1"/>
            <p:extLst>
              <p:ext uri="{D42A27DB-BD31-4B8C-83A1-F6EECF244321}">
                <p14:modId xmlns:p14="http://schemas.microsoft.com/office/powerpoint/2010/main" val="65575227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53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0D180-9E3E-83A3-974C-229EF4F6026B}"/>
              </a:ext>
            </a:extLst>
          </p:cNvPr>
          <p:cNvSpPr>
            <a:spLocks noGrp="1"/>
          </p:cNvSpPr>
          <p:nvPr>
            <p:ph type="title"/>
          </p:nvPr>
        </p:nvSpPr>
        <p:spPr>
          <a:xfrm>
            <a:off x="612648" y="603504"/>
            <a:ext cx="4361686" cy="1527048"/>
          </a:xfrm>
        </p:spPr>
        <p:txBody>
          <a:bodyPr anchor="b">
            <a:normAutofit/>
          </a:bodyPr>
          <a:lstStyle/>
          <a:p>
            <a:r>
              <a:rPr lang="en-US" sz="3300" dirty="0"/>
              <a:t>My Biggest Successes During the Project</a:t>
            </a:r>
          </a:p>
        </p:txBody>
      </p:sp>
      <p:sp>
        <p:nvSpPr>
          <p:cNvPr id="3" name="Content Placeholder 2">
            <a:extLst>
              <a:ext uri="{FF2B5EF4-FFF2-40B4-BE49-F238E27FC236}">
                <a16:creationId xmlns:a16="http://schemas.microsoft.com/office/drawing/2014/main" id="{684854D3-5CC5-6D61-FABF-9C7F64AB06D6}"/>
              </a:ext>
            </a:extLst>
          </p:cNvPr>
          <p:cNvSpPr>
            <a:spLocks noGrp="1"/>
          </p:cNvSpPr>
          <p:nvPr>
            <p:ph idx="1"/>
          </p:nvPr>
        </p:nvSpPr>
        <p:spPr>
          <a:xfrm>
            <a:off x="612647" y="2212848"/>
            <a:ext cx="4361687" cy="4096512"/>
          </a:xfrm>
        </p:spPr>
        <p:txBody>
          <a:bodyPr>
            <a:normAutofit/>
          </a:bodyPr>
          <a:lstStyle/>
          <a:p>
            <a:pPr marL="0" indent="0">
              <a:lnSpc>
                <a:spcPct val="110000"/>
              </a:lnSpc>
              <a:buNone/>
            </a:pPr>
            <a:r>
              <a:rPr lang="en-US" sz="1500" dirty="0"/>
              <a:t>MY WHOLE PROJECT!</a:t>
            </a:r>
          </a:p>
          <a:p>
            <a:pPr marL="457200" indent="-457200">
              <a:lnSpc>
                <a:spcPct val="110000"/>
              </a:lnSpc>
              <a:buFont typeface="+mj-lt"/>
              <a:buAutoNum type="arabicPeriod"/>
            </a:pPr>
            <a:r>
              <a:rPr lang="en-US" sz="1500" dirty="0"/>
              <a:t>The interactive choropleth map itself is something I am proud of creating</a:t>
            </a:r>
          </a:p>
          <a:p>
            <a:pPr marL="457200" indent="-457200">
              <a:lnSpc>
                <a:spcPct val="110000"/>
              </a:lnSpc>
              <a:buFont typeface="+mj-lt"/>
              <a:buAutoNum type="arabicPeriod"/>
            </a:pPr>
            <a:r>
              <a:rPr lang="en-US" sz="1500" dirty="0"/>
              <a:t>The loading feature was also fun</a:t>
            </a:r>
          </a:p>
          <a:p>
            <a:pPr marL="457200" indent="-457200">
              <a:lnSpc>
                <a:spcPct val="110000"/>
              </a:lnSpc>
              <a:buFont typeface="+mj-lt"/>
              <a:buAutoNum type="arabicPeriod"/>
            </a:pPr>
            <a:r>
              <a:rPr lang="en-US" sz="1500" dirty="0"/>
              <a:t>The data extraction part was super cool. I love how numbers can always paint a story. This is one of the reasons I was so drawn to only getting data from Post-COVID. Everything post-COVID has changed, the effects from the pandemic has rippled throughout countries and societies and can be seen even in the microcosm society of Costa Rica.</a:t>
            </a:r>
          </a:p>
          <a:p>
            <a:pPr marL="457200" indent="-457200">
              <a:lnSpc>
                <a:spcPct val="110000"/>
              </a:lnSpc>
              <a:buFont typeface="+mj-lt"/>
              <a:buAutoNum type="arabicPeriod"/>
            </a:pPr>
            <a:endParaRPr lang="en-US" sz="1500" dirty="0"/>
          </a:p>
        </p:txBody>
      </p:sp>
      <p:pic>
        <p:nvPicPr>
          <p:cNvPr id="3074" name="Picture 2" descr="What Is YOUR Definition of Success? | FlexJobs">
            <a:extLst>
              <a:ext uri="{FF2B5EF4-FFF2-40B4-BE49-F238E27FC236}">
                <a16:creationId xmlns:a16="http://schemas.microsoft.com/office/drawing/2014/main" id="{1765A6B4-1F56-E36A-2448-FCEA4CD8A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817" r="21716"/>
          <a:stretch/>
        </p:blipFill>
        <p:spPr bwMode="auto">
          <a:xfrm>
            <a:off x="5818632" y="-1"/>
            <a:ext cx="637336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33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FB43C-0745-A6E4-8FFA-079030C440CA}"/>
              </a:ext>
            </a:extLst>
          </p:cNvPr>
          <p:cNvSpPr>
            <a:spLocks noGrp="1"/>
          </p:cNvSpPr>
          <p:nvPr>
            <p:ph type="title"/>
          </p:nvPr>
        </p:nvSpPr>
        <p:spPr>
          <a:xfrm>
            <a:off x="1044937" y="2665475"/>
            <a:ext cx="4361693" cy="1527049"/>
          </a:xfrm>
        </p:spPr>
        <p:txBody>
          <a:bodyPr anchor="b">
            <a:normAutofit/>
          </a:bodyPr>
          <a:lstStyle/>
          <a:p>
            <a:r>
              <a:rPr lang="en-US" sz="3300" dirty="0"/>
              <a:t>The Biggest Problems &amp; How Tackled them</a:t>
            </a:r>
          </a:p>
        </p:txBody>
      </p:sp>
      <p:graphicFrame>
        <p:nvGraphicFramePr>
          <p:cNvPr id="27" name="Content Placeholder 2">
            <a:extLst>
              <a:ext uri="{FF2B5EF4-FFF2-40B4-BE49-F238E27FC236}">
                <a16:creationId xmlns:a16="http://schemas.microsoft.com/office/drawing/2014/main" id="{6607B219-C97D-5B63-3ECA-7B900C322479}"/>
              </a:ext>
            </a:extLst>
          </p:cNvPr>
          <p:cNvGraphicFramePr>
            <a:graphicFrameLocks noGrp="1"/>
          </p:cNvGraphicFramePr>
          <p:nvPr>
            <p:ph idx="1"/>
            <p:extLst>
              <p:ext uri="{D42A27DB-BD31-4B8C-83A1-F6EECF244321}">
                <p14:modId xmlns:p14="http://schemas.microsoft.com/office/powerpoint/2010/main" val="1592506569"/>
              </p:ext>
            </p:extLst>
          </p:nvPr>
        </p:nvGraphicFramePr>
        <p:xfrm>
          <a:off x="4720281" y="137535"/>
          <a:ext cx="7142384" cy="6582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46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FDCBB-C619-ADC5-CEBB-77D495472F63}"/>
              </a:ext>
            </a:extLst>
          </p:cNvPr>
          <p:cNvSpPr>
            <a:spLocks noGrp="1"/>
          </p:cNvSpPr>
          <p:nvPr>
            <p:ph type="title"/>
          </p:nvPr>
        </p:nvSpPr>
        <p:spPr>
          <a:xfrm>
            <a:off x="5568534" y="603504"/>
            <a:ext cx="5916169" cy="1527048"/>
          </a:xfrm>
        </p:spPr>
        <p:txBody>
          <a:bodyPr anchor="b">
            <a:normAutofit/>
          </a:bodyPr>
          <a:lstStyle/>
          <a:p>
            <a:r>
              <a:rPr lang="en-US" dirty="0"/>
              <a:t>The Biggest Problems &amp; How I Tackled them</a:t>
            </a:r>
          </a:p>
        </p:txBody>
      </p:sp>
      <p:pic>
        <p:nvPicPr>
          <p:cNvPr id="4" name="Picture 3" descr="Person pointing on a map">
            <a:extLst>
              <a:ext uri="{FF2B5EF4-FFF2-40B4-BE49-F238E27FC236}">
                <a16:creationId xmlns:a16="http://schemas.microsoft.com/office/drawing/2014/main" id="{EC09059C-F58A-E16B-AC75-DC51F34F193C}"/>
              </a:ext>
            </a:extLst>
          </p:cNvPr>
          <p:cNvPicPr>
            <a:picLocks noChangeAspect="1"/>
          </p:cNvPicPr>
          <p:nvPr/>
        </p:nvPicPr>
        <p:blipFill>
          <a:blip r:embed="rId2"/>
          <a:srcRect l="20268" r="31939" b="-1"/>
          <a:stretch/>
        </p:blipFill>
        <p:spPr>
          <a:xfrm>
            <a:off x="20" y="10"/>
            <a:ext cx="4910308" cy="6857990"/>
          </a:xfrm>
          <a:prstGeom prst="rect">
            <a:avLst/>
          </a:prstGeom>
        </p:spPr>
      </p:pic>
      <p:graphicFrame>
        <p:nvGraphicFramePr>
          <p:cNvPr id="5" name="Content Placeholder 2">
            <a:extLst>
              <a:ext uri="{FF2B5EF4-FFF2-40B4-BE49-F238E27FC236}">
                <a16:creationId xmlns:a16="http://schemas.microsoft.com/office/drawing/2014/main" id="{D3945B43-4504-BB72-FCD6-945E761D0E04}"/>
              </a:ext>
            </a:extLst>
          </p:cNvPr>
          <p:cNvGraphicFramePr>
            <a:graphicFrameLocks noGrp="1"/>
          </p:cNvGraphicFramePr>
          <p:nvPr>
            <p:ph idx="1"/>
            <p:extLst>
              <p:ext uri="{D42A27DB-BD31-4B8C-83A1-F6EECF244321}">
                <p14:modId xmlns:p14="http://schemas.microsoft.com/office/powerpoint/2010/main" val="228078213"/>
              </p:ext>
            </p:extLst>
          </p:nvPr>
        </p:nvGraphicFramePr>
        <p:xfrm>
          <a:off x="5568533" y="2214282"/>
          <a:ext cx="5916169" cy="4095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42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D532A-E064-E717-1D96-D896A0423E6F}"/>
              </a:ext>
            </a:extLst>
          </p:cNvPr>
          <p:cNvSpPr>
            <a:spLocks noGrp="1"/>
          </p:cNvSpPr>
          <p:nvPr>
            <p:ph type="title"/>
          </p:nvPr>
        </p:nvSpPr>
        <p:spPr>
          <a:xfrm>
            <a:off x="612648" y="1114923"/>
            <a:ext cx="4621553" cy="1360728"/>
          </a:xfrm>
        </p:spPr>
        <p:txBody>
          <a:bodyPr anchor="b">
            <a:normAutofit/>
          </a:bodyPr>
          <a:lstStyle/>
          <a:p>
            <a:r>
              <a:rPr lang="en-US" dirty="0"/>
              <a:t>What Functionality I Would Add Next</a:t>
            </a:r>
          </a:p>
        </p:txBody>
      </p:sp>
      <p:sp>
        <p:nvSpPr>
          <p:cNvPr id="3" name="Content Placeholder 2">
            <a:extLst>
              <a:ext uri="{FF2B5EF4-FFF2-40B4-BE49-F238E27FC236}">
                <a16:creationId xmlns:a16="http://schemas.microsoft.com/office/drawing/2014/main" id="{E928A2C2-C8C5-2E97-D773-4B3B9C04DAEB}"/>
              </a:ext>
            </a:extLst>
          </p:cNvPr>
          <p:cNvSpPr>
            <a:spLocks noGrp="1"/>
          </p:cNvSpPr>
          <p:nvPr>
            <p:ph idx="1"/>
          </p:nvPr>
        </p:nvSpPr>
        <p:spPr>
          <a:xfrm>
            <a:off x="612648" y="2584058"/>
            <a:ext cx="4621553" cy="3159018"/>
          </a:xfrm>
        </p:spPr>
        <p:txBody>
          <a:bodyPr>
            <a:normAutofit/>
          </a:bodyPr>
          <a:lstStyle/>
          <a:p>
            <a:pPr marL="0" indent="0">
              <a:buNone/>
            </a:pPr>
            <a:r>
              <a:rPr lang="en-US" sz="1800" dirty="0"/>
              <a:t>I would calculate the the crime rate for each district and add it to the popup functionality. The crime rate for each district would also be useful to know.</a:t>
            </a:r>
          </a:p>
          <a:p>
            <a:endParaRPr lang="en-US" sz="1800" dirty="0"/>
          </a:p>
        </p:txBody>
      </p:sp>
      <p:pic>
        <p:nvPicPr>
          <p:cNvPr id="4098" name="Picture 2" descr="U.S. Crime Rate Fell in 2023 - The New York Times">
            <a:extLst>
              <a:ext uri="{FF2B5EF4-FFF2-40B4-BE49-F238E27FC236}">
                <a16:creationId xmlns:a16="http://schemas.microsoft.com/office/drawing/2014/main" id="{5B3C4570-B536-A285-78D7-E983E0563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4684" y="1114923"/>
            <a:ext cx="5150934" cy="462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What Color Is the Sun? | Scientific American">
            <a:extLst>
              <a:ext uri="{FF2B5EF4-FFF2-40B4-BE49-F238E27FC236}">
                <a16:creationId xmlns:a16="http://schemas.microsoft.com/office/drawing/2014/main" id="{74702E63-C878-EEFB-9A17-CD1B0784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1008068"/>
            <a:ext cx="12942277" cy="86281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F929FA-9A1A-C5AF-B3BB-CB848200B03B}"/>
              </a:ext>
            </a:extLst>
          </p:cNvPr>
          <p:cNvSpPr>
            <a:spLocks noGrp="1"/>
          </p:cNvSpPr>
          <p:nvPr>
            <p:ph type="title"/>
          </p:nvPr>
        </p:nvSpPr>
        <p:spPr>
          <a:xfrm>
            <a:off x="623481" y="-805376"/>
            <a:ext cx="10945037" cy="1133856"/>
          </a:xfrm>
        </p:spPr>
        <p:txBody>
          <a:bodyPr anchor="t">
            <a:normAutofit/>
          </a:bodyPr>
          <a:lstStyle/>
          <a:p>
            <a:pPr algn="ctr"/>
            <a:r>
              <a:rPr lang="en-US" dirty="0">
                <a:solidFill>
                  <a:schemeClr val="bg1"/>
                </a:solidFill>
              </a:rPr>
              <a:t>What I Learned From This Project</a:t>
            </a:r>
          </a:p>
        </p:txBody>
      </p:sp>
      <p:graphicFrame>
        <p:nvGraphicFramePr>
          <p:cNvPr id="5" name="Content Placeholder 2">
            <a:extLst>
              <a:ext uri="{FF2B5EF4-FFF2-40B4-BE49-F238E27FC236}">
                <a16:creationId xmlns:a16="http://schemas.microsoft.com/office/drawing/2014/main" id="{21563BD1-969F-531A-F3C9-4561217CF2F4}"/>
              </a:ext>
            </a:extLst>
          </p:cNvPr>
          <p:cNvGraphicFramePr>
            <a:graphicFrameLocks noGrp="1"/>
          </p:cNvGraphicFramePr>
          <p:nvPr>
            <p:ph idx="1"/>
            <p:extLst>
              <p:ext uri="{D42A27DB-BD31-4B8C-83A1-F6EECF244321}">
                <p14:modId xmlns:p14="http://schemas.microsoft.com/office/powerpoint/2010/main" val="1396309906"/>
              </p:ext>
            </p:extLst>
          </p:nvPr>
        </p:nvGraphicFramePr>
        <p:xfrm>
          <a:off x="-858717" y="-238448"/>
          <a:ext cx="13909431" cy="805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564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1588</TotalTime>
  <Words>1132</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VanillaVTI</vt:lpstr>
      <vt:lpstr>Costa Rica Crime Data Visualization Web Application </vt:lpstr>
      <vt:lpstr>What is it Exactly?</vt:lpstr>
      <vt:lpstr>Why Did I Create This Project?</vt:lpstr>
      <vt:lpstr>My Biggest Blocks During the Project</vt:lpstr>
      <vt:lpstr>My Biggest Successes During the Project</vt:lpstr>
      <vt:lpstr>The Biggest Problems &amp; How Tackled them</vt:lpstr>
      <vt:lpstr>The Biggest Problems &amp; How I Tackled them</vt:lpstr>
      <vt:lpstr>What Functionality I Would Add Next</vt:lpstr>
      <vt:lpstr>What I Learned From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MorganRyan, Jenny</dc:creator>
  <cp:lastModifiedBy>MorganRyan, Jenny</cp:lastModifiedBy>
  <cp:revision>9</cp:revision>
  <dcterms:created xsi:type="dcterms:W3CDTF">2025-04-29T03:31:38Z</dcterms:created>
  <dcterms:modified xsi:type="dcterms:W3CDTF">2025-04-30T06:07:07Z</dcterms:modified>
</cp:coreProperties>
</file>