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59" r:id="rId5"/>
    <p:sldId id="260" r:id="rId6"/>
    <p:sldId id="257" r:id="rId7"/>
    <p:sldId id="261" r:id="rId8"/>
    <p:sldId id="269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A7A7"/>
    <a:srgbClr val="949494"/>
    <a:srgbClr val="A27099"/>
    <a:srgbClr val="606B76"/>
    <a:srgbClr val="347EA1"/>
    <a:srgbClr val="E0E0E0"/>
    <a:srgbClr val="3586A7"/>
    <a:srgbClr val="696969"/>
    <a:srgbClr val="ADADAD"/>
    <a:srgbClr val="707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52" autoAdjust="0"/>
  </p:normalViewPr>
  <p:slideViewPr>
    <p:cSldViewPr snapToGrid="0">
      <p:cViewPr>
        <p:scale>
          <a:sx n="100" d="100"/>
          <a:sy n="100" d="100"/>
        </p:scale>
        <p:origin x="806" y="2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FBC-0C03-4221-B7EB-37DFDE6CFF13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63F3-8207-4186-806A-0C1C8A7DE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6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FBC-0C03-4221-B7EB-37DFDE6CFF13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63F3-8207-4186-806A-0C1C8A7DE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5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FBC-0C03-4221-B7EB-37DFDE6CFF13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63F3-8207-4186-806A-0C1C8A7DE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23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FBC-0C03-4221-B7EB-37DFDE6CFF13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63F3-8207-4186-806A-0C1C8A7DE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7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FBC-0C03-4221-B7EB-37DFDE6CFF13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63F3-8207-4186-806A-0C1C8A7DE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0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FBC-0C03-4221-B7EB-37DFDE6CFF13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63F3-8207-4186-806A-0C1C8A7DE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2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FBC-0C03-4221-B7EB-37DFDE6CFF13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63F3-8207-4186-806A-0C1C8A7DE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6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FBC-0C03-4221-B7EB-37DFDE6CFF13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63F3-8207-4186-806A-0C1C8A7DE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FBC-0C03-4221-B7EB-37DFDE6CFF13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63F3-8207-4186-806A-0C1C8A7DE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4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FBC-0C03-4221-B7EB-37DFDE6CFF13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63F3-8207-4186-806A-0C1C8A7DE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75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4FBC-0C03-4221-B7EB-37DFDE6CFF13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C63F3-8207-4186-806A-0C1C8A7DE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0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74FBC-0C03-4221-B7EB-37DFDE6CFF13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C63F3-8207-4186-806A-0C1C8A7DE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3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731521" y="511680"/>
            <a:ext cx="10744200" cy="1989879"/>
          </a:xfrm>
          <a:prstGeom prst="rect">
            <a:avLst/>
          </a:prstGeom>
          <a:solidFill>
            <a:srgbClr val="606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93185" y="595898"/>
            <a:ext cx="104825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Differences in </a:t>
            </a:r>
            <a:r>
              <a:rPr lang="en-US" sz="4400" b="1" dirty="0" err="1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Cyclistic</a:t>
            </a:r>
            <a:r>
              <a:rPr lang="en-US" sz="44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Usage by Annual Members and Casual Riders</a:t>
            </a:r>
            <a:endParaRPr lang="en-US" sz="44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3185" y="2011650"/>
            <a:ext cx="4637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ADADA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October </a:t>
            </a:r>
            <a:r>
              <a:rPr lang="en-US" i="1" dirty="0" smtClean="0">
                <a:solidFill>
                  <a:srgbClr val="ADADA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2020 – September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853543" y="2585777"/>
            <a:ext cx="2857820" cy="2778708"/>
            <a:chOff x="5117904" y="3004815"/>
            <a:chExt cx="3119859" cy="3058685"/>
          </a:xfrm>
        </p:grpSpPr>
        <p:grpSp>
          <p:nvGrpSpPr>
            <p:cNvPr id="11" name="Group 10"/>
            <p:cNvGrpSpPr/>
            <p:nvPr/>
          </p:nvGrpSpPr>
          <p:grpSpPr>
            <a:xfrm>
              <a:off x="5117904" y="3004815"/>
              <a:ext cx="3119859" cy="3058685"/>
              <a:chOff x="4427329" y="3061964"/>
              <a:chExt cx="3119859" cy="3058685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410" t="10834" r="8453" b="53452"/>
              <a:stretch/>
            </p:blipFill>
            <p:spPr>
              <a:xfrm>
                <a:off x="4427329" y="3061964"/>
                <a:ext cx="3119859" cy="3058685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4911684" y="4446069"/>
                <a:ext cx="12491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54%</a:t>
                </a:r>
                <a:endParaRPr lang="en-US" sz="2800" b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114536" y="4425360"/>
                <a:ext cx="12491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46%</a:t>
                </a:r>
                <a:endParaRPr lang="en-US" sz="2800" b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6528207" y="3719429"/>
              <a:ext cx="15007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Casual Riders</a:t>
              </a:r>
              <a:endParaRPr lang="en-US" sz="2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93488" y="3709074"/>
              <a:ext cx="15007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Annual Members</a:t>
              </a:r>
              <a:endParaRPr lang="en-US" sz="2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731521" y="2708041"/>
            <a:ext cx="5775960" cy="3616559"/>
          </a:xfrm>
          <a:prstGeom prst="rect">
            <a:avLst/>
          </a:prstGeom>
          <a:solidFill>
            <a:srgbClr val="E8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21572" y="2808160"/>
            <a:ext cx="53958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606B7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Purpose</a:t>
            </a:r>
            <a:r>
              <a:rPr lang="en-US" sz="2400" b="1" dirty="0" smtClean="0">
                <a:solidFill>
                  <a:srgbClr val="606B7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606B7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Identify differences in ride behavior between annual members and casual riders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606B7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606B7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Use insights to guide marketing strategy to convert casual riders to annual members</a:t>
            </a:r>
            <a:endParaRPr lang="en-US" sz="2400" dirty="0" smtClean="0">
              <a:solidFill>
                <a:srgbClr val="606B7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i="1" dirty="0">
                <a:solidFill>
                  <a:srgbClr val="606B7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endParaRPr lang="en-US" i="1" dirty="0" smtClean="0">
              <a:solidFill>
                <a:srgbClr val="87929D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16307" y="5420652"/>
            <a:ext cx="4356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606B7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Dataset:</a:t>
            </a:r>
            <a:r>
              <a:rPr lang="en-US" dirty="0" smtClean="0">
                <a:solidFill>
                  <a:srgbClr val="606B7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~5.1 million rides</a:t>
            </a:r>
            <a:endParaRPr lang="en-US" sz="1400" b="1" i="1" dirty="0" smtClean="0">
              <a:solidFill>
                <a:srgbClr val="87929D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87929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Location, Date, Time, Type of Bike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87929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 data on individual users</a:t>
            </a:r>
            <a:endParaRPr lang="en-US" dirty="0" smtClean="0">
              <a:solidFill>
                <a:srgbClr val="606B7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49505" y="1985482"/>
            <a:ext cx="2471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ADADA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By: Jenny Smith</a:t>
            </a:r>
            <a:endParaRPr lang="en-US" i="1" dirty="0" smtClean="0">
              <a:solidFill>
                <a:srgbClr val="ADADAD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bg1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87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731521" y="300934"/>
            <a:ext cx="11033329" cy="1539682"/>
            <a:chOff x="731521" y="300934"/>
            <a:chExt cx="11033329" cy="1539682"/>
          </a:xfrm>
        </p:grpSpPr>
        <p:sp>
          <p:nvSpPr>
            <p:cNvPr id="13" name="Rectangle 12"/>
            <p:cNvSpPr/>
            <p:nvPr/>
          </p:nvSpPr>
          <p:spPr>
            <a:xfrm>
              <a:off x="731521" y="300934"/>
              <a:ext cx="10744200" cy="1539682"/>
            </a:xfrm>
            <a:prstGeom prst="rect">
              <a:avLst/>
            </a:prstGeom>
            <a:solidFill>
              <a:srgbClr val="606B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DADAD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7127" y="355966"/>
              <a:ext cx="1092772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Most Popular Member Start Stations are North of The Loop</a:t>
              </a:r>
              <a:endParaRPr lang="en-US" sz="44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312914" y="1586266"/>
            <a:ext cx="9270357" cy="4712614"/>
            <a:chOff x="1273214" y="1652096"/>
            <a:chExt cx="9270357" cy="4712614"/>
          </a:xfrm>
        </p:grpSpPr>
        <p:grpSp>
          <p:nvGrpSpPr>
            <p:cNvPr id="10" name="Group 9"/>
            <p:cNvGrpSpPr/>
            <p:nvPr/>
          </p:nvGrpSpPr>
          <p:grpSpPr>
            <a:xfrm>
              <a:off x="1273214" y="1652096"/>
              <a:ext cx="9270357" cy="4712614"/>
              <a:chOff x="983848" y="1061788"/>
              <a:chExt cx="9270357" cy="4712614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/>
              <a:srcRect l="52110" t="38702" r="33565" b="26864"/>
              <a:stretch/>
            </p:blipFill>
            <p:spPr>
              <a:xfrm>
                <a:off x="7117466" y="1061788"/>
                <a:ext cx="3136739" cy="4712614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983848" y="2534853"/>
                <a:ext cx="6481822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smtClean="0">
                    <a:solidFill>
                      <a:srgbClr val="696969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Clark and Elm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smtClean="0">
                    <a:solidFill>
                      <a:srgbClr val="3586A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Wells and Concord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smtClean="0">
                    <a:solidFill>
                      <a:srgbClr val="696969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Kingsbury and </a:t>
                </a:r>
                <a:r>
                  <a:rPr lang="en-US" sz="2000" b="1" dirty="0" err="1" smtClean="0">
                    <a:solidFill>
                      <a:srgbClr val="696969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Kinzie</a:t>
                </a:r>
                <a:endParaRPr lang="en-US" sz="2000" b="1" dirty="0" smtClean="0">
                  <a:solidFill>
                    <a:srgbClr val="696969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smtClean="0">
                    <a:solidFill>
                      <a:srgbClr val="696969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Wells and Elm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smtClean="0">
                    <a:solidFill>
                      <a:srgbClr val="696969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Dearborn and Erie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smtClean="0">
                    <a:solidFill>
                      <a:srgbClr val="696969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Wells and Huron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smtClean="0">
                    <a:solidFill>
                      <a:srgbClr val="696969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St. Clair and Erie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smtClean="0">
                    <a:solidFill>
                      <a:srgbClr val="696969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Broadway and Barry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smtClean="0">
                    <a:solidFill>
                      <a:srgbClr val="696969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Clark and Armitage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smtClean="0">
                    <a:solidFill>
                      <a:srgbClr val="3586A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Theater on the Lake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273215" y="1908596"/>
              <a:ext cx="362287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606B76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rPr>
                <a:t>Member Top 10 Start Stations</a:t>
              </a:r>
              <a:endParaRPr lang="en-US" sz="3200" b="1" dirty="0">
                <a:solidFill>
                  <a:srgbClr val="606B76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388966" y="3020979"/>
              <a:ext cx="3657600" cy="0"/>
            </a:xfrm>
            <a:prstGeom prst="line">
              <a:avLst/>
            </a:prstGeom>
            <a:ln w="19050">
              <a:solidFill>
                <a:srgbClr val="696969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774986" y="6358560"/>
            <a:ext cx="3262320" cy="369332"/>
            <a:chOff x="7078550" y="6327585"/>
            <a:chExt cx="3262320" cy="369332"/>
          </a:xfrm>
        </p:grpSpPr>
        <p:sp>
          <p:nvSpPr>
            <p:cNvPr id="23" name="Rectangle 22"/>
            <p:cNvSpPr/>
            <p:nvPr/>
          </p:nvSpPr>
          <p:spPr>
            <a:xfrm>
              <a:off x="7259642" y="6327585"/>
              <a:ext cx="30812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949494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- Shared Top 10 across groups</a:t>
              </a:r>
              <a:endParaRPr lang="en-US" dirty="0">
                <a:solidFill>
                  <a:srgbClr val="949494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078550" y="6435467"/>
              <a:ext cx="181092" cy="159598"/>
            </a:xfrm>
            <a:prstGeom prst="rect">
              <a:avLst/>
            </a:prstGeom>
            <a:solidFill>
              <a:srgbClr val="3586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8297354" y="6358560"/>
            <a:ext cx="15783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94949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From Google Maps</a:t>
            </a:r>
            <a:endParaRPr lang="en-US" sz="1400" dirty="0">
              <a:solidFill>
                <a:srgbClr val="9494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68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731521" y="511681"/>
            <a:ext cx="10744200" cy="1202820"/>
          </a:xfrm>
          <a:prstGeom prst="rect">
            <a:avLst/>
          </a:prstGeom>
          <a:solidFill>
            <a:srgbClr val="606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93185" y="690931"/>
            <a:ext cx="10482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Recommendations</a:t>
            </a:r>
            <a:endParaRPr lang="en-US" sz="44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1521" y="1981199"/>
            <a:ext cx="10744200" cy="4015741"/>
          </a:xfrm>
          <a:prstGeom prst="rect">
            <a:avLst/>
          </a:prstGeom>
          <a:solidFill>
            <a:srgbClr val="E8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01178" y="2320795"/>
            <a:ext cx="104048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606B7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Summer and Weekends are when casual ridership peaks and may be great times to offer annual membership promotions.</a:t>
            </a:r>
            <a:endParaRPr lang="en-US" sz="2400" dirty="0" smtClean="0">
              <a:solidFill>
                <a:srgbClr val="606B7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06B7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606B7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“Casual Commuters” are a sub-group of casual riders that may be uniquely open to membership, given that they already use </a:t>
            </a:r>
            <a:r>
              <a:rPr lang="en-US" sz="2400" b="1" dirty="0" err="1" smtClean="0">
                <a:solidFill>
                  <a:srgbClr val="606B7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Cyclistic</a:t>
            </a:r>
            <a:r>
              <a:rPr lang="en-US" sz="2400" b="1" dirty="0" smtClean="0">
                <a:solidFill>
                  <a:srgbClr val="606B7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in a similar way to existing members.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606B7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606B7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Incorporating tourism into marketing strategy may appeal to the large portion of casual riders that frequent tourist attractions.</a:t>
            </a:r>
            <a:endParaRPr lang="en-US" sz="2400" b="1" dirty="0">
              <a:solidFill>
                <a:srgbClr val="606B7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55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731521" y="511681"/>
            <a:ext cx="10744200" cy="1202820"/>
          </a:xfrm>
          <a:prstGeom prst="rect">
            <a:avLst/>
          </a:prstGeom>
          <a:solidFill>
            <a:srgbClr val="606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93185" y="690931"/>
            <a:ext cx="10482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Analysis Questions</a:t>
            </a:r>
            <a:endParaRPr lang="en-US" sz="44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31521" y="2072640"/>
            <a:ext cx="5775960" cy="4373880"/>
            <a:chOff x="731521" y="3268980"/>
            <a:chExt cx="5775960" cy="3284220"/>
          </a:xfrm>
        </p:grpSpPr>
        <p:sp>
          <p:nvSpPr>
            <p:cNvPr id="44" name="Rectangle 43"/>
            <p:cNvSpPr/>
            <p:nvPr/>
          </p:nvSpPr>
          <p:spPr>
            <a:xfrm>
              <a:off x="731521" y="3268980"/>
              <a:ext cx="5775960" cy="3284220"/>
            </a:xfrm>
            <a:prstGeom prst="rect">
              <a:avLst/>
            </a:prstGeom>
            <a:solidFill>
              <a:srgbClr val="E8EA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87877" y="3466968"/>
              <a:ext cx="5395857" cy="2634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 smtClean="0">
                  <a:solidFill>
                    <a:srgbClr val="606B76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Broad Themes: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 u="sng" dirty="0" smtClean="0">
                  <a:solidFill>
                    <a:srgbClr val="606B76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When</a:t>
              </a:r>
              <a:r>
                <a:rPr lang="en-US" sz="2400" b="1" dirty="0" smtClean="0">
                  <a:solidFill>
                    <a:srgbClr val="606B76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sz="2400" b="1" dirty="0" smtClean="0">
                  <a:solidFill>
                    <a:srgbClr val="606B76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do they </a:t>
              </a:r>
              <a:r>
                <a:rPr lang="en-US" sz="2400" b="1" dirty="0" smtClean="0">
                  <a:solidFill>
                    <a:srgbClr val="606B76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ride?</a:t>
              </a:r>
            </a:p>
            <a:p>
              <a:r>
                <a:rPr lang="en-US" sz="2400" b="1" i="1" dirty="0" smtClean="0">
                  <a:solidFill>
                    <a:srgbClr val="606B76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	</a:t>
              </a:r>
              <a:r>
                <a:rPr lang="en-US" b="1" i="1" dirty="0" smtClean="0">
                  <a:solidFill>
                    <a:srgbClr val="87929D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Month</a:t>
              </a:r>
              <a:r>
                <a:rPr lang="en-US" b="1" i="1" dirty="0" smtClean="0">
                  <a:solidFill>
                    <a:srgbClr val="87929D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, Day of Week, Time of Day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400" b="1" dirty="0">
                <a:solidFill>
                  <a:srgbClr val="606B76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 u="sng" dirty="0" smtClean="0">
                  <a:solidFill>
                    <a:srgbClr val="606B76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How</a:t>
              </a:r>
              <a:r>
                <a:rPr lang="en-US" sz="2400" b="1" dirty="0" smtClean="0">
                  <a:solidFill>
                    <a:srgbClr val="606B76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do they ride?</a:t>
              </a:r>
            </a:p>
            <a:p>
              <a:r>
                <a:rPr lang="en-US" b="1" i="1" dirty="0" smtClean="0">
                  <a:solidFill>
                    <a:srgbClr val="87929D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	Bike </a:t>
              </a:r>
              <a:r>
                <a:rPr lang="en-US" b="1" i="1" dirty="0" smtClean="0">
                  <a:solidFill>
                    <a:srgbClr val="87929D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Type, </a:t>
              </a:r>
              <a:r>
                <a:rPr lang="en-US" b="1" i="1" dirty="0" smtClean="0">
                  <a:solidFill>
                    <a:srgbClr val="87929D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Distance Traveled, Ride Duration</a:t>
              </a:r>
              <a:endParaRPr lang="en-US" b="1" i="1" dirty="0" smtClean="0">
                <a:solidFill>
                  <a:srgbClr val="87929D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400" b="1" dirty="0">
                <a:solidFill>
                  <a:srgbClr val="606B76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 u="sng" dirty="0" smtClean="0">
                  <a:solidFill>
                    <a:srgbClr val="606B76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Where</a:t>
              </a:r>
              <a:r>
                <a:rPr lang="en-US" sz="2400" b="1" dirty="0" smtClean="0">
                  <a:solidFill>
                    <a:srgbClr val="606B76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do they ride?</a:t>
              </a:r>
            </a:p>
            <a:p>
              <a:r>
                <a:rPr lang="en-US" b="1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	</a:t>
              </a:r>
              <a:r>
                <a:rPr lang="en-US" b="1" i="1" dirty="0" smtClean="0">
                  <a:solidFill>
                    <a:srgbClr val="87929D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Frequently Used Stations</a:t>
              </a:r>
              <a:r>
                <a:rPr lang="en-US" b="1" i="1" dirty="0" smtClean="0">
                  <a:solidFill>
                    <a:srgbClr val="87929D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, </a:t>
              </a:r>
              <a:r>
                <a:rPr lang="en-US" b="1" i="1" dirty="0" smtClean="0">
                  <a:solidFill>
                    <a:srgbClr val="87929D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Proximity to 	Tourist Attractions</a:t>
              </a:r>
              <a:endParaRPr lang="en-US" b="1" dirty="0" smtClean="0">
                <a:solidFill>
                  <a:srgbClr val="606B76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pic>
        <p:nvPicPr>
          <p:cNvPr id="1026" name="Picture 2" descr="Divvy Single Ride | Divvy Bik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499" y="2406878"/>
            <a:ext cx="4209415" cy="336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34056" y="5844971"/>
            <a:ext cx="2415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A7A7A7"/>
                </a:solidFill>
              </a:rPr>
              <a:t>From divvybikes.com</a:t>
            </a:r>
            <a:endParaRPr lang="en-US" sz="1400" dirty="0">
              <a:solidFill>
                <a:srgbClr val="A7A7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06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1521" y="430473"/>
            <a:ext cx="10744200" cy="1741227"/>
          </a:xfrm>
          <a:prstGeom prst="rect">
            <a:avLst/>
          </a:prstGeom>
          <a:solidFill>
            <a:srgbClr val="606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DADA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7740" y="536306"/>
            <a:ext cx="10340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Number of Rides Per Month </a:t>
            </a:r>
            <a:r>
              <a:rPr lang="en-US" sz="40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Taken By </a:t>
            </a:r>
            <a:r>
              <a:rPr lang="en-US" sz="4000" b="1" dirty="0" err="1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Cyclistic</a:t>
            </a:r>
            <a:r>
              <a:rPr lang="en-US" sz="40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Members and Casual Riders Over the Past Year</a:t>
            </a:r>
            <a:endParaRPr lang="en-US" sz="40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414852" y="2926080"/>
            <a:ext cx="6747934" cy="3056467"/>
            <a:chOff x="2260601" y="2954867"/>
            <a:chExt cx="6747934" cy="305646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9" t="49678" r="13782" b="5754"/>
            <a:stretch/>
          </p:blipFill>
          <p:spPr>
            <a:xfrm>
              <a:off x="2260601" y="2954867"/>
              <a:ext cx="6747934" cy="305646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50" t="38443" r="38468" b="52791"/>
            <a:stretch/>
          </p:blipFill>
          <p:spPr>
            <a:xfrm>
              <a:off x="2980266" y="2954867"/>
              <a:ext cx="795868" cy="601132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567915" y="3120225"/>
            <a:ext cx="36118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87929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Ridership </a:t>
            </a:r>
            <a:r>
              <a:rPr lang="en-US" b="1" dirty="0" smtClean="0">
                <a:solidFill>
                  <a:srgbClr val="87929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shows similar seasonal ups and downs for both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87929D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87929D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87929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Casual rides peaks June-August, which is the only time of year where it exceeds member rides. </a:t>
            </a:r>
          </a:p>
          <a:p>
            <a:endParaRPr lang="en-US" b="1" dirty="0">
              <a:solidFill>
                <a:srgbClr val="87929D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88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1521" y="430475"/>
            <a:ext cx="10744200" cy="1558346"/>
          </a:xfrm>
          <a:prstGeom prst="rect">
            <a:avLst/>
          </a:prstGeom>
          <a:solidFill>
            <a:srgbClr val="606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DADA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1060" y="776528"/>
            <a:ext cx="10340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Weekly Ridership Differs Greatly Across Groups</a:t>
            </a:r>
            <a:endParaRPr lang="en-US" sz="40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252" y="2976034"/>
            <a:ext cx="33385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87929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Casual rides peak on weekends, where members ride the </a:t>
            </a:r>
            <a:r>
              <a:rPr lang="en-US" sz="2000" b="1" dirty="0" smtClean="0">
                <a:solidFill>
                  <a:srgbClr val="87929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87929D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87929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Casual riders take </a:t>
            </a:r>
            <a:r>
              <a:rPr lang="en-US" sz="2000" b="1" dirty="0" smtClean="0">
                <a:solidFill>
                  <a:srgbClr val="A27099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75% </a:t>
            </a:r>
            <a:r>
              <a:rPr lang="en-US" sz="2000" b="1" dirty="0" smtClean="0">
                <a:solidFill>
                  <a:srgbClr val="87929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more rides on a Sat/Sun than on a weekday</a:t>
            </a:r>
            <a:endParaRPr lang="en-US" sz="2000" b="1" dirty="0">
              <a:solidFill>
                <a:srgbClr val="87929D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1" t="42195" r="40943" b="11702"/>
          <a:stretch/>
        </p:blipFill>
        <p:spPr>
          <a:xfrm>
            <a:off x="3938501" y="2920561"/>
            <a:ext cx="4900699" cy="325220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8966201" y="2920561"/>
            <a:ext cx="2667000" cy="3378639"/>
            <a:chOff x="8839200" y="3116233"/>
            <a:chExt cx="2463800" cy="313266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089" t="43533" r="3974" b="7183"/>
            <a:stretch/>
          </p:blipFill>
          <p:spPr>
            <a:xfrm>
              <a:off x="8923867" y="3116233"/>
              <a:ext cx="2379133" cy="3132667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8839200" y="3217334"/>
              <a:ext cx="254000" cy="359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50" t="38443" r="38468" b="52791"/>
          <a:stretch/>
        </p:blipFill>
        <p:spPr>
          <a:xfrm>
            <a:off x="4643450" y="2976034"/>
            <a:ext cx="795868" cy="60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9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1521" y="430474"/>
            <a:ext cx="10744200" cy="1738329"/>
          </a:xfrm>
          <a:prstGeom prst="rect">
            <a:avLst/>
          </a:prstGeom>
          <a:solidFill>
            <a:srgbClr val="606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06B7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3460" y="531226"/>
            <a:ext cx="10095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Daily </a:t>
            </a:r>
            <a:r>
              <a:rPr lang="en-US" sz="4000" b="1" dirty="0" err="1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Cyclistic</a:t>
            </a:r>
            <a:r>
              <a:rPr lang="en-US" sz="40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Usage Differs for Members and Casual Riders</a:t>
            </a:r>
            <a:endParaRPr lang="en-US" sz="40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4157" y="2769330"/>
            <a:ext cx="61600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87929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 both groups, weekend </a:t>
            </a:r>
            <a:r>
              <a:rPr lang="en-US" sz="2000" b="1" dirty="0" smtClean="0">
                <a:solidFill>
                  <a:srgbClr val="87929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ridership peaks </a:t>
            </a:r>
            <a:r>
              <a:rPr lang="en-US" sz="2000" b="1" dirty="0" smtClean="0">
                <a:solidFill>
                  <a:srgbClr val="87929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 early </a:t>
            </a:r>
            <a:r>
              <a:rPr lang="en-US" sz="2000" b="1" dirty="0" smtClean="0">
                <a:solidFill>
                  <a:srgbClr val="87929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afternoon, with a smaller peak near midnight.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87929D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87929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 members, pronounced </a:t>
            </a:r>
            <a:r>
              <a:rPr lang="en-US" sz="2000" b="1" dirty="0" smtClean="0">
                <a:solidFill>
                  <a:srgbClr val="87929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weekday rush-hour peaks suggest that </a:t>
            </a:r>
            <a:r>
              <a:rPr lang="en-US" sz="2000" b="1" dirty="0" smtClean="0">
                <a:solidFill>
                  <a:srgbClr val="87929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large portion of them use </a:t>
            </a:r>
            <a:r>
              <a:rPr lang="en-US" sz="2000" b="1" dirty="0" err="1" smtClean="0">
                <a:solidFill>
                  <a:srgbClr val="87929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Cyclistic</a:t>
            </a:r>
            <a:r>
              <a:rPr lang="en-US" sz="2000" b="1" dirty="0" smtClean="0">
                <a:solidFill>
                  <a:srgbClr val="87929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on their </a:t>
            </a:r>
            <a:r>
              <a:rPr lang="en-US" sz="2000" b="1" dirty="0" smtClean="0">
                <a:solidFill>
                  <a:srgbClr val="87929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daily </a:t>
            </a:r>
            <a:r>
              <a:rPr lang="en-US" sz="2000" b="1" dirty="0" smtClean="0">
                <a:solidFill>
                  <a:srgbClr val="87929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commute</a:t>
            </a:r>
          </a:p>
          <a:p>
            <a:endParaRPr lang="en-US" sz="2000" b="1" dirty="0" smtClean="0">
              <a:solidFill>
                <a:srgbClr val="87929D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87929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Casual riders have smaller rush-hour peaks, which means there are </a:t>
            </a:r>
            <a:r>
              <a:rPr lang="en-US" sz="2000" b="1" dirty="0" smtClean="0">
                <a:solidFill>
                  <a:srgbClr val="87929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likely some </a:t>
            </a:r>
            <a:r>
              <a:rPr lang="en-US" sz="2000" b="1" dirty="0" smtClean="0">
                <a:solidFill>
                  <a:srgbClr val="A27099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“casual commuters” </a:t>
            </a:r>
            <a:r>
              <a:rPr lang="en-US" sz="2000" b="1" dirty="0" smtClean="0">
                <a:solidFill>
                  <a:srgbClr val="87929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too</a:t>
            </a:r>
            <a:endParaRPr lang="en-US" sz="2000" b="1" dirty="0" smtClean="0">
              <a:solidFill>
                <a:srgbClr val="87929D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606B7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could be a group to target for membership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48244" y="1716069"/>
            <a:ext cx="4247890" cy="4904180"/>
            <a:chOff x="7148244" y="1716069"/>
            <a:chExt cx="4247890" cy="490418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644" t="11967" r="7993" b="25356"/>
            <a:stretch/>
          </p:blipFill>
          <p:spPr>
            <a:xfrm>
              <a:off x="8008620" y="2514599"/>
              <a:ext cx="3387514" cy="410565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70" t="26184" r="83149" b="68388"/>
            <a:stretch/>
          </p:blipFill>
          <p:spPr>
            <a:xfrm>
              <a:off x="8356599" y="4762529"/>
              <a:ext cx="702733" cy="3556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70" t="43241" r="83149" b="51073"/>
            <a:stretch/>
          </p:blipFill>
          <p:spPr>
            <a:xfrm>
              <a:off x="8356599" y="2712444"/>
              <a:ext cx="702733" cy="372533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 rot="16200000">
              <a:off x="6803226" y="3099621"/>
              <a:ext cx="11795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606B76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Casual</a:t>
              </a:r>
              <a:endParaRPr lang="en-US" sz="2400" b="1" dirty="0">
                <a:solidFill>
                  <a:srgbClr val="606B76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6487194" y="4996245"/>
              <a:ext cx="17837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606B76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Members </a:t>
              </a:r>
              <a:endParaRPr lang="en-US" sz="2400" b="1" dirty="0">
                <a:solidFill>
                  <a:srgbClr val="606B76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133733" y="4155440"/>
              <a:ext cx="3067667" cy="411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8057060" y="4103015"/>
              <a:ext cx="3052232" cy="277002"/>
              <a:chOff x="8057060" y="4103015"/>
              <a:chExt cx="3052232" cy="277002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8057060" y="4103018"/>
                <a:ext cx="5990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ADAD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12am</a:t>
                </a:r>
                <a:endParaRPr lang="en-US" sz="1400" b="1" dirty="0">
                  <a:solidFill>
                    <a:srgbClr val="ADADAD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686977" y="4103018"/>
                <a:ext cx="5990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ADAD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5am</a:t>
                </a:r>
                <a:endParaRPr lang="en-US" sz="1400" b="1" dirty="0">
                  <a:solidFill>
                    <a:srgbClr val="ADADAD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9261014" y="4103017"/>
                <a:ext cx="5990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ADAD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10am</a:t>
                </a:r>
                <a:endParaRPr lang="en-US" sz="1400" b="1" dirty="0">
                  <a:solidFill>
                    <a:srgbClr val="ADADAD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885485" y="4103016"/>
                <a:ext cx="5990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ADAD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3pm</a:t>
                </a:r>
                <a:endParaRPr lang="en-US" sz="1400" b="1" dirty="0">
                  <a:solidFill>
                    <a:srgbClr val="ADADAD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0510214" y="4103015"/>
                <a:ext cx="5990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ADAD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8pm</a:t>
                </a:r>
                <a:endParaRPr lang="en-US" sz="1400" b="1" dirty="0">
                  <a:solidFill>
                    <a:srgbClr val="ADADAD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8133733" y="6208265"/>
              <a:ext cx="3067667" cy="411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8049677" y="6136167"/>
              <a:ext cx="3052232" cy="277002"/>
              <a:chOff x="8057060" y="4103015"/>
              <a:chExt cx="3052232" cy="27700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8057060" y="4103018"/>
                <a:ext cx="5990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ADAD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12am</a:t>
                </a:r>
                <a:endParaRPr lang="en-US" sz="1400" b="1" dirty="0">
                  <a:solidFill>
                    <a:srgbClr val="ADADAD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686977" y="4103018"/>
                <a:ext cx="5990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ADAD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5am</a:t>
                </a:r>
                <a:endParaRPr lang="en-US" sz="1400" b="1" dirty="0">
                  <a:solidFill>
                    <a:srgbClr val="ADADAD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9261014" y="4103017"/>
                <a:ext cx="5990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ADAD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10am</a:t>
                </a:r>
                <a:endParaRPr lang="en-US" sz="1400" b="1" dirty="0">
                  <a:solidFill>
                    <a:srgbClr val="ADADAD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9885485" y="4103016"/>
                <a:ext cx="5990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ADAD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3pm</a:t>
                </a:r>
                <a:endParaRPr lang="en-US" sz="1400" b="1" dirty="0">
                  <a:solidFill>
                    <a:srgbClr val="ADADAD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0510214" y="4103015"/>
                <a:ext cx="5990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ADADA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8pm</a:t>
                </a:r>
                <a:endParaRPr lang="en-US" sz="1400" b="1" dirty="0">
                  <a:solidFill>
                    <a:srgbClr val="ADADAD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 rot="16200000">
              <a:off x="6702236" y="4693282"/>
              <a:ext cx="23451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70707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Rides Per Hour</a:t>
              </a:r>
              <a:endParaRPr lang="en-US" sz="1400" b="1" dirty="0">
                <a:solidFill>
                  <a:srgbClr val="70707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6678574" y="2734732"/>
              <a:ext cx="23451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70707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Rides Per Hour</a:t>
              </a:r>
              <a:endParaRPr lang="en-US" sz="1400" b="1" dirty="0">
                <a:solidFill>
                  <a:srgbClr val="70707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6806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31521" y="430475"/>
            <a:ext cx="10744200" cy="1585070"/>
          </a:xfrm>
          <a:prstGeom prst="rect">
            <a:avLst/>
          </a:prstGeom>
          <a:solidFill>
            <a:srgbClr val="606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DADA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3642" y="497219"/>
            <a:ext cx="105999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Casual Riders and Members both use Classic Bikes the Most</a:t>
            </a:r>
            <a:endParaRPr lang="en-US" sz="44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85048" y="2477193"/>
            <a:ext cx="5267641" cy="3813824"/>
            <a:chOff x="668333" y="2693488"/>
            <a:chExt cx="5267641" cy="381382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51" t="14762" r="38923" b="42976"/>
            <a:stretch/>
          </p:blipFill>
          <p:spPr>
            <a:xfrm>
              <a:off x="1118507" y="3298688"/>
              <a:ext cx="4735285" cy="289832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161935" y="6107202"/>
              <a:ext cx="11795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949494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Casual</a:t>
              </a:r>
              <a:endParaRPr lang="en-US" sz="2000" b="1" dirty="0">
                <a:solidFill>
                  <a:srgbClr val="949494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52209" y="6107202"/>
              <a:ext cx="17837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949494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Members </a:t>
              </a:r>
              <a:endParaRPr lang="en-US" sz="2000" b="1" dirty="0">
                <a:solidFill>
                  <a:srgbClr val="949494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66527" y="2693488"/>
              <a:ext cx="28000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606B76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Popular Bike Types</a:t>
              </a:r>
              <a:endParaRPr lang="en-US" sz="2400" b="1" dirty="0">
                <a:solidFill>
                  <a:srgbClr val="606B76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-333424" y="4300445"/>
              <a:ext cx="24036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949494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Number of Rides</a:t>
              </a:r>
              <a:endParaRPr lang="en-US" sz="2000" b="1" dirty="0">
                <a:solidFill>
                  <a:srgbClr val="949494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84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31521" y="430474"/>
            <a:ext cx="10744200" cy="1990993"/>
          </a:xfrm>
          <a:prstGeom prst="rect">
            <a:avLst/>
          </a:prstGeom>
          <a:solidFill>
            <a:srgbClr val="606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DADA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3445" y="630691"/>
            <a:ext cx="95673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Casual Users Ride Longer and Farther than Members</a:t>
            </a:r>
            <a:endParaRPr lang="en-US" sz="4400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093049" y="2853719"/>
            <a:ext cx="4662550" cy="3481186"/>
            <a:chOff x="1247595" y="2847280"/>
            <a:chExt cx="4662550" cy="348118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07" t="12600" r="54071" b="40350"/>
            <a:stretch/>
          </p:blipFill>
          <p:spPr>
            <a:xfrm>
              <a:off x="1940312" y="2921621"/>
              <a:ext cx="3969833" cy="3125010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1628078" y="2847280"/>
              <a:ext cx="810322" cy="3298296"/>
              <a:chOff x="1628078" y="2847280"/>
              <a:chExt cx="810322" cy="3298296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628078" y="2847280"/>
                <a:ext cx="713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A7A7A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16</a:t>
                </a:r>
                <a:endParaRPr lang="en-US" dirty="0">
                  <a:solidFill>
                    <a:srgbClr val="A7A7A7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628078" y="3216612"/>
                <a:ext cx="713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A7A7A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14</a:t>
                </a:r>
                <a:endParaRPr lang="en-US" dirty="0">
                  <a:solidFill>
                    <a:srgbClr val="A7A7A7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628078" y="3604947"/>
                <a:ext cx="713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A7A7A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12</a:t>
                </a:r>
                <a:endParaRPr lang="en-US" dirty="0">
                  <a:solidFill>
                    <a:srgbClr val="A7A7A7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628078" y="3974279"/>
                <a:ext cx="713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A7A7A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10</a:t>
                </a:r>
                <a:endParaRPr lang="en-US" dirty="0">
                  <a:solidFill>
                    <a:srgbClr val="A7A7A7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724722" y="4343611"/>
                <a:ext cx="713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A7A7A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8</a:t>
                </a:r>
                <a:endParaRPr lang="en-US" dirty="0">
                  <a:solidFill>
                    <a:srgbClr val="A7A7A7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724722" y="4725700"/>
                <a:ext cx="713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A7A7A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6</a:t>
                </a:r>
                <a:endParaRPr lang="en-US" dirty="0">
                  <a:solidFill>
                    <a:srgbClr val="A7A7A7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724722" y="5093712"/>
                <a:ext cx="713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A7A7A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4</a:t>
                </a:r>
                <a:endParaRPr lang="en-US" dirty="0">
                  <a:solidFill>
                    <a:srgbClr val="A7A7A7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724722" y="5470610"/>
                <a:ext cx="713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A7A7A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2</a:t>
                </a:r>
                <a:endParaRPr lang="en-US" dirty="0">
                  <a:solidFill>
                    <a:srgbClr val="A7A7A7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724722" y="5776244"/>
                <a:ext cx="713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A7A7A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0</a:t>
                </a:r>
                <a:endParaRPr lang="en-US" dirty="0">
                  <a:solidFill>
                    <a:srgbClr val="A7A7A7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 rot="16200000">
              <a:off x="-51807" y="4171208"/>
              <a:ext cx="2968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696969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Median Ride Duration (min)</a:t>
              </a:r>
              <a:endParaRPr lang="en-US" b="1" dirty="0">
                <a:solidFill>
                  <a:srgbClr val="696969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668" y="5989912"/>
              <a:ext cx="846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696969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Casual</a:t>
              </a:r>
              <a:endParaRPr lang="en-US" sz="1600" dirty="0">
                <a:solidFill>
                  <a:srgbClr val="696969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66944" y="5976299"/>
              <a:ext cx="9684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696969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Member</a:t>
              </a:r>
              <a:endParaRPr lang="en-US" sz="1600" dirty="0">
                <a:solidFill>
                  <a:srgbClr val="696969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151339" y="2701656"/>
            <a:ext cx="4921083" cy="3666119"/>
            <a:chOff x="1072769" y="2662347"/>
            <a:chExt cx="4921083" cy="366611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13" t="11379" r="7198" b="39962"/>
            <a:stretch/>
          </p:blipFill>
          <p:spPr>
            <a:xfrm>
              <a:off x="1818067" y="2814768"/>
              <a:ext cx="4175785" cy="3231863"/>
            </a:xfrm>
            <a:prstGeom prst="rect">
              <a:avLst/>
            </a:prstGeom>
          </p:spPr>
        </p:pic>
        <p:grpSp>
          <p:nvGrpSpPr>
            <p:cNvPr id="27" name="Group 26"/>
            <p:cNvGrpSpPr/>
            <p:nvPr/>
          </p:nvGrpSpPr>
          <p:grpSpPr>
            <a:xfrm>
              <a:off x="1432261" y="2662347"/>
              <a:ext cx="836946" cy="3490386"/>
              <a:chOff x="1432261" y="2662347"/>
              <a:chExt cx="836946" cy="3490386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432261" y="2662347"/>
                <a:ext cx="713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A7A7A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2.0</a:t>
                </a:r>
                <a:endParaRPr lang="en-US" dirty="0">
                  <a:solidFill>
                    <a:srgbClr val="A7A7A7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432261" y="3463440"/>
                <a:ext cx="713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A7A7A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1.5</a:t>
                </a:r>
                <a:endParaRPr lang="en-US" dirty="0">
                  <a:solidFill>
                    <a:srgbClr val="A7A7A7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38177" y="4249212"/>
                <a:ext cx="713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A7A7A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1.0</a:t>
                </a:r>
                <a:endParaRPr lang="en-US" dirty="0">
                  <a:solidFill>
                    <a:srgbClr val="A7A7A7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441084" y="5044577"/>
                <a:ext cx="713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A7A7A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0.5</a:t>
                </a:r>
                <a:endParaRPr lang="en-US" dirty="0">
                  <a:solidFill>
                    <a:srgbClr val="A7A7A7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555529" y="5783401"/>
                <a:ext cx="713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A7A7A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0</a:t>
                </a:r>
                <a:endParaRPr lang="en-US" dirty="0">
                  <a:solidFill>
                    <a:srgbClr val="A7A7A7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 rot="16200000">
              <a:off x="-226633" y="4184821"/>
              <a:ext cx="2968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696969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Median Ride Distance (km)</a:t>
              </a:r>
              <a:endParaRPr lang="en-US" b="1" dirty="0">
                <a:solidFill>
                  <a:srgbClr val="696969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11595" y="5989912"/>
              <a:ext cx="846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696969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Casual</a:t>
              </a:r>
              <a:endParaRPr lang="en-US" sz="1600" dirty="0">
                <a:solidFill>
                  <a:srgbClr val="696969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37773" y="5976299"/>
              <a:ext cx="9684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696969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Member</a:t>
              </a:r>
              <a:endParaRPr lang="en-US" sz="1600" dirty="0">
                <a:solidFill>
                  <a:srgbClr val="696969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891763" y="6384065"/>
            <a:ext cx="4198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A7A7A7"/>
                </a:solidFill>
              </a:rPr>
              <a:t>***p&lt;.001, Wilcoxon Rank Sum Test</a:t>
            </a:r>
            <a:endParaRPr lang="en-US" sz="1400" dirty="0">
              <a:solidFill>
                <a:srgbClr val="A7A7A7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884140" y="2701656"/>
            <a:ext cx="1916430" cy="139616"/>
            <a:chOff x="7821930" y="2636550"/>
            <a:chExt cx="1916430" cy="139616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7821930" y="2651761"/>
              <a:ext cx="1916430" cy="0"/>
            </a:xfrm>
            <a:prstGeom prst="line">
              <a:avLst/>
            </a:prstGeom>
            <a:ln w="28575">
              <a:solidFill>
                <a:srgbClr val="A7A7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7824490" y="2640360"/>
              <a:ext cx="0" cy="135806"/>
            </a:xfrm>
            <a:prstGeom prst="line">
              <a:avLst/>
            </a:prstGeom>
            <a:ln w="28575">
              <a:solidFill>
                <a:srgbClr val="A7A7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9723120" y="2636550"/>
              <a:ext cx="0" cy="135806"/>
            </a:xfrm>
            <a:prstGeom prst="line">
              <a:avLst/>
            </a:prstGeom>
            <a:ln w="28575">
              <a:solidFill>
                <a:srgbClr val="A7A7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2632302" y="2791998"/>
            <a:ext cx="1916430" cy="139616"/>
            <a:chOff x="7821930" y="2636550"/>
            <a:chExt cx="1916430" cy="139616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7821930" y="2651761"/>
              <a:ext cx="1916430" cy="0"/>
            </a:xfrm>
            <a:prstGeom prst="line">
              <a:avLst/>
            </a:prstGeom>
            <a:ln w="28575">
              <a:solidFill>
                <a:srgbClr val="A7A7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7824490" y="2640360"/>
              <a:ext cx="0" cy="135806"/>
            </a:xfrm>
            <a:prstGeom prst="line">
              <a:avLst/>
            </a:prstGeom>
            <a:ln w="28575">
              <a:solidFill>
                <a:srgbClr val="A7A7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9723120" y="2636550"/>
              <a:ext cx="0" cy="135806"/>
            </a:xfrm>
            <a:prstGeom prst="line">
              <a:avLst/>
            </a:prstGeom>
            <a:ln w="28575">
              <a:solidFill>
                <a:srgbClr val="A7A7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294494" y="2495808"/>
            <a:ext cx="101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A7A7A7"/>
                </a:solidFill>
              </a:rPr>
              <a:t>***</a:t>
            </a:r>
            <a:endParaRPr lang="en-US" dirty="0">
              <a:solidFill>
                <a:srgbClr val="A7A7A7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580860" y="2428824"/>
            <a:ext cx="101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A7A7A7"/>
                </a:solidFill>
              </a:rPr>
              <a:t>***</a:t>
            </a:r>
            <a:endParaRPr lang="en-US" dirty="0">
              <a:solidFill>
                <a:srgbClr val="A7A7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13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25120" y="359448"/>
            <a:ext cx="11647685" cy="1662791"/>
            <a:chOff x="731521" y="359448"/>
            <a:chExt cx="10831483" cy="1662791"/>
          </a:xfrm>
        </p:grpSpPr>
        <p:sp>
          <p:nvSpPr>
            <p:cNvPr id="3" name="Rectangle 2"/>
            <p:cNvSpPr/>
            <p:nvPr/>
          </p:nvSpPr>
          <p:spPr>
            <a:xfrm>
              <a:off x="731521" y="359448"/>
              <a:ext cx="10744200" cy="1662791"/>
            </a:xfrm>
            <a:prstGeom prst="rect">
              <a:avLst/>
            </a:prstGeom>
            <a:solidFill>
              <a:srgbClr val="606B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DADAD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87594" y="502457"/>
              <a:ext cx="1057541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Most Popular Start Stations Mostly Differ Between Casual Riders and Members</a:t>
              </a:r>
              <a:endParaRPr lang="en-US" sz="40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86647" y="2345151"/>
            <a:ext cx="5189534" cy="3475572"/>
            <a:chOff x="6330714" y="2112427"/>
            <a:chExt cx="5189534" cy="3475572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71" t="60301" r="33157" b="884"/>
            <a:stretch/>
          </p:blipFill>
          <p:spPr>
            <a:xfrm>
              <a:off x="6583680" y="2926080"/>
              <a:ext cx="4936568" cy="2661919"/>
            </a:xfrm>
            <a:prstGeom prst="rect">
              <a:avLst/>
            </a:prstGeom>
          </p:spPr>
        </p:pic>
        <p:grpSp>
          <p:nvGrpSpPr>
            <p:cNvPr id="42" name="Group 41"/>
            <p:cNvGrpSpPr/>
            <p:nvPr/>
          </p:nvGrpSpPr>
          <p:grpSpPr>
            <a:xfrm>
              <a:off x="6330714" y="2726765"/>
              <a:ext cx="713678" cy="1890558"/>
              <a:chOff x="916187" y="2741626"/>
              <a:chExt cx="713678" cy="1890558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916187" y="3285353"/>
                <a:ext cx="713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A7A7A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2</a:t>
                </a:r>
                <a:endParaRPr lang="en-US" dirty="0">
                  <a:solidFill>
                    <a:srgbClr val="A7A7A7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916187" y="3807085"/>
                <a:ext cx="713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A7A7A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</a:t>
                </a:r>
                <a:endParaRPr lang="en-US" dirty="0">
                  <a:solidFill>
                    <a:srgbClr val="A7A7A7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916187" y="4262852"/>
                <a:ext cx="713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A7A7A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0</a:t>
                </a:r>
                <a:endParaRPr lang="en-US" dirty="0">
                  <a:solidFill>
                    <a:srgbClr val="A7A7A7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916187" y="2741626"/>
                <a:ext cx="713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A7A7A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lang="en-US" dirty="0">
                  <a:solidFill>
                    <a:srgbClr val="A7A7A7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8171112" y="2112427"/>
              <a:ext cx="2968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696969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Members</a:t>
              </a:r>
              <a:endParaRPr lang="en-US" sz="2800" b="1" dirty="0">
                <a:solidFill>
                  <a:srgbClr val="696969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00584" y="2268207"/>
            <a:ext cx="5471479" cy="3553265"/>
            <a:chOff x="489902" y="2034734"/>
            <a:chExt cx="5471479" cy="3553265"/>
          </a:xfrm>
        </p:grpSpPr>
        <p:grpSp>
          <p:nvGrpSpPr>
            <p:cNvPr id="9" name="Group 8"/>
            <p:cNvGrpSpPr/>
            <p:nvPr/>
          </p:nvGrpSpPr>
          <p:grpSpPr>
            <a:xfrm>
              <a:off x="489902" y="2034734"/>
              <a:ext cx="5471479" cy="3553265"/>
              <a:chOff x="489902" y="2034734"/>
              <a:chExt cx="5471479" cy="3553265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577" t="12153" r="35171" b="51402"/>
              <a:stretch/>
            </p:blipFill>
            <p:spPr>
              <a:xfrm>
                <a:off x="1137920" y="3088640"/>
                <a:ext cx="4823461" cy="2499359"/>
              </a:xfrm>
              <a:prstGeom prst="rect">
                <a:avLst/>
              </a:prstGeom>
            </p:spPr>
          </p:pic>
          <p:sp>
            <p:nvSpPr>
              <p:cNvPr id="36" name="TextBox 35"/>
              <p:cNvSpPr txBox="1"/>
              <p:nvPr/>
            </p:nvSpPr>
            <p:spPr>
              <a:xfrm rot="16200000">
                <a:off x="-309214" y="3426578"/>
                <a:ext cx="19675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696969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Percent of Rides</a:t>
                </a:r>
                <a:endParaRPr lang="en-US" b="1" dirty="0">
                  <a:solidFill>
                    <a:srgbClr val="696969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16187" y="2741626"/>
                <a:ext cx="713678" cy="1890558"/>
                <a:chOff x="916187" y="2741626"/>
                <a:chExt cx="713678" cy="1890558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916187" y="3285353"/>
                  <a:ext cx="713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A7A7A7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2</a:t>
                  </a:r>
                  <a:endParaRPr lang="en-US" dirty="0">
                    <a:solidFill>
                      <a:srgbClr val="A7A7A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916187" y="3817245"/>
                  <a:ext cx="713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A7A7A7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1</a:t>
                  </a:r>
                  <a:endParaRPr lang="en-US" dirty="0">
                    <a:solidFill>
                      <a:srgbClr val="A7A7A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916187" y="4262852"/>
                  <a:ext cx="713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A7A7A7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0</a:t>
                  </a:r>
                  <a:endParaRPr lang="en-US" dirty="0">
                    <a:solidFill>
                      <a:srgbClr val="A7A7A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916187" y="2741626"/>
                  <a:ext cx="713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A7A7A7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3</a:t>
                  </a:r>
                  <a:endParaRPr lang="en-US" dirty="0">
                    <a:solidFill>
                      <a:srgbClr val="A7A7A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2675598" y="2034734"/>
                <a:ext cx="29681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696969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Casual</a:t>
                </a:r>
                <a:endParaRPr lang="en-US" sz="2800" b="1" dirty="0">
                  <a:solidFill>
                    <a:srgbClr val="696969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1574015" y="2803181"/>
              <a:ext cx="12000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696969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Navy Pier</a:t>
              </a:r>
              <a:endParaRPr lang="en-US" sz="1400" b="1" dirty="0">
                <a:solidFill>
                  <a:srgbClr val="696969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H="1">
              <a:off x="1473914" y="3013299"/>
              <a:ext cx="142381" cy="80954"/>
            </a:xfrm>
            <a:prstGeom prst="straightConnector1">
              <a:avLst/>
            </a:prstGeom>
            <a:ln>
              <a:solidFill>
                <a:srgbClr val="606B7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785156" y="5831188"/>
            <a:ext cx="5015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A27099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 locations accounted for </a:t>
            </a:r>
            <a:r>
              <a:rPr lang="en-US" b="1" u="sng" dirty="0" smtClean="0">
                <a:solidFill>
                  <a:srgbClr val="A27099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12.3%</a:t>
            </a:r>
            <a:r>
              <a:rPr lang="en-US" dirty="0" smtClean="0">
                <a:solidFill>
                  <a:srgbClr val="A27099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of rides that started at docking stations </a:t>
            </a:r>
            <a:endParaRPr lang="en-US" dirty="0">
              <a:solidFill>
                <a:srgbClr val="A27099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05214" y="5831188"/>
            <a:ext cx="5015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47EA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 locations accounted for </a:t>
            </a:r>
            <a:r>
              <a:rPr lang="en-US" b="1" u="sng" dirty="0" smtClean="0">
                <a:solidFill>
                  <a:srgbClr val="347EA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7.6%</a:t>
            </a:r>
            <a:r>
              <a:rPr lang="en-US" dirty="0" smtClean="0">
                <a:solidFill>
                  <a:srgbClr val="347EA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of rides that started at docking stations </a:t>
            </a:r>
            <a:endParaRPr lang="en-US" dirty="0">
              <a:solidFill>
                <a:srgbClr val="347EA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77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31521" y="338154"/>
            <a:ext cx="10744200" cy="1446550"/>
            <a:chOff x="731521" y="338154"/>
            <a:chExt cx="10744200" cy="1446550"/>
          </a:xfrm>
        </p:grpSpPr>
        <p:sp>
          <p:nvSpPr>
            <p:cNvPr id="10" name="Rectangle 9"/>
            <p:cNvSpPr/>
            <p:nvPr/>
          </p:nvSpPr>
          <p:spPr>
            <a:xfrm>
              <a:off x="731521" y="430474"/>
              <a:ext cx="10744200" cy="1354229"/>
            </a:xfrm>
            <a:prstGeom prst="rect">
              <a:avLst/>
            </a:prstGeom>
            <a:solidFill>
              <a:srgbClr val="606B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ADADAD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747" y="338154"/>
              <a:ext cx="1040237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Most Popular Casual Rider Start Stations are Near Touris</a:t>
              </a:r>
              <a:r>
                <a:rPr lang="en-US" sz="4400" b="1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 Attractions</a:t>
              </a:r>
              <a:endParaRPr lang="en-US" sz="44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63955" y="1586266"/>
            <a:ext cx="9344630" cy="4662778"/>
            <a:chOff x="1273215" y="1637817"/>
            <a:chExt cx="9344630" cy="4662778"/>
          </a:xfrm>
        </p:grpSpPr>
        <p:grpSp>
          <p:nvGrpSpPr>
            <p:cNvPr id="8" name="Group 7"/>
            <p:cNvGrpSpPr/>
            <p:nvPr/>
          </p:nvGrpSpPr>
          <p:grpSpPr>
            <a:xfrm>
              <a:off x="1273215" y="1637817"/>
              <a:ext cx="9344630" cy="4662778"/>
              <a:chOff x="983848" y="1047508"/>
              <a:chExt cx="9344630" cy="4662778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2"/>
              <a:srcRect l="48688" t="32920" r="37665" b="33717"/>
              <a:stretch/>
            </p:blipFill>
            <p:spPr>
              <a:xfrm>
                <a:off x="7284335" y="1047508"/>
                <a:ext cx="3044143" cy="4651203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983848" y="2540187"/>
                <a:ext cx="6481822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smtClean="0">
                    <a:solidFill>
                      <a:srgbClr val="696969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Streeter and Grand (Navy Pier)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err="1" smtClean="0">
                    <a:solidFill>
                      <a:srgbClr val="696969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Millenium</a:t>
                </a:r>
                <a:r>
                  <a:rPr lang="en-US" sz="2000" b="1" dirty="0" smtClean="0">
                    <a:solidFill>
                      <a:srgbClr val="696969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Park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smtClean="0">
                    <a:solidFill>
                      <a:srgbClr val="696969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Michigan and Oak  (Magnificent Mile)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smtClean="0">
                    <a:solidFill>
                      <a:srgbClr val="696969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Lakeshore and Monroe (Maggie Daley Park)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err="1" smtClean="0">
                    <a:solidFill>
                      <a:srgbClr val="696969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Shedd</a:t>
                </a:r>
                <a:r>
                  <a:rPr lang="en-US" sz="2000" b="1" dirty="0" smtClean="0">
                    <a:solidFill>
                      <a:srgbClr val="696969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Aquarium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smtClean="0">
                    <a:solidFill>
                      <a:srgbClr val="3586A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Theater on the Lake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smtClean="0">
                    <a:solidFill>
                      <a:srgbClr val="3586A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Wells and Concord (Lincoln Park)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smtClean="0">
                    <a:solidFill>
                      <a:srgbClr val="696969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Indiana and Roosevelt (Grant Park)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smtClean="0">
                    <a:solidFill>
                      <a:srgbClr val="696969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Lakeshore and North (Lakefront)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smtClean="0">
                    <a:solidFill>
                      <a:srgbClr val="696969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Clark and Lincoln</a:t>
                </a:r>
                <a:r>
                  <a:rPr lang="en-US" b="1" dirty="0" smtClean="0">
                    <a:solidFill>
                      <a:srgbClr val="696969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(Lincoln Park/Zoo)</a:t>
                </a:r>
                <a:endParaRPr lang="en-US" sz="2000" b="1" dirty="0" smtClean="0">
                  <a:solidFill>
                    <a:srgbClr val="696969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983848" y="1318287"/>
                <a:ext cx="362287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rgbClr val="606B7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Casual Rider Top 10 Start Stations</a:t>
                </a:r>
                <a:endParaRPr lang="en-US" sz="3200" b="1" dirty="0">
                  <a:solidFill>
                    <a:srgbClr val="606B76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2" name="Straight Connector 11"/>
            <p:cNvCxnSpPr/>
            <p:nvPr/>
          </p:nvCxnSpPr>
          <p:spPr>
            <a:xfrm>
              <a:off x="1388966" y="3020979"/>
              <a:ext cx="3657600" cy="0"/>
            </a:xfrm>
            <a:prstGeom prst="line">
              <a:avLst/>
            </a:prstGeom>
            <a:ln w="19050">
              <a:solidFill>
                <a:srgbClr val="696969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774986" y="6358560"/>
            <a:ext cx="3262320" cy="369332"/>
            <a:chOff x="7078550" y="6327585"/>
            <a:chExt cx="3262320" cy="369332"/>
          </a:xfrm>
        </p:grpSpPr>
        <p:sp>
          <p:nvSpPr>
            <p:cNvPr id="15" name="Rectangle 14"/>
            <p:cNvSpPr/>
            <p:nvPr/>
          </p:nvSpPr>
          <p:spPr>
            <a:xfrm>
              <a:off x="7259642" y="6327585"/>
              <a:ext cx="30812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949494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- Shared Top 10 across groups</a:t>
              </a:r>
              <a:endParaRPr lang="en-US" dirty="0">
                <a:solidFill>
                  <a:srgbClr val="949494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78550" y="6435467"/>
              <a:ext cx="181092" cy="159598"/>
            </a:xfrm>
            <a:prstGeom prst="rect">
              <a:avLst/>
            </a:prstGeom>
            <a:solidFill>
              <a:srgbClr val="3586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8297354" y="6358560"/>
            <a:ext cx="15783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949494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From Google Maps</a:t>
            </a:r>
            <a:endParaRPr lang="en-US" sz="1400" dirty="0">
              <a:solidFill>
                <a:srgbClr val="9494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4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7720</TotalTime>
  <Words>622</Words>
  <Application>Microsoft Office PowerPoint</Application>
  <PresentationFormat>Widescreen</PresentationFormat>
  <Paragraphs>134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Smith</dc:creator>
  <cp:lastModifiedBy>Jennifer Smith</cp:lastModifiedBy>
  <cp:revision>65</cp:revision>
  <dcterms:created xsi:type="dcterms:W3CDTF">2021-10-20T15:06:27Z</dcterms:created>
  <dcterms:modified xsi:type="dcterms:W3CDTF">2021-11-10T20:55:26Z</dcterms:modified>
</cp:coreProperties>
</file>