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77262" autoAdjust="0"/>
  </p:normalViewPr>
  <p:slideViewPr>
    <p:cSldViewPr snapToGrid="0">
      <p:cViewPr varScale="1">
        <p:scale>
          <a:sx n="117" d="100"/>
          <a:sy n="117" d="100"/>
        </p:scale>
        <p:origin x="30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18-7-2019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19536" y="2676339"/>
            <a:ext cx="8352928" cy="1505322"/>
          </a:xfrm>
        </p:spPr>
        <p:txBody>
          <a:bodyPr/>
          <a:lstStyle/>
          <a:p>
            <a:pPr algn="ctr"/>
            <a:r>
              <a:rPr lang="en-US" dirty="0" smtClean="0"/>
              <a:t>Overview of Modern Web Frameworks </a:t>
            </a:r>
            <a:r>
              <a:rPr lang="en-US" smtClean="0"/>
              <a:t>&amp;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Web Development Frameworks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0155747" cy="5090407"/>
          </a:xfrm>
        </p:spPr>
        <p:txBody>
          <a:bodyPr>
            <a:normAutofit fontScale="92500"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HTML5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Stands </a:t>
            </a:r>
            <a:r>
              <a:rPr lang="en-US" sz="1600" dirty="0">
                <a:solidFill>
                  <a:schemeClr val="tx1"/>
                </a:solidFill>
              </a:rPr>
              <a:t>for </a:t>
            </a:r>
            <a:r>
              <a:rPr lang="en-US" sz="1600" dirty="0" err="1">
                <a:solidFill>
                  <a:schemeClr val="tx1"/>
                </a:solidFill>
              </a:rPr>
              <a:t>HyperText</a:t>
            </a:r>
            <a:r>
              <a:rPr lang="en-US" sz="1600" dirty="0">
                <a:solidFill>
                  <a:schemeClr val="tx1"/>
                </a:solidFill>
              </a:rPr>
              <a:t> Markup </a:t>
            </a:r>
            <a:r>
              <a:rPr lang="en-US" sz="1600" dirty="0" smtClean="0">
                <a:solidFill>
                  <a:schemeClr val="tx1"/>
                </a:solidFill>
              </a:rPr>
              <a:t>Language. Provides </a:t>
            </a:r>
            <a:r>
              <a:rPr lang="en-US" sz="1600" dirty="0">
                <a:solidFill>
                  <a:schemeClr val="tx1"/>
                </a:solidFill>
              </a:rPr>
              <a:t>a way for developers to semantically "markup" web </a:t>
            </a:r>
            <a:r>
              <a:rPr lang="en-US" sz="1600" dirty="0" smtClean="0">
                <a:solidFill>
                  <a:schemeClr val="tx1"/>
                </a:solidFill>
              </a:rPr>
              <a:t>pages. Written </a:t>
            </a:r>
            <a:r>
              <a:rPr lang="en-US" sz="1600" dirty="0">
                <a:solidFill>
                  <a:schemeClr val="tx1"/>
                </a:solidFill>
              </a:rPr>
              <a:t>using a series of </a:t>
            </a:r>
            <a:r>
              <a:rPr lang="en-US" sz="1600" dirty="0" smtClean="0">
                <a:solidFill>
                  <a:schemeClr val="tx1"/>
                </a:solidFill>
              </a:rPr>
              <a:t>tags. Those tags </a:t>
            </a:r>
            <a:r>
              <a:rPr lang="en-US" sz="1600" dirty="0">
                <a:solidFill>
                  <a:schemeClr val="tx1"/>
                </a:solidFill>
              </a:rPr>
              <a:t>are parsed by web browsers and the result is displayed visually to the </a:t>
            </a:r>
            <a:r>
              <a:rPr lang="en-US" sz="1600" dirty="0" smtClean="0">
                <a:solidFill>
                  <a:schemeClr val="tx1"/>
                </a:solidFill>
              </a:rPr>
              <a:t>user. HTML </a:t>
            </a:r>
            <a:r>
              <a:rPr lang="en-US" sz="1600" dirty="0">
                <a:solidFill>
                  <a:schemeClr val="tx1"/>
                </a:solidFill>
              </a:rPr>
              <a:t>can include other technologies like JavaScript for scripting, CSS for format and structure, and </a:t>
            </a:r>
            <a:r>
              <a:rPr lang="en-US" sz="1600" dirty="0" smtClean="0">
                <a:solidFill>
                  <a:schemeClr val="tx1"/>
                </a:solidFill>
              </a:rPr>
              <a:t>more.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CSS3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Stands </a:t>
            </a:r>
            <a:r>
              <a:rPr lang="en-US" sz="1600" dirty="0">
                <a:solidFill>
                  <a:schemeClr val="tx1"/>
                </a:solidFill>
              </a:rPr>
              <a:t>for Cascading Style </a:t>
            </a:r>
            <a:r>
              <a:rPr lang="en-US" sz="1600" dirty="0" smtClean="0">
                <a:solidFill>
                  <a:schemeClr val="tx1"/>
                </a:solidFill>
              </a:rPr>
              <a:t>Sheets. Used </a:t>
            </a:r>
            <a:r>
              <a:rPr lang="en-US" sz="1600" dirty="0">
                <a:solidFill>
                  <a:schemeClr val="tx1"/>
                </a:solidFill>
              </a:rPr>
              <a:t>to describe the structure and presentation of a web </a:t>
            </a:r>
            <a:r>
              <a:rPr lang="en-US" sz="1600" dirty="0" smtClean="0">
                <a:solidFill>
                  <a:schemeClr val="tx1"/>
                </a:solidFill>
              </a:rPr>
              <a:t>page. Properties </a:t>
            </a:r>
            <a:r>
              <a:rPr lang="en-US" sz="1600" dirty="0">
                <a:solidFill>
                  <a:schemeClr val="tx1"/>
                </a:solidFill>
              </a:rPr>
              <a:t>include the ability to format type, backgrounds, lists, paragraphs, borders, the layout of a page, and a lot </a:t>
            </a:r>
            <a:r>
              <a:rPr lang="en-US" sz="1600" dirty="0" smtClean="0">
                <a:solidFill>
                  <a:schemeClr val="tx1"/>
                </a:solidFill>
              </a:rPr>
              <a:t>more. CSS </a:t>
            </a:r>
            <a:r>
              <a:rPr lang="en-US" sz="1600" dirty="0">
                <a:solidFill>
                  <a:schemeClr val="tx1"/>
                </a:solidFill>
              </a:rPr>
              <a:t>can also allow the same markup to be presented in different styles for different rendering </a:t>
            </a:r>
            <a:r>
              <a:rPr lang="en-US" sz="1600" dirty="0" smtClean="0">
                <a:solidFill>
                  <a:schemeClr val="tx1"/>
                </a:solidFill>
              </a:rPr>
              <a:t>methods (Responsive </a:t>
            </a:r>
            <a:r>
              <a:rPr lang="en-US" sz="1600" dirty="0">
                <a:solidFill>
                  <a:schemeClr val="tx1"/>
                </a:solidFill>
              </a:rPr>
              <a:t>Web </a:t>
            </a:r>
            <a:r>
              <a:rPr lang="en-US" sz="1600" dirty="0" smtClean="0">
                <a:solidFill>
                  <a:schemeClr val="tx1"/>
                </a:solidFill>
              </a:rPr>
              <a:t>Design).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JavaScript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Implemented </a:t>
            </a:r>
            <a:r>
              <a:rPr lang="en-US" sz="1600" dirty="0">
                <a:solidFill>
                  <a:schemeClr val="tx1"/>
                </a:solidFill>
              </a:rPr>
              <a:t>as part of a web page to provide enhanced user interfaces, interactions, conditional logic, calculations, validation, and </a:t>
            </a:r>
            <a:r>
              <a:rPr lang="en-US" sz="1600" dirty="0" smtClean="0">
                <a:solidFill>
                  <a:schemeClr val="tx1"/>
                </a:solidFill>
              </a:rPr>
              <a:t>more. Use </a:t>
            </a:r>
            <a:r>
              <a:rPr lang="en-US" sz="1600" dirty="0">
                <a:solidFill>
                  <a:schemeClr val="tx1"/>
                </a:solidFill>
              </a:rPr>
              <a:t>of JavaScript diminished for almost a decade during the “Flash” </a:t>
            </a:r>
            <a:r>
              <a:rPr lang="en-US" sz="1600" dirty="0" smtClean="0">
                <a:solidFill>
                  <a:schemeClr val="tx1"/>
                </a:solidFill>
              </a:rPr>
              <a:t>era. The advent of web-based APIs, </a:t>
            </a:r>
            <a:r>
              <a:rPr lang="en-US" sz="1600" dirty="0">
                <a:solidFill>
                  <a:schemeClr val="tx1"/>
                </a:solidFill>
              </a:rPr>
              <a:t>asynchronous </a:t>
            </a:r>
            <a:r>
              <a:rPr lang="en-US" sz="1600" dirty="0" smtClean="0">
                <a:solidFill>
                  <a:schemeClr val="tx1"/>
                </a:solidFill>
              </a:rPr>
              <a:t>coding, </a:t>
            </a:r>
            <a:r>
              <a:rPr lang="en-US" sz="1600" dirty="0">
                <a:solidFill>
                  <a:schemeClr val="tx1"/>
                </a:solidFill>
              </a:rPr>
              <a:t>and numerous other JavaScript-related libraries have helped return JavaScript to the </a:t>
            </a:r>
            <a:r>
              <a:rPr lang="en-US" sz="1600" dirty="0" smtClean="0">
                <a:solidFill>
                  <a:schemeClr val="tx1"/>
                </a:solidFill>
              </a:rPr>
              <a:t>spotlight. Today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>
                <a:solidFill>
                  <a:schemeClr val="tx1"/>
                </a:solidFill>
              </a:rPr>
              <a:t>JavaScript </a:t>
            </a:r>
            <a:r>
              <a:rPr lang="en-US" sz="1600" smtClean="0">
                <a:solidFill>
                  <a:schemeClr val="tx1"/>
                </a:solidFill>
              </a:rPr>
              <a:t>powers </a:t>
            </a:r>
            <a:r>
              <a:rPr lang="en-US" sz="1600" dirty="0">
                <a:solidFill>
                  <a:schemeClr val="tx1"/>
                </a:solidFill>
              </a:rPr>
              <a:t>the Modern Web Architecture Model and </a:t>
            </a:r>
            <a:r>
              <a:rPr lang="en-US" sz="1600" dirty="0" smtClean="0">
                <a:solidFill>
                  <a:schemeClr val="tx1"/>
                </a:solidFill>
              </a:rPr>
              <a:t>ties in with the </a:t>
            </a:r>
            <a:r>
              <a:rPr lang="en-US" sz="1600" smtClean="0">
                <a:solidFill>
                  <a:schemeClr val="tx1"/>
                </a:solidFill>
              </a:rPr>
              <a:t>"JavaScript-everywhere" paradigm.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HTML5, CSS3, and JavaScript</a:t>
            </a:r>
            <a:endParaRPr lang="en-US" dirty="0"/>
          </a:p>
        </p:txBody>
      </p:sp>
      <p:pic>
        <p:nvPicPr>
          <p:cNvPr id="6" name="Picture 3" descr="C:\Users\zak\Desktop\html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941" y="1808414"/>
            <a:ext cx="726398" cy="10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zak\Desktop\c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941" y="3308974"/>
            <a:ext cx="726398" cy="10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zak\Desktop\java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941" y="5149180"/>
            <a:ext cx="726398" cy="10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2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Web Development Frameworks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9980215" cy="46799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Short </a:t>
            </a:r>
            <a:r>
              <a:rPr lang="en-US" sz="1600" dirty="0">
                <a:solidFill>
                  <a:schemeClr val="tx1"/>
                </a:solidFill>
              </a:rPr>
              <a:t>for Syntactically Awesome Style </a:t>
            </a:r>
            <a:r>
              <a:rPr lang="en-US" sz="1600" dirty="0" smtClean="0">
                <a:solidFill>
                  <a:schemeClr val="tx1"/>
                </a:solidFill>
              </a:rPr>
              <a:t>Sheets.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Preprocessor </a:t>
            </a:r>
            <a:r>
              <a:rPr lang="en-US" sz="1600" dirty="0">
                <a:solidFill>
                  <a:schemeClr val="tx1"/>
                </a:solidFill>
              </a:rPr>
              <a:t>scripting language that is interpreted or compiled into </a:t>
            </a:r>
            <a:r>
              <a:rPr lang="en-US" sz="1600" dirty="0" smtClean="0">
                <a:solidFill>
                  <a:schemeClr val="tx1"/>
                </a:solidFill>
              </a:rPr>
              <a:t>CSS.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err="1" smtClean="0">
                <a:solidFill>
                  <a:schemeClr val="tx1"/>
                </a:solidFill>
              </a:rPr>
              <a:t>SassScript</a:t>
            </a:r>
            <a:r>
              <a:rPr lang="en-US" sz="1600" dirty="0" smtClean="0">
                <a:solidFill>
                  <a:schemeClr val="tx1"/>
                </a:solidFill>
              </a:rPr>
              <a:t> is </a:t>
            </a:r>
            <a:r>
              <a:rPr lang="en-US" sz="1600" dirty="0">
                <a:solidFill>
                  <a:schemeClr val="tx1"/>
                </a:solidFill>
              </a:rPr>
              <a:t>the scripting </a:t>
            </a:r>
            <a:r>
              <a:rPr lang="en-US" sz="1600" dirty="0" smtClean="0">
                <a:solidFill>
                  <a:schemeClr val="tx1"/>
                </a:solidFill>
              </a:rPr>
              <a:t>language.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CSS3 </a:t>
            </a:r>
            <a:r>
              <a:rPr lang="en-US" sz="1600" dirty="0">
                <a:solidFill>
                  <a:schemeClr val="tx1"/>
                </a:solidFill>
              </a:rPr>
              <a:t>consists of a series of selectors and pseudo-selectors that group rules that apply to them. </a:t>
            </a:r>
            <a:r>
              <a:rPr lang="en-US" sz="1600" dirty="0" smtClean="0">
                <a:solidFill>
                  <a:schemeClr val="tx1"/>
                </a:solidFill>
              </a:rPr>
              <a:t>SASS on the other hand, </a:t>
            </a:r>
            <a:r>
              <a:rPr lang="en-US" sz="1600" dirty="0">
                <a:solidFill>
                  <a:schemeClr val="tx1"/>
                </a:solidFill>
              </a:rPr>
              <a:t>extends CSS by providing several mechanisms available in more traditional programming languages </a:t>
            </a:r>
            <a:r>
              <a:rPr lang="en-US" sz="1600" dirty="0" smtClean="0">
                <a:solidFill>
                  <a:schemeClr val="tx1"/>
                </a:solidFill>
              </a:rPr>
              <a:t>like variables</a:t>
            </a:r>
            <a:r>
              <a:rPr lang="en-US" sz="1600" dirty="0">
                <a:solidFill>
                  <a:schemeClr val="tx1"/>
                </a:solidFill>
              </a:rPr>
              <a:t>, nesting, </a:t>
            </a:r>
            <a:r>
              <a:rPr lang="en-US" sz="1600" dirty="0" err="1">
                <a:solidFill>
                  <a:schemeClr val="tx1"/>
                </a:solidFill>
              </a:rPr>
              <a:t>mixins</a:t>
            </a:r>
            <a:r>
              <a:rPr lang="en-US" sz="1600" dirty="0">
                <a:solidFill>
                  <a:schemeClr val="tx1"/>
                </a:solidFill>
              </a:rPr>
              <a:t>, inheritance, math, etc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When </a:t>
            </a:r>
            <a:r>
              <a:rPr lang="en-US" sz="1600" dirty="0" err="1">
                <a:solidFill>
                  <a:schemeClr val="tx1"/>
                </a:solidFill>
              </a:rPr>
              <a:t>SassScript</a:t>
            </a:r>
            <a:r>
              <a:rPr lang="en-US" sz="1600" dirty="0">
                <a:solidFill>
                  <a:schemeClr val="tx1"/>
                </a:solidFill>
              </a:rPr>
              <a:t> is interpreted, it creates blocks of CSS rules for various selectors as defined by the </a:t>
            </a:r>
            <a:r>
              <a:rPr lang="en-US" sz="1600" dirty="0" smtClean="0">
                <a:solidFill>
                  <a:schemeClr val="tx1"/>
                </a:solidFill>
              </a:rPr>
              <a:t>SASS </a:t>
            </a:r>
            <a:r>
              <a:rPr lang="en-US" sz="1600" dirty="0">
                <a:solidFill>
                  <a:schemeClr val="tx1"/>
                </a:solidFill>
              </a:rPr>
              <a:t>file. The SASS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interpreter </a:t>
            </a:r>
            <a:r>
              <a:rPr lang="en-US" sz="1600" dirty="0" smtClean="0">
                <a:solidFill>
                  <a:schemeClr val="tx1"/>
                </a:solidFill>
              </a:rPr>
              <a:t>then translates </a:t>
            </a:r>
            <a:r>
              <a:rPr lang="en-US" sz="1600" dirty="0" err="1">
                <a:solidFill>
                  <a:schemeClr val="tx1"/>
                </a:solidFill>
              </a:rPr>
              <a:t>SassScript</a:t>
            </a:r>
            <a:r>
              <a:rPr lang="en-US" sz="1600" dirty="0">
                <a:solidFill>
                  <a:schemeClr val="tx1"/>
                </a:solidFill>
              </a:rPr>
              <a:t> into CSS.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AutoShape 2" descr="Image result for S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44" y="1711254"/>
            <a:ext cx="1277955" cy="95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Web Development Frameworks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0056415" cy="46799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jQuery </a:t>
            </a:r>
            <a:r>
              <a:rPr lang="en-US" sz="1600" dirty="0">
                <a:solidFill>
                  <a:schemeClr val="tx1"/>
                </a:solidFill>
              </a:rPr>
              <a:t>is a </a:t>
            </a:r>
            <a:r>
              <a:rPr lang="en-US" sz="1600" dirty="0" smtClean="0">
                <a:solidFill>
                  <a:schemeClr val="tx1"/>
                </a:solidFill>
              </a:rPr>
              <a:t>modern JavaScript framework designed </a:t>
            </a:r>
            <a:r>
              <a:rPr lang="en-US" sz="1600" dirty="0">
                <a:solidFill>
                  <a:schemeClr val="tx1"/>
                </a:solidFill>
              </a:rPr>
              <a:t>to simplify HTML DOM tree traversal and manipulation, as well as event handling, CSS animation, and Ajax.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As </a:t>
            </a:r>
            <a:r>
              <a:rPr lang="en-US" sz="1600" dirty="0">
                <a:solidFill>
                  <a:schemeClr val="tx1"/>
                </a:solidFill>
              </a:rPr>
              <a:t>of May 2019, jQuery is used by 73% of the 10 million most popular websites.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Web </a:t>
            </a:r>
            <a:r>
              <a:rPr lang="en-US" sz="1600" dirty="0">
                <a:solidFill>
                  <a:schemeClr val="tx1"/>
                </a:solidFill>
              </a:rPr>
              <a:t>analysis indicates that it is the most widely deployed </a:t>
            </a:r>
            <a:r>
              <a:rPr lang="en-US" sz="1600" dirty="0" smtClean="0">
                <a:solidFill>
                  <a:schemeClr val="tx1"/>
                </a:solidFill>
              </a:rPr>
              <a:t>JavaScript-based framework by </a:t>
            </a:r>
            <a:r>
              <a:rPr lang="en-US" sz="1600" dirty="0">
                <a:solidFill>
                  <a:schemeClr val="tx1"/>
                </a:solidFill>
              </a:rPr>
              <a:t>a large margin, having 3 to 4 times more usage than any other </a:t>
            </a:r>
            <a:r>
              <a:rPr lang="en-US" sz="1600" dirty="0" smtClean="0">
                <a:solidFill>
                  <a:schemeClr val="tx1"/>
                </a:solidFill>
              </a:rPr>
              <a:t>JavaScript-based framework.</a:t>
            </a: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jQuery </a:t>
            </a:r>
            <a:r>
              <a:rPr lang="en-US" sz="1600" dirty="0">
                <a:solidFill>
                  <a:schemeClr val="tx1"/>
                </a:solidFill>
              </a:rPr>
              <a:t>also provides capabilities for developers to create plug-ins on top of the JavaScript library. This enables developers to create abstractions for low-level interaction and animation, advanced effects and high-level,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dirty="0" err="1" smtClean="0">
                <a:solidFill>
                  <a:schemeClr val="tx1"/>
                </a:solidFill>
              </a:rPr>
              <a:t>themeable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widgets.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modular approach to the jQuery </a:t>
            </a:r>
            <a:r>
              <a:rPr lang="en-US" sz="1600" dirty="0" smtClean="0">
                <a:solidFill>
                  <a:schemeClr val="tx1"/>
                </a:solidFill>
              </a:rPr>
              <a:t>framework </a:t>
            </a:r>
            <a:r>
              <a:rPr lang="en-US" sz="1600" dirty="0">
                <a:solidFill>
                  <a:schemeClr val="tx1"/>
                </a:solidFill>
              </a:rPr>
              <a:t>allows the creation of powerful dynamic web pages and Web applications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89" y="1790725"/>
            <a:ext cx="1387500" cy="13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Web Development Frameworks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0084990" cy="46799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Bootstrap is a free and open-source </a:t>
            </a:r>
            <a:r>
              <a:rPr lang="en-US" sz="1600" dirty="0" smtClean="0">
                <a:solidFill>
                  <a:schemeClr val="tx1"/>
                </a:solidFill>
              </a:rPr>
              <a:t>front-end CSS framework developed by Twitter.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Bootstrap is </a:t>
            </a:r>
            <a:r>
              <a:rPr lang="en-US" sz="1600" dirty="0">
                <a:solidFill>
                  <a:schemeClr val="tx1"/>
                </a:solidFill>
              </a:rPr>
              <a:t>directed at responsive, mobile-first front-end web development.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It </a:t>
            </a:r>
            <a:r>
              <a:rPr lang="en-US" sz="1600" dirty="0">
                <a:solidFill>
                  <a:schemeClr val="tx1"/>
                </a:solidFill>
              </a:rPr>
              <a:t>contains CSS- and (optionally) JavaScript-based design templates for typography, forms, buttons, navigation and other interface components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In a nutshell, Bootstrap makes creating user interfaces and interactions for the web, very easy. </a:t>
            </a: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Bootstrap 4, the current version of the framework, is built on top of SASS and relies on jQuery for much of the user interface component's interactivity.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813" y="1657375"/>
            <a:ext cx="1419226" cy="14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Web Development Frameworks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9942115" cy="46799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React is a JavaScript framework for building user </a:t>
            </a:r>
            <a:r>
              <a:rPr lang="en-US" sz="1600" dirty="0" smtClean="0">
                <a:solidFill>
                  <a:schemeClr val="tx1"/>
                </a:solidFill>
              </a:rPr>
              <a:t>interfaces.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It </a:t>
            </a:r>
            <a:r>
              <a:rPr lang="en-US" sz="1600" dirty="0">
                <a:solidFill>
                  <a:schemeClr val="tx1"/>
                </a:solidFill>
              </a:rPr>
              <a:t>is maintained by Facebook and a community of individual developers and companies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It is currently used by Facebook, Instagram, Netflix, Yahoo! Mail, WhatsApp, </a:t>
            </a:r>
            <a:r>
              <a:rPr lang="en-US" sz="1600" dirty="0" err="1" smtClean="0">
                <a:solidFill>
                  <a:schemeClr val="tx1"/>
                </a:solidFill>
              </a:rPr>
              <a:t>Codeacademy</a:t>
            </a:r>
            <a:r>
              <a:rPr lang="en-US" sz="1600" dirty="0" smtClean="0">
                <a:solidFill>
                  <a:schemeClr val="tx1"/>
                </a:solidFill>
              </a:rPr>
              <a:t>, Dropbox, and more.</a:t>
            </a: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React </a:t>
            </a:r>
            <a:r>
              <a:rPr lang="en-US" sz="1600" dirty="0">
                <a:solidFill>
                  <a:schemeClr val="tx1"/>
                </a:solidFill>
              </a:rPr>
              <a:t>can be used as a base in the development of single-page or mobile applications, as it is optimal for fetching rapidly changing data that needs to be </a:t>
            </a:r>
            <a:r>
              <a:rPr lang="en-US" sz="1600" dirty="0" smtClean="0">
                <a:solidFill>
                  <a:schemeClr val="tx1"/>
                </a:solidFill>
              </a:rPr>
              <a:t>recorded.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Complex </a:t>
            </a:r>
            <a:r>
              <a:rPr lang="en-US" sz="1600" dirty="0">
                <a:solidFill>
                  <a:schemeClr val="tx1"/>
                </a:solidFill>
              </a:rPr>
              <a:t>React applications usually require the use of additional libraries for state management, routing, and interaction with an API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The main features of React include JSX (HTML-like syntax used by React), a Virtual DOM (a copy of the site's DOM that React will make changes to before applying them to the actual DOM), and more.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529" y="1712615"/>
            <a:ext cx="1249685" cy="124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Web Development Frameworks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9675415" cy="46799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Node.js is an open-source, cross-platform JavaScript run-time environment that executes JavaScript code outside of a browser.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Node.js </a:t>
            </a:r>
            <a:r>
              <a:rPr lang="en-US" sz="1600" dirty="0">
                <a:solidFill>
                  <a:schemeClr val="tx1"/>
                </a:solidFill>
              </a:rPr>
              <a:t>lets developers use JavaScript to write command line tools and for server-side </a:t>
            </a:r>
            <a:r>
              <a:rPr lang="en-US" sz="1600" dirty="0" smtClean="0">
                <a:solidFill>
                  <a:schemeClr val="tx1"/>
                </a:solidFill>
              </a:rPr>
              <a:t>scripting.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Node.js </a:t>
            </a:r>
            <a:r>
              <a:rPr lang="en-US" sz="1600" dirty="0">
                <a:solidFill>
                  <a:schemeClr val="tx1"/>
                </a:solidFill>
              </a:rPr>
              <a:t>represents a "JavaScript everywhere" </a:t>
            </a:r>
            <a:r>
              <a:rPr lang="en-US" sz="1600" dirty="0" smtClean="0">
                <a:solidFill>
                  <a:schemeClr val="tx1"/>
                </a:solidFill>
              </a:rPr>
              <a:t>paradigm, unifying </a:t>
            </a:r>
            <a:r>
              <a:rPr lang="en-US" sz="1600" dirty="0">
                <a:solidFill>
                  <a:schemeClr val="tx1"/>
                </a:solidFill>
              </a:rPr>
              <a:t>web application development around a single programming language, rather than different languages for server- and client-side scripts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Corporate </a:t>
            </a:r>
            <a:r>
              <a:rPr lang="en-US" sz="1600" dirty="0">
                <a:solidFill>
                  <a:schemeClr val="tx1"/>
                </a:solidFill>
              </a:rPr>
              <a:t>users of Node.js </a:t>
            </a:r>
            <a:r>
              <a:rPr lang="en-US" sz="1600" dirty="0" smtClean="0">
                <a:solidFill>
                  <a:schemeClr val="tx1"/>
                </a:solidFill>
              </a:rPr>
              <a:t>include </a:t>
            </a:r>
            <a:r>
              <a:rPr lang="en-US" sz="1600" dirty="0" err="1" smtClean="0">
                <a:solidFill>
                  <a:schemeClr val="tx1"/>
                </a:solidFill>
              </a:rPr>
              <a:t>GoDaddy</a:t>
            </a:r>
            <a:r>
              <a:rPr lang="en-US" sz="1600" dirty="0" smtClean="0">
                <a:solidFill>
                  <a:schemeClr val="tx1"/>
                </a:solidFill>
              </a:rPr>
              <a:t>, Groupon, IBM, LinkedIn, Microsoft, Netflix, PayPal, SAP, Walmart, Yahoo! and more.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548" y="1798340"/>
            <a:ext cx="1537666" cy="94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604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Museo Slab 500</vt:lpstr>
      <vt:lpstr>Wingdings</vt:lpstr>
      <vt:lpstr>Master light</vt:lpstr>
      <vt:lpstr>Master dark</vt:lpstr>
      <vt:lpstr>Overview of Modern Web Frameworks &amp; Technologies</vt:lpstr>
      <vt:lpstr>Modern Web Development Frameworks</vt:lpstr>
      <vt:lpstr>Modern Web Development Frameworks</vt:lpstr>
      <vt:lpstr>Modern Web Development Frameworks</vt:lpstr>
      <vt:lpstr>Modern Web Development Frameworks</vt:lpstr>
      <vt:lpstr>Modern Web Development Frameworks</vt:lpstr>
      <vt:lpstr>Modern Web Development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Zak Ruvalcaba</cp:lastModifiedBy>
  <cp:revision>242</cp:revision>
  <dcterms:created xsi:type="dcterms:W3CDTF">2011-04-02T17:19:46Z</dcterms:created>
  <dcterms:modified xsi:type="dcterms:W3CDTF">2019-07-18T17:07:23Z</dcterms:modified>
</cp:coreProperties>
</file>