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5"/>
  </p:notesMasterIdLst>
  <p:handoutMasterIdLst>
    <p:handoutMasterId r:id="rId16"/>
  </p:handoutMasterIdLst>
  <p:sldIdLst>
    <p:sldId id="313" r:id="rId3"/>
    <p:sldId id="266" r:id="rId4"/>
    <p:sldId id="267" r:id="rId5"/>
    <p:sldId id="268" r:id="rId6"/>
    <p:sldId id="269" r:id="rId7"/>
    <p:sldId id="311" r:id="rId8"/>
    <p:sldId id="270" r:id="rId9"/>
    <p:sldId id="271" r:id="rId10"/>
    <p:sldId id="272" r:id="rId11"/>
    <p:sldId id="312" r:id="rId12"/>
    <p:sldId id="274" r:id="rId13"/>
    <p:sldId id="273"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77262" autoAdjust="0"/>
  </p:normalViewPr>
  <p:slideViewPr>
    <p:cSldViewPr snapToGrid="0">
      <p:cViewPr varScale="1">
        <p:scale>
          <a:sx n="110" d="100"/>
          <a:sy n="110" d="100"/>
        </p:scale>
        <p:origin x="120"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15-7-2019</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7/15/2019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fld id="{052A1873-0A52-4A4E-BA28-80AFF6A8486D}" type="slidenum">
              <a:rPr lang="en-US" smtClean="0"/>
              <a:t>2</a:t>
            </a:fld>
            <a:endParaRPr lang="en-US"/>
          </a:p>
        </p:txBody>
      </p:sp>
    </p:spTree>
    <p:extLst>
      <p:ext uri="{BB962C8B-B14F-4D97-AF65-F5344CB8AC3E}">
        <p14:creationId xmlns:p14="http://schemas.microsoft.com/office/powerpoint/2010/main" val="169624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Classic Web Architecture</a:t>
            </a:r>
            <a:endParaRPr lang="en-US" dirty="0"/>
          </a:p>
        </p:txBody>
      </p:sp>
    </p:spTree>
    <p:extLst>
      <p:ext uri="{BB962C8B-B14F-4D97-AF65-F5344CB8AC3E}">
        <p14:creationId xmlns:p14="http://schemas.microsoft.com/office/powerpoint/2010/main" val="2611007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83646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smtClean="0">
                <a:solidFill>
                  <a:schemeClr val="tx2"/>
                </a:solidFill>
                <a:latin typeface="+mn-lt"/>
              </a:rPr>
              <a:t>Relational Database </a:t>
            </a:r>
            <a:r>
              <a:rPr lang="en-US" sz="1400" dirty="0">
                <a:solidFill>
                  <a:schemeClr val="tx2"/>
                </a:solidFill>
                <a:latin typeface="+mn-lt"/>
              </a:rPr>
              <a:t/>
            </a:r>
            <a:br>
              <a:rPr lang="en-US" sz="1400" dirty="0">
                <a:solidFill>
                  <a:schemeClr val="tx2"/>
                </a:solidFill>
                <a:latin typeface="+mn-lt"/>
              </a:rPr>
            </a:br>
            <a:r>
              <a:rPr lang="en-US" sz="1400" dirty="0">
                <a:solidFill>
                  <a:schemeClr val="tx2"/>
                </a:solidFill>
                <a:latin typeface="+mn-lt"/>
              </a:rPr>
              <a:t>SQL Server, Oracle, MySQL, DB2</a:t>
            </a:r>
          </a:p>
        </p:txBody>
      </p:sp>
      <p:sp>
        <p:nvSpPr>
          <p:cNvPr id="37"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2945464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0"/>
            <a:ext cx="250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400" dirty="0">
                <a:solidFill>
                  <a:schemeClr val="tx2"/>
                </a:solidFill>
                <a:latin typeface="+mn-lt"/>
              </a:rPr>
              <a:t>Web Server</a:t>
            </a:r>
            <a:br>
              <a:rPr lang="en-US" sz="1400" dirty="0">
                <a:solidFill>
                  <a:schemeClr val="tx2"/>
                </a:solidFill>
                <a:latin typeface="+mn-lt"/>
              </a:rPr>
            </a:br>
            <a:r>
              <a:rPr lang="en-US" sz="1400" dirty="0">
                <a:solidFill>
                  <a:schemeClr val="tx2"/>
                </a:solidFill>
                <a:latin typeface="+mn-lt"/>
              </a:rPr>
              <a:t>PHP, </a:t>
            </a:r>
            <a:r>
              <a:rPr lang="en-US" sz="1400" dirty="0" smtClean="0">
                <a:solidFill>
                  <a:schemeClr val="tx2"/>
                </a:solidFill>
                <a:latin typeface="+mn-lt"/>
              </a:rPr>
              <a:t>ASP.NET, </a:t>
            </a:r>
            <a:r>
              <a:rPr lang="en-US" sz="1400" dirty="0">
                <a:solidFill>
                  <a:schemeClr val="tx2"/>
                </a:solidFill>
                <a:latin typeface="+mn-lt"/>
              </a:rPr>
              <a:t>JSP, Ruby</a:t>
            </a: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772816"/>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5. Server-side application processes data returned in a format the browser can understand. Typically HTML.</a:t>
            </a:r>
          </a:p>
        </p:txBody>
      </p:sp>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1775520" y="5251226"/>
            <a:ext cx="16353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6. Browser parses HTML,</a:t>
            </a:r>
            <a:br>
              <a:rPr lang="en-US" sz="1000" dirty="0">
                <a:latin typeface="Museo Slab 500 (Body)"/>
              </a:rPr>
            </a:br>
            <a:r>
              <a:rPr lang="en-US" sz="1000" dirty="0">
                <a:latin typeface="Museo Slab 500 (Body)"/>
              </a:rPr>
              <a:t>CSS, and JavaScript</a:t>
            </a:r>
          </a:p>
          <a:p>
            <a:pPr algn="r" eaLnBrk="1" hangingPunct="1"/>
            <a:r>
              <a:rPr lang="en-US" sz="1000" dirty="0">
                <a:latin typeface="Museo Slab 500 (Body)"/>
              </a:rPr>
              <a:t>and visitor sees the page.</a:t>
            </a:r>
          </a:p>
        </p:txBody>
      </p:sp>
      <p:cxnSp>
        <p:nvCxnSpPr>
          <p:cNvPr id="30" name="Straight Arrow Connector 29"/>
          <p:cNvCxnSpPr/>
          <p:nvPr/>
        </p:nvCxnSpPr>
        <p:spPr>
          <a:xfrm>
            <a:off x="2820317" y="5116090"/>
            <a:ext cx="474390" cy="57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37" descr="My-Computer-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6808" y="486916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5"/>
          <p:cNvSpPr txBox="1">
            <a:spLocks noChangeArrowheads="1"/>
          </p:cNvSpPr>
          <p:nvPr/>
        </p:nvSpPr>
        <p:spPr bwMode="auto">
          <a:xfrm>
            <a:off x="5348809" y="5611306"/>
            <a:ext cx="31527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400" dirty="0" smtClean="0">
                <a:solidFill>
                  <a:schemeClr val="tx2"/>
                </a:solidFill>
                <a:latin typeface="+mn-lt"/>
              </a:rPr>
              <a:t>Relational Database </a:t>
            </a:r>
            <a:r>
              <a:rPr lang="en-US" sz="1400" dirty="0">
                <a:solidFill>
                  <a:schemeClr val="tx2"/>
                </a:solidFill>
                <a:latin typeface="+mn-lt"/>
              </a:rPr>
              <a:t/>
            </a:r>
            <a:br>
              <a:rPr lang="en-US" sz="1400" dirty="0">
                <a:solidFill>
                  <a:schemeClr val="tx2"/>
                </a:solidFill>
                <a:latin typeface="+mn-lt"/>
              </a:rPr>
            </a:br>
            <a:r>
              <a:rPr lang="en-US" sz="1400" dirty="0">
                <a:solidFill>
                  <a:schemeClr val="tx2"/>
                </a:solidFill>
                <a:latin typeface="+mn-lt"/>
              </a:rPr>
              <a:t>SQL Server, Oracle, MySQL, DB2</a:t>
            </a:r>
          </a:p>
        </p:txBody>
      </p:sp>
      <p:cxnSp>
        <p:nvCxnSpPr>
          <p:cNvPr id="33" name="Straight Arrow Connector 32"/>
          <p:cNvCxnSpPr/>
          <p:nvPr/>
        </p:nvCxnSpPr>
        <p:spPr>
          <a:xfrm>
            <a:off x="8797231" y="4077074"/>
            <a:ext cx="1" cy="7920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206903" y="4221088"/>
            <a:ext cx="25220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1000" dirty="0">
                <a:latin typeface="Museo Slab 500 (Body)"/>
              </a:rPr>
              <a:t>3. Server-side application accesses information contained within data store. Also known as a query.</a:t>
            </a:r>
          </a:p>
        </p:txBody>
      </p:sp>
      <p:cxnSp>
        <p:nvCxnSpPr>
          <p:cNvPr id="35" name="Straight Arrow Connector 34"/>
          <p:cNvCxnSpPr/>
          <p:nvPr/>
        </p:nvCxnSpPr>
        <p:spPr>
          <a:xfrm flipH="1">
            <a:off x="9336359" y="4077110"/>
            <a:ext cx="2" cy="79205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43"/>
          <p:cNvSpPr txBox="1">
            <a:spLocks noChangeArrowheads="1"/>
          </p:cNvSpPr>
          <p:nvPr/>
        </p:nvSpPr>
        <p:spPr bwMode="auto">
          <a:xfrm>
            <a:off x="9414538" y="4149080"/>
            <a:ext cx="857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Data is </a:t>
            </a:r>
            <a:br>
              <a:rPr lang="en-US" sz="1000" dirty="0">
                <a:latin typeface="Museo Slab 500 (Body)"/>
              </a:rPr>
            </a:br>
            <a:r>
              <a:rPr lang="en-US" sz="1000" dirty="0">
                <a:latin typeface="Museo Slab 500 (Body)"/>
              </a:rPr>
              <a:t>returned in </a:t>
            </a:r>
            <a:br>
              <a:rPr lang="en-US" sz="1000" dirty="0">
                <a:latin typeface="Museo Slab 500 (Body)"/>
              </a:rPr>
            </a:br>
            <a:r>
              <a:rPr lang="en-US" sz="1000" dirty="0">
                <a:latin typeface="Museo Slab 500 (Body)"/>
              </a:rPr>
              <a:t>the form of </a:t>
            </a:r>
            <a:br>
              <a:rPr lang="en-US" sz="1000" dirty="0">
                <a:latin typeface="Museo Slab 500 (Body)"/>
              </a:rPr>
            </a:br>
            <a:r>
              <a:rPr lang="en-US" sz="1000" dirty="0">
                <a:latin typeface="Museo Slab 500 (Body)"/>
              </a:rPr>
              <a:t>a recordset.</a:t>
            </a:r>
          </a:p>
        </p:txBody>
      </p:sp>
      <p:pic>
        <p:nvPicPr>
          <p:cNvPr id="38"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18" y="4503024"/>
            <a:ext cx="1821387" cy="122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2" descr="C:\Users\zak\Desktop\XenDesktop-Device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spTree>
    <p:extLst>
      <p:ext uri="{BB962C8B-B14F-4D97-AF65-F5344CB8AC3E}">
        <p14:creationId xmlns:p14="http://schemas.microsoft.com/office/powerpoint/2010/main" val="1683442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Classic Web Architecture</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marL="457200" indent="-457200">
              <a:spcBef>
                <a:spcPct val="0"/>
              </a:spcBef>
              <a:buFont typeface="Wingdings" pitchFamily="2" charset="2"/>
              <a:buChar char="v"/>
            </a:pPr>
            <a:r>
              <a:rPr lang="en-US" sz="1600" dirty="0"/>
              <a:t>Webster’s has many definitions for architecture, the most generic being </a:t>
            </a:r>
            <a:r>
              <a:rPr lang="en-US" sz="1600" i="1" dirty="0"/>
              <a:t>“Orderly arrangement of parts”. </a:t>
            </a:r>
            <a:r>
              <a:rPr lang="en-US" sz="1600" dirty="0"/>
              <a:t>The most complex </a:t>
            </a:r>
            <a:r>
              <a:rPr lang="en-US" sz="1600" i="1" dirty="0"/>
              <a:t>being “The overall design or structure of a computer system, including the hardware and the software required to run it”</a:t>
            </a:r>
            <a:r>
              <a:rPr lang="en-US" sz="1600" dirty="0"/>
              <a:t>.</a:t>
            </a:r>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The Web is similar in concept to a computer system. In years past we’d have a mainframe as the foundation for company data. Terminals were used to retrieve and modify information within the mainframe computer. The mainframe was the supplier of data and the terminal was just a "dumb" access point. </a:t>
            </a:r>
          </a:p>
          <a:p>
            <a:pPr marL="457200" lvl="2" indent="-457200">
              <a:buFont typeface="Wingdings" pitchFamily="2" charset="2"/>
              <a:buChar char="v"/>
            </a:pPr>
            <a:endParaRPr lang="en-US" dirty="0"/>
          </a:p>
          <a:p>
            <a:pPr marL="457200" indent="-457200">
              <a:spcBef>
                <a:spcPct val="0"/>
              </a:spcBef>
              <a:buFont typeface="Wingdings" pitchFamily="2" charset="2"/>
              <a:buChar char="v"/>
            </a:pPr>
            <a:r>
              <a:rPr lang="en-US" sz="1600" dirty="0"/>
              <a:t>Fortunately, the Web changed the way many of us interact with computers. </a:t>
            </a:r>
            <a:r>
              <a:rPr lang="en-US" sz="1600" b="1" dirty="0"/>
              <a:t>Application service providers</a:t>
            </a:r>
            <a:r>
              <a:rPr lang="en-US" sz="1600" dirty="0"/>
              <a:t> </a:t>
            </a:r>
            <a:r>
              <a:rPr lang="en-US" sz="1600" b="1" dirty="0"/>
              <a:t>(ASP’s)</a:t>
            </a:r>
            <a:r>
              <a:rPr lang="en-US" sz="1600" dirty="0"/>
              <a:t> are now common.</a:t>
            </a:r>
          </a:p>
          <a:p>
            <a:pPr marL="457200" indent="-457200">
              <a:spcBef>
                <a:spcPct val="0"/>
              </a:spcBef>
              <a:buFont typeface="Wingdings" pitchFamily="2" charset="2"/>
              <a:buChar char="v"/>
            </a:pPr>
            <a:endParaRPr lang="en-US" sz="1600" dirty="0"/>
          </a:p>
          <a:p>
            <a:pPr marL="457200" indent="-457200">
              <a:spcBef>
                <a:spcPct val="0"/>
              </a:spcBef>
              <a:buFont typeface="Wingdings" pitchFamily="2" charset="2"/>
              <a:buChar char="v"/>
            </a:pPr>
            <a:r>
              <a:rPr lang="en-US" sz="1600" dirty="0"/>
              <a:t>Since this is the case, the architecture of computing had to change. We now work in a </a:t>
            </a:r>
            <a:r>
              <a:rPr lang="en-US" sz="1600" b="1" dirty="0"/>
              <a:t>tiered architecture</a:t>
            </a:r>
            <a:r>
              <a:rPr lang="en-US" sz="1600" dirty="0"/>
              <a:t> model.</a:t>
            </a:r>
          </a:p>
        </p:txBody>
      </p:sp>
      <p:sp>
        <p:nvSpPr>
          <p:cNvPr id="6" name="Text Placeholder 1"/>
          <p:cNvSpPr>
            <a:spLocks noGrp="1"/>
          </p:cNvSpPr>
          <p:nvPr>
            <p:ph type="body" sz="quarter" idx="11"/>
          </p:nvPr>
        </p:nvSpPr>
        <p:spPr>
          <a:xfrm>
            <a:off x="335360" y="908720"/>
            <a:ext cx="9506248" cy="360040"/>
          </a:xfrm>
        </p:spPr>
        <p:txBody>
          <a:bodyPr/>
          <a:lstStyle/>
          <a:p>
            <a:r>
              <a:rPr lang="en-US" dirty="0" smtClean="0"/>
              <a:t>What is web architecture?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7" name="Text Placeholder 6"/>
          <p:cNvSpPr>
            <a:spLocks noGrp="1"/>
          </p:cNvSpPr>
          <p:nvPr>
            <p:ph type="body" sz="quarter" idx="14"/>
          </p:nvPr>
        </p:nvSpPr>
        <p:spPr>
          <a:xfrm>
            <a:off x="335360" y="1628800"/>
            <a:ext cx="7128792" cy="4679950"/>
          </a:xfrm>
        </p:spPr>
        <p:txBody>
          <a:bodyPr/>
          <a:lstStyle/>
          <a:p>
            <a:pPr lvl="2"/>
            <a:r>
              <a:rPr lang="en-US" dirty="0">
                <a:solidFill>
                  <a:schemeClr val="tx1"/>
                </a:solidFill>
              </a:rPr>
              <a:t>An Application Service Provider or ASP, is a third-party entity that manages and distributes software-based services and solutions to customers across a network from a central data center. </a:t>
            </a:r>
          </a:p>
          <a:p>
            <a:pPr lvl="2"/>
            <a:endParaRPr lang="en-US" dirty="0">
              <a:solidFill>
                <a:schemeClr val="tx1"/>
              </a:solidFill>
            </a:endParaRPr>
          </a:p>
          <a:p>
            <a:pPr lvl="2"/>
            <a:r>
              <a:rPr lang="en-US" dirty="0">
                <a:solidFill>
                  <a:schemeClr val="tx1"/>
                </a:solidFill>
              </a:rPr>
              <a:t>Let’s </a:t>
            </a:r>
            <a:r>
              <a:rPr lang="en-US" dirty="0" smtClean="0">
                <a:solidFill>
                  <a:schemeClr val="tx1"/>
                </a:solidFill>
              </a:rPr>
              <a:t>use eBay as </a:t>
            </a:r>
            <a:r>
              <a:rPr lang="en-US" dirty="0">
                <a:solidFill>
                  <a:schemeClr val="tx1"/>
                </a:solidFill>
              </a:rPr>
              <a:t>an example</a:t>
            </a:r>
            <a:r>
              <a:rPr lang="en-US" dirty="0" smtClean="0">
                <a:solidFill>
                  <a:schemeClr val="tx1"/>
                </a:solidFill>
              </a:rPr>
              <a:t>.</a:t>
            </a:r>
            <a:endParaRPr lang="nl-NL" dirty="0"/>
          </a:p>
        </p:txBody>
      </p:sp>
      <p:sp>
        <p:nvSpPr>
          <p:cNvPr id="2" name="Text Placeholder 1"/>
          <p:cNvSpPr>
            <a:spLocks noGrp="1"/>
          </p:cNvSpPr>
          <p:nvPr>
            <p:ph type="body" sz="quarter" idx="11"/>
          </p:nvPr>
        </p:nvSpPr>
        <p:spPr/>
        <p:txBody>
          <a:bodyPr/>
          <a:lstStyle/>
          <a:p>
            <a:r>
              <a:rPr lang="en-US" dirty="0" smtClean="0"/>
              <a:t>The Application Service Provider (ASP)</a:t>
            </a:r>
            <a:endParaRPr lang="en-US" dirty="0"/>
          </a:p>
        </p:txBody>
      </p:sp>
      <p:pic>
        <p:nvPicPr>
          <p:cNvPr id="2056" name="Picture 8" descr="http://upload.wikimedia.org/wikipedia/commons/4/48/EBay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062" y="1628801"/>
            <a:ext cx="2448272" cy="106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92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7" name="Text Placeholder 6"/>
          <p:cNvSpPr>
            <a:spLocks noGrp="1"/>
          </p:cNvSpPr>
          <p:nvPr>
            <p:ph type="body" sz="quarter" idx="14"/>
          </p:nvPr>
        </p:nvSpPr>
        <p:spPr>
          <a:xfrm>
            <a:off x="335359" y="1628800"/>
            <a:ext cx="7275931" cy="4679950"/>
          </a:xfrm>
        </p:spPr>
        <p:txBody>
          <a:bodyPr>
            <a:noAutofit/>
          </a:bodyPr>
          <a:lstStyle/>
          <a:p>
            <a:r>
              <a:rPr lang="en-US" sz="1600" dirty="0">
                <a:solidFill>
                  <a:schemeClr val="tx1"/>
                </a:solidFill>
              </a:rPr>
              <a:t>Tiered architecture provides a model for developers to create applications regardless of technology or platform.</a:t>
            </a:r>
          </a:p>
          <a:p>
            <a:pPr lvl="2"/>
            <a:endParaRPr lang="en-US" dirty="0">
              <a:solidFill>
                <a:schemeClr val="tx1"/>
              </a:solidFill>
            </a:endParaRPr>
          </a:p>
          <a:p>
            <a:pPr marL="457200" lvl="1" indent="-457200">
              <a:buFont typeface="Wingdings" pitchFamily="2" charset="2"/>
              <a:buChar char="v"/>
            </a:pPr>
            <a:r>
              <a:rPr lang="en-US" sz="1600" dirty="0"/>
              <a:t>1</a:t>
            </a:r>
            <a:r>
              <a:rPr lang="en-US" sz="1600" baseline="30000" dirty="0"/>
              <a:t>st</a:t>
            </a:r>
            <a:r>
              <a:rPr lang="en-US" sz="1600" dirty="0"/>
              <a:t> Tier - The application is located somewhere. </a:t>
            </a:r>
            <a:r>
              <a:rPr lang="en-US" sz="1600" dirty="0" smtClean="0"/>
              <a:t>That </a:t>
            </a:r>
            <a:r>
              <a:rPr lang="en-US" sz="1600" dirty="0"/>
              <a:t>application, regardless of technologies </a:t>
            </a:r>
            <a:r>
              <a:rPr lang="en-US" sz="1600" dirty="0" smtClean="0"/>
              <a:t>used</a:t>
            </a:r>
            <a:r>
              <a:rPr lang="en-US" sz="1600" dirty="0"/>
              <a:t>, is a tier of the architecture.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2</a:t>
            </a:r>
            <a:r>
              <a:rPr lang="en-US" sz="1600" baseline="30000" dirty="0"/>
              <a:t>nd</a:t>
            </a:r>
            <a:r>
              <a:rPr lang="en-US" sz="1600" dirty="0"/>
              <a:t> Tier - eBay auction information is stored in </a:t>
            </a:r>
            <a:r>
              <a:rPr lang="en-US" sz="1600" dirty="0" smtClean="0"/>
              <a:t>some </a:t>
            </a:r>
            <a:r>
              <a:rPr lang="en-US" sz="1600" dirty="0"/>
              <a:t>sort of data source. </a:t>
            </a:r>
            <a:br>
              <a:rPr lang="en-US" sz="1600" dirty="0"/>
            </a:br>
            <a:r>
              <a:rPr lang="en-US" sz="1600" dirty="0"/>
              <a:t/>
            </a:r>
            <a:br>
              <a:rPr lang="en-US" sz="1600" dirty="0"/>
            </a:br>
            <a:endParaRPr lang="en-US" sz="1600" dirty="0"/>
          </a:p>
          <a:p>
            <a:pPr marL="457200" lvl="1" indent="-457200">
              <a:buFont typeface="Wingdings" pitchFamily="2" charset="2"/>
              <a:buChar char="v"/>
            </a:pPr>
            <a:r>
              <a:rPr lang="en-US" sz="1600" dirty="0"/>
              <a:t>3</a:t>
            </a:r>
            <a:r>
              <a:rPr lang="en-US" sz="1600" baseline="30000" dirty="0"/>
              <a:t>rd</a:t>
            </a:r>
            <a:r>
              <a:rPr lang="en-US" sz="1600" dirty="0"/>
              <a:t> Tier – The millions of buyers and sellers </a:t>
            </a:r>
            <a:r>
              <a:rPr lang="en-US" sz="1600" dirty="0" smtClean="0"/>
              <a:t>that use </a:t>
            </a:r>
            <a:r>
              <a:rPr lang="en-US" sz="1600" dirty="0"/>
              <a:t>eBay daily make up the 3</a:t>
            </a:r>
            <a:r>
              <a:rPr lang="en-US" sz="1600" baseline="30000" dirty="0"/>
              <a:t>rd</a:t>
            </a:r>
            <a:r>
              <a:rPr lang="en-US" sz="1600" dirty="0"/>
              <a:t> tier.</a:t>
            </a:r>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grpSp>
        <p:nvGrpSpPr>
          <p:cNvPr id="9" name="Group 22"/>
          <p:cNvGrpSpPr>
            <a:grpSpLocks/>
          </p:cNvGrpSpPr>
          <p:nvPr/>
        </p:nvGrpSpPr>
        <p:grpSpPr bwMode="auto">
          <a:xfrm>
            <a:off x="8264819" y="2592628"/>
            <a:ext cx="950016" cy="908381"/>
            <a:chOff x="5800825" y="2233060"/>
            <a:chExt cx="1560094" cy="1492717"/>
          </a:xfrm>
        </p:grpSpPr>
        <p:pic>
          <p:nvPicPr>
            <p:cNvPr id="10" name="Picture 19"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37" descr="My-Computer-ic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8731" y="3933056"/>
            <a:ext cx="86409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zak\Desktop\XenDesktop-De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954" y="5301208"/>
            <a:ext cx="1517650" cy="83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5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endParaRPr lang="en-US" sz="1400" dirty="0">
              <a:latin typeface="+mn-lt"/>
            </a:endParaRP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1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n-lt"/>
              </a:rPr>
              <a:t>Visitor (Client)</a:t>
            </a:r>
            <a:br>
              <a:rPr lang="en-US" sz="1600" dirty="0">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0" name="Picture 2" descr="C:\Users\zak\Desktop\XenDesktop-De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73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zak\Desktop\XenDesktop-Devi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82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9" name="Picture 2" descr="C:\Users\zak\Desktop\XenDesktop-Devic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02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openclipart.org/image/800px/svg_to_png/152311/internet-clou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5880" y="2276873"/>
            <a:ext cx="1600200" cy="13801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Classic Web </a:t>
            </a:r>
            <a:r>
              <a:rPr lang="en-US" dirty="0" smtClean="0"/>
              <a:t>Architecture</a:t>
            </a:r>
            <a:endParaRPr lang="nl-NL" dirty="0"/>
          </a:p>
        </p:txBody>
      </p:sp>
      <p:sp>
        <p:nvSpPr>
          <p:cNvPr id="2" name="Text Placeholder 1"/>
          <p:cNvSpPr>
            <a:spLocks noGrp="1"/>
          </p:cNvSpPr>
          <p:nvPr>
            <p:ph type="body" sz="quarter" idx="11"/>
          </p:nvPr>
        </p:nvSpPr>
        <p:spPr/>
        <p:txBody>
          <a:bodyPr/>
          <a:lstStyle/>
          <a:p>
            <a:r>
              <a:rPr lang="en-US" dirty="0" smtClean="0"/>
              <a:t>The Tiered Architecture Model</a:t>
            </a:r>
            <a:endParaRPr lang="en-US" dirty="0"/>
          </a:p>
        </p:txBody>
      </p:sp>
      <p:sp>
        <p:nvSpPr>
          <p:cNvPr id="17" name="Text Box 5"/>
          <p:cNvSpPr txBox="1">
            <a:spLocks noChangeArrowheads="1"/>
          </p:cNvSpPr>
          <p:nvPr/>
        </p:nvSpPr>
        <p:spPr bwMode="auto">
          <a:xfrm>
            <a:off x="1631504" y="1628800"/>
            <a:ext cx="25202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solidFill>
                  <a:schemeClr val="tx2"/>
                </a:solidFill>
                <a:latin typeface="+mn-lt"/>
              </a:rPr>
              <a:t>Visitor (Client)</a:t>
            </a:r>
            <a:br>
              <a:rPr lang="en-US" sz="1600" dirty="0">
                <a:solidFill>
                  <a:schemeClr val="tx2"/>
                </a:solidFill>
                <a:latin typeface="+mn-lt"/>
              </a:rPr>
            </a:br>
            <a:r>
              <a:rPr lang="en-US" sz="1400" dirty="0">
                <a:solidFill>
                  <a:schemeClr val="tx2"/>
                </a:solidFill>
                <a:latin typeface="+mn-lt"/>
              </a:rPr>
              <a:t>HTML, CSS, JavaScript</a:t>
            </a:r>
          </a:p>
        </p:txBody>
      </p:sp>
      <p:pic>
        <p:nvPicPr>
          <p:cNvPr id="3074" name="Picture 2" descr="http://www.multithemes.com/examples/panelspro/files/browser-ic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543" y="3501008"/>
            <a:ext cx="1373832" cy="75999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9" name="Group 22"/>
          <p:cNvGrpSpPr>
            <a:grpSpLocks/>
          </p:cNvGrpSpPr>
          <p:nvPr/>
        </p:nvGrpSpPr>
        <p:grpSpPr bwMode="auto">
          <a:xfrm>
            <a:off x="8241790" y="2182798"/>
            <a:ext cx="1560513" cy="1492250"/>
            <a:chOff x="5800825" y="2233060"/>
            <a:chExt cx="1560094" cy="1492717"/>
          </a:xfrm>
        </p:grpSpPr>
        <p:pic>
          <p:nvPicPr>
            <p:cNvPr id="10" name="Picture 19"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0825" y="22330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91726" y="2385460"/>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My-Comput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4606" y="2539464"/>
              <a:ext cx="1186313" cy="11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 Box 5"/>
          <p:cNvSpPr txBox="1">
            <a:spLocks noChangeArrowheads="1"/>
          </p:cNvSpPr>
          <p:nvPr/>
        </p:nvSpPr>
        <p:spPr bwMode="auto">
          <a:xfrm>
            <a:off x="7728918" y="1628801"/>
            <a:ext cx="2505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dirty="0">
                <a:latin typeface="Museo Slab 500 (Body)"/>
              </a:rPr>
              <a:t>Web Server</a:t>
            </a:r>
            <a:br>
              <a:rPr lang="en-US" sz="1600" dirty="0">
                <a:latin typeface="Museo Slab 500 (Body)"/>
              </a:rPr>
            </a:br>
            <a:endParaRPr lang="en-US" sz="1600" dirty="0">
              <a:latin typeface="Museo Slab 500 (Body)"/>
            </a:endParaRPr>
          </a:p>
        </p:txBody>
      </p:sp>
      <p:pic>
        <p:nvPicPr>
          <p:cNvPr id="14" name="Picture 8" descr="http://upload.wikimedia.org/wikipedia/commons/4/48/EBay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1178" y="3653832"/>
            <a:ext cx="1041207" cy="4543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5"/>
          <p:cNvSpPr txBox="1">
            <a:spLocks noChangeArrowheads="1"/>
          </p:cNvSpPr>
          <p:nvPr/>
        </p:nvSpPr>
        <p:spPr bwMode="auto">
          <a:xfrm>
            <a:off x="5303912" y="2774202"/>
            <a:ext cx="1371898" cy="36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dirty="0">
                <a:solidFill>
                  <a:schemeClr val="bg1"/>
                </a:solidFill>
                <a:latin typeface="+mn-lt"/>
              </a:rPr>
              <a:t>Internet</a:t>
            </a:r>
          </a:p>
        </p:txBody>
      </p:sp>
      <p:cxnSp>
        <p:nvCxnSpPr>
          <p:cNvPr id="20" name="Straight Arrow Connector 19"/>
          <p:cNvCxnSpPr/>
          <p:nvPr/>
        </p:nvCxnSpPr>
        <p:spPr>
          <a:xfrm>
            <a:off x="39399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835552" y="3322439"/>
            <a:ext cx="1219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593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863752" y="2484239"/>
            <a:ext cx="1219200" cy="15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TextBox 35"/>
          <p:cNvSpPr txBox="1">
            <a:spLocks noChangeArrowheads="1"/>
          </p:cNvSpPr>
          <p:nvPr/>
        </p:nvSpPr>
        <p:spPr bwMode="auto">
          <a:xfrm>
            <a:off x="3863753" y="3451027"/>
            <a:ext cx="16401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1. Visitor types the</a:t>
            </a:r>
            <a:br>
              <a:rPr lang="en-US" sz="1000" dirty="0">
                <a:latin typeface="Museo Slab 500 (Body)"/>
              </a:rPr>
            </a:br>
            <a:r>
              <a:rPr lang="en-US" sz="1000" dirty="0">
                <a:latin typeface="Museo Slab 500 (Body)"/>
              </a:rPr>
              <a:t>URL into their browser</a:t>
            </a:r>
            <a:br>
              <a:rPr lang="en-US" sz="1000" dirty="0">
                <a:latin typeface="Museo Slab 500 (Body)"/>
              </a:rPr>
            </a:br>
            <a:r>
              <a:rPr lang="en-US" sz="1000" dirty="0">
                <a:latin typeface="Museo Slab 500 (Body)"/>
              </a:rPr>
              <a:t>in hopes of seeing a page</a:t>
            </a:r>
          </a:p>
        </p:txBody>
      </p:sp>
      <p:sp>
        <p:nvSpPr>
          <p:cNvPr id="25" name="TextBox 33"/>
          <p:cNvSpPr txBox="1">
            <a:spLocks noChangeArrowheads="1"/>
          </p:cNvSpPr>
          <p:nvPr/>
        </p:nvSpPr>
        <p:spPr bwMode="auto">
          <a:xfrm>
            <a:off x="6759352" y="3455789"/>
            <a:ext cx="137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2. Request is sent to</a:t>
            </a:r>
          </a:p>
          <a:p>
            <a:pPr eaLnBrk="1" hangingPunct="1"/>
            <a:r>
              <a:rPr lang="en-US" sz="1000" dirty="0">
                <a:latin typeface="Museo Slab 500 (Body)"/>
              </a:rPr>
              <a:t>server for processing</a:t>
            </a:r>
          </a:p>
        </p:txBody>
      </p:sp>
      <p:sp>
        <p:nvSpPr>
          <p:cNvPr id="26" name="TextBox 44"/>
          <p:cNvSpPr txBox="1">
            <a:spLocks noChangeArrowheads="1"/>
          </p:cNvSpPr>
          <p:nvPr/>
        </p:nvSpPr>
        <p:spPr bwMode="auto">
          <a:xfrm>
            <a:off x="4454302" y="1960365"/>
            <a:ext cx="350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3. Server responds by sending back the page requested</a:t>
            </a:r>
          </a:p>
        </p:txBody>
      </p:sp>
      <p:pic>
        <p:nvPicPr>
          <p:cNvPr id="2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1" y="4314156"/>
            <a:ext cx="2454275" cy="163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a:xfrm flipH="1">
            <a:off x="2820317" y="4365104"/>
            <a:ext cx="1588" cy="756766"/>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38"/>
          <p:cNvSpPr txBox="1">
            <a:spLocks noChangeArrowheads="1"/>
          </p:cNvSpPr>
          <p:nvPr/>
        </p:nvSpPr>
        <p:spPr bwMode="auto">
          <a:xfrm>
            <a:off x="2230214" y="5251226"/>
            <a:ext cx="16335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dirty="0">
                <a:latin typeface="Museo Slab 500 (Body)"/>
              </a:rPr>
              <a:t>4. Browser parses HTML,</a:t>
            </a:r>
            <a:br>
              <a:rPr lang="en-US" sz="1000" dirty="0">
                <a:latin typeface="Museo Slab 500 (Body)"/>
              </a:rPr>
            </a:br>
            <a:r>
              <a:rPr lang="en-US" sz="1000" dirty="0">
                <a:latin typeface="Museo Slab 500 (Body)"/>
              </a:rPr>
              <a:t>CSS, and JavaScript</a:t>
            </a:r>
          </a:p>
          <a:p>
            <a:pPr eaLnBrk="1" hangingPunct="1"/>
            <a:r>
              <a:rPr lang="en-US" sz="1000" dirty="0">
                <a:latin typeface="Museo Slab 500 (Body)"/>
              </a:rPr>
              <a:t>and visitor sees the page.</a:t>
            </a:r>
          </a:p>
        </p:txBody>
      </p:sp>
      <p:cxnSp>
        <p:nvCxnSpPr>
          <p:cNvPr id="30" name="Straight Arrow Connector 29"/>
          <p:cNvCxnSpPr/>
          <p:nvPr/>
        </p:nvCxnSpPr>
        <p:spPr>
          <a:xfrm>
            <a:off x="2820318" y="5116090"/>
            <a:ext cx="948781"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2" descr="C:\Users\zak\Desktop\XenDesktop-Device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259" y="2276800"/>
            <a:ext cx="2092771" cy="115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30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1823</TotalTime>
  <Words>523</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Museo Slab 500</vt:lpstr>
      <vt:lpstr>Museo Slab 500 (Body)</vt:lpstr>
      <vt:lpstr>Wingdings</vt:lpstr>
      <vt:lpstr>Master light</vt:lpstr>
      <vt:lpstr>Master dark</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lpstr>Classic Web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224</cp:revision>
  <dcterms:created xsi:type="dcterms:W3CDTF">2011-04-02T17:19:46Z</dcterms:created>
  <dcterms:modified xsi:type="dcterms:W3CDTF">2019-07-15T17:43:13Z</dcterms:modified>
</cp:coreProperties>
</file>