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352" r:id="rId3"/>
    <p:sldId id="353" r:id="rId4"/>
    <p:sldId id="354" r:id="rId5"/>
    <p:sldId id="359" r:id="rId6"/>
    <p:sldId id="360" r:id="rId7"/>
    <p:sldId id="361" r:id="rId8"/>
    <p:sldId id="3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77262" autoAdjust="0"/>
  </p:normalViewPr>
  <p:slideViewPr>
    <p:cSldViewPr snapToGrid="0">
      <p:cViewPr varScale="1">
        <p:scale>
          <a:sx n="110" d="100"/>
          <a:sy n="110" d="100"/>
        </p:scale>
        <p:origin x="12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15-7-2019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3</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4</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5</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6</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7</a:t>
            </a:fld>
            <a:endParaRPr lang="en-US"/>
          </a:p>
        </p:txBody>
      </p:sp>
    </p:spTree>
    <p:extLst>
      <p:ext uri="{BB962C8B-B14F-4D97-AF65-F5344CB8AC3E}">
        <p14:creationId xmlns:p14="http://schemas.microsoft.com/office/powerpoint/2010/main" val="16962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Modern Web Architecture</a:t>
            </a:r>
            <a:endParaRPr lang="en-US" dirty="0"/>
          </a:p>
        </p:txBody>
      </p:sp>
    </p:spTree>
    <p:extLst>
      <p:ext uri="{BB962C8B-B14F-4D97-AF65-F5344CB8AC3E}">
        <p14:creationId xmlns:p14="http://schemas.microsoft.com/office/powerpoint/2010/main" val="10144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59" y="1628800"/>
            <a:ext cx="11499589" cy="4679950"/>
          </a:xfrm>
        </p:spPr>
        <p:txBody>
          <a:bodyPr>
            <a:noAutofit/>
          </a:bodyPr>
          <a:lstStyle/>
          <a:p>
            <a:pPr marL="457200" indent="-457200">
              <a:spcBef>
                <a:spcPct val="0"/>
              </a:spcBef>
              <a:buFont typeface="Wingdings" pitchFamily="2" charset="2"/>
              <a:buChar char="v"/>
            </a:pPr>
            <a:r>
              <a:rPr lang="en-US" sz="1600" dirty="0">
                <a:solidFill>
                  <a:schemeClr val="tx1"/>
                </a:solidFill>
              </a:rPr>
              <a:t>The classic web architecture model works by triggering an HTTP request from the interface back to a web server. The server does some processing; retrieving data, crunching numbers, talking to various legacy systems, etc. and then returns an HTML page to the client. </a:t>
            </a:r>
            <a:endParaRPr lang="en-US" sz="1600" dirty="0" smtClean="0">
              <a:solidFill>
                <a:schemeClr val="tx1"/>
              </a:solidFill>
            </a:endParaRP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This approach </a:t>
            </a:r>
            <a:r>
              <a:rPr lang="en-US" sz="1600" dirty="0" smtClean="0">
                <a:solidFill>
                  <a:schemeClr val="tx1"/>
                </a:solidFill>
              </a:rPr>
              <a:t>doesn’t </a:t>
            </a:r>
            <a:r>
              <a:rPr lang="en-US" sz="1600" dirty="0">
                <a:solidFill>
                  <a:schemeClr val="tx1"/>
                </a:solidFill>
              </a:rPr>
              <a:t>make for a great user experience. While the server is doing its thing, what’s the user doing? Waiting! And at every step in a task, the user waits some more.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If we were designing the Web from scratch for applications, we wouldn’t make users wait around. Once an interface is loaded, why should the user interaction come to a halt every time the application needs something from the server? In fact, why should the user see the application go to the server at all</a:t>
            </a:r>
            <a:r>
              <a:rPr lang="en-US" sz="1600" dirty="0" smtClean="0">
                <a:solidFill>
                  <a:schemeClr val="tx1"/>
                </a:solidFill>
              </a:rPr>
              <a:t>?</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The problem with the Classic Web Architecture model</a:t>
            </a:r>
            <a:endParaRPr lang="en-US" dirty="0"/>
          </a:p>
        </p:txBody>
      </p:sp>
    </p:spTree>
    <p:extLst>
      <p:ext uri="{BB962C8B-B14F-4D97-AF65-F5344CB8AC3E}">
        <p14:creationId xmlns:p14="http://schemas.microsoft.com/office/powerpoint/2010/main" val="3434315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59" y="1628800"/>
            <a:ext cx="11482171" cy="4679950"/>
          </a:xfrm>
        </p:spPr>
        <p:txBody>
          <a:bodyPr>
            <a:noAutofit/>
          </a:bodyPr>
          <a:lstStyle/>
          <a:p>
            <a:pPr marL="457200" indent="-457200">
              <a:spcBef>
                <a:spcPct val="0"/>
              </a:spcBef>
              <a:buFont typeface="Wingdings" pitchFamily="2" charset="2"/>
              <a:buChar char="v"/>
            </a:pPr>
            <a:r>
              <a:rPr lang="en-US" sz="1600" dirty="0">
                <a:solidFill>
                  <a:schemeClr val="tx1"/>
                </a:solidFill>
              </a:rPr>
              <a:t>Ajax stands for </a:t>
            </a:r>
            <a:r>
              <a:rPr lang="en-US" sz="1600" u="sng" dirty="0">
                <a:solidFill>
                  <a:schemeClr val="tx1"/>
                </a:solidFill>
              </a:rPr>
              <a:t>A</a:t>
            </a:r>
            <a:r>
              <a:rPr lang="en-US" sz="1600" dirty="0">
                <a:solidFill>
                  <a:schemeClr val="tx1"/>
                </a:solidFill>
              </a:rPr>
              <a:t>synchronous </a:t>
            </a:r>
            <a:r>
              <a:rPr lang="en-US" sz="1600" u="sng" dirty="0">
                <a:solidFill>
                  <a:schemeClr val="tx1"/>
                </a:solidFill>
              </a:rPr>
              <a:t>J</a:t>
            </a:r>
            <a:r>
              <a:rPr lang="en-US" sz="1600" dirty="0">
                <a:solidFill>
                  <a:schemeClr val="tx1"/>
                </a:solidFill>
              </a:rPr>
              <a:t>avaScript </a:t>
            </a:r>
            <a:r>
              <a:rPr lang="en-US" sz="1600" u="sng" dirty="0">
                <a:solidFill>
                  <a:schemeClr val="tx1"/>
                </a:solidFill>
              </a:rPr>
              <a:t>a</a:t>
            </a:r>
            <a:r>
              <a:rPr lang="en-US" sz="1600" dirty="0">
                <a:solidFill>
                  <a:schemeClr val="tx1"/>
                </a:solidFill>
              </a:rPr>
              <a:t>nd </a:t>
            </a:r>
            <a:r>
              <a:rPr lang="en-US" sz="1600" u="sng" dirty="0">
                <a:solidFill>
                  <a:schemeClr val="tx1"/>
                </a:solidFill>
              </a:rPr>
              <a:t>X</a:t>
            </a:r>
            <a:r>
              <a:rPr lang="en-US" sz="1600" dirty="0">
                <a:solidFill>
                  <a:schemeClr val="tx1"/>
                </a:solidFill>
              </a:rPr>
              <a:t>ML. More on this in a bit…</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An Ajax application eliminates the start-stop-start-stop nature of interaction on the Web by introducing an intermediary (an Ajax engine) between the user and the server.</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Instead of loading a webpage at the start of the session, the browser loads an Ajax engine which is responsible for both rendering the interface the user sees and communicating with the server. The engine allows the interaction with the application to happen asynchronously (independent of communication with the server). So the user is never staring at a blank browser window and an hourglass icon.</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User actions that normally generate HTTP requests take the form of JavaScript calls to the Ajax engine.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Any response to a user action that doesn’t require a trip back to the server such as simple data validation, editing data in memory, and even navigation, the engine handles on its own. If the engine needs something from the server in order to respond, the engine makes those requests asynchronously, without stalling a user’s interaction with the application.</a:t>
            </a: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Introducing Ajax</a:t>
            </a:r>
            <a:endParaRPr lang="en-US" dirty="0"/>
          </a:p>
        </p:txBody>
      </p:sp>
    </p:spTree>
    <p:extLst>
      <p:ext uri="{BB962C8B-B14F-4D97-AF65-F5344CB8AC3E}">
        <p14:creationId xmlns:p14="http://schemas.microsoft.com/office/powerpoint/2010/main" val="937831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60" y="1628800"/>
            <a:ext cx="10225136" cy="4679950"/>
          </a:xfrm>
        </p:spPr>
        <p:txBody>
          <a:bodyPr>
            <a:noAutofit/>
          </a:bodyPr>
          <a:lstStyle/>
          <a:p>
            <a:r>
              <a:rPr lang="en-US" sz="1600" dirty="0">
                <a:solidFill>
                  <a:schemeClr val="tx1"/>
                </a:solidFill>
              </a:rPr>
              <a:t>Ajax isn’t a technology. It’s really several technologies, each flourishing in its own right, coming together in powerful new ways. Ajax incorporates:</a:t>
            </a:r>
          </a:p>
          <a:p>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Standards-based presentation using HTML and CSS</a:t>
            </a:r>
          </a:p>
          <a:p>
            <a:pPr marL="457200" indent="-457200">
              <a:buFont typeface="Wingdings" panose="05000000000000000000" pitchFamily="2" charset="2"/>
              <a:buChar char="v"/>
            </a:pPr>
            <a:r>
              <a:rPr lang="en-US" sz="1600" dirty="0">
                <a:solidFill>
                  <a:schemeClr val="tx1"/>
                </a:solidFill>
              </a:rPr>
              <a:t>Dynamic display and interaction using the Document Object Model</a:t>
            </a:r>
          </a:p>
          <a:p>
            <a:pPr marL="457200" indent="-457200">
              <a:buFont typeface="Wingdings" panose="05000000000000000000" pitchFamily="2" charset="2"/>
              <a:buChar char="v"/>
            </a:pPr>
            <a:r>
              <a:rPr lang="en-US" sz="1600" dirty="0">
                <a:solidFill>
                  <a:schemeClr val="tx1"/>
                </a:solidFill>
              </a:rPr>
              <a:t>Data interchange and manipulation using XML</a:t>
            </a:r>
          </a:p>
          <a:p>
            <a:pPr marL="457200" indent="-457200">
              <a:buFont typeface="Wingdings" panose="05000000000000000000" pitchFamily="2" charset="2"/>
              <a:buChar char="v"/>
            </a:pPr>
            <a:r>
              <a:rPr lang="en-US" sz="1600" dirty="0">
                <a:solidFill>
                  <a:schemeClr val="tx1"/>
                </a:solidFill>
              </a:rPr>
              <a:t>Asynchronous data retrieval using the browsers XMLHttpRequest object</a:t>
            </a:r>
          </a:p>
          <a:p>
            <a:pPr marL="457200" indent="-457200">
              <a:buFont typeface="Wingdings" panose="05000000000000000000" pitchFamily="2" charset="2"/>
              <a:buChar char="v"/>
            </a:pPr>
            <a:r>
              <a:rPr lang="en-US" sz="1600" dirty="0">
                <a:solidFill>
                  <a:schemeClr val="tx1"/>
                </a:solidFill>
              </a:rPr>
              <a:t>JavaScript binding everything together</a:t>
            </a: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Defining Ajax</a:t>
            </a:r>
            <a:endParaRPr lang="en-US" dirty="0"/>
          </a:p>
        </p:txBody>
      </p:sp>
    </p:spTree>
    <p:extLst>
      <p:ext uri="{BB962C8B-B14F-4D97-AF65-F5344CB8AC3E}">
        <p14:creationId xmlns:p14="http://schemas.microsoft.com/office/powerpoint/2010/main" val="3344001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a:t>
            </a:r>
            <a:endParaRPr lang="en-US" dirty="0"/>
          </a:p>
        </p:txBody>
      </p:sp>
      <p:pic>
        <p:nvPicPr>
          <p:cNvPr id="9"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10" name="Group 22"/>
          <p:cNvGrpSpPr>
            <a:grpSpLocks/>
          </p:cNvGrpSpPr>
          <p:nvPr/>
        </p:nvGrpSpPr>
        <p:grpSpPr bwMode="auto">
          <a:xfrm>
            <a:off x="8241790" y="2182798"/>
            <a:ext cx="1560513" cy="1492250"/>
            <a:chOff x="5800825" y="2233060"/>
            <a:chExt cx="1560094" cy="1492717"/>
          </a:xfrm>
        </p:grpSpPr>
        <p:pic>
          <p:nvPicPr>
            <p:cNvPr id="11"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 JSP, Ruby</a:t>
            </a:r>
          </a:p>
        </p:txBody>
      </p:sp>
      <p:pic>
        <p:nvPicPr>
          <p:cNvPr id="15"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5753100" y="3320653"/>
            <a:ext cx="2530252" cy="3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53100" y="2485828"/>
            <a:ext cx="2454052" cy="1"/>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33"/>
          <p:cNvSpPr txBox="1">
            <a:spLocks noChangeArrowheads="1"/>
          </p:cNvSpPr>
          <p:nvPr/>
        </p:nvSpPr>
        <p:spPr bwMode="auto">
          <a:xfrm>
            <a:off x="6672060" y="3408165"/>
            <a:ext cx="10294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HTTP Request</a:t>
            </a:r>
          </a:p>
        </p:txBody>
      </p:sp>
      <p:pic>
        <p:nvPicPr>
          <p:cNvPr id="27"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29" name="Straight Arrow Connector 28"/>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40"/>
          <p:cNvSpPr txBox="1">
            <a:spLocks noChangeArrowheads="1"/>
          </p:cNvSpPr>
          <p:nvPr/>
        </p:nvSpPr>
        <p:spPr bwMode="auto">
          <a:xfrm>
            <a:off x="7248129" y="4293097"/>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p>
        </p:txBody>
      </p:sp>
      <p:cxnSp>
        <p:nvCxnSpPr>
          <p:cNvPr id="31" name="Straight Arrow Connector 30"/>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43"/>
          <p:cNvSpPr txBox="1">
            <a:spLocks noChangeArrowheads="1"/>
          </p:cNvSpPr>
          <p:nvPr/>
        </p:nvSpPr>
        <p:spPr bwMode="auto">
          <a:xfrm>
            <a:off x="9414537" y="4293096"/>
            <a:ext cx="6238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Dataset</a:t>
            </a:r>
          </a:p>
        </p:txBody>
      </p:sp>
      <p:pic>
        <p:nvPicPr>
          <p:cNvPr id="34"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
        <p:nvSpPr>
          <p:cNvPr id="36" name="TextBox 33"/>
          <p:cNvSpPr txBox="1">
            <a:spLocks noChangeArrowheads="1"/>
          </p:cNvSpPr>
          <p:nvPr/>
        </p:nvSpPr>
        <p:spPr bwMode="auto">
          <a:xfrm>
            <a:off x="6764288" y="2209170"/>
            <a:ext cx="7521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XML Data</a:t>
            </a:r>
          </a:p>
        </p:txBody>
      </p:sp>
      <p:sp>
        <p:nvSpPr>
          <p:cNvPr id="42" name="Rectangle 41"/>
          <p:cNvSpPr/>
          <p:nvPr/>
        </p:nvSpPr>
        <p:spPr>
          <a:xfrm>
            <a:off x="4961410" y="2335150"/>
            <a:ext cx="677391" cy="1093850"/>
          </a:xfrm>
          <a:prstGeom prst="rect">
            <a:avLst/>
          </a:prstGeom>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Ajax Engine</a:t>
            </a:r>
          </a:p>
        </p:txBody>
      </p:sp>
      <p:cxnSp>
        <p:nvCxnSpPr>
          <p:cNvPr id="54" name="Straight Arrow Connector 53"/>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33"/>
          <p:cNvSpPr txBox="1">
            <a:spLocks noChangeArrowheads="1"/>
          </p:cNvSpPr>
          <p:nvPr/>
        </p:nvSpPr>
        <p:spPr bwMode="auto">
          <a:xfrm>
            <a:off x="3846402" y="3408165"/>
            <a:ext cx="10374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JavaScript Call</a:t>
            </a:r>
          </a:p>
        </p:txBody>
      </p:sp>
      <p:cxnSp>
        <p:nvCxnSpPr>
          <p:cNvPr id="58" name="Straight Arrow Connector 5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33"/>
          <p:cNvSpPr txBox="1">
            <a:spLocks noChangeArrowheads="1"/>
          </p:cNvSpPr>
          <p:nvPr/>
        </p:nvSpPr>
        <p:spPr bwMode="auto">
          <a:xfrm>
            <a:off x="3914359" y="2209170"/>
            <a:ext cx="942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HTML + CSS</a:t>
            </a:r>
          </a:p>
        </p:txBody>
      </p:sp>
      <p:cxnSp>
        <p:nvCxnSpPr>
          <p:cNvPr id="62" name="Straight Arrow Connector 61"/>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63" name="Picture 3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2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 (Synchronous vs Asynchronous)</a:t>
            </a:r>
            <a:endParaRPr lang="en-US" dirty="0"/>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Synchronous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67" y="2379340"/>
            <a:ext cx="6901931" cy="3445697"/>
          </a:xfrm>
          <a:prstGeom prst="rect">
            <a:avLst/>
          </a:prstGeom>
        </p:spPr>
      </p:pic>
    </p:spTree>
    <p:extLst>
      <p:ext uri="{BB962C8B-B14F-4D97-AF65-F5344CB8AC3E}">
        <p14:creationId xmlns:p14="http://schemas.microsoft.com/office/powerpoint/2010/main" val="4213830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 (Synchronous vs Asynchronous)</a:t>
            </a:r>
            <a:endParaRPr lang="en-US" dirty="0"/>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Asynchronous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47" y="2154542"/>
            <a:ext cx="6706082" cy="4320560"/>
          </a:xfrm>
          <a:prstGeom prst="rect">
            <a:avLst/>
          </a:prstGeom>
        </p:spPr>
      </p:pic>
    </p:spTree>
    <p:extLst>
      <p:ext uri="{BB962C8B-B14F-4D97-AF65-F5344CB8AC3E}">
        <p14:creationId xmlns:p14="http://schemas.microsoft.com/office/powerpoint/2010/main" val="2151638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466</Words>
  <Application>Microsoft Office PowerPoint</Application>
  <PresentationFormat>Widescreen</PresentationFormat>
  <Paragraphs>52</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Museo Slab 500</vt:lpstr>
      <vt:lpstr>Museo Slab 500 (Body)</vt:lpstr>
      <vt:lpstr>Wingdings</vt:lpstr>
      <vt:lpstr>Master light</vt:lpstr>
      <vt:lpstr>Master dark</vt:lpstr>
      <vt:lpstr>Modern Web Architecture</vt:lpstr>
      <vt:lpstr>Modern Web Architecture</vt:lpstr>
      <vt:lpstr>Modern Web Architecture</vt:lpstr>
      <vt:lpstr>Modern Web Architecture</vt:lpstr>
      <vt:lpstr>Modern Web Architecture</vt:lpstr>
      <vt:lpstr>Modern Web Architecture</vt:lpstr>
      <vt:lpstr>Modern Web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225</cp:revision>
  <dcterms:created xsi:type="dcterms:W3CDTF">2011-04-02T17:19:46Z</dcterms:created>
  <dcterms:modified xsi:type="dcterms:W3CDTF">2019-07-15T17:54:00Z</dcterms:modified>
</cp:coreProperties>
</file>