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7"/>
  </p:notesMasterIdLst>
  <p:handoutMasterIdLst>
    <p:handoutMasterId r:id="rId8"/>
  </p:handoutMasterIdLst>
  <p:sldIdLst>
    <p:sldId id="363" r:id="rId3"/>
    <p:sldId id="364" r:id="rId4"/>
    <p:sldId id="365" r:id="rId5"/>
    <p:sldId id="366"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77262" autoAdjust="0"/>
  </p:normalViewPr>
  <p:slideViewPr>
    <p:cSldViewPr snapToGrid="0">
      <p:cViewPr varScale="1">
        <p:scale>
          <a:sx n="110" d="100"/>
          <a:sy n="110" d="100"/>
        </p:scale>
        <p:origin x="120"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15-7-2019</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3</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4</a:t>
            </a:fld>
            <a:endParaRPr lang="en-US"/>
          </a:p>
        </p:txBody>
      </p:sp>
    </p:spTree>
    <p:extLst>
      <p:ext uri="{BB962C8B-B14F-4D97-AF65-F5344CB8AC3E}">
        <p14:creationId xmlns:p14="http://schemas.microsoft.com/office/powerpoint/2010/main" val="169624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52353"/>
            <a:ext cx="8352928" cy="819523"/>
          </a:xfrm>
        </p:spPr>
        <p:txBody>
          <a:bodyPr/>
          <a:lstStyle/>
          <a:p>
            <a:pPr marL="461963" indent="-461963" algn="ctr"/>
            <a:r>
              <a:rPr lang="en-US" dirty="0"/>
              <a:t>Future Web </a:t>
            </a:r>
            <a:r>
              <a:rPr lang="en-US" dirty="0" smtClean="0"/>
              <a:t>Architecture</a:t>
            </a:r>
            <a:endParaRPr lang="en-US" dirty="0"/>
          </a:p>
        </p:txBody>
      </p:sp>
    </p:spTree>
    <p:extLst>
      <p:ext uri="{BB962C8B-B14F-4D97-AF65-F5344CB8AC3E}">
        <p14:creationId xmlns:p14="http://schemas.microsoft.com/office/powerpoint/2010/main" val="3310193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Future Web Architecture</a:t>
            </a:r>
            <a:endParaRPr lang="nl-NL" dirty="0"/>
          </a:p>
        </p:txBody>
      </p:sp>
      <p:sp>
        <p:nvSpPr>
          <p:cNvPr id="7" name="Text Placeholder 6"/>
          <p:cNvSpPr>
            <a:spLocks noGrp="1"/>
          </p:cNvSpPr>
          <p:nvPr>
            <p:ph type="body" sz="quarter" idx="14"/>
          </p:nvPr>
        </p:nvSpPr>
        <p:spPr>
          <a:xfrm>
            <a:off x="335360" y="1628800"/>
            <a:ext cx="11525714" cy="4772000"/>
          </a:xfrm>
        </p:spPr>
        <p:txBody>
          <a:bodyPr>
            <a:noAutofit/>
          </a:bodyPr>
          <a:lstStyle/>
          <a:p>
            <a:pPr>
              <a:spcBef>
                <a:spcPct val="0"/>
              </a:spcBef>
            </a:pPr>
            <a:r>
              <a:rPr lang="en-US" sz="1600" dirty="0">
                <a:solidFill>
                  <a:schemeClr val="tx1"/>
                </a:solidFill>
              </a:rPr>
              <a:t>Although the current web architecture model solves many of the UX problems that have faced developers for years, it still has several technical drawbacks:</a:t>
            </a:r>
          </a:p>
          <a:p>
            <a:pPr>
              <a:spcBef>
                <a:spcPct val="0"/>
              </a:spcBef>
            </a:pPr>
            <a:endParaRPr lang="en-US" sz="1600" dirty="0">
              <a:solidFill>
                <a:schemeClr val="tx1"/>
              </a:solidFill>
            </a:endParaRPr>
          </a:p>
          <a:p>
            <a:pPr marL="457200" indent="-457200">
              <a:spcBef>
                <a:spcPct val="0"/>
              </a:spcBef>
              <a:buFont typeface="Wingdings" panose="05000000000000000000" pitchFamily="2" charset="2"/>
              <a:buChar char="v"/>
            </a:pPr>
            <a:r>
              <a:rPr lang="en-US" sz="1600" dirty="0">
                <a:solidFill>
                  <a:schemeClr val="tx1"/>
                </a:solidFill>
              </a:rPr>
              <a:t>For years, XML was at the heart of the data-transport layer. XML, while being ubiquitous, is:</a:t>
            </a:r>
          </a:p>
          <a:p>
            <a:pPr marL="914400" indent="-457200">
              <a:spcBef>
                <a:spcPct val="0"/>
              </a:spcBef>
              <a:buFont typeface="Wingdings" panose="05000000000000000000" pitchFamily="2" charset="2"/>
              <a:buChar char="v"/>
            </a:pPr>
            <a:r>
              <a:rPr lang="en-US" sz="1600" dirty="0">
                <a:solidFill>
                  <a:schemeClr val="tx1"/>
                </a:solidFill>
              </a:rPr>
              <a:t>written in a different language</a:t>
            </a:r>
          </a:p>
          <a:p>
            <a:pPr marL="914400" indent="-457200">
              <a:spcBef>
                <a:spcPct val="0"/>
              </a:spcBef>
              <a:buFont typeface="Wingdings" panose="05000000000000000000" pitchFamily="2" charset="2"/>
              <a:buChar char="v"/>
            </a:pPr>
            <a:r>
              <a:rPr lang="en-US" sz="1600" dirty="0">
                <a:solidFill>
                  <a:schemeClr val="tx1"/>
                </a:solidFill>
              </a:rPr>
              <a:t>carries a heavy footprint</a:t>
            </a:r>
          </a:p>
          <a:p>
            <a:pPr marL="914400" indent="-457200">
              <a:spcBef>
                <a:spcPct val="0"/>
              </a:spcBef>
              <a:buFont typeface="Wingdings" panose="05000000000000000000" pitchFamily="2" charset="2"/>
              <a:buChar char="v"/>
            </a:pPr>
            <a:r>
              <a:rPr lang="en-US" sz="1600" dirty="0">
                <a:solidFill>
                  <a:schemeClr val="tx1"/>
                </a:solidFill>
              </a:rPr>
              <a:t>usually requires extra JavaScript code to iterate through and render nodes of data</a:t>
            </a:r>
          </a:p>
          <a:p>
            <a:pPr marL="457200" indent="-457200">
              <a:spcBef>
                <a:spcPct val="0"/>
              </a:spcBef>
              <a:buFont typeface="Wingdings" panose="05000000000000000000" pitchFamily="2" charset="2"/>
              <a:buChar char="v"/>
            </a:pPr>
            <a:r>
              <a:rPr lang="en-US" sz="1600" dirty="0">
                <a:solidFill>
                  <a:schemeClr val="tx1"/>
                </a:solidFill>
              </a:rPr>
              <a:t>The Ajax model still relies on a classic web server to handle HTTP Request processing. Drawbacks here include:</a:t>
            </a:r>
          </a:p>
          <a:p>
            <a:pPr marL="914400" indent="-457200">
              <a:spcBef>
                <a:spcPct val="0"/>
              </a:spcBef>
              <a:buFont typeface="Wingdings" panose="05000000000000000000" pitchFamily="2" charset="2"/>
              <a:buChar char="v"/>
            </a:pPr>
            <a:r>
              <a:rPr lang="en-US" sz="1600" dirty="0">
                <a:solidFill>
                  <a:schemeClr val="tx1"/>
                </a:solidFill>
              </a:rPr>
              <a:t>server-side architecture which includes server-side technology and dedicated language</a:t>
            </a:r>
          </a:p>
          <a:p>
            <a:pPr marL="914400" indent="-457200">
              <a:spcBef>
                <a:spcPct val="0"/>
              </a:spcBef>
              <a:buFont typeface="Wingdings" panose="05000000000000000000" pitchFamily="2" charset="2"/>
              <a:buChar char="v"/>
            </a:pPr>
            <a:r>
              <a:rPr lang="en-US" sz="1600" dirty="0">
                <a:solidFill>
                  <a:schemeClr val="tx1"/>
                </a:solidFill>
              </a:rPr>
              <a:t>additional servers, additional memory, more resources, etc.</a:t>
            </a:r>
          </a:p>
          <a:p>
            <a:pPr marL="914400" indent="-457200">
              <a:spcBef>
                <a:spcPct val="0"/>
              </a:spcBef>
              <a:buFont typeface="Wingdings" panose="05000000000000000000" pitchFamily="2" charset="2"/>
              <a:buChar char="v"/>
            </a:pPr>
            <a:r>
              <a:rPr lang="en-US" sz="1600" dirty="0">
                <a:solidFill>
                  <a:schemeClr val="tx1"/>
                </a:solidFill>
              </a:rPr>
              <a:t>adds one more "failure point" to the overall model </a:t>
            </a:r>
          </a:p>
          <a:p>
            <a:pPr marL="457200" indent="-457200">
              <a:spcBef>
                <a:spcPct val="0"/>
              </a:spcBef>
              <a:buFont typeface="Wingdings" panose="05000000000000000000" pitchFamily="2" charset="2"/>
              <a:buChar char="v"/>
            </a:pPr>
            <a:r>
              <a:rPr lang="en-US" sz="1600" dirty="0">
                <a:solidFill>
                  <a:schemeClr val="tx1"/>
                </a:solidFill>
              </a:rPr>
              <a:t>The Ajax model still relies on a relational database as a data store, drawbacks here include:</a:t>
            </a:r>
          </a:p>
          <a:p>
            <a:pPr marL="914400" indent="-457200">
              <a:spcBef>
                <a:spcPct val="0"/>
              </a:spcBef>
              <a:buFont typeface="Wingdings" panose="05000000000000000000" pitchFamily="2" charset="2"/>
              <a:buChar char="v"/>
            </a:pPr>
            <a:r>
              <a:rPr lang="en-US" sz="1600" dirty="0">
                <a:solidFill>
                  <a:schemeClr val="tx1"/>
                </a:solidFill>
              </a:rPr>
              <a:t>model is ancient, slow, process intensive, and can't handle volume of modern web applications</a:t>
            </a:r>
          </a:p>
          <a:p>
            <a:pPr marL="914400" indent="-457200">
              <a:spcBef>
                <a:spcPct val="0"/>
              </a:spcBef>
              <a:buFont typeface="Wingdings" panose="05000000000000000000" pitchFamily="2" charset="2"/>
              <a:buChar char="v"/>
            </a:pPr>
            <a:r>
              <a:rPr lang="en-US" sz="1600" dirty="0">
                <a:solidFill>
                  <a:schemeClr val="tx1"/>
                </a:solidFill>
              </a:rPr>
              <a:t>additional servers, additional memory, more resources, etc.</a:t>
            </a:r>
          </a:p>
          <a:p>
            <a:pPr marL="914400" indent="-457200">
              <a:spcBef>
                <a:spcPct val="0"/>
              </a:spcBef>
              <a:buFont typeface="Wingdings" panose="05000000000000000000" pitchFamily="2" charset="2"/>
              <a:buChar char="v"/>
            </a:pPr>
            <a:r>
              <a:rPr lang="en-US" sz="1600" dirty="0">
                <a:solidFill>
                  <a:schemeClr val="tx1"/>
                </a:solidFill>
              </a:rPr>
              <a:t>adds one more "failure point" to the overall </a:t>
            </a:r>
            <a:r>
              <a:rPr lang="en-US" sz="1600" dirty="0" smtClean="0">
                <a:solidFill>
                  <a:schemeClr val="tx1"/>
                </a:solidFill>
              </a:rPr>
              <a:t>model</a:t>
            </a:r>
            <a:endParaRPr lang="en-US" sz="1600" dirty="0">
              <a:solidFill>
                <a:schemeClr val="tx1"/>
              </a:solidFill>
            </a:endParaRP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The "problem" with the Modern Web Architecture model</a:t>
            </a:r>
            <a:endParaRPr lang="en-US" dirty="0"/>
          </a:p>
        </p:txBody>
      </p:sp>
    </p:spTree>
    <p:extLst>
      <p:ext uri="{BB962C8B-B14F-4D97-AF65-F5344CB8AC3E}">
        <p14:creationId xmlns:p14="http://schemas.microsoft.com/office/powerpoint/2010/main" val="1043625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Future Web Architecture</a:t>
            </a:r>
            <a:endParaRPr lang="nl-NL" dirty="0"/>
          </a:p>
        </p:txBody>
      </p:sp>
      <p:sp>
        <p:nvSpPr>
          <p:cNvPr id="7" name="Text Placeholder 6"/>
          <p:cNvSpPr>
            <a:spLocks noGrp="1"/>
          </p:cNvSpPr>
          <p:nvPr>
            <p:ph type="body" sz="quarter" idx="14"/>
          </p:nvPr>
        </p:nvSpPr>
        <p:spPr>
          <a:xfrm>
            <a:off x="335360" y="1628800"/>
            <a:ext cx="11525713" cy="4679950"/>
          </a:xfrm>
        </p:spPr>
        <p:txBody>
          <a:bodyPr>
            <a:noAutofit/>
          </a:bodyPr>
          <a:lstStyle/>
          <a:p>
            <a:pPr marL="457200" indent="-457200">
              <a:spcBef>
                <a:spcPct val="0"/>
              </a:spcBef>
              <a:buFont typeface="Wingdings" pitchFamily="2" charset="2"/>
              <a:buChar char="v"/>
            </a:pPr>
            <a:r>
              <a:rPr lang="en-US" sz="1600" dirty="0">
                <a:solidFill>
                  <a:schemeClr val="tx1"/>
                </a:solidFill>
              </a:rPr>
              <a:t>The future (and to some extent current) web architecture model eliminates many "classic resources" that have acted as failure points to many Web developers starting with JSON replacing XML.</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While the web application server remains, the server-side technology is gone! The web application server now hosts other resources and its role has shifted to handle other tasks.</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The relational database model is eliminated! The model that E.F. </a:t>
            </a:r>
            <a:r>
              <a:rPr lang="en-US" sz="1600" dirty="0" err="1">
                <a:solidFill>
                  <a:schemeClr val="tx1"/>
                </a:solidFill>
              </a:rPr>
              <a:t>Codd</a:t>
            </a:r>
            <a:r>
              <a:rPr lang="en-US" sz="1600" dirty="0">
                <a:solidFill>
                  <a:schemeClr val="tx1"/>
                </a:solidFill>
              </a:rPr>
              <a:t> invented way back in 1970 while working for IBM and that has been used exclusively for almost 50 years is completely eliminated!</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Changes are made to various components of the architecture model including how data is stored, how interfaces (views) are presented to the user, how JavaScript makes calls for data on the client, how data is queried, and more.</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Most importantly, JavaScript plays a much more critical role in Web development that it ever did </a:t>
            </a:r>
            <a:r>
              <a:rPr lang="en-US" sz="1600" dirty="0" smtClean="0">
                <a:solidFill>
                  <a:schemeClr val="tx1"/>
                </a:solidFill>
              </a:rPr>
              <a:t>before.</a:t>
            </a:r>
            <a:br>
              <a:rPr lang="en-US" sz="1600" dirty="0" smtClean="0">
                <a:solidFill>
                  <a:schemeClr val="tx1"/>
                </a:solidFill>
              </a:rPr>
            </a:br>
            <a:r>
              <a:rPr lang="en-US" sz="1600" dirty="0" smtClean="0">
                <a:solidFill>
                  <a:schemeClr val="tx1"/>
                </a:solidFill>
              </a:rPr>
              <a:t>This </a:t>
            </a:r>
            <a:r>
              <a:rPr lang="en-US" sz="1600" dirty="0">
                <a:solidFill>
                  <a:schemeClr val="tx1"/>
                </a:solidFill>
              </a:rPr>
              <a:t>is why it's </a:t>
            </a:r>
            <a:r>
              <a:rPr lang="en-US" sz="1600" dirty="0" smtClean="0">
                <a:solidFill>
                  <a:schemeClr val="tx1"/>
                </a:solidFill>
              </a:rPr>
              <a:t>critical </a:t>
            </a:r>
            <a:r>
              <a:rPr lang="en-US" sz="1600" dirty="0">
                <a:solidFill>
                  <a:schemeClr val="tx1"/>
                </a:solidFill>
              </a:rPr>
              <a:t>that you learn it now</a:t>
            </a:r>
            <a:r>
              <a:rPr lang="en-US" sz="1600" dirty="0" smtClean="0">
                <a:solidFill>
                  <a:schemeClr val="tx1"/>
                </a:solidFill>
              </a:rPr>
              <a:t>!</a:t>
            </a:r>
            <a:endParaRPr lang="en-US" sz="1600" dirty="0">
              <a:solidFill>
                <a:schemeClr val="tx1"/>
              </a:solidFill>
            </a:endParaRP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How the future Web will eliminate "classic resources"</a:t>
            </a:r>
            <a:endParaRPr lang="en-US" dirty="0"/>
          </a:p>
        </p:txBody>
      </p:sp>
    </p:spTree>
    <p:extLst>
      <p:ext uri="{BB962C8B-B14F-4D97-AF65-F5344CB8AC3E}">
        <p14:creationId xmlns:p14="http://schemas.microsoft.com/office/powerpoint/2010/main" val="223121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Future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smtClean="0"/>
              <a:t>The Future Architecture Model: The NoSQL Model</a:t>
            </a:r>
            <a:endParaRPr lang="en-US" dirty="0"/>
          </a:p>
        </p:txBody>
      </p:sp>
      <p:pic>
        <p:nvPicPr>
          <p:cNvPr id="37"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38" name="Group 22"/>
          <p:cNvGrpSpPr>
            <a:grpSpLocks/>
          </p:cNvGrpSpPr>
          <p:nvPr/>
        </p:nvGrpSpPr>
        <p:grpSpPr bwMode="auto">
          <a:xfrm>
            <a:off x="8241790" y="2182798"/>
            <a:ext cx="1560513" cy="1492250"/>
            <a:chOff x="5800825" y="2233060"/>
            <a:chExt cx="1560094" cy="1492717"/>
          </a:xfrm>
        </p:grpSpPr>
        <p:pic>
          <p:nvPicPr>
            <p:cNvPr id="39"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Application Server</a:t>
            </a:r>
            <a:br>
              <a:rPr lang="en-US" sz="1400" dirty="0">
                <a:solidFill>
                  <a:schemeClr val="tx2"/>
                </a:solidFill>
                <a:latin typeface="+mn-lt"/>
              </a:rPr>
            </a:br>
            <a:r>
              <a:rPr lang="en-US" sz="1400" dirty="0">
                <a:solidFill>
                  <a:schemeClr val="tx2"/>
                </a:solidFill>
                <a:latin typeface="+mn-lt"/>
              </a:rPr>
              <a:t>Node.js</a:t>
            </a:r>
          </a:p>
        </p:txBody>
      </p:sp>
      <p:cxnSp>
        <p:nvCxnSpPr>
          <p:cNvPr id="45" name="Straight Arrow Connector 44"/>
          <p:cNvCxnSpPr/>
          <p:nvPr/>
        </p:nvCxnSpPr>
        <p:spPr>
          <a:xfrm>
            <a:off x="6191250" y="3324027"/>
            <a:ext cx="209210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953126" y="2485828"/>
            <a:ext cx="2254027"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7" name="TextBox 33"/>
          <p:cNvSpPr txBox="1">
            <a:spLocks noChangeArrowheads="1"/>
          </p:cNvSpPr>
          <p:nvPr/>
        </p:nvSpPr>
        <p:spPr bwMode="auto">
          <a:xfrm>
            <a:off x="6291059" y="3408164"/>
            <a:ext cx="1760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000" dirty="0">
                <a:latin typeface="Museo Slab 500 (Body)"/>
              </a:rPr>
              <a:t>HTTP Verbs</a:t>
            </a:r>
            <a:br>
              <a:rPr lang="en-US" sz="1000" dirty="0">
                <a:latin typeface="Museo Slab 500 (Body)"/>
              </a:rPr>
            </a:br>
            <a:r>
              <a:rPr lang="en-US" sz="1000" dirty="0">
                <a:latin typeface="Museo Slab 500 (Body)"/>
              </a:rPr>
              <a:t>GET, POST, PUT, DELETE</a:t>
            </a:r>
          </a:p>
        </p:txBody>
      </p:sp>
      <p:cxnSp>
        <p:nvCxnSpPr>
          <p:cNvPr id="48" name="Straight Arrow Connector 47"/>
          <p:cNvCxnSpPr/>
          <p:nvPr/>
        </p:nvCxnSpPr>
        <p:spPr>
          <a:xfrm>
            <a:off x="2840955" y="4311006"/>
            <a:ext cx="0" cy="5781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51" name="Picture 37" descr="My-Computer-ico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5"/>
          <p:cNvSpPr txBox="1">
            <a:spLocks noChangeArrowheads="1"/>
          </p:cNvSpPr>
          <p:nvPr/>
        </p:nvSpPr>
        <p:spPr bwMode="auto">
          <a:xfrm>
            <a:off x="4572001" y="5258882"/>
            <a:ext cx="392958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NoSQL Database </a:t>
            </a:r>
            <a:br>
              <a:rPr lang="en-US" sz="1400" dirty="0">
                <a:solidFill>
                  <a:schemeClr val="tx2"/>
                </a:solidFill>
                <a:latin typeface="+mn-lt"/>
              </a:rPr>
            </a:br>
            <a:r>
              <a:rPr lang="en-US" sz="1400" dirty="0">
                <a:solidFill>
                  <a:schemeClr val="tx2"/>
                </a:solidFill>
                <a:latin typeface="+mn-lt"/>
              </a:rPr>
              <a:t>MongoDB, </a:t>
            </a:r>
            <a:r>
              <a:rPr lang="en-US" sz="1400" dirty="0" err="1">
                <a:solidFill>
                  <a:schemeClr val="tx2"/>
                </a:solidFill>
                <a:latin typeface="+mn-lt"/>
              </a:rPr>
              <a:t>CouchDB</a:t>
            </a:r>
            <a:r>
              <a:rPr lang="en-US" sz="1400" dirty="0">
                <a:solidFill>
                  <a:schemeClr val="tx2"/>
                </a:solidFill>
                <a:latin typeface="+mn-lt"/>
              </a:rPr>
              <a:t>, </a:t>
            </a:r>
            <a:r>
              <a:rPr lang="en-US" sz="1400" dirty="0" err="1">
                <a:solidFill>
                  <a:schemeClr val="tx2"/>
                </a:solidFill>
                <a:latin typeface="+mn-lt"/>
              </a:rPr>
              <a:t>Couchbase</a:t>
            </a:r>
            <a:r>
              <a:rPr lang="en-US" sz="1400" dirty="0">
                <a:solidFill>
                  <a:schemeClr val="tx2"/>
                </a:solidFill>
                <a:latin typeface="+mn-lt"/>
              </a:rPr>
              <a:t>, </a:t>
            </a:r>
            <a:br>
              <a:rPr lang="en-US" sz="1400" dirty="0">
                <a:solidFill>
                  <a:schemeClr val="tx2"/>
                </a:solidFill>
                <a:latin typeface="+mn-lt"/>
              </a:rPr>
            </a:br>
            <a:r>
              <a:rPr lang="en-US" sz="1400" dirty="0">
                <a:solidFill>
                  <a:schemeClr val="tx2"/>
                </a:solidFill>
                <a:latin typeface="+mn-lt"/>
              </a:rPr>
              <a:t>Oracle NoSQL, Cassandra, </a:t>
            </a:r>
            <a:r>
              <a:rPr lang="en-US" sz="1400" dirty="0" err="1">
                <a:solidFill>
                  <a:schemeClr val="tx2"/>
                </a:solidFill>
                <a:latin typeface="+mn-lt"/>
              </a:rPr>
              <a:t>HBase</a:t>
            </a:r>
            <a:r>
              <a:rPr lang="en-US" sz="1400" dirty="0">
                <a:solidFill>
                  <a:schemeClr val="tx2"/>
                </a:solidFill>
                <a:latin typeface="+mn-lt"/>
              </a:rPr>
              <a:t>, Firebase, IBM Domino, </a:t>
            </a:r>
            <a:r>
              <a:rPr lang="en-US" sz="1400" dirty="0" err="1">
                <a:solidFill>
                  <a:schemeClr val="tx2"/>
                </a:solidFill>
                <a:latin typeface="+mn-lt"/>
              </a:rPr>
              <a:t>FoundationDB</a:t>
            </a:r>
            <a:r>
              <a:rPr lang="en-US" sz="1400" dirty="0">
                <a:solidFill>
                  <a:schemeClr val="tx2"/>
                </a:solidFill>
                <a:latin typeface="+mn-lt"/>
              </a:rPr>
              <a:t>, etc.</a:t>
            </a:r>
          </a:p>
        </p:txBody>
      </p:sp>
      <p:cxnSp>
        <p:nvCxnSpPr>
          <p:cNvPr id="53" name="Straight Arrow Connector 52"/>
          <p:cNvCxnSpPr/>
          <p:nvPr/>
        </p:nvCxnSpPr>
        <p:spPr>
          <a:xfrm>
            <a:off x="8797231" y="3752850"/>
            <a:ext cx="0" cy="266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40"/>
          <p:cNvSpPr txBox="1">
            <a:spLocks noChangeArrowheads="1"/>
          </p:cNvSpPr>
          <p:nvPr/>
        </p:nvSpPr>
        <p:spPr bwMode="auto">
          <a:xfrm>
            <a:off x="7001695" y="4223759"/>
            <a:ext cx="14808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Data Request (Query)</a:t>
            </a:r>
          </a:p>
        </p:txBody>
      </p:sp>
      <p:cxnSp>
        <p:nvCxnSpPr>
          <p:cNvPr id="57" name="Straight Arrow Connector 56"/>
          <p:cNvCxnSpPr/>
          <p:nvPr/>
        </p:nvCxnSpPr>
        <p:spPr>
          <a:xfrm>
            <a:off x="9336362" y="3752850"/>
            <a:ext cx="12113" cy="2667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9" name="TextBox 43"/>
          <p:cNvSpPr txBox="1">
            <a:spLocks noChangeArrowheads="1"/>
          </p:cNvSpPr>
          <p:nvPr/>
        </p:nvSpPr>
        <p:spPr bwMode="auto">
          <a:xfrm>
            <a:off x="9628039" y="4223758"/>
            <a:ext cx="5261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JSON</a:t>
            </a:r>
          </a:p>
        </p:txBody>
      </p:sp>
      <p:pic>
        <p:nvPicPr>
          <p:cNvPr id="60" name="Picture 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5766" y="4944867"/>
            <a:ext cx="1821387" cy="122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2"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63"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
        <p:nvSpPr>
          <p:cNvPr id="64" name="TextBox 33"/>
          <p:cNvSpPr txBox="1">
            <a:spLocks noChangeArrowheads="1"/>
          </p:cNvSpPr>
          <p:nvPr/>
        </p:nvSpPr>
        <p:spPr bwMode="auto">
          <a:xfrm>
            <a:off x="6754763" y="2209170"/>
            <a:ext cx="8306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JSON Data</a:t>
            </a:r>
          </a:p>
        </p:txBody>
      </p:sp>
      <p:sp>
        <p:nvSpPr>
          <p:cNvPr id="65" name="Rectangle 64"/>
          <p:cNvSpPr/>
          <p:nvPr/>
        </p:nvSpPr>
        <p:spPr>
          <a:xfrm>
            <a:off x="4961410" y="2335150"/>
            <a:ext cx="867891" cy="1093850"/>
          </a:xfrm>
          <a:prstGeom prst="rect">
            <a:avLst/>
          </a:prstGeom>
          <a:solidFill>
            <a:schemeClr val="tx2"/>
          </a:solidFill>
          <a:ln>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solidFill>
            </a:endParaRPr>
          </a:p>
          <a:p>
            <a:pPr algn="ctr"/>
            <a:endParaRPr lang="en-US" sz="1000" dirty="0">
              <a:solidFill>
                <a:schemeClr val="tx2"/>
              </a:solidFill>
            </a:endParaRPr>
          </a:p>
          <a:p>
            <a:pPr algn="ctr"/>
            <a:endParaRPr lang="en-US" sz="1000" dirty="0" smtClean="0">
              <a:solidFill>
                <a:schemeClr val="tx2"/>
              </a:solidFill>
            </a:endParaRPr>
          </a:p>
          <a:p>
            <a:pPr algn="ctr"/>
            <a:endParaRPr lang="en-US" sz="1000" dirty="0">
              <a:solidFill>
                <a:schemeClr val="tx2"/>
              </a:solidFill>
            </a:endParaRPr>
          </a:p>
          <a:p>
            <a:pPr algn="ctr"/>
            <a:r>
              <a:rPr lang="en-US" sz="1000" dirty="0" smtClean="0">
                <a:solidFill>
                  <a:schemeClr val="bg1"/>
                </a:solidFill>
              </a:rPr>
              <a:t>React.js</a:t>
            </a:r>
            <a:endParaRPr lang="en-US" sz="1000" dirty="0">
              <a:solidFill>
                <a:schemeClr val="bg1"/>
              </a:solidFill>
            </a:endParaRPr>
          </a:p>
        </p:txBody>
      </p:sp>
      <p:cxnSp>
        <p:nvCxnSpPr>
          <p:cNvPr id="66" name="Straight Arrow Connector 65"/>
          <p:cNvCxnSpPr/>
          <p:nvPr/>
        </p:nvCxnSpPr>
        <p:spPr>
          <a:xfrm>
            <a:off x="3938030" y="3317279"/>
            <a:ext cx="90067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33"/>
          <p:cNvSpPr txBox="1">
            <a:spLocks noChangeArrowheads="1"/>
          </p:cNvSpPr>
          <p:nvPr/>
        </p:nvSpPr>
        <p:spPr bwMode="auto">
          <a:xfrm>
            <a:off x="3970227" y="3408165"/>
            <a:ext cx="7793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Interaction</a:t>
            </a:r>
          </a:p>
        </p:txBody>
      </p:sp>
      <p:cxnSp>
        <p:nvCxnSpPr>
          <p:cNvPr id="68" name="Straight Arrow Connector 67"/>
          <p:cNvCxnSpPr/>
          <p:nvPr/>
        </p:nvCxnSpPr>
        <p:spPr>
          <a:xfrm>
            <a:off x="3837396" y="2485826"/>
            <a:ext cx="1001304"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9" name="TextBox 33"/>
          <p:cNvSpPr txBox="1">
            <a:spLocks noChangeArrowheads="1"/>
          </p:cNvSpPr>
          <p:nvPr/>
        </p:nvSpPr>
        <p:spPr bwMode="auto">
          <a:xfrm>
            <a:off x="3895308" y="2066294"/>
            <a:ext cx="9695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000" dirty="0">
                <a:latin typeface="Museo Slab 500 (Body)"/>
              </a:rPr>
              <a:t>View</a:t>
            </a:r>
            <a:br>
              <a:rPr lang="en-US" sz="1000" dirty="0">
                <a:latin typeface="Museo Slab 500 (Body)"/>
              </a:rPr>
            </a:br>
            <a:r>
              <a:rPr lang="en-US" sz="1000" dirty="0">
                <a:latin typeface="Museo Slab 500 (Body)"/>
              </a:rPr>
              <a:t>HTML + CSS</a:t>
            </a:r>
          </a:p>
        </p:txBody>
      </p:sp>
      <p:pic>
        <p:nvPicPr>
          <p:cNvPr id="71" name="Picture 2" descr="C:\Users\zak\Desktop\javascrip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48474" y="5640589"/>
            <a:ext cx="481400" cy="68009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8501583" y="4154426"/>
            <a:ext cx="1087591" cy="384891"/>
          </a:xfrm>
          <a:prstGeom prst="rect">
            <a:avLst/>
          </a:prstGeom>
          <a:solidFill>
            <a:schemeClr val="tx2"/>
          </a:solidFill>
          <a:ln>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cxnSp>
        <p:nvCxnSpPr>
          <p:cNvPr id="74" name="Straight Arrow Connector 73"/>
          <p:cNvCxnSpPr/>
          <p:nvPr/>
        </p:nvCxnSpPr>
        <p:spPr>
          <a:xfrm>
            <a:off x="8797231" y="4622424"/>
            <a:ext cx="0" cy="266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9324249" y="4595223"/>
            <a:ext cx="12113" cy="2667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09687" y="2681921"/>
            <a:ext cx="825950" cy="505967"/>
          </a:xfrm>
          <a:prstGeom prst="rect">
            <a:avLst/>
          </a:prstGeom>
        </p:spPr>
      </p:pic>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80204" y="2422828"/>
            <a:ext cx="648966" cy="648966"/>
          </a:xfrm>
          <a:prstGeom prst="rect">
            <a:avLst/>
          </a:prstGeom>
        </p:spPr>
      </p:pic>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6706" y="1706005"/>
            <a:ext cx="716823" cy="716823"/>
          </a:xfrm>
          <a:prstGeom prst="rect">
            <a:avLst/>
          </a:prstGeom>
        </p:spPr>
      </p:pic>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7644" y="2546770"/>
            <a:ext cx="693303" cy="519977"/>
          </a:xfrm>
          <a:prstGeom prst="rect">
            <a:avLst/>
          </a:prstGeom>
        </p:spPr>
      </p:pic>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2590" y="3252337"/>
            <a:ext cx="711763" cy="711763"/>
          </a:xfrm>
          <a:prstGeom prst="rect">
            <a:avLst/>
          </a:prstGeom>
        </p:spPr>
      </p:pic>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69897" y="4032275"/>
            <a:ext cx="950961" cy="594350"/>
          </a:xfrm>
          <a:prstGeom prst="rect">
            <a:avLst/>
          </a:prstGeom>
        </p:spPr>
      </p:pic>
    </p:spTree>
    <p:extLst>
      <p:ext uri="{BB962C8B-B14F-4D97-AF65-F5344CB8AC3E}">
        <p14:creationId xmlns:p14="http://schemas.microsoft.com/office/powerpoint/2010/main" val="287957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TotalTime>
  <Words>406</Words>
  <Application>Microsoft Office PowerPoint</Application>
  <PresentationFormat>Widescreen</PresentationFormat>
  <Paragraphs>47</Paragraphs>
  <Slides>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Museo Slab 500</vt:lpstr>
      <vt:lpstr>Museo Slab 500 (Body)</vt:lpstr>
      <vt:lpstr>Wingdings</vt:lpstr>
      <vt:lpstr>Master light</vt:lpstr>
      <vt:lpstr>Master dark</vt:lpstr>
      <vt:lpstr>Future Web Architecture</vt:lpstr>
      <vt:lpstr>Future Web Architecture</vt:lpstr>
      <vt:lpstr>Future Web Architecture</vt:lpstr>
      <vt:lpstr>Future Web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Zak Ruvalcaba</cp:lastModifiedBy>
  <cp:revision>228</cp:revision>
  <dcterms:created xsi:type="dcterms:W3CDTF">2011-04-02T17:19:46Z</dcterms:created>
  <dcterms:modified xsi:type="dcterms:W3CDTF">2019-07-15T17:59:29Z</dcterms:modified>
</cp:coreProperties>
</file>