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0"/>
  </p:notesMasterIdLst>
  <p:handoutMasterIdLst>
    <p:handoutMasterId r:id="rId11"/>
  </p:handoutMasterIdLst>
  <p:sldIdLst>
    <p:sldId id="317" r:id="rId3"/>
    <p:sldId id="321" r:id="rId4"/>
    <p:sldId id="322" r:id="rId5"/>
    <p:sldId id="323" r:id="rId6"/>
    <p:sldId id="324" r:id="rId7"/>
    <p:sldId id="325" r:id="rId8"/>
    <p:sldId id="327" r:id="rId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a:srgbClr val="CCCCCC"/>
    <a:srgbClr val="000000"/>
    <a:srgbClr val="CC6600"/>
    <a:srgbClr val="F1F3EE"/>
    <a:srgbClr val="D6993C"/>
    <a:srgbClr val="FAD64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49" autoAdjust="0"/>
    <p:restoredTop sz="77262" autoAdjust="0"/>
  </p:normalViewPr>
  <p:slideViewPr>
    <p:cSldViewPr snapToGrid="0">
      <p:cViewPr varScale="1">
        <p:scale>
          <a:sx n="110" d="100"/>
          <a:sy n="110" d="100"/>
        </p:scale>
        <p:origin x="120" y="25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3" d="100"/>
          <a:sy n="83" d="100"/>
        </p:scale>
        <p:origin x="-310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15-7-2019</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3D6BD4-2A44-460F-8349-CDAFC499EC45}" type="datetimeFigureOut">
              <a:rPr lang="en-US" smtClean="0"/>
              <a:t>7/15/2019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A1873-0A52-4A4E-BA28-80AFF6A8486D}" type="slidenum">
              <a:rPr lang="en-US" smtClean="0"/>
              <a:t>‹#›</a:t>
            </a:fld>
            <a:endParaRPr lang="en-US"/>
          </a:p>
        </p:txBody>
      </p:sp>
    </p:spTree>
    <p:extLst>
      <p:ext uri="{BB962C8B-B14F-4D97-AF65-F5344CB8AC3E}">
        <p14:creationId xmlns:p14="http://schemas.microsoft.com/office/powerpoint/2010/main" val="335476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
        <p:nvSpPr>
          <p:cNvPr id="7" name="Title 6"/>
          <p:cNvSpPr>
            <a:spLocks noGrp="1"/>
          </p:cNvSpPr>
          <p:nvPr>
            <p:ph type="title" hasCustomPrompt="1"/>
          </p:nvPr>
        </p:nvSpPr>
        <p:spPr/>
        <p:txBody>
          <a:bodyPr/>
          <a:lstStyle>
            <a:lvl1pPr>
              <a:defRPr baseline="0"/>
            </a:lvl1pPr>
          </a:lstStyle>
          <a:p>
            <a:r>
              <a:rPr lang="en-US" smtClean="0"/>
              <a:t>Master title</a:t>
            </a:r>
            <a:endParaRPr lang="nl-NL"/>
          </a:p>
        </p:txBody>
      </p:sp>
      <p:sp>
        <p:nvSpPr>
          <p:cNvPr id="11" name="Text Placeholder 10"/>
          <p:cNvSpPr>
            <a:spLocks noGrp="1"/>
          </p:cNvSpPr>
          <p:nvPr>
            <p:ph type="body" sz="quarter" idx="12"/>
          </p:nvPr>
        </p:nvSpPr>
        <p:spPr/>
        <p:txBody>
          <a:bodyPr/>
          <a:lstStyle>
            <a:lvl1pPr>
              <a:defRPr>
                <a:solidFill>
                  <a:schemeClr val="tx2"/>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smtClean="0"/>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Title 1"/>
          <p:cNvSpPr>
            <a:spLocks noGrp="1"/>
          </p:cNvSpPr>
          <p:nvPr>
            <p:ph type="title"/>
          </p:nvPr>
        </p:nvSpPr>
        <p:spPr>
          <a:xfrm>
            <a:off x="2255574" y="1988840"/>
            <a:ext cx="4800533" cy="720080"/>
          </a:xfrm>
        </p:spPr>
        <p:txBody>
          <a:bodyPr/>
          <a:lstStyle>
            <a:lvl1pPr algn="l">
              <a:defRPr/>
            </a:lvl1pPr>
          </a:lstStyle>
          <a:p>
            <a:r>
              <a:rPr lang="en-US" smtClean="0"/>
              <a:t>Click to edit Master title style</a:t>
            </a:r>
            <a:endParaRPr lang="nl-NL"/>
          </a:p>
        </p:txBody>
      </p:sp>
      <p:sp>
        <p:nvSpPr>
          <p:cNvPr id="5" name="Text Placeholder 4"/>
          <p:cNvSpPr>
            <a:spLocks noGrp="1"/>
          </p:cNvSpPr>
          <p:nvPr>
            <p:ph type="body" sz="quarter" idx="10"/>
          </p:nvPr>
        </p:nvSpPr>
        <p:spPr>
          <a:xfrm>
            <a:off x="2255573" y="2924944"/>
            <a:ext cx="7874000" cy="3384550"/>
          </a:xfrm>
        </p:spPr>
        <p:txBody>
          <a:bodyPr/>
          <a:lstStyle>
            <a:lvl1pPr>
              <a:defRPr sz="3600" spc="-150">
                <a:solidFill>
                  <a:schemeClr val="tx2"/>
                </a:solidFill>
              </a:defRPr>
            </a:lvl1pPr>
            <a:lvl2pPr>
              <a:defRPr sz="21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cxnSp>
        <p:nvCxnSpPr>
          <p:cNvPr id="7" name="Straight Connector 6"/>
          <p:cNvCxnSpPr/>
          <p:nvPr userDrawn="1"/>
        </p:nvCxnSpPr>
        <p:spPr>
          <a:xfrm>
            <a:off x="335360" y="1052736"/>
            <a:ext cx="109452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nl-NL"/>
          </a:p>
        </p:txBody>
      </p:sp>
      <p:sp>
        <p:nvSpPr>
          <p:cNvPr id="8" name="Text Placeholder 7"/>
          <p:cNvSpPr>
            <a:spLocks noGrp="1"/>
          </p:cNvSpPr>
          <p:nvPr>
            <p:ph type="body" sz="quarter" idx="10"/>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6"/>
          <p:cNvSpPr txBox="1">
            <a:spLocks/>
          </p:cNvSpPr>
          <p:nvPr userDrawn="1"/>
        </p:nvSpPr>
        <p:spPr>
          <a:xfrm>
            <a:off x="6096000" y="6453336"/>
            <a:ext cx="5856651"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smtClean="0">
                <a:ln>
                  <a:noFill/>
                </a:ln>
                <a:solidFill>
                  <a:schemeClr val="accent2"/>
                </a:solidFill>
                <a:effectLst/>
                <a:uLnTx/>
                <a:uFillTx/>
                <a:latin typeface="+mj-lt"/>
                <a:ea typeface="+mj-ea"/>
                <a:cs typeface="+mj-cs"/>
              </a:rPr>
              <a:t>Copyright © Zak Ruvalcaba</a:t>
            </a:r>
            <a:endParaRPr kumimoji="0" lang="nl-NL" sz="1200" b="0" i="0" u="none" strike="noStrike" kern="1200" cap="none" spc="0" normalizeH="0" baseline="0" noProof="0" dirty="0" smtClean="0">
              <a:ln>
                <a:noFill/>
              </a:ln>
              <a:solidFill>
                <a:schemeClr val="accent2"/>
              </a:solidFill>
              <a:effectLst/>
              <a:uLnTx/>
              <a:uFillTx/>
              <a:latin typeface="+mj-lt"/>
              <a:ea typeface="+mj-ea"/>
              <a:cs typeface="+mj-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smtClean="0"/>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iming>
    <p:tnLst>
      <p:par>
        <p:cTn id="1" dur="indefinite" restart="never" nodeType="tmRoot"/>
      </p:par>
    </p:tnLst>
  </p:timing>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tx2"/>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smtClean="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smtClean="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smtClean="0"/>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51" r:id="rId1"/>
  </p:sldLayoutIdLst>
  <p:timing>
    <p:tnLst>
      <p:par>
        <p:cTn id="1" dur="indefinite" restart="never" nodeType="tmRoot"/>
      </p:par>
    </p:tnLst>
  </p:timing>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bg2"/>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bg2"/>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47528" y="2780928"/>
            <a:ext cx="8352928" cy="1656184"/>
          </a:xfrm>
        </p:spPr>
        <p:txBody>
          <a:bodyPr/>
          <a:lstStyle/>
          <a:p>
            <a:pPr algn="ctr"/>
            <a:r>
              <a:rPr lang="en-US" spc="0" dirty="0"/>
              <a:t>Basic Structure of a </a:t>
            </a:r>
            <a:br>
              <a:rPr lang="en-US" spc="0" dirty="0"/>
            </a:br>
            <a:r>
              <a:rPr lang="en-US" spc="0" dirty="0"/>
              <a:t>Web Page</a:t>
            </a:r>
          </a:p>
        </p:txBody>
      </p:sp>
    </p:spTree>
    <p:extLst>
      <p:ext uri="{BB962C8B-B14F-4D97-AF65-F5344CB8AC3E}">
        <p14:creationId xmlns:p14="http://schemas.microsoft.com/office/powerpoint/2010/main" val="2567521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Basic Structure of a Page</a:t>
            </a:r>
            <a:endParaRPr lang="nl-NL" dirty="0"/>
          </a:p>
        </p:txBody>
      </p:sp>
      <p:sp>
        <p:nvSpPr>
          <p:cNvPr id="7" name="Text Placeholder 6"/>
          <p:cNvSpPr>
            <a:spLocks noGrp="1"/>
          </p:cNvSpPr>
          <p:nvPr>
            <p:ph type="body" sz="quarter" idx="14"/>
          </p:nvPr>
        </p:nvSpPr>
        <p:spPr>
          <a:xfrm>
            <a:off x="335360" y="1628800"/>
            <a:ext cx="7128792" cy="4679950"/>
          </a:xfrm>
        </p:spPr>
        <p:txBody>
          <a:bodyPr>
            <a:noAutofit/>
          </a:bodyPr>
          <a:lstStyle/>
          <a:p>
            <a:pPr>
              <a:defRPr/>
            </a:pPr>
            <a:r>
              <a:rPr lang="en-US" sz="1600" dirty="0"/>
              <a:t>A typical web page will contain two major areas:</a:t>
            </a:r>
          </a:p>
          <a:p>
            <a:pPr>
              <a:defRPr/>
            </a:pPr>
            <a:endParaRPr lang="en-US" sz="1600" dirty="0"/>
          </a:p>
          <a:p>
            <a:pPr marL="457200" indent="-457200">
              <a:buFont typeface="Wingdings" pitchFamily="2" charset="2"/>
              <a:buChar char="v"/>
              <a:defRPr/>
            </a:pPr>
            <a:r>
              <a:rPr lang="en-US" sz="1600" dirty="0"/>
              <a:t>The Doctype Declaration</a:t>
            </a:r>
          </a:p>
          <a:p>
            <a:pPr marL="457200" indent="-457200">
              <a:buFont typeface="Wingdings" pitchFamily="2" charset="2"/>
              <a:buChar char="v"/>
              <a:defRPr/>
            </a:pPr>
            <a:r>
              <a:rPr lang="en-US" sz="1600" dirty="0"/>
              <a:t>The Document Tree</a:t>
            </a:r>
            <a:endParaRPr lang="en-US" sz="1600" dirty="0">
              <a:cs typeface="Courier New" pitchFamily="49" charset="0"/>
            </a:endParaRPr>
          </a:p>
        </p:txBody>
      </p:sp>
      <p:sp>
        <p:nvSpPr>
          <p:cNvPr id="2" name="Text Placeholder 1"/>
          <p:cNvSpPr>
            <a:spLocks noGrp="1"/>
          </p:cNvSpPr>
          <p:nvPr>
            <p:ph type="body" sz="quarter" idx="11"/>
          </p:nvPr>
        </p:nvSpPr>
        <p:spPr/>
        <p:txBody>
          <a:bodyPr/>
          <a:lstStyle/>
          <a:p>
            <a:r>
              <a:rPr lang="en-US" dirty="0" smtClean="0"/>
              <a:t>The basic structure of a web page</a:t>
            </a:r>
            <a:endParaRPr lang="en-US" dirty="0"/>
          </a:p>
        </p:txBody>
      </p:sp>
    </p:spTree>
    <p:extLst>
      <p:ext uri="{BB962C8B-B14F-4D97-AF65-F5344CB8AC3E}">
        <p14:creationId xmlns:p14="http://schemas.microsoft.com/office/powerpoint/2010/main" val="12516109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Basic Structure of a </a:t>
            </a:r>
            <a:r>
              <a:rPr lang="en-US" dirty="0" smtClean="0"/>
              <a:t>Page</a:t>
            </a:r>
            <a:endParaRPr lang="nl-NL" dirty="0"/>
          </a:p>
        </p:txBody>
      </p:sp>
      <p:sp>
        <p:nvSpPr>
          <p:cNvPr id="7" name="Text Placeholder 6"/>
          <p:cNvSpPr>
            <a:spLocks noGrp="1"/>
          </p:cNvSpPr>
          <p:nvPr>
            <p:ph type="body" sz="quarter" idx="14"/>
          </p:nvPr>
        </p:nvSpPr>
        <p:spPr>
          <a:xfrm>
            <a:off x="335360" y="1628800"/>
            <a:ext cx="9649072" cy="3240360"/>
          </a:xfrm>
        </p:spPr>
        <p:txBody>
          <a:bodyPr>
            <a:normAutofit/>
          </a:bodyPr>
          <a:lstStyle/>
          <a:p>
            <a:r>
              <a:rPr lang="en-US" sz="1600" dirty="0"/>
              <a:t>The first item to appear in the source code of a web page is the </a:t>
            </a:r>
            <a:r>
              <a:rPr lang="en-US" sz="1600" dirty="0" err="1"/>
              <a:t>doctype</a:t>
            </a:r>
            <a:r>
              <a:rPr lang="en-US" sz="1600" dirty="0"/>
              <a:t> declaration. It will look like this:</a:t>
            </a:r>
          </a:p>
          <a:p>
            <a:endParaRPr lang="en-US" sz="1600" dirty="0"/>
          </a:p>
          <a:p>
            <a:pPr lvl="0"/>
            <a:r>
              <a:rPr lang="en-US" sz="1600" dirty="0">
                <a:latin typeface="Courier New" pitchFamily="49" charset="0"/>
                <a:cs typeface="Courier New" pitchFamily="49" charset="0"/>
              </a:rPr>
              <a:t>&lt;!DOCTYPE html&gt;</a:t>
            </a:r>
          </a:p>
        </p:txBody>
      </p:sp>
      <p:sp>
        <p:nvSpPr>
          <p:cNvPr id="2" name="Text Placeholder 1"/>
          <p:cNvSpPr>
            <a:spLocks noGrp="1"/>
          </p:cNvSpPr>
          <p:nvPr>
            <p:ph type="body" sz="quarter" idx="11"/>
          </p:nvPr>
        </p:nvSpPr>
        <p:spPr/>
        <p:txBody>
          <a:bodyPr/>
          <a:lstStyle/>
          <a:p>
            <a:r>
              <a:rPr lang="en-US" dirty="0" smtClean="0"/>
              <a:t>The Doctype Declaration</a:t>
            </a:r>
            <a:endParaRPr lang="en-US" dirty="0"/>
          </a:p>
        </p:txBody>
      </p:sp>
    </p:spTree>
    <p:extLst>
      <p:ext uri="{BB962C8B-B14F-4D97-AF65-F5344CB8AC3E}">
        <p14:creationId xmlns:p14="http://schemas.microsoft.com/office/powerpoint/2010/main" val="22777697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007414" y="1"/>
            <a:ext cx="518458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p:txBody>
          <a:bodyPr/>
          <a:lstStyle/>
          <a:p>
            <a:r>
              <a:rPr lang="en-US" dirty="0" smtClean="0"/>
              <a:t>Basic Structure of a Page</a:t>
            </a:r>
            <a:endParaRPr lang="nl-NL" dirty="0"/>
          </a:p>
        </p:txBody>
      </p:sp>
      <p:sp>
        <p:nvSpPr>
          <p:cNvPr id="7" name="Text Placeholder 6"/>
          <p:cNvSpPr>
            <a:spLocks noGrp="1"/>
          </p:cNvSpPr>
          <p:nvPr>
            <p:ph type="body" sz="quarter" idx="14"/>
          </p:nvPr>
        </p:nvSpPr>
        <p:spPr>
          <a:xfrm>
            <a:off x="335360" y="1628800"/>
            <a:ext cx="6596663" cy="4679950"/>
          </a:xfrm>
        </p:spPr>
        <p:txBody>
          <a:bodyPr>
            <a:noAutofit/>
          </a:bodyPr>
          <a:lstStyle/>
          <a:p>
            <a:r>
              <a:rPr lang="en-US" sz="1600" dirty="0"/>
              <a:t>A web page is typically considered </a:t>
            </a:r>
            <a:r>
              <a:rPr lang="en-US" sz="1600" dirty="0" smtClean="0"/>
              <a:t>a </a:t>
            </a:r>
            <a:r>
              <a:rPr lang="en-US" sz="1600" dirty="0"/>
              <a:t>document tree because it will contain </a:t>
            </a:r>
            <a:r>
              <a:rPr lang="en-US" sz="1600" dirty="0" smtClean="0"/>
              <a:t>a </a:t>
            </a:r>
            <a:r>
              <a:rPr lang="en-US" sz="1600" dirty="0"/>
              <a:t>combination of HTML markup organized </a:t>
            </a:r>
            <a:r>
              <a:rPr lang="en-US" sz="1600" dirty="0" smtClean="0"/>
              <a:t>like </a:t>
            </a:r>
            <a:r>
              <a:rPr lang="en-US" sz="1600" dirty="0"/>
              <a:t>the branches of a tree.</a:t>
            </a:r>
          </a:p>
          <a:p>
            <a:endParaRPr lang="en-US" sz="1600" dirty="0"/>
          </a:p>
          <a:p>
            <a:r>
              <a:rPr lang="en-US" sz="1600" dirty="0"/>
              <a:t>Pay close attention to the symmetry </a:t>
            </a:r>
            <a:r>
              <a:rPr lang="en-US" sz="1600" dirty="0" smtClean="0"/>
              <a:t>of </a:t>
            </a:r>
            <a:r>
              <a:rPr lang="en-US" sz="1600" dirty="0"/>
              <a:t>the way that tags are opened and </a:t>
            </a:r>
            <a:r>
              <a:rPr lang="en-US" sz="1600" dirty="0" smtClean="0"/>
              <a:t>closed</a:t>
            </a:r>
            <a:r>
              <a:rPr lang="en-US" sz="1600" dirty="0"/>
              <a:t>.</a:t>
            </a:r>
          </a:p>
        </p:txBody>
      </p:sp>
      <p:sp>
        <p:nvSpPr>
          <p:cNvPr id="2" name="Text Placeholder 1"/>
          <p:cNvSpPr>
            <a:spLocks noGrp="1"/>
          </p:cNvSpPr>
          <p:nvPr>
            <p:ph type="body" sz="quarter" idx="11"/>
          </p:nvPr>
        </p:nvSpPr>
        <p:spPr/>
        <p:txBody>
          <a:bodyPr/>
          <a:lstStyle/>
          <a:p>
            <a:r>
              <a:rPr lang="en-US" dirty="0" smtClean="0"/>
              <a:t>The Document Tree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4462" y="1556792"/>
            <a:ext cx="4629085" cy="3600400"/>
          </a:xfrm>
          <a:prstGeom prst="rect">
            <a:avLst/>
          </a:prstGeom>
        </p:spPr>
      </p:pic>
    </p:spTree>
    <p:extLst>
      <p:ext uri="{BB962C8B-B14F-4D97-AF65-F5344CB8AC3E}">
        <p14:creationId xmlns:p14="http://schemas.microsoft.com/office/powerpoint/2010/main" val="445108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Basic Structure of a Page</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marL="461963" indent="-461963">
              <a:buFont typeface="Wingdings" pitchFamily="2" charset="2"/>
              <a:buChar char="v"/>
              <a:defRPr/>
            </a:pPr>
            <a:r>
              <a:rPr lang="en-US" sz="1600" dirty="0"/>
              <a:t>Immediately after the </a:t>
            </a:r>
            <a:r>
              <a:rPr lang="en-US" sz="1600" dirty="0" err="1"/>
              <a:t>doctype</a:t>
            </a:r>
            <a:r>
              <a:rPr lang="en-US" sz="1600" dirty="0"/>
              <a:t> comes the html tag - this is the root tag of the document tree and everything that follows is a descendant of that tag.</a:t>
            </a:r>
          </a:p>
          <a:p>
            <a:pPr marL="461963" indent="-461963">
              <a:buFont typeface="Wingdings" pitchFamily="2" charset="2"/>
              <a:buChar char="v"/>
              <a:defRPr/>
            </a:pPr>
            <a:endParaRPr lang="en-US" sz="1600" dirty="0"/>
          </a:p>
          <a:p>
            <a:pPr marL="461963" indent="-461963">
              <a:buFont typeface="Wingdings" pitchFamily="2" charset="2"/>
              <a:buChar char="v"/>
              <a:defRPr/>
            </a:pPr>
            <a:r>
              <a:rPr lang="en-US" sz="1600" dirty="0"/>
              <a:t>The html tag breaks the document into two main sections: the head and the body.</a:t>
            </a:r>
          </a:p>
        </p:txBody>
      </p:sp>
      <p:sp>
        <p:nvSpPr>
          <p:cNvPr id="2" name="Text Placeholder 1"/>
          <p:cNvSpPr>
            <a:spLocks noGrp="1"/>
          </p:cNvSpPr>
          <p:nvPr>
            <p:ph type="body" sz="quarter" idx="11"/>
          </p:nvPr>
        </p:nvSpPr>
        <p:spPr/>
        <p:txBody>
          <a:bodyPr/>
          <a:lstStyle/>
          <a:p>
            <a:r>
              <a:rPr lang="en-US" dirty="0" smtClean="0"/>
              <a:t>The &lt;html&gt; Tag</a:t>
            </a:r>
            <a:endParaRPr lang="en-US" dirty="0"/>
          </a:p>
        </p:txBody>
      </p:sp>
    </p:spTree>
    <p:extLst>
      <p:ext uri="{BB962C8B-B14F-4D97-AF65-F5344CB8AC3E}">
        <p14:creationId xmlns:p14="http://schemas.microsoft.com/office/powerpoint/2010/main" val="12213634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Basic Structure of a Page</a:t>
            </a:r>
            <a:endParaRPr lang="nl-NL" dirty="0"/>
          </a:p>
        </p:txBody>
      </p:sp>
      <p:sp>
        <p:nvSpPr>
          <p:cNvPr id="7" name="Text Placeholder 6"/>
          <p:cNvSpPr>
            <a:spLocks noGrp="1"/>
          </p:cNvSpPr>
          <p:nvPr>
            <p:ph type="body" sz="quarter" idx="14"/>
          </p:nvPr>
        </p:nvSpPr>
        <p:spPr>
          <a:xfrm>
            <a:off x="335360" y="1628800"/>
            <a:ext cx="11490880" cy="4680520"/>
          </a:xfrm>
        </p:spPr>
        <p:txBody>
          <a:bodyPr>
            <a:noAutofit/>
          </a:bodyPr>
          <a:lstStyle/>
          <a:p>
            <a:pPr>
              <a:defRPr/>
            </a:pPr>
            <a:r>
              <a:rPr lang="en-US" sz="1600" dirty="0" smtClean="0"/>
              <a:t>The </a:t>
            </a:r>
            <a:r>
              <a:rPr lang="en-US" sz="1600" dirty="0"/>
              <a:t>head tag contains meta data - information that describes the document itself, or associates it with related resources, such as scripts and style sheets</a:t>
            </a:r>
            <a:r>
              <a:rPr lang="en-US" sz="1600" dirty="0" smtClean="0"/>
              <a:t>. The </a:t>
            </a:r>
            <a:r>
              <a:rPr lang="en-US" sz="1600" dirty="0"/>
              <a:t>example below contains the title element, which represents the document’s title or name and a simple JavaScript code block that displays a popup message.</a:t>
            </a:r>
            <a:br>
              <a:rPr lang="en-US" sz="1600" dirty="0"/>
            </a:br>
            <a:r>
              <a:rPr lang="en-US" sz="1600" dirty="0"/>
              <a:t/>
            </a:r>
            <a:br>
              <a:rPr lang="en-US" sz="1600" dirty="0"/>
            </a:br>
            <a:r>
              <a:rPr lang="en-US" sz="1600" dirty="0">
                <a:latin typeface="Courier New" pitchFamily="49" charset="0"/>
                <a:cs typeface="Courier New" pitchFamily="49" charset="0"/>
              </a:rPr>
              <a:t>&lt;!</a:t>
            </a:r>
            <a:r>
              <a:rPr lang="en-US" sz="1600" dirty="0" err="1">
                <a:latin typeface="Courier New" pitchFamily="49" charset="0"/>
                <a:cs typeface="Courier New" pitchFamily="49" charset="0"/>
              </a:rPr>
              <a:t>doctype</a:t>
            </a:r>
            <a:r>
              <a:rPr lang="en-US" sz="1600" dirty="0">
                <a:latin typeface="Courier New" pitchFamily="49" charset="0"/>
                <a:cs typeface="Courier New" pitchFamily="49" charset="0"/>
              </a:rPr>
              <a:t> html&gt;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&lt;html&gt;</a:t>
            </a:r>
            <a:br>
              <a:rPr lang="en-US" sz="1600" dirty="0">
                <a:latin typeface="Courier New" pitchFamily="49" charset="0"/>
                <a:cs typeface="Courier New" pitchFamily="49" charset="0"/>
              </a:rPr>
            </a:br>
            <a:r>
              <a:rPr lang="en-US" sz="1600" b="1" dirty="0" smtClean="0">
                <a:latin typeface="Courier New" pitchFamily="49" charset="0"/>
                <a:cs typeface="Courier New" pitchFamily="49" charset="0"/>
              </a:rPr>
              <a:t>&lt;</a:t>
            </a:r>
            <a:r>
              <a:rPr lang="en-US" sz="1600" b="1" dirty="0">
                <a:latin typeface="Courier New" pitchFamily="49" charset="0"/>
                <a:cs typeface="Courier New" pitchFamily="49" charset="0"/>
              </a:rPr>
              <a:t>head&gt;</a:t>
            </a:r>
            <a:r>
              <a:rPr lang="en-US" sz="1600" dirty="0">
                <a:latin typeface="Courier New" pitchFamily="49" charset="0"/>
                <a:cs typeface="Courier New" pitchFamily="49" charset="0"/>
              </a:rPr>
              <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a:t>
            </a:r>
            <a:r>
              <a:rPr lang="en-US" sz="1600" b="1" dirty="0">
                <a:latin typeface="Courier New" pitchFamily="49" charset="0"/>
                <a:cs typeface="Courier New" pitchFamily="49" charset="0"/>
              </a:rPr>
              <a:t>&lt;title&gt;Welcome to </a:t>
            </a:r>
            <a:r>
              <a:rPr lang="en-US" sz="1600" b="1" dirty="0" err="1">
                <a:latin typeface="Courier New" pitchFamily="49" charset="0"/>
                <a:cs typeface="Courier New" pitchFamily="49" charset="0"/>
              </a:rPr>
              <a:t>Vecta</a:t>
            </a:r>
            <a:r>
              <a:rPr lang="en-US" sz="1600" b="1" dirty="0">
                <a:latin typeface="Courier New" pitchFamily="49" charset="0"/>
                <a:cs typeface="Courier New" pitchFamily="49" charset="0"/>
              </a:rPr>
              <a:t> Corporation&lt;/title&gt;</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	&lt;script&gt;</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		alert('Hello World');</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	&lt;/script&gt;</a:t>
            </a:r>
            <a:br>
              <a:rPr lang="en-US" sz="1600" b="1" dirty="0">
                <a:latin typeface="Courier New" pitchFamily="49" charset="0"/>
                <a:cs typeface="Courier New" pitchFamily="49" charset="0"/>
              </a:rPr>
            </a:br>
            <a:r>
              <a:rPr lang="en-US" sz="1600" b="1" dirty="0" smtClean="0">
                <a:latin typeface="Courier New" pitchFamily="49" charset="0"/>
                <a:cs typeface="Courier New" pitchFamily="49" charset="0"/>
              </a:rPr>
              <a:t>&lt;/</a:t>
            </a:r>
            <a:r>
              <a:rPr lang="en-US" sz="1600" b="1" dirty="0">
                <a:latin typeface="Courier New" pitchFamily="49" charset="0"/>
                <a:cs typeface="Courier New" pitchFamily="49" charset="0"/>
              </a:rPr>
              <a:t>head&gt;</a:t>
            </a:r>
            <a:br>
              <a:rPr lang="en-US" sz="1600" b="1" dirty="0">
                <a:latin typeface="Courier New" pitchFamily="49" charset="0"/>
                <a:cs typeface="Courier New" pitchFamily="49" charset="0"/>
              </a:rPr>
            </a:br>
            <a:r>
              <a:rPr lang="en-US" sz="1600" dirty="0" smtClean="0">
                <a:latin typeface="Courier New" pitchFamily="49" charset="0"/>
                <a:cs typeface="Courier New" pitchFamily="49" charset="0"/>
              </a:rPr>
              <a:t>&lt;</a:t>
            </a:r>
            <a:r>
              <a:rPr lang="en-US" sz="1600" dirty="0">
                <a:latin typeface="Courier New" pitchFamily="49" charset="0"/>
                <a:cs typeface="Courier New" pitchFamily="49" charset="0"/>
              </a:rPr>
              <a:t>body&gt;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&lt;</a:t>
            </a:r>
            <a:r>
              <a:rPr lang="en-US" sz="1600" dirty="0">
                <a:latin typeface="Courier New" pitchFamily="49" charset="0"/>
                <a:cs typeface="Courier New" pitchFamily="49" charset="0"/>
              </a:rPr>
              <a:t>h1&gt;This is a simple example&lt;/h1&gt;</a:t>
            </a:r>
            <a:br>
              <a:rPr lang="en-US" sz="1600" dirty="0">
                <a:latin typeface="Courier New" pitchFamily="49" charset="0"/>
                <a:cs typeface="Courier New" pitchFamily="49" charset="0"/>
              </a:rPr>
            </a:br>
            <a:r>
              <a:rPr lang="en-US" sz="1600" dirty="0" smtClean="0">
                <a:latin typeface="Courier New" pitchFamily="49" charset="0"/>
                <a:cs typeface="Courier New" pitchFamily="49" charset="0"/>
              </a:rPr>
              <a:t>&lt;/</a:t>
            </a:r>
            <a:r>
              <a:rPr lang="en-US" sz="1600" dirty="0">
                <a:latin typeface="Courier New" pitchFamily="49" charset="0"/>
                <a:cs typeface="Courier New" pitchFamily="49" charset="0"/>
              </a:rPr>
              <a:t>body&gt;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&lt;/html&gt;</a:t>
            </a:r>
          </a:p>
        </p:txBody>
      </p:sp>
      <p:sp>
        <p:nvSpPr>
          <p:cNvPr id="2" name="Text Placeholder 1"/>
          <p:cNvSpPr>
            <a:spLocks noGrp="1"/>
          </p:cNvSpPr>
          <p:nvPr>
            <p:ph type="body" sz="quarter" idx="11"/>
          </p:nvPr>
        </p:nvSpPr>
        <p:spPr/>
        <p:txBody>
          <a:bodyPr/>
          <a:lstStyle/>
          <a:p>
            <a:r>
              <a:rPr lang="en-US" dirty="0" smtClean="0"/>
              <a:t>The &lt;head&gt; Tag</a:t>
            </a:r>
            <a:endParaRPr lang="en-US" dirty="0"/>
          </a:p>
        </p:txBody>
      </p:sp>
    </p:spTree>
    <p:extLst>
      <p:ext uri="{BB962C8B-B14F-4D97-AF65-F5344CB8AC3E}">
        <p14:creationId xmlns:p14="http://schemas.microsoft.com/office/powerpoint/2010/main" val="93476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Basic Structure of a Page</a:t>
            </a:r>
            <a:endParaRPr lang="nl-NL" dirty="0"/>
          </a:p>
        </p:txBody>
      </p:sp>
      <p:sp>
        <p:nvSpPr>
          <p:cNvPr id="7" name="Text Placeholder 6"/>
          <p:cNvSpPr>
            <a:spLocks noGrp="1"/>
          </p:cNvSpPr>
          <p:nvPr>
            <p:ph type="body" sz="quarter" idx="14"/>
          </p:nvPr>
        </p:nvSpPr>
        <p:spPr>
          <a:xfrm>
            <a:off x="335359" y="1628800"/>
            <a:ext cx="11508297" cy="4032448"/>
          </a:xfrm>
        </p:spPr>
        <p:txBody>
          <a:bodyPr>
            <a:noAutofit/>
          </a:bodyPr>
          <a:lstStyle/>
          <a:p>
            <a:pPr>
              <a:defRPr/>
            </a:pPr>
            <a:r>
              <a:rPr lang="en-US" sz="1600" dirty="0"/>
              <a:t>This is where the bulk of the page is contained. Everything that you can see in the browser window is contained inside this element, including paragraphs, lists, links, images, tables, and more. How the page looks will depend entirely upon the content that you decide to fill it with.</a:t>
            </a:r>
            <a:endParaRPr lang="en-US" sz="1600" dirty="0">
              <a:latin typeface="Courier New" pitchFamily="49" charset="0"/>
              <a:cs typeface="Courier New" pitchFamily="49" charset="0"/>
            </a:endParaRPr>
          </a:p>
        </p:txBody>
      </p:sp>
      <p:sp>
        <p:nvSpPr>
          <p:cNvPr id="2" name="Text Placeholder 1"/>
          <p:cNvSpPr>
            <a:spLocks noGrp="1"/>
          </p:cNvSpPr>
          <p:nvPr>
            <p:ph type="body" sz="quarter" idx="11"/>
          </p:nvPr>
        </p:nvSpPr>
        <p:spPr/>
        <p:txBody>
          <a:bodyPr/>
          <a:lstStyle/>
          <a:p>
            <a:r>
              <a:rPr lang="en-US" dirty="0" smtClean="0"/>
              <a:t>The &lt;body&gt; Tag</a:t>
            </a:r>
            <a:endParaRPr lang="en-US" dirty="0"/>
          </a:p>
        </p:txBody>
      </p:sp>
    </p:spTree>
    <p:extLst>
      <p:ext uri="{BB962C8B-B14F-4D97-AF65-F5344CB8AC3E}">
        <p14:creationId xmlns:p14="http://schemas.microsoft.com/office/powerpoint/2010/main" val="3283991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1825</TotalTime>
  <Words>307</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Calibri</vt:lpstr>
      <vt:lpstr>Courier New</vt:lpstr>
      <vt:lpstr>Museo Slab 500</vt:lpstr>
      <vt:lpstr>Wingdings</vt:lpstr>
      <vt:lpstr>Master light</vt:lpstr>
      <vt:lpstr>Master dark</vt:lpstr>
      <vt:lpstr>Basic Structure of a  Web Page</vt:lpstr>
      <vt:lpstr>Basic Structure of a Page</vt:lpstr>
      <vt:lpstr>Basic Structure of a Page</vt:lpstr>
      <vt:lpstr>Basic Structure of a Page</vt:lpstr>
      <vt:lpstr>Basic Structure of a Page</vt:lpstr>
      <vt:lpstr>Basic Structure of a Page</vt:lpstr>
      <vt:lpstr>Basic Structure of a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Zak Ruvalcaba</cp:lastModifiedBy>
  <cp:revision>229</cp:revision>
  <dcterms:created xsi:type="dcterms:W3CDTF">2011-04-02T17:19:46Z</dcterms:created>
  <dcterms:modified xsi:type="dcterms:W3CDTF">2019-07-15T16:30:17Z</dcterms:modified>
</cp:coreProperties>
</file>