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45"/>
  </p:notesMasterIdLst>
  <p:sldIdLst>
    <p:sldId id="256" r:id="rId2"/>
    <p:sldId id="258" r:id="rId3"/>
    <p:sldId id="259" r:id="rId4"/>
    <p:sldId id="260" r:id="rId5"/>
    <p:sldId id="283" r:id="rId6"/>
    <p:sldId id="269" r:id="rId7"/>
    <p:sldId id="267" r:id="rId8"/>
    <p:sldId id="268" r:id="rId9"/>
    <p:sldId id="270" r:id="rId10"/>
    <p:sldId id="272" r:id="rId11"/>
    <p:sldId id="281" r:id="rId12"/>
    <p:sldId id="271" r:id="rId13"/>
    <p:sldId id="273" r:id="rId14"/>
    <p:sldId id="274" r:id="rId15"/>
    <p:sldId id="275" r:id="rId16"/>
    <p:sldId id="276" r:id="rId17"/>
    <p:sldId id="277" r:id="rId18"/>
    <p:sldId id="278" r:id="rId19"/>
    <p:sldId id="279" r:id="rId20"/>
    <p:sldId id="282" r:id="rId21"/>
    <p:sldId id="264" r:id="rId22"/>
    <p:sldId id="285" r:id="rId23"/>
    <p:sldId id="261" r:id="rId24"/>
    <p:sldId id="262" r:id="rId25"/>
    <p:sldId id="280" r:id="rId26"/>
    <p:sldId id="263" r:id="rId27"/>
    <p:sldId id="308" r:id="rId28"/>
    <p:sldId id="307" r:id="rId29"/>
    <p:sldId id="265" r:id="rId30"/>
    <p:sldId id="266" r:id="rId31"/>
    <p:sldId id="286" r:id="rId32"/>
    <p:sldId id="287" r:id="rId33"/>
    <p:sldId id="288" r:id="rId34"/>
    <p:sldId id="289" r:id="rId35"/>
    <p:sldId id="290" r:id="rId36"/>
    <p:sldId id="305" r:id="rId37"/>
    <p:sldId id="295" r:id="rId38"/>
    <p:sldId id="296" r:id="rId39"/>
    <p:sldId id="301" r:id="rId40"/>
    <p:sldId id="302" r:id="rId41"/>
    <p:sldId id="303" r:id="rId42"/>
    <p:sldId id="304"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BFB7D-5C6D-4742-B464-C43690D9E768}" v="6" dt="2019-12-29T00:06:19.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2" autoAdjust="0"/>
    <p:restoredTop sz="85289"/>
  </p:normalViewPr>
  <p:slideViewPr>
    <p:cSldViewPr snapToGrid="0">
      <p:cViewPr varScale="1">
        <p:scale>
          <a:sx n="88" d="100"/>
          <a:sy n="88" d="100"/>
        </p:scale>
        <p:origin x="144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loane" userId="399886174982ac4e" providerId="LiveId" clId="{4D69FAD5-4295-D341-8230-15D8B28F120E}"/>
    <pc:docChg chg="custSel addSld delSld modSld">
      <pc:chgData name="Jennifer Sloane" userId="399886174982ac4e" providerId="LiveId" clId="{4D69FAD5-4295-D341-8230-15D8B28F120E}" dt="2019-12-27T08:21:39.506" v="40"/>
      <pc:docMkLst>
        <pc:docMk/>
      </pc:docMkLst>
      <pc:sldChg chg="modSp">
        <pc:chgData name="Jennifer Sloane" userId="399886174982ac4e" providerId="LiveId" clId="{4D69FAD5-4295-D341-8230-15D8B28F120E}" dt="2019-12-27T08:11:18.356" v="4" actId="27636"/>
        <pc:sldMkLst>
          <pc:docMk/>
          <pc:sldMk cId="1705888017" sldId="287"/>
        </pc:sldMkLst>
        <pc:spChg chg="mod">
          <ac:chgData name="Jennifer Sloane" userId="399886174982ac4e" providerId="LiveId" clId="{4D69FAD5-4295-D341-8230-15D8B28F120E}" dt="2019-12-27T08:11:18.356" v="4" actId="27636"/>
          <ac:spMkLst>
            <pc:docMk/>
            <pc:sldMk cId="1705888017" sldId="287"/>
            <ac:spMk id="7" creationId="{51E55A28-403A-A047-8D58-2028BF324AEB}"/>
          </ac:spMkLst>
        </pc:spChg>
      </pc:sldChg>
      <pc:sldChg chg="modSp modAnim">
        <pc:chgData name="Jennifer Sloane" userId="399886174982ac4e" providerId="LiveId" clId="{4D69FAD5-4295-D341-8230-15D8B28F120E}" dt="2019-12-27T08:19:43.200" v="37" actId="20577"/>
        <pc:sldMkLst>
          <pc:docMk/>
          <pc:sldMk cId="1357979563" sldId="290"/>
        </pc:sldMkLst>
        <pc:spChg chg="mod">
          <ac:chgData name="Jennifer Sloane" userId="399886174982ac4e" providerId="LiveId" clId="{4D69FAD5-4295-D341-8230-15D8B28F120E}" dt="2019-12-27T08:19:43.200" v="37" actId="20577"/>
          <ac:spMkLst>
            <pc:docMk/>
            <pc:sldMk cId="1357979563" sldId="290"/>
            <ac:spMk id="3" creationId="{9E19DEA1-9ABC-D84A-B4FF-EC531AE474AA}"/>
          </ac:spMkLst>
        </pc:spChg>
      </pc:sldChg>
      <pc:sldChg chg="modSp mod modTransition modShow">
        <pc:chgData name="Jennifer Sloane" userId="399886174982ac4e" providerId="LiveId" clId="{4D69FAD5-4295-D341-8230-15D8B28F120E}" dt="2019-12-27T08:11:18.282" v="3" actId="27636"/>
        <pc:sldMkLst>
          <pc:docMk/>
          <pc:sldMk cId="2689526829" sldId="291"/>
        </pc:sldMkLst>
        <pc:spChg chg="mod">
          <ac:chgData name="Jennifer Sloane" userId="399886174982ac4e" providerId="LiveId" clId="{4D69FAD5-4295-D341-8230-15D8B28F120E}" dt="2019-12-27T08:11:18.282" v="3" actId="27636"/>
          <ac:spMkLst>
            <pc:docMk/>
            <pc:sldMk cId="2689526829" sldId="291"/>
            <ac:spMk id="3" creationId="{9E19DEA1-9ABC-D84A-B4FF-EC531AE474AA}"/>
          </ac:spMkLst>
        </pc:spChg>
      </pc:sldChg>
      <pc:sldChg chg="mod modTransition modShow">
        <pc:chgData name="Jennifer Sloane" userId="399886174982ac4e" providerId="LiveId" clId="{4D69FAD5-4295-D341-8230-15D8B28F120E}" dt="2019-12-27T08:04:16.494" v="1"/>
        <pc:sldMkLst>
          <pc:docMk/>
          <pc:sldMk cId="3598572796" sldId="292"/>
        </pc:sldMkLst>
      </pc:sldChg>
      <pc:sldChg chg="mod modTransition modShow">
        <pc:chgData name="Jennifer Sloane" userId="399886174982ac4e" providerId="LiveId" clId="{4D69FAD5-4295-D341-8230-15D8B28F120E}" dt="2019-12-27T08:04:16.494" v="1"/>
        <pc:sldMkLst>
          <pc:docMk/>
          <pc:sldMk cId="287524951" sldId="293"/>
        </pc:sldMkLst>
      </pc:sldChg>
      <pc:sldChg chg="mod modTransition modShow">
        <pc:chgData name="Jennifer Sloane" userId="399886174982ac4e" providerId="LiveId" clId="{4D69FAD5-4295-D341-8230-15D8B28F120E}" dt="2019-12-27T08:04:16.494" v="1"/>
        <pc:sldMkLst>
          <pc:docMk/>
          <pc:sldMk cId="2668246018" sldId="294"/>
        </pc:sldMkLst>
      </pc:sldChg>
      <pc:sldChg chg="add">
        <pc:chgData name="Jennifer Sloane" userId="399886174982ac4e" providerId="LiveId" clId="{4D69FAD5-4295-D341-8230-15D8B28F120E}" dt="2019-12-27T08:11:18.162" v="2"/>
        <pc:sldMkLst>
          <pc:docMk/>
          <pc:sldMk cId="2475232457" sldId="295"/>
        </pc:sldMkLst>
      </pc:sldChg>
      <pc:sldChg chg="add">
        <pc:chgData name="Jennifer Sloane" userId="399886174982ac4e" providerId="LiveId" clId="{4D69FAD5-4295-D341-8230-15D8B28F120E}" dt="2019-12-27T08:11:18.162" v="2"/>
        <pc:sldMkLst>
          <pc:docMk/>
          <pc:sldMk cId="4128302095" sldId="296"/>
        </pc:sldMkLst>
      </pc:sldChg>
      <pc:sldChg chg="add">
        <pc:chgData name="Jennifer Sloane" userId="399886174982ac4e" providerId="LiveId" clId="{4D69FAD5-4295-D341-8230-15D8B28F120E}" dt="2019-12-27T08:11:18.162" v="2"/>
        <pc:sldMkLst>
          <pc:docMk/>
          <pc:sldMk cId="672184238" sldId="300"/>
        </pc:sldMkLst>
      </pc:sldChg>
      <pc:sldChg chg="add modAnim">
        <pc:chgData name="Jennifer Sloane" userId="399886174982ac4e" providerId="LiveId" clId="{4D69FAD5-4295-D341-8230-15D8B28F120E}" dt="2019-12-27T08:21:39.506" v="40"/>
        <pc:sldMkLst>
          <pc:docMk/>
          <pc:sldMk cId="2942754347" sldId="301"/>
        </pc:sldMkLst>
      </pc:sldChg>
      <pc:sldChg chg="add">
        <pc:chgData name="Jennifer Sloane" userId="399886174982ac4e" providerId="LiveId" clId="{4D69FAD5-4295-D341-8230-15D8B28F120E}" dt="2019-12-27T08:11:18.162" v="2"/>
        <pc:sldMkLst>
          <pc:docMk/>
          <pc:sldMk cId="2950697937" sldId="302"/>
        </pc:sldMkLst>
      </pc:sldChg>
      <pc:sldChg chg="add">
        <pc:chgData name="Jennifer Sloane" userId="399886174982ac4e" providerId="LiveId" clId="{4D69FAD5-4295-D341-8230-15D8B28F120E}" dt="2019-12-27T08:11:18.162" v="2"/>
        <pc:sldMkLst>
          <pc:docMk/>
          <pc:sldMk cId="2768831110" sldId="303"/>
        </pc:sldMkLst>
      </pc:sldChg>
      <pc:sldChg chg="add">
        <pc:chgData name="Jennifer Sloane" userId="399886174982ac4e" providerId="LiveId" clId="{4D69FAD5-4295-D341-8230-15D8B28F120E}" dt="2019-12-27T08:11:18.162" v="2"/>
        <pc:sldMkLst>
          <pc:docMk/>
          <pc:sldMk cId="1600554792" sldId="304"/>
        </pc:sldMkLst>
      </pc:sldChg>
      <pc:sldChg chg="add">
        <pc:chgData name="Jennifer Sloane" userId="399886174982ac4e" providerId="LiveId" clId="{4D69FAD5-4295-D341-8230-15D8B28F120E}" dt="2019-12-27T08:11:18.162" v="2"/>
        <pc:sldMkLst>
          <pc:docMk/>
          <pc:sldMk cId="847403282" sldId="305"/>
        </pc:sldMkLst>
      </pc:sldChg>
      <pc:sldChg chg="addSp modSp add">
        <pc:chgData name="Jennifer Sloane" userId="399886174982ac4e" providerId="LiveId" clId="{4D69FAD5-4295-D341-8230-15D8B28F120E}" dt="2019-12-27T08:17:57.079" v="30" actId="13822"/>
        <pc:sldMkLst>
          <pc:docMk/>
          <pc:sldMk cId="3350327639" sldId="307"/>
        </pc:sldMkLst>
        <pc:spChg chg="add mod">
          <ac:chgData name="Jennifer Sloane" userId="399886174982ac4e" providerId="LiveId" clId="{4D69FAD5-4295-D341-8230-15D8B28F120E}" dt="2019-12-27T08:17:57.079" v="30" actId="13822"/>
          <ac:spMkLst>
            <pc:docMk/>
            <pc:sldMk cId="3350327639" sldId="307"/>
            <ac:spMk id="2" creationId="{22A417DF-37D5-0E4B-A042-880AA8C921B5}"/>
          </ac:spMkLst>
        </pc:spChg>
      </pc:sldChg>
    </pc:docChg>
  </pc:docChgLst>
  <pc:docChgLst>
    <pc:chgData name="Jennifer Sloane" userId="399886174982ac4e" providerId="LiveId" clId="{3AFBFB7D-5C6D-4742-B464-C43690D9E768}"/>
    <pc:docChg chg="modSld">
      <pc:chgData name="Jennifer Sloane" userId="399886174982ac4e" providerId="LiveId" clId="{3AFBFB7D-5C6D-4742-B464-C43690D9E768}" dt="2019-12-29T00:06:22.630" v="22"/>
      <pc:docMkLst>
        <pc:docMk/>
      </pc:docMkLst>
      <pc:sldChg chg="modSp">
        <pc:chgData name="Jennifer Sloane" userId="399886174982ac4e" providerId="LiveId" clId="{3AFBFB7D-5C6D-4742-B464-C43690D9E768}" dt="2019-12-28T23:55:42.759" v="11" actId="20577"/>
        <pc:sldMkLst>
          <pc:docMk/>
          <pc:sldMk cId="3177833946" sldId="256"/>
        </pc:sldMkLst>
        <pc:spChg chg="mod">
          <ac:chgData name="Jennifer Sloane" userId="399886174982ac4e" providerId="LiveId" clId="{3AFBFB7D-5C6D-4742-B464-C43690D9E768}" dt="2019-12-28T23:55:42.759" v="11" actId="20577"/>
          <ac:spMkLst>
            <pc:docMk/>
            <pc:sldMk cId="3177833946" sldId="256"/>
            <ac:spMk id="3" creationId="{00000000-0000-0000-0000-000000000000}"/>
          </ac:spMkLst>
        </pc:spChg>
      </pc:sldChg>
      <pc:sldChg chg="modSp">
        <pc:chgData name="Jennifer Sloane" userId="399886174982ac4e" providerId="LiveId" clId="{3AFBFB7D-5C6D-4742-B464-C43690D9E768}" dt="2019-12-29T00:02:15.432" v="12" actId="12"/>
        <pc:sldMkLst>
          <pc:docMk/>
          <pc:sldMk cId="2518121713" sldId="260"/>
        </pc:sldMkLst>
        <pc:spChg chg="mod">
          <ac:chgData name="Jennifer Sloane" userId="399886174982ac4e" providerId="LiveId" clId="{3AFBFB7D-5C6D-4742-B464-C43690D9E768}" dt="2019-12-29T00:02:15.432" v="12" actId="12"/>
          <ac:spMkLst>
            <pc:docMk/>
            <pc:sldMk cId="2518121713" sldId="260"/>
            <ac:spMk id="3" creationId="{00000000-0000-0000-0000-000000000000}"/>
          </ac:spMkLst>
        </pc:spChg>
      </pc:sldChg>
      <pc:sldChg chg="modSp">
        <pc:chgData name="Jennifer Sloane" userId="399886174982ac4e" providerId="LiveId" clId="{3AFBFB7D-5C6D-4742-B464-C43690D9E768}" dt="2019-12-29T00:06:07.220" v="16" actId="113"/>
        <pc:sldMkLst>
          <pc:docMk/>
          <pc:sldMk cId="2475232457" sldId="295"/>
        </pc:sldMkLst>
        <pc:spChg chg="mod">
          <ac:chgData name="Jennifer Sloane" userId="399886174982ac4e" providerId="LiveId" clId="{3AFBFB7D-5C6D-4742-B464-C43690D9E768}" dt="2019-12-29T00:06:07.220" v="16" actId="113"/>
          <ac:spMkLst>
            <pc:docMk/>
            <pc:sldMk cId="2475232457" sldId="295"/>
            <ac:spMk id="2" creationId="{00000000-0000-0000-0000-000000000000}"/>
          </ac:spMkLst>
        </pc:spChg>
      </pc:sldChg>
      <pc:sldChg chg="modSp">
        <pc:chgData name="Jennifer Sloane" userId="399886174982ac4e" providerId="LiveId" clId="{3AFBFB7D-5C6D-4742-B464-C43690D9E768}" dt="2019-12-29T00:06:12.772" v="18" actId="113"/>
        <pc:sldMkLst>
          <pc:docMk/>
          <pc:sldMk cId="4128302095" sldId="296"/>
        </pc:sldMkLst>
        <pc:spChg chg="mod">
          <ac:chgData name="Jennifer Sloane" userId="399886174982ac4e" providerId="LiveId" clId="{3AFBFB7D-5C6D-4742-B464-C43690D9E768}" dt="2019-12-29T00:06:12.772" v="18" actId="113"/>
          <ac:spMkLst>
            <pc:docMk/>
            <pc:sldMk cId="4128302095" sldId="296"/>
            <ac:spMk id="2" creationId="{00000000-0000-0000-0000-000000000000}"/>
          </ac:spMkLst>
        </pc:spChg>
      </pc:sldChg>
      <pc:sldChg chg="addSp delSp modSp">
        <pc:chgData name="Jennifer Sloane" userId="399886174982ac4e" providerId="LiveId" clId="{3AFBFB7D-5C6D-4742-B464-C43690D9E768}" dt="2019-12-29T00:06:22.630" v="22"/>
        <pc:sldMkLst>
          <pc:docMk/>
          <pc:sldMk cId="672184238" sldId="300"/>
        </pc:sldMkLst>
        <pc:spChg chg="mod">
          <ac:chgData name="Jennifer Sloane" userId="399886174982ac4e" providerId="LiveId" clId="{3AFBFB7D-5C6D-4742-B464-C43690D9E768}" dt="2019-12-29T00:06:20.741" v="20" actId="113"/>
          <ac:spMkLst>
            <pc:docMk/>
            <pc:sldMk cId="672184238" sldId="300"/>
            <ac:spMk id="2" creationId="{00000000-0000-0000-0000-000000000000}"/>
          </ac:spMkLst>
        </pc:spChg>
        <pc:spChg chg="add del mod">
          <ac:chgData name="Jennifer Sloane" userId="399886174982ac4e" providerId="LiveId" clId="{3AFBFB7D-5C6D-4742-B464-C43690D9E768}" dt="2019-12-29T00:06:22.630" v="22"/>
          <ac:spMkLst>
            <pc:docMk/>
            <pc:sldMk cId="672184238" sldId="300"/>
            <ac:spMk id="4" creationId="{92E6B866-09FD-CD4E-BDE2-52253B6C1564}"/>
          </ac:spMkLst>
        </pc:spChg>
      </pc:sldChg>
      <pc:sldChg chg="modSp">
        <pc:chgData name="Jennifer Sloane" userId="399886174982ac4e" providerId="LiveId" clId="{3AFBFB7D-5C6D-4742-B464-C43690D9E768}" dt="2019-12-29T00:04:34.015" v="15" actId="1076"/>
        <pc:sldMkLst>
          <pc:docMk/>
          <pc:sldMk cId="3350327639" sldId="307"/>
        </pc:sldMkLst>
        <pc:spChg chg="mod">
          <ac:chgData name="Jennifer Sloane" userId="399886174982ac4e" providerId="LiveId" clId="{3AFBFB7D-5C6D-4742-B464-C43690D9E768}" dt="2019-12-29T00:04:34.015" v="15" actId="1076"/>
          <ac:spMkLst>
            <pc:docMk/>
            <pc:sldMk cId="3350327639" sldId="307"/>
            <ac:spMk id="2" creationId="{22A417DF-37D5-0E4B-A042-880AA8C921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3DCF-17E9-BF41-BACF-4824007EAF66}"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FAB60-87CE-924C-9813-C0CD25EC14C4}" type="slidenum">
              <a:rPr lang="en-US" smtClean="0"/>
              <a:t>‹#›</a:t>
            </a:fld>
            <a:endParaRPr lang="en-US"/>
          </a:p>
        </p:txBody>
      </p:sp>
    </p:spTree>
    <p:extLst>
      <p:ext uri="{BB962C8B-B14F-4D97-AF65-F5344CB8AC3E}">
        <p14:creationId xmlns:p14="http://schemas.microsoft.com/office/powerpoint/2010/main" val="343537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a:t>
            </a:fld>
            <a:endParaRPr lang="en-US"/>
          </a:p>
        </p:txBody>
      </p:sp>
    </p:spTree>
    <p:extLst>
      <p:ext uri="{BB962C8B-B14F-4D97-AF65-F5344CB8AC3E}">
        <p14:creationId xmlns:p14="http://schemas.microsoft.com/office/powerpoint/2010/main" val="2343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 27</a:t>
            </a:r>
          </a:p>
          <a:p>
            <a:r>
              <a:rPr lang="en-US" dirty="0"/>
              <a:t>Median = 20+25/2 = 22.5</a:t>
            </a:r>
          </a:p>
          <a:p>
            <a:r>
              <a:rPr lang="en-US" dirty="0"/>
              <a:t>Mode = 30 </a:t>
            </a:r>
          </a:p>
        </p:txBody>
      </p:sp>
      <p:sp>
        <p:nvSpPr>
          <p:cNvPr id="4" name="Slide Number Placeholder 3"/>
          <p:cNvSpPr>
            <a:spLocks noGrp="1"/>
          </p:cNvSpPr>
          <p:nvPr>
            <p:ph type="sldNum" sz="quarter" idx="10"/>
          </p:nvPr>
        </p:nvSpPr>
        <p:spPr/>
        <p:txBody>
          <a:bodyPr/>
          <a:lstStyle/>
          <a:p>
            <a:fld id="{B537F5D4-203B-F54C-9597-EB005034AA58}" type="slidenum">
              <a:rPr lang="en-US" smtClean="0"/>
              <a:t>16</a:t>
            </a:fld>
            <a:endParaRPr lang="en-US"/>
          </a:p>
        </p:txBody>
      </p:sp>
    </p:spTree>
    <p:extLst>
      <p:ext uri="{BB962C8B-B14F-4D97-AF65-F5344CB8AC3E}">
        <p14:creationId xmlns:p14="http://schemas.microsoft.com/office/powerpoint/2010/main" val="157044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17</a:t>
            </a:fld>
            <a:endParaRPr lang="en-US"/>
          </a:p>
        </p:txBody>
      </p:sp>
    </p:spTree>
    <p:extLst>
      <p:ext uri="{BB962C8B-B14F-4D97-AF65-F5344CB8AC3E}">
        <p14:creationId xmlns:p14="http://schemas.microsoft.com/office/powerpoint/2010/main" val="81939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22</a:t>
            </a:fld>
            <a:endParaRPr lang="en-US"/>
          </a:p>
        </p:txBody>
      </p:sp>
    </p:spTree>
    <p:extLst>
      <p:ext uri="{BB962C8B-B14F-4D97-AF65-F5344CB8AC3E}">
        <p14:creationId xmlns:p14="http://schemas.microsoft.com/office/powerpoint/2010/main" val="372124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Skimmed</a:t>
            </a:r>
            <a:r>
              <a:rPr lang="en-US" baseline="0" dirty="0" smtClean="0"/>
              <a:t> through these slides because students were familiar with all of these terms</a:t>
            </a:r>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23</a:t>
            </a:fld>
            <a:endParaRPr lang="en-US"/>
          </a:p>
        </p:txBody>
      </p:sp>
    </p:spTree>
    <p:extLst>
      <p:ext uri="{BB962C8B-B14F-4D97-AF65-F5344CB8AC3E}">
        <p14:creationId xmlns:p14="http://schemas.microsoft.com/office/powerpoint/2010/main" val="1080037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24</a:t>
            </a:fld>
            <a:endParaRPr lang="en-US"/>
          </a:p>
        </p:txBody>
      </p:sp>
    </p:spTree>
    <p:extLst>
      <p:ext uri="{BB962C8B-B14F-4D97-AF65-F5344CB8AC3E}">
        <p14:creationId xmlns:p14="http://schemas.microsoft.com/office/powerpoint/2010/main" val="1557936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25</a:t>
            </a:fld>
            <a:endParaRPr lang="en-US"/>
          </a:p>
        </p:txBody>
      </p:sp>
    </p:spTree>
    <p:extLst>
      <p:ext uri="{BB962C8B-B14F-4D97-AF65-F5344CB8AC3E}">
        <p14:creationId xmlns:p14="http://schemas.microsoft.com/office/powerpoint/2010/main" val="410474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Went through</a:t>
            </a:r>
            <a:r>
              <a:rPr lang="en-US" baseline="0" dirty="0" smtClean="0"/>
              <a:t> this example together</a:t>
            </a:r>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26</a:t>
            </a:fld>
            <a:endParaRPr lang="en-US"/>
          </a:p>
        </p:txBody>
      </p:sp>
    </p:spTree>
    <p:extLst>
      <p:ext uri="{BB962C8B-B14F-4D97-AF65-F5344CB8AC3E}">
        <p14:creationId xmlns:p14="http://schemas.microsoft.com/office/powerpoint/2010/main" val="1302557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Skipped the design</a:t>
            </a:r>
            <a:r>
              <a:rPr lang="en-US" baseline="0" dirty="0" smtClean="0"/>
              <a:t> your own experiment activity </a:t>
            </a:r>
            <a:endParaRPr lang="en-AU" dirty="0"/>
          </a:p>
        </p:txBody>
      </p:sp>
      <p:sp>
        <p:nvSpPr>
          <p:cNvPr id="4" name="Slide Number Placeholder 3"/>
          <p:cNvSpPr>
            <a:spLocks noGrp="1"/>
          </p:cNvSpPr>
          <p:nvPr>
            <p:ph type="sldNum" sz="quarter" idx="10"/>
          </p:nvPr>
        </p:nvSpPr>
        <p:spPr/>
        <p:txBody>
          <a:bodyPr/>
          <a:lstStyle/>
          <a:p>
            <a:fld id="{DA8FAB60-87CE-924C-9813-C0CD25EC14C4}" type="slidenum">
              <a:rPr lang="en-US" smtClean="0"/>
              <a:t>27</a:t>
            </a:fld>
            <a:endParaRPr lang="en-US"/>
          </a:p>
        </p:txBody>
      </p:sp>
    </p:spTree>
    <p:extLst>
      <p:ext uri="{BB962C8B-B14F-4D97-AF65-F5344CB8AC3E}">
        <p14:creationId xmlns:p14="http://schemas.microsoft.com/office/powerpoint/2010/main" val="3662505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Skipped this</a:t>
            </a:r>
            <a:endParaRPr lang="en-AU" dirty="0"/>
          </a:p>
        </p:txBody>
      </p:sp>
      <p:sp>
        <p:nvSpPr>
          <p:cNvPr id="4" name="Slide Number Placeholder 3"/>
          <p:cNvSpPr>
            <a:spLocks noGrp="1"/>
          </p:cNvSpPr>
          <p:nvPr>
            <p:ph type="sldNum" sz="quarter" idx="10"/>
          </p:nvPr>
        </p:nvSpPr>
        <p:spPr/>
        <p:txBody>
          <a:bodyPr/>
          <a:lstStyle/>
          <a:p>
            <a:fld id="{DA8FAB60-87CE-924C-9813-C0CD25EC14C4}" type="slidenum">
              <a:rPr lang="en-US" smtClean="0"/>
              <a:t>28</a:t>
            </a:fld>
            <a:endParaRPr lang="en-US"/>
          </a:p>
        </p:txBody>
      </p:sp>
    </p:spTree>
    <p:extLst>
      <p:ext uri="{BB962C8B-B14F-4D97-AF65-F5344CB8AC3E}">
        <p14:creationId xmlns:p14="http://schemas.microsoft.com/office/powerpoint/2010/main" val="182772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29</a:t>
            </a:fld>
            <a:endParaRPr lang="en-US"/>
          </a:p>
        </p:txBody>
      </p:sp>
    </p:spTree>
    <p:extLst>
      <p:ext uri="{BB962C8B-B14F-4D97-AF65-F5344CB8AC3E}">
        <p14:creationId xmlns:p14="http://schemas.microsoft.com/office/powerpoint/2010/main" val="7028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3</a:t>
            </a:fld>
            <a:endParaRPr lang="en-US"/>
          </a:p>
        </p:txBody>
      </p:sp>
    </p:spTree>
    <p:extLst>
      <p:ext uri="{BB962C8B-B14F-4D97-AF65-F5344CB8AC3E}">
        <p14:creationId xmlns:p14="http://schemas.microsoft.com/office/powerpoint/2010/main" val="3400621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30</a:t>
            </a:fld>
            <a:endParaRPr lang="en-US"/>
          </a:p>
        </p:txBody>
      </p:sp>
    </p:spTree>
    <p:extLst>
      <p:ext uri="{BB962C8B-B14F-4D97-AF65-F5344CB8AC3E}">
        <p14:creationId xmlns:p14="http://schemas.microsoft.com/office/powerpoint/2010/main" val="878930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stage</a:t>
            </a:r>
            <a:r>
              <a:rPr lang="en-US" baseline="0" dirty="0" smtClean="0"/>
              <a:t> because we continued working on pre-registration today, we did not have the raw data ready for the students to look at</a:t>
            </a:r>
          </a:p>
          <a:p>
            <a:r>
              <a:rPr lang="en-US" baseline="0" dirty="0" smtClean="0"/>
              <a:t>So instead, we went through some pilot data and looked at the raw data and reversed coded a couple of items together.</a:t>
            </a:r>
          </a:p>
          <a:p>
            <a:r>
              <a:rPr lang="en-US" baseline="0" dirty="0" smtClean="0"/>
              <a:t>Need to print out the scales/surveys for students</a:t>
            </a:r>
            <a:endParaRPr lang="en-AU" dirty="0"/>
          </a:p>
        </p:txBody>
      </p:sp>
      <p:sp>
        <p:nvSpPr>
          <p:cNvPr id="4" name="Slide Number Placeholder 3"/>
          <p:cNvSpPr>
            <a:spLocks noGrp="1"/>
          </p:cNvSpPr>
          <p:nvPr>
            <p:ph type="sldNum" sz="quarter" idx="10"/>
          </p:nvPr>
        </p:nvSpPr>
        <p:spPr/>
        <p:txBody>
          <a:bodyPr/>
          <a:lstStyle/>
          <a:p>
            <a:fld id="{DA8FAB60-87CE-924C-9813-C0CD25EC14C4}" type="slidenum">
              <a:rPr lang="en-US" smtClean="0"/>
              <a:t>35</a:t>
            </a:fld>
            <a:endParaRPr lang="en-US"/>
          </a:p>
        </p:txBody>
      </p:sp>
    </p:spTree>
    <p:extLst>
      <p:ext uri="{BB962C8B-B14F-4D97-AF65-F5344CB8AC3E}">
        <p14:creationId xmlns:p14="http://schemas.microsoft.com/office/powerpoint/2010/main" val="2196505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Didn’t have time to go through my research </a:t>
            </a:r>
            <a:endParaRPr lang="en-AU" dirty="0"/>
          </a:p>
        </p:txBody>
      </p:sp>
      <p:sp>
        <p:nvSpPr>
          <p:cNvPr id="4" name="Slide Number Placeholder 3"/>
          <p:cNvSpPr>
            <a:spLocks noGrp="1"/>
          </p:cNvSpPr>
          <p:nvPr>
            <p:ph type="sldNum" sz="quarter" idx="10"/>
          </p:nvPr>
        </p:nvSpPr>
        <p:spPr/>
        <p:txBody>
          <a:bodyPr/>
          <a:lstStyle/>
          <a:p>
            <a:fld id="{DA8FAB60-87CE-924C-9813-C0CD25EC14C4}" type="slidenum">
              <a:rPr lang="en-US" smtClean="0"/>
              <a:t>37</a:t>
            </a:fld>
            <a:endParaRPr lang="en-US"/>
          </a:p>
        </p:txBody>
      </p:sp>
    </p:spTree>
    <p:extLst>
      <p:ext uri="{BB962C8B-B14F-4D97-AF65-F5344CB8AC3E}">
        <p14:creationId xmlns:p14="http://schemas.microsoft.com/office/powerpoint/2010/main" val="153018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4</a:t>
            </a:fld>
            <a:endParaRPr lang="en-US"/>
          </a:p>
        </p:txBody>
      </p:sp>
    </p:spTree>
    <p:extLst>
      <p:ext uri="{BB962C8B-B14F-4D97-AF65-F5344CB8AC3E}">
        <p14:creationId xmlns:p14="http://schemas.microsoft.com/office/powerpoint/2010/main" val="357099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6</a:t>
            </a:fld>
            <a:endParaRPr lang="en-US"/>
          </a:p>
        </p:txBody>
      </p:sp>
    </p:spTree>
    <p:extLst>
      <p:ext uri="{BB962C8B-B14F-4D97-AF65-F5344CB8AC3E}">
        <p14:creationId xmlns:p14="http://schemas.microsoft.com/office/powerpoint/2010/main" val="195308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8</a:t>
            </a:fld>
            <a:endParaRPr lang="en-US"/>
          </a:p>
        </p:txBody>
      </p:sp>
    </p:spTree>
    <p:extLst>
      <p:ext uri="{BB962C8B-B14F-4D97-AF65-F5344CB8AC3E}">
        <p14:creationId xmlns:p14="http://schemas.microsoft.com/office/powerpoint/2010/main" val="301884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seemed to have a good understanding of correlations,</a:t>
            </a:r>
            <a:r>
              <a:rPr lang="en-US" baseline="0" dirty="0" smtClean="0"/>
              <a:t> so went through this very quickly</a:t>
            </a:r>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9</a:t>
            </a:fld>
            <a:endParaRPr lang="en-US"/>
          </a:p>
        </p:txBody>
      </p:sp>
    </p:spTree>
    <p:extLst>
      <p:ext uri="{BB962C8B-B14F-4D97-AF65-F5344CB8AC3E}">
        <p14:creationId xmlns:p14="http://schemas.microsoft.com/office/powerpoint/2010/main" val="234573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537F5D4-203B-F54C-9597-EB005034AA58}" type="slidenum">
              <a:rPr lang="en-US" smtClean="0"/>
              <a:t>10</a:t>
            </a:fld>
            <a:endParaRPr lang="en-US"/>
          </a:p>
        </p:txBody>
      </p:sp>
    </p:spTree>
    <p:extLst>
      <p:ext uri="{BB962C8B-B14F-4D97-AF65-F5344CB8AC3E}">
        <p14:creationId xmlns:p14="http://schemas.microsoft.com/office/powerpoint/2010/main" val="2133539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537F5D4-203B-F54C-9597-EB005034AA58}" type="slidenum">
              <a:rPr lang="en-US" smtClean="0"/>
              <a:t>11</a:t>
            </a:fld>
            <a:endParaRPr lang="en-US"/>
          </a:p>
        </p:txBody>
      </p:sp>
    </p:spTree>
    <p:extLst>
      <p:ext uri="{BB962C8B-B14F-4D97-AF65-F5344CB8AC3E}">
        <p14:creationId xmlns:p14="http://schemas.microsoft.com/office/powerpoint/2010/main" val="198982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37F5D4-203B-F54C-9597-EB005034AA58}" type="slidenum">
              <a:rPr lang="en-US" smtClean="0"/>
              <a:t>15</a:t>
            </a:fld>
            <a:endParaRPr lang="en-US"/>
          </a:p>
        </p:txBody>
      </p:sp>
    </p:spTree>
    <p:extLst>
      <p:ext uri="{BB962C8B-B14F-4D97-AF65-F5344CB8AC3E}">
        <p14:creationId xmlns:p14="http://schemas.microsoft.com/office/powerpoint/2010/main" val="313480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71495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78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1/21/2020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848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766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1/21/2020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33861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236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9988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577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215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874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76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1/21/2020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7092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quia.com/pop/184568.html?AP_rand=653375717"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a:t>
            </a:r>
            <a:br>
              <a:rPr lang="en-US" b="1" dirty="0"/>
            </a:br>
            <a:r>
              <a:rPr lang="en-US" b="1" dirty="0"/>
              <a:t>to Statistics</a:t>
            </a:r>
            <a:endParaRPr lang="en-AU" b="1" dirty="0"/>
          </a:p>
        </p:txBody>
      </p:sp>
      <p:sp>
        <p:nvSpPr>
          <p:cNvPr id="3" name="Subtitle 2"/>
          <p:cNvSpPr>
            <a:spLocks noGrp="1"/>
          </p:cNvSpPr>
          <p:nvPr>
            <p:ph type="subTitle" idx="1"/>
          </p:nvPr>
        </p:nvSpPr>
        <p:spPr/>
        <p:txBody>
          <a:bodyPr/>
          <a:lstStyle/>
          <a:p>
            <a:r>
              <a:rPr lang="en-US" dirty="0"/>
              <a:t>Summer School UNSW 2019: Research Lab 4</a:t>
            </a:r>
          </a:p>
          <a:p>
            <a:r>
              <a:rPr lang="en-US" dirty="0"/>
              <a:t>Jennifer Sloane </a:t>
            </a:r>
            <a:endParaRPr lang="en-AU" dirty="0"/>
          </a:p>
        </p:txBody>
      </p:sp>
    </p:spTree>
    <p:extLst>
      <p:ext uri="{BB962C8B-B14F-4D97-AF65-F5344CB8AC3E}">
        <p14:creationId xmlns:p14="http://schemas.microsoft.com/office/powerpoint/2010/main" val="317783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99793A-ECCE-F64D-9812-552BDCC1CA0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4"/>
          <p:cNvPicPr>
            <a:picLocks noChangeAspect="1" noChangeArrowheads="1"/>
          </p:cNvPicPr>
          <p:nvPr/>
        </p:nvPicPr>
        <p:blipFill>
          <a:blip r:embed="rId3" cstate="print"/>
          <a:srcRect/>
          <a:stretch>
            <a:fillRect/>
          </a:stretch>
        </p:blipFill>
        <p:spPr>
          <a:xfrm>
            <a:off x="1451469" y="1979913"/>
            <a:ext cx="9289061" cy="2898174"/>
          </a:xfrm>
          <a:prstGeom prst="rect">
            <a:avLst/>
          </a:prstGeom>
        </p:spPr>
      </p:pic>
    </p:spTree>
    <p:extLst>
      <p:ext uri="{BB962C8B-B14F-4D97-AF65-F5344CB8AC3E}">
        <p14:creationId xmlns:p14="http://schemas.microsoft.com/office/powerpoint/2010/main" val="1419765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99793A-ECCE-F64D-9812-552BDCC1CA0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605864" y="1559446"/>
            <a:ext cx="4980272" cy="3739107"/>
          </a:xfrm>
          <a:prstGeom prst="rect">
            <a:avLst/>
          </a:prstGeom>
        </p:spPr>
      </p:pic>
      <p:sp>
        <p:nvSpPr>
          <p:cNvPr id="2" name="Rectangle 1">
            <a:extLst>
              <a:ext uri="{FF2B5EF4-FFF2-40B4-BE49-F238E27FC236}">
                <a16:creationId xmlns:a16="http://schemas.microsoft.com/office/drawing/2014/main" id="{8DCB7B87-3D94-E743-ABE0-84982D7DC109}"/>
              </a:ext>
            </a:extLst>
          </p:cNvPr>
          <p:cNvSpPr/>
          <p:nvPr/>
        </p:nvSpPr>
        <p:spPr>
          <a:xfrm>
            <a:off x="3370729" y="1004047"/>
            <a:ext cx="5647765" cy="681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74595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263245"/>
            <a:ext cx="8042276" cy="1336956"/>
          </a:xfrm>
        </p:spPr>
        <p:txBody>
          <a:bodyPr>
            <a:normAutofit/>
          </a:bodyPr>
          <a:lstStyle/>
          <a:p>
            <a:r>
              <a:rPr lang="en-US" sz="4800" b="1" dirty="0"/>
              <a:t>Descriptive Statistics: Correlation</a:t>
            </a:r>
            <a:endParaRPr lang="en-US" dirty="0"/>
          </a:p>
        </p:txBody>
      </p:sp>
      <p:sp>
        <p:nvSpPr>
          <p:cNvPr id="3" name="Content Placeholder 2"/>
          <p:cNvSpPr>
            <a:spLocks noGrp="1"/>
          </p:cNvSpPr>
          <p:nvPr>
            <p:ph idx="1"/>
          </p:nvPr>
        </p:nvSpPr>
        <p:spPr>
          <a:xfrm>
            <a:off x="2073276" y="2220067"/>
            <a:ext cx="7771651" cy="4343400"/>
          </a:xfrm>
        </p:spPr>
        <p:txBody>
          <a:bodyPr>
            <a:normAutofit/>
          </a:bodyPr>
          <a:lstStyle/>
          <a:p>
            <a:pPr marL="0" indent="0">
              <a:buNone/>
            </a:pPr>
            <a:r>
              <a:rPr lang="en-US" sz="3200" dirty="0"/>
              <a:t>The closer the coefficient is to +1 or -1, the stronger the relationship between the variables</a:t>
            </a:r>
          </a:p>
          <a:p>
            <a:pPr marL="0" indent="0">
              <a:buNone/>
            </a:pPr>
            <a:endParaRPr lang="en-US" sz="800" dirty="0"/>
          </a:p>
          <a:p>
            <a:pPr marL="0" indent="0">
              <a:buNone/>
            </a:pPr>
            <a:r>
              <a:rPr lang="en-US" sz="3200" dirty="0"/>
              <a:t>What does a correlation of 0 mean?</a:t>
            </a:r>
          </a:p>
          <a:p>
            <a:pPr marL="228600" lvl="1" indent="0">
              <a:buNone/>
            </a:pPr>
            <a:r>
              <a:rPr lang="en-US" sz="3000" dirty="0"/>
              <a:t>No relationship</a:t>
            </a:r>
          </a:p>
          <a:p>
            <a:endParaRPr lang="en-US" sz="3200" dirty="0"/>
          </a:p>
        </p:txBody>
      </p:sp>
    </p:spTree>
    <p:extLst>
      <p:ext uri="{BB962C8B-B14F-4D97-AF65-F5344CB8AC3E}">
        <p14:creationId xmlns:p14="http://schemas.microsoft.com/office/powerpoint/2010/main" val="391581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Positive Correlations</a:t>
            </a:r>
          </a:p>
        </p:txBody>
      </p:sp>
      <p:sp>
        <p:nvSpPr>
          <p:cNvPr id="3" name="Content Placeholder 2"/>
          <p:cNvSpPr>
            <a:spLocks noGrp="1"/>
          </p:cNvSpPr>
          <p:nvPr>
            <p:ph idx="1"/>
          </p:nvPr>
        </p:nvSpPr>
        <p:spPr/>
        <p:txBody>
          <a:bodyPr>
            <a:normAutofit/>
          </a:bodyPr>
          <a:lstStyle/>
          <a:p>
            <a:pPr marL="0" indent="0">
              <a:buNone/>
            </a:pPr>
            <a:r>
              <a:rPr lang="en-US" sz="2800" dirty="0"/>
              <a:t>0 to +1</a:t>
            </a:r>
          </a:p>
          <a:p>
            <a:pPr marL="0" indent="0">
              <a:buNone/>
            </a:pPr>
            <a:r>
              <a:rPr lang="en-US" sz="2800" dirty="0"/>
              <a:t>Two variables co-vary in the </a:t>
            </a:r>
            <a:r>
              <a:rPr lang="en-US" sz="2800" b="1" dirty="0"/>
              <a:t>SAME</a:t>
            </a:r>
            <a:r>
              <a:rPr lang="en-US" sz="2800" dirty="0"/>
              <a:t> direction</a:t>
            </a:r>
            <a:endParaRPr lang="en-US" sz="2800" dirty="0">
              <a:ea typeface="ＭＳ Ｐゴシック" pitchFamily="-110" charset="-128"/>
            </a:endParaRPr>
          </a:p>
          <a:p>
            <a:pPr marL="82296" indent="0">
              <a:spcAft>
                <a:spcPts val="0"/>
              </a:spcAft>
              <a:buNone/>
              <a:defRPr/>
            </a:pPr>
            <a:r>
              <a:rPr lang="en-US" sz="2800" dirty="0"/>
              <a:t>* The more you study, the better your grades will be</a:t>
            </a:r>
          </a:p>
          <a:p>
            <a:pPr marL="82296" lvl="2" indent="0">
              <a:buSzPct val="80000"/>
              <a:buNone/>
              <a:defRPr/>
            </a:pPr>
            <a:r>
              <a:rPr lang="en-US" sz="3200" dirty="0"/>
              <a:t>		studying,        grades</a:t>
            </a:r>
          </a:p>
          <a:p>
            <a:pPr marL="82296" lvl="2" indent="0">
              <a:buSzPct val="80000"/>
              <a:buNone/>
              <a:defRPr/>
            </a:pPr>
            <a:endParaRPr lang="en-US" sz="2400" dirty="0"/>
          </a:p>
          <a:p>
            <a:pPr marL="82296" lvl="2" indent="0">
              <a:buSzPct val="80000"/>
              <a:buNone/>
              <a:defRPr/>
            </a:pPr>
            <a:r>
              <a:rPr lang="en-US" sz="2400" dirty="0"/>
              <a:t>* </a:t>
            </a:r>
            <a:r>
              <a:rPr lang="en-US" sz="3200" dirty="0"/>
              <a:t>The less you smoke, the lower your risk for lung cancer</a:t>
            </a:r>
          </a:p>
          <a:p>
            <a:pPr marL="402336" lvl="1" indent="0">
              <a:spcAft>
                <a:spcPts val="0"/>
              </a:spcAft>
              <a:buNone/>
              <a:defRPr/>
            </a:pPr>
            <a:r>
              <a:rPr lang="en-US" sz="2800" dirty="0"/>
              <a:t>       smoking,       lung cancer</a:t>
            </a:r>
          </a:p>
          <a:p>
            <a:endParaRPr lang="en-US" dirty="0"/>
          </a:p>
        </p:txBody>
      </p:sp>
      <p:sp>
        <p:nvSpPr>
          <p:cNvPr id="4" name="Up Arrow 3"/>
          <p:cNvSpPr/>
          <p:nvPr/>
        </p:nvSpPr>
        <p:spPr>
          <a:xfrm>
            <a:off x="2637214" y="3532094"/>
            <a:ext cx="304800" cy="609600"/>
          </a:xfrm>
          <a:prstGeom prst="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Up Arrow 7"/>
          <p:cNvSpPr/>
          <p:nvPr/>
        </p:nvSpPr>
        <p:spPr>
          <a:xfrm>
            <a:off x="4869397" y="3505200"/>
            <a:ext cx="304800" cy="609600"/>
          </a:xfrm>
          <a:prstGeom prst="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Down Arrow 8"/>
          <p:cNvSpPr/>
          <p:nvPr/>
        </p:nvSpPr>
        <p:spPr>
          <a:xfrm>
            <a:off x="3644948" y="4987848"/>
            <a:ext cx="304801" cy="609600"/>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p:cNvSpPr/>
          <p:nvPr/>
        </p:nvSpPr>
        <p:spPr>
          <a:xfrm>
            <a:off x="5790158" y="4980619"/>
            <a:ext cx="304801" cy="609600"/>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928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8125B-9F2D-F64E-B625-A4CDD77FE63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1203960" y="2651760"/>
            <a:ext cx="9784080" cy="4206240"/>
          </a:xfrm>
        </p:spPr>
        <p:txBody>
          <a:bodyPr>
            <a:normAutofit/>
          </a:bodyPr>
          <a:lstStyle/>
          <a:p>
            <a:pPr marL="0" indent="0" algn="ctr">
              <a:buNone/>
            </a:pPr>
            <a:r>
              <a:rPr lang="en-US" sz="3600" b="1" dirty="0">
                <a:solidFill>
                  <a:schemeClr val="accent5"/>
                </a:solidFill>
              </a:rPr>
              <a:t>If positive correlations co-vary in the SAME direction, what pattern do you think negative correlations will have?</a:t>
            </a:r>
          </a:p>
        </p:txBody>
      </p:sp>
    </p:spTree>
    <p:extLst>
      <p:ext uri="{BB962C8B-B14F-4D97-AF65-F5344CB8AC3E}">
        <p14:creationId xmlns:p14="http://schemas.microsoft.com/office/powerpoint/2010/main" val="1193740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Negative Correlation</a:t>
            </a:r>
          </a:p>
        </p:txBody>
      </p:sp>
      <p:sp>
        <p:nvSpPr>
          <p:cNvPr id="3" name="Content Placeholder 2"/>
          <p:cNvSpPr>
            <a:spLocks noGrp="1"/>
          </p:cNvSpPr>
          <p:nvPr>
            <p:ph idx="1"/>
          </p:nvPr>
        </p:nvSpPr>
        <p:spPr/>
        <p:txBody>
          <a:bodyPr/>
          <a:lstStyle/>
          <a:p>
            <a:pPr marL="0" indent="0">
              <a:buNone/>
            </a:pPr>
            <a:r>
              <a:rPr lang="en-US" sz="2800" dirty="0"/>
              <a:t>0 to -1 </a:t>
            </a:r>
          </a:p>
          <a:p>
            <a:pPr marL="0" indent="0">
              <a:buNone/>
            </a:pPr>
            <a:r>
              <a:rPr lang="en-US" sz="2800" dirty="0"/>
              <a:t>Two variables co-vary in </a:t>
            </a:r>
            <a:r>
              <a:rPr lang="en-US" sz="2800" b="1" dirty="0"/>
              <a:t>OPPOSITE</a:t>
            </a:r>
            <a:r>
              <a:rPr lang="en-US" sz="2800" dirty="0"/>
              <a:t> directions</a:t>
            </a:r>
          </a:p>
          <a:p>
            <a:pPr marL="0" indent="0">
              <a:buNone/>
            </a:pPr>
            <a:r>
              <a:rPr lang="en-US" sz="2800" dirty="0"/>
              <a:t>* The more you exercise, the less you weigh</a:t>
            </a:r>
          </a:p>
          <a:p>
            <a:pPr marL="349250" lvl="1" indent="0">
              <a:buNone/>
            </a:pPr>
            <a:r>
              <a:rPr lang="en-US" sz="2800" dirty="0"/>
              <a:t>	exercise,          weight</a:t>
            </a:r>
          </a:p>
          <a:p>
            <a:pPr marL="349250" lvl="1" indent="0">
              <a:buNone/>
            </a:pPr>
            <a:endParaRPr lang="en-US" sz="2800" dirty="0"/>
          </a:p>
          <a:p>
            <a:pPr marL="0" indent="0">
              <a:buNone/>
            </a:pPr>
            <a:r>
              <a:rPr lang="en-US" sz="2800" dirty="0"/>
              <a:t>* The less you spend, the more you save</a:t>
            </a:r>
          </a:p>
          <a:p>
            <a:pPr marL="0" indent="0">
              <a:buNone/>
            </a:pPr>
            <a:r>
              <a:rPr lang="en-US" sz="2800" dirty="0"/>
              <a:t>	 spending,      saving</a:t>
            </a:r>
          </a:p>
          <a:p>
            <a:pPr marL="349250" lvl="1" indent="0">
              <a:buNone/>
            </a:pPr>
            <a:endParaRPr lang="en-US" dirty="0"/>
          </a:p>
        </p:txBody>
      </p:sp>
      <p:sp>
        <p:nvSpPr>
          <p:cNvPr id="11" name="Up Arrow 10"/>
          <p:cNvSpPr/>
          <p:nvPr/>
        </p:nvSpPr>
        <p:spPr>
          <a:xfrm>
            <a:off x="1720192" y="3558092"/>
            <a:ext cx="304800" cy="609600"/>
          </a:xfrm>
          <a:prstGeom prst="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Up Arrow 12"/>
          <p:cNvSpPr/>
          <p:nvPr/>
        </p:nvSpPr>
        <p:spPr>
          <a:xfrm>
            <a:off x="3754665" y="5104504"/>
            <a:ext cx="304800" cy="609600"/>
          </a:xfrm>
          <a:prstGeom prst="up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Down Arrow 13"/>
          <p:cNvSpPr/>
          <p:nvPr/>
        </p:nvSpPr>
        <p:spPr>
          <a:xfrm>
            <a:off x="3754664" y="3558092"/>
            <a:ext cx="304801" cy="609600"/>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Down Arrow 14"/>
          <p:cNvSpPr/>
          <p:nvPr/>
        </p:nvSpPr>
        <p:spPr>
          <a:xfrm>
            <a:off x="1736574" y="5104504"/>
            <a:ext cx="304801" cy="609600"/>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7684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Statistics Recap</a:t>
            </a:r>
          </a:p>
        </p:txBody>
      </p:sp>
      <p:sp>
        <p:nvSpPr>
          <p:cNvPr id="3" name="Content Placeholder 2"/>
          <p:cNvSpPr>
            <a:spLocks noGrp="1"/>
          </p:cNvSpPr>
          <p:nvPr>
            <p:ph idx="1"/>
          </p:nvPr>
        </p:nvSpPr>
        <p:spPr>
          <a:xfrm>
            <a:off x="1202919" y="2095810"/>
            <a:ext cx="6237787" cy="4500426"/>
          </a:xfrm>
        </p:spPr>
        <p:txBody>
          <a:bodyPr/>
          <a:lstStyle/>
          <a:p>
            <a:pPr marL="82296" indent="0">
              <a:spcAft>
                <a:spcPts val="0"/>
              </a:spcAft>
              <a:buNone/>
              <a:defRPr/>
            </a:pPr>
            <a:r>
              <a:rPr lang="en-US" sz="2800" b="1" dirty="0">
                <a:ea typeface="ＭＳ Ｐゴシック" pitchFamily="-110" charset="-128"/>
              </a:rPr>
              <a:t>Measure of central tendency = typical or average score in a distribution</a:t>
            </a:r>
          </a:p>
          <a:p>
            <a:pPr marL="82296" indent="0">
              <a:spcAft>
                <a:spcPts val="0"/>
              </a:spcAft>
              <a:buNone/>
              <a:defRPr/>
            </a:pPr>
            <a:endParaRPr lang="en-US" sz="1050" dirty="0">
              <a:ea typeface="ＭＳ Ｐゴシック" pitchFamily="-110" charset="-128"/>
            </a:endParaRPr>
          </a:p>
          <a:p>
            <a:pPr marL="402336" lvl="1" indent="0">
              <a:spcAft>
                <a:spcPts val="0"/>
              </a:spcAft>
              <a:buNone/>
              <a:defRPr/>
            </a:pPr>
            <a:r>
              <a:rPr lang="en-US" sz="2800" b="1" dirty="0">
                <a:ea typeface="ＭＳ Ｐゴシック" pitchFamily="-110" charset="-128"/>
              </a:rPr>
              <a:t>Mean</a:t>
            </a:r>
            <a:r>
              <a:rPr lang="en-US" sz="2800" dirty="0">
                <a:ea typeface="ＭＳ Ｐゴシック" pitchFamily="-110" charset="-128"/>
              </a:rPr>
              <a:t>: arithmetic average of scores</a:t>
            </a:r>
          </a:p>
          <a:p>
            <a:pPr marL="402336" lvl="1" indent="0">
              <a:spcAft>
                <a:spcPts val="0"/>
              </a:spcAft>
              <a:buNone/>
              <a:defRPr/>
            </a:pPr>
            <a:endParaRPr lang="en-US" sz="800" dirty="0">
              <a:ea typeface="ＭＳ Ｐゴシック" pitchFamily="-110" charset="-128"/>
            </a:endParaRPr>
          </a:p>
          <a:p>
            <a:pPr marL="402336" lvl="1" indent="0">
              <a:spcAft>
                <a:spcPts val="0"/>
              </a:spcAft>
              <a:buNone/>
              <a:defRPr/>
            </a:pPr>
            <a:r>
              <a:rPr lang="en-US" sz="2800" b="1" dirty="0">
                <a:ea typeface="ＭＳ Ｐゴシック" pitchFamily="-110" charset="-128"/>
              </a:rPr>
              <a:t>Median</a:t>
            </a:r>
            <a:r>
              <a:rPr lang="en-US" sz="2800" dirty="0">
                <a:ea typeface="ＭＳ Ｐゴシック" pitchFamily="-110" charset="-128"/>
              </a:rPr>
              <a:t>: score falling in the exact center</a:t>
            </a:r>
          </a:p>
          <a:p>
            <a:pPr marL="402336" lvl="1" indent="0">
              <a:spcAft>
                <a:spcPts val="0"/>
              </a:spcAft>
              <a:buNone/>
              <a:defRPr/>
            </a:pPr>
            <a:endParaRPr lang="en-US" sz="800" dirty="0">
              <a:ea typeface="ＭＳ Ｐゴシック" pitchFamily="-110" charset="-128"/>
            </a:endParaRPr>
          </a:p>
          <a:p>
            <a:pPr marL="402336" lvl="1" indent="0">
              <a:spcAft>
                <a:spcPts val="0"/>
              </a:spcAft>
              <a:buNone/>
              <a:defRPr/>
            </a:pPr>
            <a:r>
              <a:rPr lang="en-US" sz="2800" b="1" dirty="0">
                <a:ea typeface="ＭＳ Ｐゴシック" pitchFamily="-110" charset="-128"/>
              </a:rPr>
              <a:t>Mode</a:t>
            </a:r>
            <a:r>
              <a:rPr lang="en-US" sz="2800" dirty="0">
                <a:ea typeface="ＭＳ Ｐゴシック" pitchFamily="-110" charset="-128"/>
              </a:rPr>
              <a:t>: most frequently occurring score</a:t>
            </a:r>
          </a:p>
          <a:p>
            <a:pPr marL="640080" lvl="1" indent="-237744">
              <a:spcAft>
                <a:spcPts val="0"/>
              </a:spcAft>
              <a:buFont typeface="Verdana"/>
              <a:buChar char="◦"/>
              <a:defRPr/>
            </a:pPr>
            <a:endParaRPr lang="en-US" dirty="0">
              <a:ea typeface="ＭＳ Ｐゴシック" pitchFamily="-110" charset="-128"/>
            </a:endParaRPr>
          </a:p>
          <a:p>
            <a:pPr marL="365760" indent="-283464">
              <a:spcAft>
                <a:spcPts val="0"/>
              </a:spcAft>
              <a:buFont typeface="Wingdings 2"/>
              <a:buChar char=""/>
              <a:defRPr/>
            </a:pPr>
            <a:endParaRPr lang="en-US" dirty="0">
              <a:ea typeface="ＭＳ Ｐゴシック" pitchFamily="-110" charset="-128"/>
            </a:endParaRP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03500644"/>
              </p:ext>
            </p:extLst>
          </p:nvPr>
        </p:nvGraphicFramePr>
        <p:xfrm>
          <a:off x="7871113" y="1947586"/>
          <a:ext cx="2851970" cy="4648650"/>
        </p:xfrm>
        <a:graphic>
          <a:graphicData uri="http://schemas.openxmlformats.org/drawingml/2006/table">
            <a:tbl>
              <a:tblPr firstRow="1" bandRow="1">
                <a:tableStyleId>{616DA210-FB5B-4158-B5E0-FEB733F419BA}</a:tableStyleId>
              </a:tblPr>
              <a:tblGrid>
                <a:gridCol w="1425985">
                  <a:extLst>
                    <a:ext uri="{9D8B030D-6E8A-4147-A177-3AD203B41FA5}">
                      <a16:colId xmlns:a16="http://schemas.microsoft.com/office/drawing/2014/main" val="20000"/>
                    </a:ext>
                  </a:extLst>
                </a:gridCol>
                <a:gridCol w="1425985">
                  <a:extLst>
                    <a:ext uri="{9D8B030D-6E8A-4147-A177-3AD203B41FA5}">
                      <a16:colId xmlns:a16="http://schemas.microsoft.com/office/drawing/2014/main" val="20001"/>
                    </a:ext>
                  </a:extLst>
                </a:gridCol>
              </a:tblGrid>
              <a:tr h="419739">
                <a:tc>
                  <a:txBody>
                    <a:bodyPr/>
                    <a:lstStyle/>
                    <a:p>
                      <a:pPr algn="ctr"/>
                      <a:r>
                        <a:rPr lang="en-US" sz="1600" dirty="0"/>
                        <a:t>subject</a:t>
                      </a:r>
                    </a:p>
                  </a:txBody>
                  <a:tcPr/>
                </a:tc>
                <a:tc>
                  <a:txBody>
                    <a:bodyPr/>
                    <a:lstStyle/>
                    <a:p>
                      <a:pPr algn="ctr"/>
                      <a:r>
                        <a:rPr lang="en-US" sz="1600" dirty="0"/>
                        <a:t>score</a:t>
                      </a:r>
                    </a:p>
                  </a:txBody>
                  <a:tcPr/>
                </a:tc>
                <a:extLst>
                  <a:ext uri="{0D108BD9-81ED-4DB2-BD59-A6C34878D82A}">
                    <a16:rowId xmlns:a16="http://schemas.microsoft.com/office/drawing/2014/main" val="10000"/>
                  </a:ext>
                </a:extLst>
              </a:tr>
              <a:tr h="419739">
                <a:tc>
                  <a:txBody>
                    <a:bodyPr/>
                    <a:lstStyle/>
                    <a:p>
                      <a:pPr algn="ctr"/>
                      <a:r>
                        <a:rPr lang="en-US" dirty="0"/>
                        <a:t>1</a:t>
                      </a:r>
                    </a:p>
                  </a:txBody>
                  <a:tcPr/>
                </a:tc>
                <a:tc>
                  <a:txBody>
                    <a:bodyPr/>
                    <a:lstStyle/>
                    <a:p>
                      <a:pPr algn="ctr"/>
                      <a:r>
                        <a:rPr lang="en-US" dirty="0"/>
                        <a:t>10</a:t>
                      </a:r>
                    </a:p>
                  </a:txBody>
                  <a:tcPr/>
                </a:tc>
                <a:extLst>
                  <a:ext uri="{0D108BD9-81ED-4DB2-BD59-A6C34878D82A}">
                    <a16:rowId xmlns:a16="http://schemas.microsoft.com/office/drawing/2014/main" val="10001"/>
                  </a:ext>
                </a:extLst>
              </a:tr>
              <a:tr h="419739">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10002"/>
                  </a:ext>
                </a:extLst>
              </a:tr>
              <a:tr h="419739">
                <a:tc>
                  <a:txBody>
                    <a:bodyPr/>
                    <a:lstStyle/>
                    <a:p>
                      <a:pPr algn="ctr"/>
                      <a:r>
                        <a:rPr lang="en-US" dirty="0"/>
                        <a:t>3</a:t>
                      </a:r>
                    </a:p>
                  </a:txBody>
                  <a:tcPr/>
                </a:tc>
                <a:tc>
                  <a:txBody>
                    <a:bodyPr/>
                    <a:lstStyle/>
                    <a:p>
                      <a:pPr algn="ctr"/>
                      <a:r>
                        <a:rPr lang="en-US" dirty="0"/>
                        <a:t>15</a:t>
                      </a:r>
                    </a:p>
                  </a:txBody>
                  <a:tcPr/>
                </a:tc>
                <a:extLst>
                  <a:ext uri="{0D108BD9-81ED-4DB2-BD59-A6C34878D82A}">
                    <a16:rowId xmlns:a16="http://schemas.microsoft.com/office/drawing/2014/main" val="10003"/>
                  </a:ext>
                </a:extLst>
              </a:tr>
              <a:tr h="419739">
                <a:tc>
                  <a:txBody>
                    <a:bodyPr/>
                    <a:lstStyle/>
                    <a:p>
                      <a:pPr algn="ctr"/>
                      <a:r>
                        <a:rPr lang="en-US" dirty="0"/>
                        <a:t>4</a:t>
                      </a:r>
                    </a:p>
                  </a:txBody>
                  <a:tcPr/>
                </a:tc>
                <a:tc>
                  <a:txBody>
                    <a:bodyPr/>
                    <a:lstStyle/>
                    <a:p>
                      <a:pPr algn="ctr"/>
                      <a:r>
                        <a:rPr lang="en-US" dirty="0"/>
                        <a:t>15</a:t>
                      </a:r>
                    </a:p>
                  </a:txBody>
                  <a:tcPr/>
                </a:tc>
                <a:extLst>
                  <a:ext uri="{0D108BD9-81ED-4DB2-BD59-A6C34878D82A}">
                    <a16:rowId xmlns:a16="http://schemas.microsoft.com/office/drawing/2014/main" val="10004"/>
                  </a:ext>
                </a:extLst>
              </a:tr>
              <a:tr h="419739">
                <a:tc>
                  <a:txBody>
                    <a:bodyPr/>
                    <a:lstStyle/>
                    <a:p>
                      <a:pPr algn="ctr"/>
                      <a:r>
                        <a:rPr lang="en-US" dirty="0"/>
                        <a:t>5</a:t>
                      </a:r>
                    </a:p>
                  </a:txBody>
                  <a:tcPr/>
                </a:tc>
                <a:tc>
                  <a:txBody>
                    <a:bodyPr/>
                    <a:lstStyle/>
                    <a:p>
                      <a:pPr algn="ctr"/>
                      <a:r>
                        <a:rPr lang="en-US" dirty="0"/>
                        <a:t>20</a:t>
                      </a:r>
                    </a:p>
                  </a:txBody>
                  <a:tcPr/>
                </a:tc>
                <a:extLst>
                  <a:ext uri="{0D108BD9-81ED-4DB2-BD59-A6C34878D82A}">
                    <a16:rowId xmlns:a16="http://schemas.microsoft.com/office/drawing/2014/main" val="10005"/>
                  </a:ext>
                </a:extLst>
              </a:tr>
              <a:tr h="419739">
                <a:tc>
                  <a:txBody>
                    <a:bodyPr/>
                    <a:lstStyle/>
                    <a:p>
                      <a:pPr algn="ctr"/>
                      <a:r>
                        <a:rPr lang="en-US" dirty="0"/>
                        <a:t>6</a:t>
                      </a:r>
                    </a:p>
                  </a:txBody>
                  <a:tcPr/>
                </a:tc>
                <a:tc>
                  <a:txBody>
                    <a:bodyPr/>
                    <a:lstStyle/>
                    <a:p>
                      <a:pPr algn="ctr"/>
                      <a:r>
                        <a:rPr lang="en-US" dirty="0"/>
                        <a:t>25</a:t>
                      </a:r>
                    </a:p>
                  </a:txBody>
                  <a:tcPr/>
                </a:tc>
                <a:extLst>
                  <a:ext uri="{0D108BD9-81ED-4DB2-BD59-A6C34878D82A}">
                    <a16:rowId xmlns:a16="http://schemas.microsoft.com/office/drawing/2014/main" val="10006"/>
                  </a:ext>
                </a:extLst>
              </a:tr>
              <a:tr h="419739">
                <a:tc>
                  <a:txBody>
                    <a:bodyPr/>
                    <a:lstStyle/>
                    <a:p>
                      <a:pPr algn="ctr"/>
                      <a:r>
                        <a:rPr lang="en-US" dirty="0"/>
                        <a:t>7</a:t>
                      </a:r>
                    </a:p>
                  </a:txBody>
                  <a:tcPr/>
                </a:tc>
                <a:tc>
                  <a:txBody>
                    <a:bodyPr/>
                    <a:lstStyle/>
                    <a:p>
                      <a:pPr algn="ctr"/>
                      <a:r>
                        <a:rPr lang="en-US" dirty="0"/>
                        <a:t>30</a:t>
                      </a:r>
                    </a:p>
                  </a:txBody>
                  <a:tcPr/>
                </a:tc>
                <a:extLst>
                  <a:ext uri="{0D108BD9-81ED-4DB2-BD59-A6C34878D82A}">
                    <a16:rowId xmlns:a16="http://schemas.microsoft.com/office/drawing/2014/main" val="10007"/>
                  </a:ext>
                </a:extLst>
              </a:tr>
              <a:tr h="419739">
                <a:tc>
                  <a:txBody>
                    <a:bodyPr/>
                    <a:lstStyle/>
                    <a:p>
                      <a:pPr algn="ctr"/>
                      <a:r>
                        <a:rPr lang="en-US" dirty="0"/>
                        <a:t>8</a:t>
                      </a:r>
                    </a:p>
                  </a:txBody>
                  <a:tcPr/>
                </a:tc>
                <a:tc>
                  <a:txBody>
                    <a:bodyPr/>
                    <a:lstStyle/>
                    <a:p>
                      <a:pPr algn="ctr"/>
                      <a:r>
                        <a:rPr lang="en-US" dirty="0"/>
                        <a:t>30</a:t>
                      </a:r>
                    </a:p>
                  </a:txBody>
                  <a:tcPr/>
                </a:tc>
                <a:extLst>
                  <a:ext uri="{0D108BD9-81ED-4DB2-BD59-A6C34878D82A}">
                    <a16:rowId xmlns:a16="http://schemas.microsoft.com/office/drawing/2014/main" val="10008"/>
                  </a:ext>
                </a:extLst>
              </a:tr>
              <a:tr h="447771">
                <a:tc>
                  <a:txBody>
                    <a:bodyPr/>
                    <a:lstStyle/>
                    <a:p>
                      <a:pPr algn="ctr"/>
                      <a:r>
                        <a:rPr lang="en-US" dirty="0"/>
                        <a:t>9</a:t>
                      </a:r>
                    </a:p>
                  </a:txBody>
                  <a:tcPr/>
                </a:tc>
                <a:tc>
                  <a:txBody>
                    <a:bodyPr/>
                    <a:lstStyle/>
                    <a:p>
                      <a:pPr algn="ctr"/>
                      <a:r>
                        <a:rPr lang="en-US" dirty="0"/>
                        <a:t>30</a:t>
                      </a:r>
                    </a:p>
                  </a:txBody>
                  <a:tcPr/>
                </a:tc>
                <a:extLst>
                  <a:ext uri="{0D108BD9-81ED-4DB2-BD59-A6C34878D82A}">
                    <a16:rowId xmlns:a16="http://schemas.microsoft.com/office/drawing/2014/main" val="10009"/>
                  </a:ext>
                </a:extLst>
              </a:tr>
              <a:tr h="423228">
                <a:tc>
                  <a:txBody>
                    <a:bodyPr/>
                    <a:lstStyle/>
                    <a:p>
                      <a:pPr algn="ctr"/>
                      <a:r>
                        <a:rPr lang="en-US" dirty="0"/>
                        <a:t>10</a:t>
                      </a:r>
                    </a:p>
                  </a:txBody>
                  <a:tcPr/>
                </a:tc>
                <a:tc>
                  <a:txBody>
                    <a:bodyPr/>
                    <a:lstStyle/>
                    <a:p>
                      <a:pPr algn="ctr"/>
                      <a:r>
                        <a:rPr lang="en-US" dirty="0"/>
                        <a:t>85</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9776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6E99E9-A5AC-C74A-9BB4-2FD2CFA8B4F3}"/>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993805" y="627530"/>
            <a:ext cx="8653138" cy="6087035"/>
          </a:xfrm>
          <a:prstGeom prst="rect">
            <a:avLst/>
          </a:prstGeom>
        </p:spPr>
      </p:pic>
    </p:spTree>
    <p:extLst>
      <p:ext uri="{BB962C8B-B14F-4D97-AF65-F5344CB8AC3E}">
        <p14:creationId xmlns:p14="http://schemas.microsoft.com/office/powerpoint/2010/main" val="1748091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Descriptive Statistics: Variability/Variance</a:t>
            </a:r>
          </a:p>
        </p:txBody>
      </p:sp>
      <p:sp>
        <p:nvSpPr>
          <p:cNvPr id="3" name="Content Placeholder 2"/>
          <p:cNvSpPr>
            <a:spLocks noGrp="1"/>
          </p:cNvSpPr>
          <p:nvPr>
            <p:ph idx="1"/>
          </p:nvPr>
        </p:nvSpPr>
        <p:spPr/>
        <p:txBody>
          <a:bodyPr>
            <a:normAutofit/>
          </a:bodyPr>
          <a:lstStyle/>
          <a:p>
            <a:pPr marL="0" indent="0">
              <a:buNone/>
            </a:pPr>
            <a:r>
              <a:rPr lang="en-US" sz="2400" dirty="0"/>
              <a:t>Variability = how much the scores vary from each other and from the mean</a:t>
            </a:r>
          </a:p>
          <a:p>
            <a:pPr marL="228600" lvl="1" indent="0">
              <a:buNone/>
            </a:pPr>
            <a:r>
              <a:rPr lang="en-US" sz="2400" dirty="0"/>
              <a:t>Standard deviation = numerical depiction of variability </a:t>
            </a:r>
          </a:p>
          <a:p>
            <a:pPr marL="228600" lvl="1" indent="0">
              <a:buNone/>
            </a:pPr>
            <a:r>
              <a:rPr lang="en-US" sz="2400" dirty="0"/>
              <a:t>High variability in data set = high standard deviation</a:t>
            </a:r>
          </a:p>
          <a:p>
            <a:pPr marL="228600" lvl="1" indent="0">
              <a:buNone/>
            </a:pPr>
            <a:r>
              <a:rPr lang="en-US" sz="2400" dirty="0"/>
              <a:t>Low variability in data set = low standard deviation </a:t>
            </a:r>
          </a:p>
        </p:txBody>
      </p:sp>
      <p:pic>
        <p:nvPicPr>
          <p:cNvPr id="4" name="Picture 3"/>
          <p:cNvPicPr>
            <a:picLocks noChangeAspect="1"/>
          </p:cNvPicPr>
          <p:nvPr/>
        </p:nvPicPr>
        <p:blipFill>
          <a:blip r:embed="rId2"/>
          <a:stretch>
            <a:fillRect/>
          </a:stretch>
        </p:blipFill>
        <p:spPr>
          <a:xfrm>
            <a:off x="4031209" y="3818718"/>
            <a:ext cx="4127500" cy="2755106"/>
          </a:xfrm>
          <a:prstGeom prst="rect">
            <a:avLst/>
          </a:prstGeom>
          <a:solidFill>
            <a:schemeClr val="tx1"/>
          </a:solidFill>
        </p:spPr>
      </p:pic>
    </p:spTree>
    <p:extLst>
      <p:ext uri="{BB962C8B-B14F-4D97-AF65-F5344CB8AC3E}">
        <p14:creationId xmlns:p14="http://schemas.microsoft.com/office/powerpoint/2010/main" val="223209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B7876A-5DE7-9341-9163-EDF168E4AD64}"/>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394447" y="612296"/>
            <a:ext cx="4966445" cy="3959073"/>
          </a:xfrm>
        </p:spPr>
        <p:txBody>
          <a:bodyPr>
            <a:normAutofit/>
          </a:bodyPr>
          <a:lstStyle/>
          <a:p>
            <a:pPr marL="0" indent="0">
              <a:buNone/>
            </a:pPr>
            <a:r>
              <a:rPr lang="en-US" sz="2800" b="1" dirty="0">
                <a:solidFill>
                  <a:srgbClr val="FF0000"/>
                </a:solidFill>
              </a:rPr>
              <a:t>Finding variance:</a:t>
            </a:r>
          </a:p>
          <a:p>
            <a:pPr marL="0" indent="0">
              <a:buNone/>
            </a:pPr>
            <a:r>
              <a:rPr lang="en-US" sz="2000" dirty="0">
                <a:solidFill>
                  <a:schemeClr val="bg1"/>
                </a:solidFill>
              </a:rPr>
              <a:t>Find mean = 3</a:t>
            </a:r>
          </a:p>
          <a:p>
            <a:pPr marL="0" indent="0">
              <a:buNone/>
            </a:pPr>
            <a:r>
              <a:rPr lang="en-US" sz="2000" dirty="0">
                <a:solidFill>
                  <a:schemeClr val="bg1"/>
                </a:solidFill>
              </a:rPr>
              <a:t>Find deviation from the mean for each score (column 2)</a:t>
            </a:r>
          </a:p>
          <a:p>
            <a:pPr marL="0" indent="0">
              <a:buNone/>
            </a:pPr>
            <a:r>
              <a:rPr lang="en-US" sz="2000" dirty="0">
                <a:solidFill>
                  <a:schemeClr val="bg1"/>
                </a:solidFill>
              </a:rPr>
              <a:t>Square deviations (column 3)</a:t>
            </a:r>
          </a:p>
          <a:p>
            <a:pPr marL="0" indent="0">
              <a:buNone/>
            </a:pPr>
            <a:r>
              <a:rPr lang="en-US" sz="2000" dirty="0">
                <a:solidFill>
                  <a:schemeClr val="bg1"/>
                </a:solidFill>
              </a:rPr>
              <a:t>Sum squared deviations = 54</a:t>
            </a:r>
          </a:p>
          <a:p>
            <a:pPr marL="0" indent="0">
              <a:buNone/>
            </a:pPr>
            <a:r>
              <a:rPr lang="en-US" sz="2000" dirty="0">
                <a:solidFill>
                  <a:schemeClr val="bg1"/>
                </a:solidFill>
              </a:rPr>
              <a:t>Variance = squared deviations / N = 54/20</a:t>
            </a:r>
          </a:p>
        </p:txBody>
      </p:sp>
      <p:sp>
        <p:nvSpPr>
          <p:cNvPr id="5" name="TextBox 4"/>
          <p:cNvSpPr txBox="1"/>
          <p:nvPr/>
        </p:nvSpPr>
        <p:spPr>
          <a:xfrm>
            <a:off x="394447" y="4321261"/>
            <a:ext cx="4602884" cy="1138773"/>
          </a:xfrm>
          <a:prstGeom prst="rect">
            <a:avLst/>
          </a:prstGeom>
          <a:noFill/>
        </p:spPr>
        <p:txBody>
          <a:bodyPr wrap="square" rtlCol="0">
            <a:spAutoFit/>
          </a:bodyPr>
          <a:lstStyle/>
          <a:p>
            <a:r>
              <a:rPr lang="en-US" sz="2800" b="1" dirty="0">
                <a:solidFill>
                  <a:srgbClr val="FF0000"/>
                </a:solidFill>
              </a:rPr>
              <a:t>Finding standard Deviation:</a:t>
            </a:r>
          </a:p>
          <a:p>
            <a:r>
              <a:rPr lang="en-US" sz="2000" dirty="0">
                <a:solidFill>
                  <a:schemeClr val="bg1"/>
                </a:solidFill>
              </a:rPr>
              <a:t>Take square root of variance</a:t>
            </a:r>
          </a:p>
          <a:p>
            <a:r>
              <a:rPr lang="en-US" sz="2000" dirty="0">
                <a:solidFill>
                  <a:schemeClr val="bg1"/>
                </a:solidFill>
              </a:rPr>
              <a:t>Answer: 1.64</a:t>
            </a:r>
          </a:p>
        </p:txBody>
      </p:sp>
      <p:pic>
        <p:nvPicPr>
          <p:cNvPr id="7" name="Picture 6" descr="App_B_05"/>
          <p:cNvPicPr>
            <a:picLocks noChangeAspect="1" noChangeArrowheads="1"/>
          </p:cNvPicPr>
          <p:nvPr/>
        </p:nvPicPr>
        <p:blipFill>
          <a:blip r:embed="rId2" cstate="print"/>
          <a:srcRect/>
          <a:stretch>
            <a:fillRect/>
          </a:stretch>
        </p:blipFill>
        <p:spPr bwMode="auto">
          <a:xfrm>
            <a:off x="6303662" y="-20765"/>
            <a:ext cx="5888338" cy="7224948"/>
          </a:xfrm>
          <a:prstGeom prst="rect">
            <a:avLst/>
          </a:prstGeom>
          <a:noFill/>
          <a:ln w="9525">
            <a:noFill/>
            <a:miter lim="800000"/>
            <a:headEnd/>
            <a:tailEnd/>
          </a:ln>
        </p:spPr>
      </p:pic>
      <p:sp>
        <p:nvSpPr>
          <p:cNvPr id="2" name="TextBox 1"/>
          <p:cNvSpPr txBox="1"/>
          <p:nvPr/>
        </p:nvSpPr>
        <p:spPr>
          <a:xfrm>
            <a:off x="7065236" y="958118"/>
            <a:ext cx="615693" cy="553998"/>
          </a:xfrm>
          <a:prstGeom prst="rect">
            <a:avLst/>
          </a:prstGeom>
          <a:noFill/>
        </p:spPr>
        <p:txBody>
          <a:bodyPr wrap="square" rtlCol="0">
            <a:spAutoFit/>
          </a:bodyPr>
          <a:lstStyle/>
          <a:p>
            <a:r>
              <a:rPr lang="en-US" sz="1200" dirty="0"/>
              <a:t>-3</a:t>
            </a:r>
          </a:p>
          <a:p>
            <a:endParaRPr lang="en-US" dirty="0"/>
          </a:p>
        </p:txBody>
      </p:sp>
      <p:sp>
        <p:nvSpPr>
          <p:cNvPr id="6" name="TextBox 5"/>
          <p:cNvSpPr txBox="1"/>
          <p:nvPr/>
        </p:nvSpPr>
        <p:spPr>
          <a:xfrm>
            <a:off x="7065236" y="1725761"/>
            <a:ext cx="615693" cy="553998"/>
          </a:xfrm>
          <a:prstGeom prst="rect">
            <a:avLst/>
          </a:prstGeom>
          <a:noFill/>
        </p:spPr>
        <p:txBody>
          <a:bodyPr wrap="square" rtlCol="0">
            <a:spAutoFit/>
          </a:bodyPr>
          <a:lstStyle/>
          <a:p>
            <a:r>
              <a:rPr lang="en-US" sz="1200" dirty="0"/>
              <a:t>-3</a:t>
            </a:r>
          </a:p>
          <a:p>
            <a:endParaRPr lang="en-US" dirty="0"/>
          </a:p>
        </p:txBody>
      </p:sp>
      <p:sp>
        <p:nvSpPr>
          <p:cNvPr id="8" name="TextBox 7"/>
          <p:cNvSpPr txBox="1"/>
          <p:nvPr/>
        </p:nvSpPr>
        <p:spPr>
          <a:xfrm>
            <a:off x="7065236" y="2547065"/>
            <a:ext cx="615693" cy="553998"/>
          </a:xfrm>
          <a:prstGeom prst="rect">
            <a:avLst/>
          </a:prstGeom>
          <a:noFill/>
        </p:spPr>
        <p:txBody>
          <a:bodyPr wrap="square" rtlCol="0">
            <a:spAutoFit/>
          </a:bodyPr>
          <a:lstStyle/>
          <a:p>
            <a:r>
              <a:rPr lang="en-US" sz="1200" dirty="0"/>
              <a:t>-3</a:t>
            </a:r>
          </a:p>
          <a:p>
            <a:endParaRPr lang="en-US" dirty="0"/>
          </a:p>
        </p:txBody>
      </p:sp>
      <p:sp>
        <p:nvSpPr>
          <p:cNvPr id="9" name="TextBox 8"/>
          <p:cNvSpPr txBox="1"/>
          <p:nvPr/>
        </p:nvSpPr>
        <p:spPr>
          <a:xfrm>
            <a:off x="7065236" y="3315965"/>
            <a:ext cx="615693" cy="553998"/>
          </a:xfrm>
          <a:prstGeom prst="rect">
            <a:avLst/>
          </a:prstGeom>
          <a:noFill/>
        </p:spPr>
        <p:txBody>
          <a:bodyPr wrap="square" rtlCol="0">
            <a:spAutoFit/>
          </a:bodyPr>
          <a:lstStyle/>
          <a:p>
            <a:r>
              <a:rPr lang="en-US" sz="1200" dirty="0"/>
              <a:t>-3</a:t>
            </a:r>
          </a:p>
          <a:p>
            <a:endParaRPr lang="en-US" dirty="0"/>
          </a:p>
        </p:txBody>
      </p:sp>
      <p:sp>
        <p:nvSpPr>
          <p:cNvPr id="10" name="TextBox 9"/>
          <p:cNvSpPr txBox="1"/>
          <p:nvPr/>
        </p:nvSpPr>
        <p:spPr>
          <a:xfrm>
            <a:off x="7065236" y="4294369"/>
            <a:ext cx="615693" cy="553998"/>
          </a:xfrm>
          <a:prstGeom prst="rect">
            <a:avLst/>
          </a:prstGeom>
          <a:noFill/>
        </p:spPr>
        <p:txBody>
          <a:bodyPr wrap="square" rtlCol="0">
            <a:spAutoFit/>
          </a:bodyPr>
          <a:lstStyle/>
          <a:p>
            <a:r>
              <a:rPr lang="en-US" sz="1200" dirty="0"/>
              <a:t>-3</a:t>
            </a:r>
          </a:p>
          <a:p>
            <a:endParaRPr lang="en-US" dirty="0"/>
          </a:p>
        </p:txBody>
      </p:sp>
      <p:sp>
        <p:nvSpPr>
          <p:cNvPr id="11" name="TextBox 10"/>
          <p:cNvSpPr txBox="1"/>
          <p:nvPr/>
        </p:nvSpPr>
        <p:spPr>
          <a:xfrm>
            <a:off x="8833828" y="1760178"/>
            <a:ext cx="615693" cy="553998"/>
          </a:xfrm>
          <a:prstGeom prst="rect">
            <a:avLst/>
          </a:prstGeom>
          <a:noFill/>
        </p:spPr>
        <p:txBody>
          <a:bodyPr wrap="square" rtlCol="0">
            <a:spAutoFit/>
          </a:bodyPr>
          <a:lstStyle/>
          <a:p>
            <a:r>
              <a:rPr lang="en-US" sz="1200" dirty="0"/>
              <a:t>^2</a:t>
            </a:r>
          </a:p>
          <a:p>
            <a:endParaRPr lang="en-US" dirty="0"/>
          </a:p>
        </p:txBody>
      </p:sp>
      <p:sp>
        <p:nvSpPr>
          <p:cNvPr id="12" name="TextBox 11"/>
          <p:cNvSpPr txBox="1"/>
          <p:nvPr/>
        </p:nvSpPr>
        <p:spPr>
          <a:xfrm>
            <a:off x="8833828" y="2547065"/>
            <a:ext cx="615693" cy="553998"/>
          </a:xfrm>
          <a:prstGeom prst="rect">
            <a:avLst/>
          </a:prstGeom>
          <a:noFill/>
        </p:spPr>
        <p:txBody>
          <a:bodyPr wrap="square" rtlCol="0">
            <a:spAutoFit/>
          </a:bodyPr>
          <a:lstStyle/>
          <a:p>
            <a:r>
              <a:rPr lang="en-US" sz="1200" dirty="0"/>
              <a:t>^2</a:t>
            </a:r>
          </a:p>
          <a:p>
            <a:endParaRPr lang="en-US" dirty="0"/>
          </a:p>
        </p:txBody>
      </p:sp>
      <p:sp>
        <p:nvSpPr>
          <p:cNvPr id="13" name="TextBox 12"/>
          <p:cNvSpPr txBox="1"/>
          <p:nvPr/>
        </p:nvSpPr>
        <p:spPr>
          <a:xfrm>
            <a:off x="8833829" y="3314710"/>
            <a:ext cx="615693" cy="553998"/>
          </a:xfrm>
          <a:prstGeom prst="rect">
            <a:avLst/>
          </a:prstGeom>
          <a:noFill/>
        </p:spPr>
        <p:txBody>
          <a:bodyPr wrap="square" rtlCol="0">
            <a:spAutoFit/>
          </a:bodyPr>
          <a:lstStyle/>
          <a:p>
            <a:r>
              <a:rPr lang="en-US" sz="1200" dirty="0"/>
              <a:t>^2</a:t>
            </a:r>
          </a:p>
          <a:p>
            <a:endParaRPr lang="en-US" dirty="0"/>
          </a:p>
        </p:txBody>
      </p:sp>
      <p:sp>
        <p:nvSpPr>
          <p:cNvPr id="14" name="TextBox 13"/>
          <p:cNvSpPr txBox="1"/>
          <p:nvPr/>
        </p:nvSpPr>
        <p:spPr>
          <a:xfrm>
            <a:off x="8833829" y="4294369"/>
            <a:ext cx="615693" cy="553998"/>
          </a:xfrm>
          <a:prstGeom prst="rect">
            <a:avLst/>
          </a:prstGeom>
          <a:noFill/>
        </p:spPr>
        <p:txBody>
          <a:bodyPr wrap="square" rtlCol="0">
            <a:spAutoFit/>
          </a:bodyPr>
          <a:lstStyle/>
          <a:p>
            <a:r>
              <a:rPr lang="en-US" sz="1200" dirty="0"/>
              <a:t>^2</a:t>
            </a:r>
          </a:p>
          <a:p>
            <a:endParaRPr lang="en-US" dirty="0"/>
          </a:p>
        </p:txBody>
      </p:sp>
      <p:sp>
        <p:nvSpPr>
          <p:cNvPr id="15" name="TextBox 14"/>
          <p:cNvSpPr txBox="1"/>
          <p:nvPr/>
        </p:nvSpPr>
        <p:spPr>
          <a:xfrm>
            <a:off x="8833829" y="938874"/>
            <a:ext cx="615693" cy="553998"/>
          </a:xfrm>
          <a:prstGeom prst="rect">
            <a:avLst/>
          </a:prstGeom>
          <a:noFill/>
        </p:spPr>
        <p:txBody>
          <a:bodyPr wrap="square" rtlCol="0">
            <a:spAutoFit/>
          </a:bodyPr>
          <a:lstStyle/>
          <a:p>
            <a:r>
              <a:rPr lang="en-US" sz="1200" dirty="0"/>
              <a:t>^2</a:t>
            </a:r>
          </a:p>
          <a:p>
            <a:endParaRPr lang="en-US" dirty="0"/>
          </a:p>
        </p:txBody>
      </p:sp>
    </p:spTree>
    <p:extLst>
      <p:ext uri="{BB962C8B-B14F-4D97-AF65-F5344CB8AC3E}">
        <p14:creationId xmlns:p14="http://schemas.microsoft.com/office/powerpoint/2010/main" val="3505394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Psychology as a Science	</a:t>
            </a:r>
          </a:p>
        </p:txBody>
      </p:sp>
      <p:sp>
        <p:nvSpPr>
          <p:cNvPr id="3" name="Content Placeholder 2"/>
          <p:cNvSpPr>
            <a:spLocks noGrp="1"/>
          </p:cNvSpPr>
          <p:nvPr>
            <p:ph idx="1"/>
          </p:nvPr>
        </p:nvSpPr>
        <p:spPr>
          <a:xfrm>
            <a:off x="1202919" y="2029692"/>
            <a:ext cx="8042276" cy="5050994"/>
          </a:xfrm>
        </p:spPr>
        <p:txBody>
          <a:bodyPr>
            <a:normAutofit/>
          </a:bodyPr>
          <a:lstStyle/>
          <a:p>
            <a:pPr marL="0" indent="0">
              <a:buNone/>
            </a:pPr>
            <a:r>
              <a:rPr lang="en-US" dirty="0"/>
              <a:t>The SCIENTIFIC study of behavior and the physiological and cognitive processes that underlie it</a:t>
            </a:r>
          </a:p>
          <a:p>
            <a:pPr marL="0" indent="0">
              <a:buNone/>
            </a:pPr>
            <a:endParaRPr lang="en-US" sz="1000" dirty="0"/>
          </a:p>
          <a:p>
            <a:pPr marL="0" indent="0">
              <a:buNone/>
            </a:pPr>
            <a:r>
              <a:rPr lang="en-US" sz="2400" b="1" dirty="0"/>
              <a:t>Goals of psychology:</a:t>
            </a:r>
          </a:p>
          <a:p>
            <a:pPr marL="457200" indent="-457200">
              <a:buFont typeface="+mj-lt"/>
              <a:buAutoNum type="arabicPeriod"/>
            </a:pPr>
            <a:r>
              <a:rPr lang="en-US" dirty="0"/>
              <a:t>Define a behavior</a:t>
            </a:r>
          </a:p>
          <a:p>
            <a:pPr marL="457200" indent="-457200">
              <a:buFont typeface="+mj-lt"/>
              <a:buAutoNum type="arabicPeriod"/>
            </a:pPr>
            <a:r>
              <a:rPr lang="en-US" dirty="0"/>
              <a:t>Explain behavior</a:t>
            </a:r>
          </a:p>
          <a:p>
            <a:pPr marL="457200" indent="-457200">
              <a:buFont typeface="+mj-lt"/>
              <a:buAutoNum type="arabicPeriod"/>
            </a:pPr>
            <a:r>
              <a:rPr lang="en-US" dirty="0"/>
              <a:t>Predict behavior</a:t>
            </a:r>
          </a:p>
          <a:p>
            <a:pPr marL="457200" indent="-457200">
              <a:buFont typeface="+mj-lt"/>
              <a:buAutoNum type="arabicPeriod"/>
            </a:pPr>
            <a:r>
              <a:rPr lang="en-US" dirty="0"/>
              <a:t>Control behavior</a:t>
            </a:r>
          </a:p>
          <a:p>
            <a:pPr marL="0" indent="0">
              <a:buNone/>
            </a:pPr>
            <a:endParaRPr lang="en-US" sz="1000" dirty="0"/>
          </a:p>
          <a:p>
            <a:pPr marL="0" indent="0">
              <a:buNone/>
            </a:pPr>
            <a:r>
              <a:rPr lang="en-US" dirty="0"/>
              <a:t>But…how do we do this?</a:t>
            </a:r>
          </a:p>
        </p:txBody>
      </p:sp>
    </p:spTree>
    <p:extLst>
      <p:ext uri="{BB962C8B-B14F-4D97-AF65-F5344CB8AC3E}">
        <p14:creationId xmlns:p14="http://schemas.microsoft.com/office/powerpoint/2010/main" val="375378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27CD-5DAE-C24A-9419-6A75E321E0D8}"/>
              </a:ext>
            </a:extLst>
          </p:cNvPr>
          <p:cNvSpPr>
            <a:spLocks noGrp="1"/>
          </p:cNvSpPr>
          <p:nvPr>
            <p:ph type="title"/>
          </p:nvPr>
        </p:nvSpPr>
        <p:spPr/>
        <p:txBody>
          <a:bodyPr/>
          <a:lstStyle/>
          <a:p>
            <a:r>
              <a:rPr lang="en-US" dirty="0"/>
              <a:t>Experimental design/</a:t>
            </a:r>
            <a:br>
              <a:rPr lang="en-US" dirty="0"/>
            </a:br>
            <a:r>
              <a:rPr lang="en-US" dirty="0"/>
              <a:t>inferential statistics</a:t>
            </a:r>
          </a:p>
        </p:txBody>
      </p:sp>
    </p:spTree>
    <p:extLst>
      <p:ext uri="{BB962C8B-B14F-4D97-AF65-F5344CB8AC3E}">
        <p14:creationId xmlns:p14="http://schemas.microsoft.com/office/powerpoint/2010/main" val="3873402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Conducting an Experiment: Sampling</a:t>
            </a:r>
          </a:p>
        </p:txBody>
      </p:sp>
      <p:sp>
        <p:nvSpPr>
          <p:cNvPr id="3" name="Content Placeholder 2"/>
          <p:cNvSpPr>
            <a:spLocks noGrp="1"/>
          </p:cNvSpPr>
          <p:nvPr>
            <p:ph idx="1"/>
          </p:nvPr>
        </p:nvSpPr>
        <p:spPr>
          <a:xfrm>
            <a:off x="1202919" y="2062576"/>
            <a:ext cx="4787979" cy="4583711"/>
          </a:xfrm>
        </p:spPr>
        <p:txBody>
          <a:bodyPr/>
          <a:lstStyle/>
          <a:p>
            <a:pPr marL="0" indent="0">
              <a:buNone/>
            </a:pPr>
            <a:r>
              <a:rPr lang="en-US" sz="2400" b="1" dirty="0"/>
              <a:t>Population</a:t>
            </a:r>
            <a:r>
              <a:rPr lang="en-US" sz="2400" dirty="0"/>
              <a:t> </a:t>
            </a:r>
          </a:p>
          <a:p>
            <a:pPr marL="228600" lvl="1" indent="0">
              <a:buNone/>
            </a:pPr>
            <a:r>
              <a:rPr lang="en-US" sz="2400" dirty="0"/>
              <a:t>Entire group you’re interested in </a:t>
            </a:r>
          </a:p>
          <a:p>
            <a:pPr marL="0" indent="0">
              <a:buNone/>
            </a:pPr>
            <a:r>
              <a:rPr lang="en-US" sz="2400" b="1" dirty="0"/>
              <a:t>Sample</a:t>
            </a:r>
            <a:r>
              <a:rPr lang="en-US" sz="2400" dirty="0"/>
              <a:t> </a:t>
            </a:r>
          </a:p>
          <a:p>
            <a:pPr marL="228600" lvl="1" indent="0">
              <a:buNone/>
            </a:pPr>
            <a:r>
              <a:rPr lang="en-US" sz="2400" dirty="0"/>
              <a:t>Subset of population </a:t>
            </a:r>
          </a:p>
          <a:p>
            <a:pPr marL="0" indent="0">
              <a:buNone/>
            </a:pPr>
            <a:r>
              <a:rPr lang="en-US" sz="2400" dirty="0"/>
              <a:t>Sample should be RANDOM and representative</a:t>
            </a:r>
          </a:p>
          <a:p>
            <a:pPr marL="0" indent="0">
              <a:buNone/>
            </a:pPr>
            <a:endParaRPr lang="en-US" dirty="0"/>
          </a:p>
        </p:txBody>
      </p:sp>
      <p:pic>
        <p:nvPicPr>
          <p:cNvPr id="4" name="Content Placeholder 6" descr="App_B_12"/>
          <p:cNvPicPr>
            <a:picLocks noChangeAspect="1" noChangeArrowheads="1"/>
          </p:cNvPicPr>
          <p:nvPr/>
        </p:nvPicPr>
        <p:blipFill>
          <a:blip r:embed="rId2" cstate="print"/>
          <a:srcRect t="7270" b="7270"/>
          <a:stretch>
            <a:fillRect/>
          </a:stretch>
        </p:blipFill>
        <p:spPr bwMode="auto">
          <a:xfrm>
            <a:off x="6545494" y="1745950"/>
            <a:ext cx="4122506" cy="4900337"/>
          </a:xfrm>
          <a:prstGeom prst="rect">
            <a:avLst/>
          </a:prstGeom>
          <a:noFill/>
          <a:ln w="9525">
            <a:noFill/>
            <a:miter lim="800000"/>
            <a:headEnd/>
            <a:tailEnd/>
          </a:ln>
        </p:spPr>
      </p:pic>
    </p:spTree>
    <p:extLst>
      <p:ext uri="{BB962C8B-B14F-4D97-AF65-F5344CB8AC3E}">
        <p14:creationId xmlns:p14="http://schemas.microsoft.com/office/powerpoint/2010/main" val="28736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Statistics </a:t>
            </a:r>
          </a:p>
        </p:txBody>
      </p:sp>
      <p:sp>
        <p:nvSpPr>
          <p:cNvPr id="3" name="Content Placeholder 2"/>
          <p:cNvSpPr>
            <a:spLocks noGrp="1"/>
          </p:cNvSpPr>
          <p:nvPr>
            <p:ph idx="1"/>
          </p:nvPr>
        </p:nvSpPr>
        <p:spPr>
          <a:xfrm>
            <a:off x="620726" y="2879043"/>
            <a:ext cx="6020295" cy="4562144"/>
          </a:xfrm>
        </p:spPr>
        <p:txBody>
          <a:bodyPr>
            <a:normAutofit/>
          </a:bodyPr>
          <a:lstStyle/>
          <a:p>
            <a:pPr marL="0" indent="0">
              <a:buNone/>
            </a:pPr>
            <a:r>
              <a:rPr lang="en-US" sz="2800" b="1" dirty="0"/>
              <a:t>Descriptive statistics: </a:t>
            </a:r>
            <a:r>
              <a:rPr lang="en-US" sz="2800" dirty="0"/>
              <a:t>organizing and summarizing data</a:t>
            </a:r>
          </a:p>
          <a:p>
            <a:pPr marL="228600" lvl="1" indent="0">
              <a:buNone/>
            </a:pPr>
            <a:r>
              <a:rPr lang="en-US" sz="2800" dirty="0"/>
              <a:t>Tables, charts, averages</a:t>
            </a:r>
          </a:p>
          <a:p>
            <a:pPr marL="0" indent="0">
              <a:buNone/>
            </a:pPr>
            <a:r>
              <a:rPr lang="en-US" sz="2800" b="1" dirty="0"/>
              <a:t>Inferential statistics: </a:t>
            </a:r>
            <a:r>
              <a:rPr lang="en-US" sz="2600" dirty="0"/>
              <a:t>Using sample data to draw conclusions about the population</a:t>
            </a:r>
          </a:p>
        </p:txBody>
      </p:sp>
      <p:pic>
        <p:nvPicPr>
          <p:cNvPr id="6" name="Picture 5">
            <a:extLst>
              <a:ext uri="{FF2B5EF4-FFF2-40B4-BE49-F238E27FC236}">
                <a16:creationId xmlns:a16="http://schemas.microsoft.com/office/drawing/2014/main" id="{E51C8160-130B-FD45-A498-9636492BAF19}"/>
              </a:ext>
            </a:extLst>
          </p:cNvPr>
          <p:cNvPicPr>
            <a:picLocks noChangeAspect="1"/>
          </p:cNvPicPr>
          <p:nvPr/>
        </p:nvPicPr>
        <p:blipFill>
          <a:blip r:embed="rId3"/>
          <a:stretch>
            <a:fillRect/>
          </a:stretch>
        </p:blipFill>
        <p:spPr>
          <a:xfrm>
            <a:off x="7440706" y="2664312"/>
            <a:ext cx="3833164" cy="1765579"/>
          </a:xfrm>
          <a:prstGeom prst="rect">
            <a:avLst/>
          </a:prstGeom>
        </p:spPr>
      </p:pic>
      <p:sp>
        <p:nvSpPr>
          <p:cNvPr id="7" name="Content Placeholder 2">
            <a:extLst>
              <a:ext uri="{FF2B5EF4-FFF2-40B4-BE49-F238E27FC236}">
                <a16:creationId xmlns:a16="http://schemas.microsoft.com/office/drawing/2014/main" id="{929939BD-64BC-014B-B584-8D5E8FB4B793}"/>
              </a:ext>
            </a:extLst>
          </p:cNvPr>
          <p:cNvSpPr txBox="1">
            <a:spLocks/>
          </p:cNvSpPr>
          <p:nvPr/>
        </p:nvSpPr>
        <p:spPr>
          <a:xfrm>
            <a:off x="620726" y="1874520"/>
            <a:ext cx="9784080" cy="45621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800" b="1" dirty="0"/>
              <a:t>Statistics: </a:t>
            </a:r>
            <a:r>
              <a:rPr lang="en-US" sz="2800" dirty="0"/>
              <a:t>using mathematics to organize, summarize, and interpret numerical data</a:t>
            </a:r>
          </a:p>
        </p:txBody>
      </p:sp>
      <p:pic>
        <p:nvPicPr>
          <p:cNvPr id="9" name="Picture 8" descr="A picture containing game&#10;&#10;Description automatically generated">
            <a:extLst>
              <a:ext uri="{FF2B5EF4-FFF2-40B4-BE49-F238E27FC236}">
                <a16:creationId xmlns:a16="http://schemas.microsoft.com/office/drawing/2014/main" id="{E55CC324-AA45-E14B-8656-26CA0D74D67B}"/>
              </a:ext>
            </a:extLst>
          </p:cNvPr>
          <p:cNvPicPr>
            <a:picLocks noChangeAspect="1"/>
          </p:cNvPicPr>
          <p:nvPr/>
        </p:nvPicPr>
        <p:blipFill>
          <a:blip r:embed="rId4"/>
          <a:stretch>
            <a:fillRect/>
          </a:stretch>
        </p:blipFill>
        <p:spPr>
          <a:xfrm>
            <a:off x="7440707" y="4591641"/>
            <a:ext cx="3833164" cy="1949067"/>
          </a:xfrm>
          <a:prstGeom prst="rect">
            <a:avLst/>
          </a:prstGeom>
        </p:spPr>
      </p:pic>
    </p:spTree>
    <p:extLst>
      <p:ext uri="{BB962C8B-B14F-4D97-AF65-F5344CB8AC3E}">
        <p14:creationId xmlns:p14="http://schemas.microsoft.com/office/powerpoint/2010/main" val="114833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275" y="229468"/>
            <a:ext cx="8042276" cy="1336956"/>
          </a:xfrm>
        </p:spPr>
        <p:txBody>
          <a:bodyPr/>
          <a:lstStyle/>
          <a:p>
            <a:r>
              <a:rPr lang="en-US" b="1" dirty="0"/>
              <a:t>Can you define…</a:t>
            </a:r>
          </a:p>
        </p:txBody>
      </p:sp>
      <p:sp>
        <p:nvSpPr>
          <p:cNvPr id="3" name="Content Placeholder 2"/>
          <p:cNvSpPr>
            <a:spLocks noGrp="1"/>
          </p:cNvSpPr>
          <p:nvPr>
            <p:ph idx="1"/>
          </p:nvPr>
        </p:nvSpPr>
        <p:spPr>
          <a:xfrm>
            <a:off x="2073275" y="2183196"/>
            <a:ext cx="8042276" cy="4343400"/>
          </a:xfrm>
        </p:spPr>
        <p:txBody>
          <a:bodyPr>
            <a:normAutofit/>
          </a:bodyPr>
          <a:lstStyle/>
          <a:p>
            <a:pPr marL="0" indent="0">
              <a:buNone/>
            </a:pPr>
            <a:r>
              <a:rPr lang="en-US" sz="3200" dirty="0"/>
              <a:t>Experiment?</a:t>
            </a:r>
          </a:p>
          <a:p>
            <a:pPr marL="0" indent="0">
              <a:buNone/>
            </a:pPr>
            <a:r>
              <a:rPr lang="en-US" sz="3200" dirty="0"/>
              <a:t>Variable?</a:t>
            </a:r>
          </a:p>
          <a:p>
            <a:pPr marL="0" indent="0">
              <a:buNone/>
            </a:pPr>
            <a:r>
              <a:rPr lang="en-US" sz="3200" dirty="0"/>
              <a:t>Independent variable?</a:t>
            </a:r>
          </a:p>
          <a:p>
            <a:pPr marL="0" indent="0">
              <a:buNone/>
            </a:pPr>
            <a:r>
              <a:rPr lang="en-US" sz="3200" dirty="0"/>
              <a:t>Dependent variable?</a:t>
            </a:r>
          </a:p>
        </p:txBody>
      </p:sp>
    </p:spTree>
    <p:extLst>
      <p:ext uri="{BB962C8B-B14F-4D97-AF65-F5344CB8AC3E}">
        <p14:creationId xmlns:p14="http://schemas.microsoft.com/office/powerpoint/2010/main" val="649500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637" y="2050198"/>
            <a:ext cx="8594725" cy="4979315"/>
          </a:xfrm>
        </p:spPr>
        <p:txBody>
          <a:bodyPr>
            <a:noAutofit/>
          </a:bodyPr>
          <a:lstStyle/>
          <a:p>
            <a:pPr marL="0" indent="0">
              <a:buNone/>
            </a:pPr>
            <a:r>
              <a:rPr lang="en-US" sz="2400" b="1" dirty="0"/>
              <a:t>Experiment</a:t>
            </a:r>
            <a:r>
              <a:rPr lang="en-US" sz="2400" dirty="0"/>
              <a:t> = manipulation of one variable under controlled conditions to observe any changes in a 2</a:t>
            </a:r>
            <a:r>
              <a:rPr lang="en-US" sz="2400" baseline="30000" dirty="0"/>
              <a:t>nd</a:t>
            </a:r>
            <a:r>
              <a:rPr lang="en-US" sz="2400" dirty="0"/>
              <a:t> variable as a result</a:t>
            </a:r>
          </a:p>
          <a:p>
            <a:pPr marL="228600" lvl="1" indent="0">
              <a:buNone/>
            </a:pPr>
            <a:r>
              <a:rPr lang="en-US" sz="2400" dirty="0"/>
              <a:t>Cause and effect</a:t>
            </a:r>
          </a:p>
          <a:p>
            <a:pPr marL="228600" lvl="1" indent="0">
              <a:buNone/>
            </a:pPr>
            <a:endParaRPr lang="en-US" sz="2400" dirty="0"/>
          </a:p>
          <a:p>
            <a:pPr marL="0" indent="0">
              <a:buNone/>
            </a:pPr>
            <a:r>
              <a:rPr lang="en-US" sz="2400" b="1" dirty="0"/>
              <a:t>Variable</a:t>
            </a:r>
            <a:r>
              <a:rPr lang="en-US" sz="2400" dirty="0"/>
              <a:t> = a measurable condition/characteristic</a:t>
            </a:r>
          </a:p>
        </p:txBody>
      </p:sp>
      <p:pic>
        <p:nvPicPr>
          <p:cNvPr id="4" name="Picture 3">
            <a:extLst>
              <a:ext uri="{FF2B5EF4-FFF2-40B4-BE49-F238E27FC236}">
                <a16:creationId xmlns:a16="http://schemas.microsoft.com/office/drawing/2014/main" id="{C29189B9-107B-F44A-BFE4-7FC4019DE10C}"/>
              </a:ext>
            </a:extLst>
          </p:cNvPr>
          <p:cNvPicPr>
            <a:picLocks noChangeAspect="1"/>
          </p:cNvPicPr>
          <p:nvPr/>
        </p:nvPicPr>
        <p:blipFill>
          <a:blip r:embed="rId3"/>
          <a:stretch>
            <a:fillRect/>
          </a:stretch>
        </p:blipFill>
        <p:spPr>
          <a:xfrm>
            <a:off x="4062204" y="4213412"/>
            <a:ext cx="4067589" cy="2277850"/>
          </a:xfrm>
          <a:prstGeom prst="rect">
            <a:avLst/>
          </a:prstGeom>
        </p:spPr>
      </p:pic>
      <p:sp>
        <p:nvSpPr>
          <p:cNvPr id="7" name="Title 1">
            <a:extLst>
              <a:ext uri="{FF2B5EF4-FFF2-40B4-BE49-F238E27FC236}">
                <a16:creationId xmlns:a16="http://schemas.microsoft.com/office/drawing/2014/main" id="{575635BC-C095-7843-8D98-B2AC053BB4D0}"/>
              </a:ext>
            </a:extLst>
          </p:cNvPr>
          <p:cNvSpPr txBox="1">
            <a:spLocks/>
          </p:cNvSpPr>
          <p:nvPr/>
        </p:nvSpPr>
        <p:spPr>
          <a:xfrm>
            <a:off x="1798637" y="481650"/>
            <a:ext cx="7633955" cy="107923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b="1"/>
              <a:t>Vocabulary Defined</a:t>
            </a:r>
            <a:endParaRPr lang="en-US" b="1" dirty="0"/>
          </a:p>
        </p:txBody>
      </p:sp>
    </p:spTree>
    <p:extLst>
      <p:ext uri="{BB962C8B-B14F-4D97-AF65-F5344CB8AC3E}">
        <p14:creationId xmlns:p14="http://schemas.microsoft.com/office/powerpoint/2010/main" val="40645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37" y="481650"/>
            <a:ext cx="7633955" cy="1079235"/>
          </a:xfrm>
        </p:spPr>
        <p:txBody>
          <a:bodyPr/>
          <a:lstStyle/>
          <a:p>
            <a:r>
              <a:rPr lang="en-US" b="1" dirty="0"/>
              <a:t>Vocabulary Defined</a:t>
            </a:r>
          </a:p>
        </p:txBody>
      </p:sp>
      <p:sp>
        <p:nvSpPr>
          <p:cNvPr id="3" name="Content Placeholder 2"/>
          <p:cNvSpPr>
            <a:spLocks noGrp="1"/>
          </p:cNvSpPr>
          <p:nvPr>
            <p:ph idx="1"/>
          </p:nvPr>
        </p:nvSpPr>
        <p:spPr>
          <a:xfrm>
            <a:off x="1798637" y="2050198"/>
            <a:ext cx="8994054" cy="4979315"/>
          </a:xfrm>
        </p:spPr>
        <p:txBody>
          <a:bodyPr>
            <a:noAutofit/>
          </a:bodyPr>
          <a:lstStyle/>
          <a:p>
            <a:pPr marL="0" indent="0">
              <a:buNone/>
            </a:pPr>
            <a:r>
              <a:rPr lang="en-US" sz="2400" b="1" dirty="0"/>
              <a:t>Independent variable (IV) </a:t>
            </a:r>
            <a:r>
              <a:rPr lang="en-US" sz="2400" dirty="0"/>
              <a:t>= manipulated variable (e.g. drug/placebo)</a:t>
            </a:r>
          </a:p>
          <a:p>
            <a:pPr marL="228600" lvl="1" indent="0">
              <a:buNone/>
            </a:pPr>
            <a:r>
              <a:rPr lang="en-US" sz="2400" dirty="0"/>
              <a:t>X = independent variable/cause</a:t>
            </a:r>
          </a:p>
          <a:p>
            <a:pPr marL="228600" lvl="1" indent="0">
              <a:buNone/>
            </a:pPr>
            <a:endParaRPr lang="en-US" sz="2400" dirty="0"/>
          </a:p>
          <a:p>
            <a:pPr marL="0" indent="0">
              <a:buNone/>
            </a:pPr>
            <a:r>
              <a:rPr lang="en-US" sz="2400" b="1" dirty="0"/>
              <a:t>Dependent variable (DV) </a:t>
            </a:r>
            <a:r>
              <a:rPr lang="en-US" sz="2400" dirty="0"/>
              <a:t>= variable </a:t>
            </a:r>
            <a:r>
              <a:rPr lang="en-US" sz="2400" b="1" i="1" dirty="0"/>
              <a:t>affected</a:t>
            </a:r>
            <a:r>
              <a:rPr lang="en-US" sz="2400" dirty="0"/>
              <a:t> by manipulation (i.e., what you measure)</a:t>
            </a:r>
          </a:p>
          <a:p>
            <a:pPr marL="228600" lvl="1" indent="0">
              <a:buNone/>
            </a:pPr>
            <a:r>
              <a:rPr lang="en-US" sz="2400" dirty="0"/>
              <a:t>How does the IV affect the DV</a:t>
            </a:r>
          </a:p>
          <a:p>
            <a:pPr marL="228600" lvl="1" indent="0">
              <a:buNone/>
            </a:pPr>
            <a:r>
              <a:rPr lang="en-US" sz="2400" dirty="0"/>
              <a:t>Y = dependent variable/effect</a:t>
            </a:r>
          </a:p>
        </p:txBody>
      </p:sp>
      <p:pic>
        <p:nvPicPr>
          <p:cNvPr id="4" name="Picture 3">
            <a:extLst>
              <a:ext uri="{FF2B5EF4-FFF2-40B4-BE49-F238E27FC236}">
                <a16:creationId xmlns:a16="http://schemas.microsoft.com/office/drawing/2014/main" id="{E798D028-11F9-CE40-98FE-21854DED8C9A}"/>
              </a:ext>
            </a:extLst>
          </p:cNvPr>
          <p:cNvPicPr>
            <a:picLocks noChangeAspect="1"/>
          </p:cNvPicPr>
          <p:nvPr/>
        </p:nvPicPr>
        <p:blipFill>
          <a:blip r:embed="rId3"/>
          <a:stretch>
            <a:fillRect/>
          </a:stretch>
        </p:blipFill>
        <p:spPr>
          <a:xfrm>
            <a:off x="422845" y="5167924"/>
            <a:ext cx="7388661" cy="1208426"/>
          </a:xfrm>
          <a:prstGeom prst="rect">
            <a:avLst/>
          </a:prstGeom>
        </p:spPr>
      </p:pic>
      <p:pic>
        <p:nvPicPr>
          <p:cNvPr id="5" name="Picture 4">
            <a:extLst>
              <a:ext uri="{FF2B5EF4-FFF2-40B4-BE49-F238E27FC236}">
                <a16:creationId xmlns:a16="http://schemas.microsoft.com/office/drawing/2014/main" id="{4E668843-4521-E748-AC80-40DFD3B88A77}"/>
              </a:ext>
            </a:extLst>
          </p:cNvPr>
          <p:cNvPicPr>
            <a:picLocks noChangeAspect="1"/>
          </p:cNvPicPr>
          <p:nvPr/>
        </p:nvPicPr>
        <p:blipFill>
          <a:blip r:embed="rId4"/>
          <a:stretch>
            <a:fillRect/>
          </a:stretch>
        </p:blipFill>
        <p:spPr>
          <a:xfrm>
            <a:off x="8090192" y="3941603"/>
            <a:ext cx="3678963" cy="2452642"/>
          </a:xfrm>
          <a:prstGeom prst="rect">
            <a:avLst/>
          </a:prstGeom>
        </p:spPr>
      </p:pic>
    </p:spTree>
    <p:extLst>
      <p:ext uri="{BB962C8B-B14F-4D97-AF65-F5344CB8AC3E}">
        <p14:creationId xmlns:p14="http://schemas.microsoft.com/office/powerpoint/2010/main" val="23382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normAutofit/>
          </a:bodyPr>
          <a:lstStyle/>
          <a:p>
            <a:pPr marL="0" indent="0">
              <a:buNone/>
            </a:pPr>
            <a:r>
              <a:rPr lang="en-US" sz="2800" dirty="0"/>
              <a:t>We want to find out how a crowd’s noise level will effect the football team’s performance</a:t>
            </a:r>
          </a:p>
          <a:p>
            <a:pPr marL="0" indent="0">
              <a:buNone/>
            </a:pPr>
            <a:endParaRPr lang="en-US" sz="800" dirty="0"/>
          </a:p>
          <a:p>
            <a:pPr marL="228600" lvl="1" indent="0">
              <a:buNone/>
            </a:pPr>
            <a:r>
              <a:rPr lang="en-US" sz="2800" i="1" dirty="0"/>
              <a:t>Independent Variable?</a:t>
            </a:r>
          </a:p>
          <a:p>
            <a:pPr marL="457200" lvl="2" indent="0">
              <a:buNone/>
            </a:pPr>
            <a:r>
              <a:rPr lang="en-US" sz="2400" dirty="0"/>
              <a:t>Crowd’s Noise Level</a:t>
            </a:r>
          </a:p>
          <a:p>
            <a:pPr marL="228600" lvl="1" indent="0">
              <a:buNone/>
            </a:pPr>
            <a:r>
              <a:rPr lang="en-US" sz="2800" i="1" dirty="0"/>
              <a:t>Dependent Variable?</a:t>
            </a:r>
          </a:p>
          <a:p>
            <a:pPr marL="457200" lvl="2" indent="0">
              <a:buNone/>
            </a:pPr>
            <a:r>
              <a:rPr lang="en-US" sz="2400" dirty="0"/>
              <a:t>Football Team’s Performance</a:t>
            </a:r>
          </a:p>
          <a:p>
            <a:pPr marL="457200" lvl="2" indent="0">
              <a:buNone/>
            </a:pPr>
            <a:endParaRPr lang="en-US" sz="800" dirty="0"/>
          </a:p>
          <a:p>
            <a:pPr marL="228600" lvl="1" indent="0">
              <a:buNone/>
            </a:pPr>
            <a:r>
              <a:rPr lang="en-US" sz="2800" dirty="0"/>
              <a:t>*Extraneous Variable?</a:t>
            </a:r>
          </a:p>
          <a:p>
            <a:pPr marL="457200" lvl="2" indent="0">
              <a:buNone/>
            </a:pPr>
            <a:r>
              <a:rPr lang="en-US" sz="2400" dirty="0"/>
              <a:t>A particular team is playing at home and is more confident in the setting</a:t>
            </a:r>
          </a:p>
          <a:p>
            <a:pPr marL="228600" lvl="1" indent="0">
              <a:buNone/>
            </a:pPr>
            <a:endParaRPr lang="en-US" sz="2800" dirty="0"/>
          </a:p>
          <a:p>
            <a:pPr marL="457200" lvl="2" indent="0">
              <a:buNone/>
            </a:pPr>
            <a:endParaRPr lang="en-US" sz="2400" dirty="0"/>
          </a:p>
          <a:p>
            <a:pPr marL="457200" lvl="2" indent="0">
              <a:buNone/>
            </a:pPr>
            <a:endParaRPr lang="en-US" sz="2400" dirty="0"/>
          </a:p>
          <a:p>
            <a:pPr marL="228600" lvl="1" indent="0">
              <a:buNone/>
            </a:pPr>
            <a:endParaRPr lang="en-US" sz="2800" dirty="0"/>
          </a:p>
          <a:p>
            <a:pPr marL="457200" lvl="2" indent="0">
              <a:buNone/>
            </a:pPr>
            <a:endParaRPr lang="en-US" sz="2400" dirty="0"/>
          </a:p>
        </p:txBody>
      </p:sp>
    </p:spTree>
    <p:extLst>
      <p:ext uri="{BB962C8B-B14F-4D97-AF65-F5344CB8AC3E}">
        <p14:creationId xmlns:p14="http://schemas.microsoft.com/office/powerpoint/2010/main" val="392373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711018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A417DF-37D5-0E4B-A042-880AA8C921B5}"/>
              </a:ext>
            </a:extLst>
          </p:cNvPr>
          <p:cNvSpPr txBox="1"/>
          <p:nvPr/>
        </p:nvSpPr>
        <p:spPr>
          <a:xfrm>
            <a:off x="2430087" y="2274838"/>
            <a:ext cx="733182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hlinkClick r:id="rId3"/>
              </a:rPr>
              <a:t>https://www.quia.com/pop/184568.html?AP_rand=653375717</a:t>
            </a:r>
            <a:endParaRPr lang="en-US" sz="4800" dirty="0"/>
          </a:p>
        </p:txBody>
      </p:sp>
    </p:spTree>
    <p:extLst>
      <p:ext uri="{BB962C8B-B14F-4D97-AF65-F5344CB8AC3E}">
        <p14:creationId xmlns:p14="http://schemas.microsoft.com/office/powerpoint/2010/main" val="3350327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Conducting an Experiment: Assigning Groups</a:t>
            </a:r>
          </a:p>
        </p:txBody>
      </p:sp>
      <p:sp>
        <p:nvSpPr>
          <p:cNvPr id="3" name="Content Placeholder 2"/>
          <p:cNvSpPr>
            <a:spLocks noGrp="1"/>
          </p:cNvSpPr>
          <p:nvPr>
            <p:ph idx="1"/>
          </p:nvPr>
        </p:nvSpPr>
        <p:spPr>
          <a:xfrm>
            <a:off x="1202919" y="2230424"/>
            <a:ext cx="8042276" cy="4343400"/>
          </a:xfrm>
        </p:spPr>
        <p:txBody>
          <a:bodyPr>
            <a:normAutofit/>
          </a:bodyPr>
          <a:lstStyle/>
          <a:p>
            <a:pPr marL="0" indent="0">
              <a:buNone/>
            </a:pPr>
            <a:r>
              <a:rPr lang="en-US" sz="3200" dirty="0"/>
              <a:t>Experimental group </a:t>
            </a:r>
          </a:p>
          <a:p>
            <a:pPr marL="228600" lvl="1" indent="0">
              <a:buNone/>
            </a:pPr>
            <a:r>
              <a:rPr lang="en-US" sz="2800" dirty="0"/>
              <a:t>Receives treatment in regards to IV</a:t>
            </a:r>
          </a:p>
          <a:p>
            <a:pPr marL="0" indent="0">
              <a:buNone/>
            </a:pPr>
            <a:r>
              <a:rPr lang="en-US" sz="3200" dirty="0"/>
              <a:t>Control group </a:t>
            </a:r>
          </a:p>
          <a:p>
            <a:pPr marL="228600" lvl="1" indent="0">
              <a:buNone/>
            </a:pPr>
            <a:r>
              <a:rPr lang="en-US" sz="2800" dirty="0"/>
              <a:t>Does NOT receive treatment to IV</a:t>
            </a:r>
          </a:p>
          <a:p>
            <a:pPr marL="0" indent="0">
              <a:buNone/>
            </a:pPr>
            <a:r>
              <a:rPr lang="en-US" sz="3200" dirty="0"/>
              <a:t>Random assignment</a:t>
            </a:r>
          </a:p>
          <a:p>
            <a:pPr marL="228600" lvl="1" indent="0">
              <a:buNone/>
            </a:pPr>
            <a:r>
              <a:rPr lang="en-US" sz="2800" dirty="0"/>
              <a:t> All participants have an equal chance of being assigned to any group </a:t>
            </a:r>
          </a:p>
        </p:txBody>
      </p:sp>
    </p:spTree>
    <p:extLst>
      <p:ext uri="{BB962C8B-B14F-4D97-AF65-F5344CB8AC3E}">
        <p14:creationId xmlns:p14="http://schemas.microsoft.com/office/powerpoint/2010/main" val="33975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Scientific Method</a:t>
            </a:r>
          </a:p>
        </p:txBody>
      </p:sp>
      <p:pic>
        <p:nvPicPr>
          <p:cNvPr id="4" name="Picture 4"/>
          <p:cNvPicPr>
            <a:picLocks noGrp="1" noChangeAspect="1" noChangeArrowheads="1"/>
          </p:cNvPicPr>
          <p:nvPr>
            <p:ph idx="1"/>
          </p:nvPr>
        </p:nvPicPr>
        <p:blipFill>
          <a:blip r:embed="rId3" cstate="print"/>
          <a:srcRect t="4742" b="4742"/>
          <a:stretch>
            <a:fillRect/>
          </a:stretch>
        </p:blipFill>
        <p:spPr>
          <a:xfrm>
            <a:off x="1532629" y="1436782"/>
            <a:ext cx="9135371" cy="4880073"/>
          </a:xfrm>
        </p:spPr>
      </p:pic>
    </p:spTree>
    <p:extLst>
      <p:ext uri="{BB962C8B-B14F-4D97-AF65-F5344CB8AC3E}">
        <p14:creationId xmlns:p14="http://schemas.microsoft.com/office/powerpoint/2010/main" val="369610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and Disadvantages of Experimental Research</a:t>
            </a:r>
          </a:p>
        </p:txBody>
      </p:sp>
      <p:sp>
        <p:nvSpPr>
          <p:cNvPr id="3" name="Content Placeholder 2"/>
          <p:cNvSpPr>
            <a:spLocks noGrp="1"/>
          </p:cNvSpPr>
          <p:nvPr>
            <p:ph idx="1"/>
          </p:nvPr>
        </p:nvSpPr>
        <p:spPr/>
        <p:txBody>
          <a:bodyPr>
            <a:normAutofit/>
          </a:bodyPr>
          <a:lstStyle/>
          <a:p>
            <a:pPr marL="0" indent="0">
              <a:buNone/>
            </a:pPr>
            <a:r>
              <a:rPr lang="en-US" sz="2400" b="1" dirty="0"/>
              <a:t>Advantages:</a:t>
            </a:r>
          </a:p>
          <a:p>
            <a:pPr marL="228600" lvl="1" indent="0">
              <a:buNone/>
            </a:pPr>
            <a:r>
              <a:rPr lang="en-US" sz="2400" dirty="0"/>
              <a:t>Causal conclusions can be drawn</a:t>
            </a:r>
          </a:p>
          <a:p>
            <a:pPr marL="228600" lvl="1" indent="0">
              <a:buNone/>
            </a:pPr>
            <a:endParaRPr lang="en-US" sz="2400" dirty="0"/>
          </a:p>
          <a:p>
            <a:pPr marL="0" indent="0">
              <a:buNone/>
            </a:pPr>
            <a:r>
              <a:rPr lang="en-US" sz="2400" b="1" dirty="0"/>
              <a:t>Weaknesses:</a:t>
            </a:r>
          </a:p>
          <a:p>
            <a:pPr marL="228600" lvl="1" indent="0">
              <a:buNone/>
            </a:pPr>
            <a:r>
              <a:rPr lang="en-US" sz="2400" dirty="0"/>
              <a:t>Artificial nature of experiment – ex: social desirability effect</a:t>
            </a:r>
          </a:p>
          <a:p>
            <a:pPr marL="228600" lvl="1" indent="0">
              <a:buNone/>
            </a:pPr>
            <a:r>
              <a:rPr lang="en-US" sz="2400" dirty="0"/>
              <a:t>Ethical issues – ex. You cannot conduct an experiment on domestic violence because you cannot ethically allow someone to be abused </a:t>
            </a:r>
          </a:p>
          <a:p>
            <a:pPr marL="228600" lvl="1" indent="0">
              <a:buNone/>
            </a:pPr>
            <a:r>
              <a:rPr lang="en-US" sz="2400" dirty="0"/>
              <a:t>Practical issues – ex. You can’t manipulate certain variables like age, gender, or height</a:t>
            </a:r>
          </a:p>
        </p:txBody>
      </p:sp>
    </p:spTree>
    <p:extLst>
      <p:ext uri="{BB962C8B-B14F-4D97-AF65-F5344CB8AC3E}">
        <p14:creationId xmlns:p14="http://schemas.microsoft.com/office/powerpoint/2010/main" val="19852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042-DCCA-6B42-8E1A-7FF24E5EC626}"/>
              </a:ext>
            </a:extLst>
          </p:cNvPr>
          <p:cNvSpPr>
            <a:spLocks noGrp="1"/>
          </p:cNvSpPr>
          <p:nvPr>
            <p:ph type="title"/>
          </p:nvPr>
        </p:nvSpPr>
        <p:spPr/>
        <p:txBody>
          <a:bodyPr/>
          <a:lstStyle/>
          <a:p>
            <a:r>
              <a:rPr lang="en-US" b="1" dirty="0"/>
              <a:t>Statistical testing</a:t>
            </a:r>
          </a:p>
        </p:txBody>
      </p:sp>
      <p:sp>
        <p:nvSpPr>
          <p:cNvPr id="3" name="Content Placeholder 2">
            <a:extLst>
              <a:ext uri="{FF2B5EF4-FFF2-40B4-BE49-F238E27FC236}">
                <a16:creationId xmlns:a16="http://schemas.microsoft.com/office/drawing/2014/main" id="{251037E6-FF84-514E-B79E-DC8E768C8AB2}"/>
              </a:ext>
            </a:extLst>
          </p:cNvPr>
          <p:cNvSpPr>
            <a:spLocks noGrp="1"/>
          </p:cNvSpPr>
          <p:nvPr>
            <p:ph idx="1"/>
          </p:nvPr>
        </p:nvSpPr>
        <p:spPr/>
        <p:txBody>
          <a:bodyPr>
            <a:normAutofit/>
          </a:bodyPr>
          <a:lstStyle/>
          <a:p>
            <a:pPr marL="0" indent="0">
              <a:buNone/>
            </a:pPr>
            <a:r>
              <a:rPr lang="en-US" sz="2400" dirty="0"/>
              <a:t>Researchers set a significance level (usually 0.05) for each statistical test they conduct</a:t>
            </a:r>
          </a:p>
          <a:p>
            <a:pPr marL="0" indent="0">
              <a:buNone/>
            </a:pPr>
            <a:r>
              <a:rPr lang="en-US" sz="2400" dirty="0"/>
              <a:t>If p &lt;= 0.05, then you reject the null hypothesis (H</a:t>
            </a:r>
            <a:r>
              <a:rPr lang="en-US" sz="2400" baseline="-25000" dirty="0"/>
              <a:t>0</a:t>
            </a:r>
            <a:r>
              <a:rPr lang="en-US" sz="2400" dirty="0"/>
              <a:t>) and accept the alternative hypothesis (H</a:t>
            </a:r>
            <a:r>
              <a:rPr lang="en-US" sz="2400" baseline="-25000" dirty="0"/>
              <a:t>1</a:t>
            </a:r>
            <a:r>
              <a:rPr lang="en-US" sz="2400" dirty="0"/>
              <a:t>)</a:t>
            </a:r>
          </a:p>
          <a:p>
            <a:pPr marL="0" indent="0">
              <a:buNone/>
            </a:pPr>
            <a:r>
              <a:rPr lang="en-US" sz="2400" dirty="0"/>
              <a:t>If p &gt; 0.05, then you accept the null hypothesis</a:t>
            </a:r>
          </a:p>
          <a:p>
            <a:pPr marL="0" indent="0">
              <a:buNone/>
            </a:pPr>
            <a:r>
              <a:rPr lang="en-US" sz="2400" dirty="0"/>
              <a:t>Degrees of freedom (df) = how we account for variation due to error</a:t>
            </a:r>
          </a:p>
          <a:p>
            <a:pPr marL="228600" lvl="1" indent="0">
              <a:buNone/>
            </a:pPr>
            <a:r>
              <a:rPr lang="en-US" sz="2200" dirty="0"/>
              <a:t>Specifies how many values vary within a statistical test</a:t>
            </a:r>
          </a:p>
          <a:p>
            <a:pPr marL="0" indent="0">
              <a:buNone/>
            </a:pPr>
            <a:endParaRPr lang="en-US" sz="2400" dirty="0"/>
          </a:p>
        </p:txBody>
      </p:sp>
      <p:pic>
        <p:nvPicPr>
          <p:cNvPr id="4" name="Picture 3">
            <a:extLst>
              <a:ext uri="{FF2B5EF4-FFF2-40B4-BE49-F238E27FC236}">
                <a16:creationId xmlns:a16="http://schemas.microsoft.com/office/drawing/2014/main" id="{E073D125-BC1C-E240-8A7E-790B1639DCBF}"/>
              </a:ext>
            </a:extLst>
          </p:cNvPr>
          <p:cNvPicPr>
            <a:picLocks noChangeAspect="1"/>
          </p:cNvPicPr>
          <p:nvPr/>
        </p:nvPicPr>
        <p:blipFill>
          <a:blip r:embed="rId2"/>
          <a:stretch>
            <a:fillRect/>
          </a:stretch>
        </p:blipFill>
        <p:spPr>
          <a:xfrm>
            <a:off x="8759251" y="4602279"/>
            <a:ext cx="3432749" cy="1984923"/>
          </a:xfrm>
          <a:prstGeom prst="rect">
            <a:avLst/>
          </a:prstGeom>
        </p:spPr>
      </p:pic>
    </p:spTree>
    <p:extLst>
      <p:ext uri="{BB962C8B-B14F-4D97-AF65-F5344CB8AC3E}">
        <p14:creationId xmlns:p14="http://schemas.microsoft.com/office/powerpoint/2010/main" val="138152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042-DCCA-6B42-8E1A-7FF24E5EC626}"/>
              </a:ext>
            </a:extLst>
          </p:cNvPr>
          <p:cNvSpPr>
            <a:spLocks noGrp="1"/>
          </p:cNvSpPr>
          <p:nvPr>
            <p:ph type="title"/>
          </p:nvPr>
        </p:nvSpPr>
        <p:spPr/>
        <p:txBody>
          <a:bodyPr/>
          <a:lstStyle/>
          <a:p>
            <a:r>
              <a:rPr lang="en-US" b="1" dirty="0"/>
              <a:t>Statistical testing</a:t>
            </a:r>
          </a:p>
        </p:txBody>
      </p:sp>
      <p:sp>
        <p:nvSpPr>
          <p:cNvPr id="7" name="Content Placeholder 2">
            <a:extLst>
              <a:ext uri="{FF2B5EF4-FFF2-40B4-BE49-F238E27FC236}">
                <a16:creationId xmlns:a16="http://schemas.microsoft.com/office/drawing/2014/main" id="{51E55A28-403A-A047-8D58-2028BF324AEB}"/>
              </a:ext>
            </a:extLst>
          </p:cNvPr>
          <p:cNvSpPr>
            <a:spLocks noGrp="1"/>
          </p:cNvSpPr>
          <p:nvPr>
            <p:ph idx="1"/>
          </p:nvPr>
        </p:nvSpPr>
        <p:spPr>
          <a:xfrm>
            <a:off x="1202919" y="5244866"/>
            <a:ext cx="9784080" cy="910814"/>
          </a:xfrm>
        </p:spPr>
        <p:txBody>
          <a:bodyPr>
            <a:normAutofit lnSpcReduction="10000"/>
          </a:bodyPr>
          <a:lstStyle/>
          <a:p>
            <a:pPr marL="0" indent="0">
              <a:buNone/>
            </a:pPr>
            <a:r>
              <a:rPr lang="en-US" sz="2400" dirty="0"/>
              <a:t>Type I Error: Rejecting a true null hypothesis (“false positive”)</a:t>
            </a:r>
          </a:p>
          <a:p>
            <a:pPr marL="0" indent="0">
              <a:buNone/>
            </a:pPr>
            <a:r>
              <a:rPr lang="en-US" sz="2400" dirty="0"/>
              <a:t>Type II Error: Non-rejection of a false null hypothesis (“false negative”)</a:t>
            </a:r>
            <a:endParaRPr lang="en-US" sz="2200" dirty="0"/>
          </a:p>
          <a:p>
            <a:pPr marL="0" indent="0">
              <a:buNone/>
            </a:pPr>
            <a:endParaRPr lang="en-US" sz="2400" dirty="0"/>
          </a:p>
        </p:txBody>
      </p:sp>
      <p:graphicFrame>
        <p:nvGraphicFramePr>
          <p:cNvPr id="8" name="Table 7">
            <a:extLst>
              <a:ext uri="{FF2B5EF4-FFF2-40B4-BE49-F238E27FC236}">
                <a16:creationId xmlns:a16="http://schemas.microsoft.com/office/drawing/2014/main" id="{6C8A72ED-6C68-1E47-947B-8BB90665AEB1}"/>
              </a:ext>
            </a:extLst>
          </p:cNvPr>
          <p:cNvGraphicFramePr>
            <a:graphicFrameLocks noGrp="1"/>
          </p:cNvGraphicFramePr>
          <p:nvPr>
            <p:extLst>
              <p:ext uri="{D42A27DB-BD31-4B8C-83A1-F6EECF244321}">
                <p14:modId xmlns:p14="http://schemas.microsoft.com/office/powerpoint/2010/main" val="1493901030"/>
              </p:ext>
            </p:extLst>
          </p:nvPr>
        </p:nvGraphicFramePr>
        <p:xfrm>
          <a:off x="1554112" y="2475210"/>
          <a:ext cx="9081693" cy="2327224"/>
        </p:xfrm>
        <a:graphic>
          <a:graphicData uri="http://schemas.openxmlformats.org/drawingml/2006/table">
            <a:tbl>
              <a:tblPr firstRow="1" bandRow="1">
                <a:tableStyleId>{5C22544A-7EE6-4342-B048-85BDC9FD1C3A}</a:tableStyleId>
              </a:tblPr>
              <a:tblGrid>
                <a:gridCol w="3027231">
                  <a:extLst>
                    <a:ext uri="{9D8B030D-6E8A-4147-A177-3AD203B41FA5}">
                      <a16:colId xmlns:a16="http://schemas.microsoft.com/office/drawing/2014/main" val="4283165234"/>
                    </a:ext>
                  </a:extLst>
                </a:gridCol>
                <a:gridCol w="3027231">
                  <a:extLst>
                    <a:ext uri="{9D8B030D-6E8A-4147-A177-3AD203B41FA5}">
                      <a16:colId xmlns:a16="http://schemas.microsoft.com/office/drawing/2014/main" val="3974303253"/>
                    </a:ext>
                  </a:extLst>
                </a:gridCol>
                <a:gridCol w="3027231">
                  <a:extLst>
                    <a:ext uri="{9D8B030D-6E8A-4147-A177-3AD203B41FA5}">
                      <a16:colId xmlns:a16="http://schemas.microsoft.com/office/drawing/2014/main" val="3459363461"/>
                    </a:ext>
                  </a:extLst>
                </a:gridCol>
              </a:tblGrid>
              <a:tr h="581806">
                <a:tc>
                  <a:txBody>
                    <a:bodyPr/>
                    <a:lstStyle/>
                    <a:p>
                      <a:endParaRPr lang="en-US" sz="3100" dirty="0"/>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3100" dirty="0"/>
                        <a:t>H</a:t>
                      </a:r>
                      <a:r>
                        <a:rPr lang="en-US" sz="3100" baseline="-25000" dirty="0"/>
                        <a:t>0  </a:t>
                      </a:r>
                      <a:r>
                        <a:rPr lang="en-US" sz="3100" baseline="0" dirty="0"/>
                        <a:t>is actually:</a:t>
                      </a:r>
                      <a:endParaRPr lang="en-US" sz="3100" dirty="0"/>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880705623"/>
                  </a:ext>
                </a:extLst>
              </a:tr>
              <a:tr h="581806">
                <a:tc>
                  <a:txBody>
                    <a:bodyPr/>
                    <a:lstStyle/>
                    <a:p>
                      <a:endParaRPr lang="en-US" sz="3100" dirty="0"/>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100" b="1" dirty="0"/>
                        <a:t>True</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100" b="1" dirty="0"/>
                        <a:t>False</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1965717"/>
                  </a:ext>
                </a:extLst>
              </a:tr>
              <a:tr h="581806">
                <a:tc>
                  <a:txBody>
                    <a:bodyPr/>
                    <a:lstStyle/>
                    <a:p>
                      <a:r>
                        <a:rPr lang="en-US" sz="3100" b="1" dirty="0"/>
                        <a:t>Reject H</a:t>
                      </a:r>
                      <a:r>
                        <a:rPr lang="en-US" sz="3100" b="1" baseline="-25000" dirty="0"/>
                        <a:t>0</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100" dirty="0"/>
                        <a:t>Type I Error</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100" dirty="0"/>
                        <a:t>Correct</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2545803"/>
                  </a:ext>
                </a:extLst>
              </a:tr>
              <a:tr h="581806">
                <a:tc>
                  <a:txBody>
                    <a:bodyPr/>
                    <a:lstStyle/>
                    <a:p>
                      <a:r>
                        <a:rPr lang="en-US" sz="3100" b="1" dirty="0"/>
                        <a:t>Accept H</a:t>
                      </a:r>
                      <a:r>
                        <a:rPr lang="en-US" sz="3100" b="1" baseline="-25000" dirty="0"/>
                        <a:t>0</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100" dirty="0"/>
                        <a:t>Correct</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100" dirty="0"/>
                        <a:t>Type II Error</a:t>
                      </a:r>
                    </a:p>
                  </a:txBody>
                  <a:tcPr marL="101947" marR="101947" marT="50973" marB="5097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3235997"/>
                  </a:ext>
                </a:extLst>
              </a:tr>
            </a:tbl>
          </a:graphicData>
        </a:graphic>
      </p:graphicFrame>
    </p:spTree>
    <p:extLst>
      <p:ext uri="{BB962C8B-B14F-4D97-AF65-F5344CB8AC3E}">
        <p14:creationId xmlns:p14="http://schemas.microsoft.com/office/powerpoint/2010/main" val="17058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042-DCCA-6B42-8E1A-7FF24E5EC626}"/>
              </a:ext>
            </a:extLst>
          </p:cNvPr>
          <p:cNvSpPr>
            <a:spLocks noGrp="1"/>
          </p:cNvSpPr>
          <p:nvPr>
            <p:ph type="title"/>
          </p:nvPr>
        </p:nvSpPr>
        <p:spPr/>
        <p:txBody>
          <a:bodyPr/>
          <a:lstStyle/>
          <a:p>
            <a:r>
              <a:rPr lang="en-US" b="1" dirty="0"/>
              <a:t>Statistical testing</a:t>
            </a:r>
          </a:p>
        </p:txBody>
      </p:sp>
      <p:sp>
        <p:nvSpPr>
          <p:cNvPr id="3" name="Content Placeholder 2">
            <a:extLst>
              <a:ext uri="{FF2B5EF4-FFF2-40B4-BE49-F238E27FC236}">
                <a16:creationId xmlns:a16="http://schemas.microsoft.com/office/drawing/2014/main" id="{251037E6-FF84-514E-B79E-DC8E768C8AB2}"/>
              </a:ext>
            </a:extLst>
          </p:cNvPr>
          <p:cNvSpPr>
            <a:spLocks noGrp="1"/>
          </p:cNvSpPr>
          <p:nvPr>
            <p:ph idx="1"/>
          </p:nvPr>
        </p:nvSpPr>
        <p:spPr>
          <a:xfrm>
            <a:off x="617511" y="2131601"/>
            <a:ext cx="10775014" cy="4206240"/>
          </a:xfrm>
        </p:spPr>
        <p:txBody>
          <a:bodyPr>
            <a:normAutofit/>
          </a:bodyPr>
          <a:lstStyle/>
          <a:p>
            <a:pPr marL="0" indent="0">
              <a:buNone/>
            </a:pPr>
            <a:r>
              <a:rPr lang="en-US" sz="2800" b="1" dirty="0"/>
              <a:t>Inferential statistics: used to test mean differences between groups</a:t>
            </a:r>
          </a:p>
          <a:p>
            <a:pPr marL="0" indent="0">
              <a:buNone/>
            </a:pPr>
            <a:endParaRPr lang="en-US" sz="800" dirty="0"/>
          </a:p>
          <a:p>
            <a:pPr marL="0" indent="0">
              <a:buNone/>
            </a:pPr>
            <a:r>
              <a:rPr lang="en-US" sz="2600" dirty="0"/>
              <a:t>1) T-test: when testing between 2 groups</a:t>
            </a:r>
          </a:p>
          <a:p>
            <a:pPr marL="228600" lvl="1" indent="0">
              <a:buNone/>
            </a:pPr>
            <a:r>
              <a:rPr lang="en-US" sz="2200" dirty="0"/>
              <a:t>Report t statistic (critical value) based on df and alpha level</a:t>
            </a:r>
          </a:p>
          <a:p>
            <a:pPr marL="0" indent="0">
              <a:buNone/>
            </a:pPr>
            <a:r>
              <a:rPr lang="en-US" sz="2600" dirty="0"/>
              <a:t>2) Analysis of Variance (ANOVA): when testing between more than 2 groups</a:t>
            </a:r>
          </a:p>
          <a:p>
            <a:pPr marL="228600" lvl="1" indent="0">
              <a:buNone/>
            </a:pPr>
            <a:r>
              <a:rPr lang="en-US" sz="2400" dirty="0"/>
              <a:t>Report F statistic (critical value) based on df and alpha level</a:t>
            </a:r>
          </a:p>
          <a:p>
            <a:pPr marL="0" indent="0">
              <a:buNone/>
            </a:pPr>
            <a:r>
              <a:rPr lang="en-US" sz="2600" dirty="0"/>
              <a:t>3) Chi Square: testing relationship between categorical variables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14751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27CD-5DAE-C24A-9419-6A75E321E0D8}"/>
              </a:ext>
            </a:extLst>
          </p:cNvPr>
          <p:cNvSpPr>
            <a:spLocks noGrp="1"/>
          </p:cNvSpPr>
          <p:nvPr>
            <p:ph type="title"/>
          </p:nvPr>
        </p:nvSpPr>
        <p:spPr/>
        <p:txBody>
          <a:bodyPr/>
          <a:lstStyle/>
          <a:p>
            <a:r>
              <a:rPr lang="en-US" dirty="0" err="1"/>
              <a:t>Jamovi</a:t>
            </a:r>
            <a:endParaRPr lang="en-US" dirty="0"/>
          </a:p>
        </p:txBody>
      </p:sp>
    </p:spTree>
    <p:extLst>
      <p:ext uri="{BB962C8B-B14F-4D97-AF65-F5344CB8AC3E}">
        <p14:creationId xmlns:p14="http://schemas.microsoft.com/office/powerpoint/2010/main" val="3916613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E8DB-DFCB-9F4F-BBEC-CEFC6932024F}"/>
              </a:ext>
            </a:extLst>
          </p:cNvPr>
          <p:cNvSpPr>
            <a:spLocks noGrp="1"/>
          </p:cNvSpPr>
          <p:nvPr>
            <p:ph type="title"/>
          </p:nvPr>
        </p:nvSpPr>
        <p:spPr/>
        <p:txBody>
          <a:bodyPr/>
          <a:lstStyle/>
          <a:p>
            <a:r>
              <a:rPr lang="en-US" b="1" dirty="0"/>
              <a:t>Statistical analyses using </a:t>
            </a:r>
            <a:r>
              <a:rPr lang="en-US" b="1" dirty="0" err="1"/>
              <a:t>jamovi</a:t>
            </a:r>
            <a:endParaRPr lang="en-US" b="1" dirty="0"/>
          </a:p>
        </p:txBody>
      </p:sp>
      <p:sp>
        <p:nvSpPr>
          <p:cNvPr id="3" name="Content Placeholder 2">
            <a:extLst>
              <a:ext uri="{FF2B5EF4-FFF2-40B4-BE49-F238E27FC236}">
                <a16:creationId xmlns:a16="http://schemas.microsoft.com/office/drawing/2014/main" id="{9E19DEA1-9ABC-D84A-B4FF-EC531AE474AA}"/>
              </a:ext>
            </a:extLst>
          </p:cNvPr>
          <p:cNvSpPr>
            <a:spLocks noGrp="1"/>
          </p:cNvSpPr>
          <p:nvPr>
            <p:ph idx="1"/>
          </p:nvPr>
        </p:nvSpPr>
        <p:spPr>
          <a:xfrm>
            <a:off x="1202919" y="2011680"/>
            <a:ext cx="9784080" cy="4344150"/>
          </a:xfrm>
        </p:spPr>
        <p:txBody>
          <a:bodyPr>
            <a:normAutofit lnSpcReduction="10000"/>
          </a:bodyPr>
          <a:lstStyle/>
          <a:p>
            <a:pPr marL="457200" indent="-457200">
              <a:buFont typeface="+mj-lt"/>
              <a:buAutoNum type="arabicPeriod"/>
            </a:pPr>
            <a:r>
              <a:rPr lang="en-US" dirty="0"/>
              <a:t>Open up </a:t>
            </a:r>
            <a:r>
              <a:rPr lang="en-US" dirty="0" err="1"/>
              <a:t>Jamovi</a:t>
            </a:r>
            <a:r>
              <a:rPr lang="en-US" dirty="0"/>
              <a:t> </a:t>
            </a:r>
          </a:p>
          <a:p>
            <a:pPr marL="457200" indent="-457200">
              <a:buFont typeface="+mj-lt"/>
              <a:buAutoNum type="arabicPeriod"/>
            </a:pPr>
            <a:r>
              <a:rPr lang="en-US" dirty="0"/>
              <a:t>Load in your dataset </a:t>
            </a:r>
          </a:p>
          <a:p>
            <a:pPr marL="457200" indent="-457200">
              <a:buFont typeface="+mj-lt"/>
              <a:buAutoNum type="arabicPeriod"/>
            </a:pPr>
            <a:r>
              <a:rPr lang="en-US" dirty="0"/>
              <a:t>Is there any missing data?</a:t>
            </a:r>
          </a:p>
          <a:p>
            <a:pPr marL="457200" indent="-457200">
              <a:buFont typeface="+mj-lt"/>
              <a:buAutoNum type="arabicPeriod"/>
            </a:pPr>
            <a:r>
              <a:rPr lang="en-US" dirty="0"/>
              <a:t>Are there any variables you don’t understand?</a:t>
            </a:r>
          </a:p>
          <a:p>
            <a:pPr marL="457200" indent="-457200">
              <a:buFont typeface="+mj-lt"/>
              <a:buAutoNum type="arabicPeriod"/>
            </a:pPr>
            <a:r>
              <a:rPr lang="en-US" dirty="0"/>
              <a:t>Think about your primary hypothesis: what variables are you interested in?</a:t>
            </a:r>
          </a:p>
          <a:p>
            <a:pPr marL="457200" indent="-457200">
              <a:buFont typeface="+mj-lt"/>
              <a:buAutoNum type="arabicPeriod"/>
            </a:pPr>
            <a:r>
              <a:rPr lang="en-US" dirty="0"/>
              <a:t>If you’re using questionnaires, do you have to </a:t>
            </a:r>
            <a:r>
              <a:rPr lang="en-US" i="1" dirty="0"/>
              <a:t>reverse code </a:t>
            </a:r>
            <a:r>
              <a:rPr lang="en-US" dirty="0"/>
              <a:t>any items? If so, which items?</a:t>
            </a:r>
          </a:p>
          <a:p>
            <a:pPr marL="457200" indent="-457200">
              <a:buFont typeface="+mj-lt"/>
              <a:buAutoNum type="arabicPeriod"/>
            </a:pPr>
            <a:r>
              <a:rPr lang="en-US" dirty="0"/>
              <a:t>What descriptive statistics would be helpful? </a:t>
            </a:r>
          </a:p>
          <a:p>
            <a:pPr marL="457200" indent="-457200">
              <a:buFont typeface="+mj-lt"/>
              <a:buAutoNum type="arabicPeriod"/>
            </a:pPr>
            <a:r>
              <a:rPr lang="en-US"/>
              <a:t>How </a:t>
            </a:r>
            <a:r>
              <a:rPr lang="en-US" dirty="0"/>
              <a:t>do you want to visualize your data?</a:t>
            </a:r>
          </a:p>
          <a:p>
            <a:pPr marL="457200" indent="-457200">
              <a:buFont typeface="+mj-lt"/>
              <a:buAutoNum type="arabicPeriod"/>
            </a:pPr>
            <a:r>
              <a:rPr lang="en-US" dirty="0"/>
              <a:t>What inferential statistics do you think you should do?</a:t>
            </a:r>
          </a:p>
        </p:txBody>
      </p:sp>
    </p:spTree>
    <p:extLst>
      <p:ext uri="{BB962C8B-B14F-4D97-AF65-F5344CB8AC3E}">
        <p14:creationId xmlns:p14="http://schemas.microsoft.com/office/powerpoint/2010/main" val="135797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dirty="0"/>
              <a:t>My research</a:t>
            </a:r>
          </a:p>
        </p:txBody>
      </p:sp>
    </p:spTree>
    <p:extLst>
      <p:ext uri="{BB962C8B-B14F-4D97-AF65-F5344CB8AC3E}">
        <p14:creationId xmlns:p14="http://schemas.microsoft.com/office/powerpoint/2010/main" val="847403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CRT Questions</a:t>
            </a:r>
            <a:endParaRPr lang="en-AU" b="1" dirty="0"/>
          </a:p>
        </p:txBody>
      </p:sp>
      <p:sp>
        <p:nvSpPr>
          <p:cNvPr id="3" name="Content Placeholder 2"/>
          <p:cNvSpPr>
            <a:spLocks noGrp="1"/>
          </p:cNvSpPr>
          <p:nvPr>
            <p:ph idx="1"/>
          </p:nvPr>
        </p:nvSpPr>
        <p:spPr>
          <a:xfrm>
            <a:off x="1261871" y="1828800"/>
            <a:ext cx="9360055" cy="4351337"/>
          </a:xfrm>
        </p:spPr>
        <p:txBody>
          <a:bodyPr>
            <a:normAutofit/>
          </a:bodyPr>
          <a:lstStyle/>
          <a:p>
            <a:pPr marL="457200" indent="-457200">
              <a:buFont typeface="+mj-lt"/>
              <a:buAutoNum type="arabicPeriod"/>
            </a:pPr>
            <a:r>
              <a:rPr lang="en-AU" sz="2000" dirty="0"/>
              <a:t>Let's pretend you're running a </a:t>
            </a:r>
            <a:r>
              <a:rPr lang="en-AU" sz="2000" dirty="0">
                <a:solidFill>
                  <a:srgbClr val="00B0F0"/>
                </a:solidFill>
              </a:rPr>
              <a:t>race</a:t>
            </a:r>
            <a:r>
              <a:rPr lang="en-AU" sz="2000" dirty="0"/>
              <a:t>. You pass the person in second place. What place are you now in?</a:t>
            </a:r>
          </a:p>
          <a:p>
            <a:pPr marL="457200" indent="-457200">
              <a:buFont typeface="+mj-lt"/>
              <a:buAutoNum type="arabicPeriod"/>
            </a:pPr>
            <a:r>
              <a:rPr lang="en-AU" sz="2000" dirty="0"/>
              <a:t>A farmer had 15 sheep. Many of the </a:t>
            </a:r>
            <a:r>
              <a:rPr lang="en-AU" sz="2000" dirty="0">
                <a:solidFill>
                  <a:srgbClr val="00B0F0"/>
                </a:solidFill>
              </a:rPr>
              <a:t>sheep</a:t>
            </a:r>
            <a:r>
              <a:rPr lang="en-AU" sz="2000" dirty="0"/>
              <a:t> got very sick. All but 8 died. How many sheep are left?</a:t>
            </a:r>
          </a:p>
          <a:p>
            <a:pPr marL="457200" indent="-457200">
              <a:buFont typeface="+mj-lt"/>
              <a:buAutoNum type="arabicPeriod"/>
            </a:pPr>
            <a:r>
              <a:rPr lang="en-AU" sz="2000" dirty="0"/>
              <a:t>Imagine there are three </a:t>
            </a:r>
            <a:r>
              <a:rPr lang="en-AU" sz="2000" dirty="0">
                <a:solidFill>
                  <a:srgbClr val="00B0F0"/>
                </a:solidFill>
              </a:rPr>
              <a:t>elves</a:t>
            </a:r>
            <a:r>
              <a:rPr lang="en-AU" sz="2000" dirty="0"/>
              <a:t>. Together, they can wrap three toys in one hour. How many elves are needed to wrap six toys in two hours?</a:t>
            </a:r>
          </a:p>
          <a:p>
            <a:pPr marL="457200" indent="-457200">
              <a:buFont typeface="+mj-lt"/>
              <a:buAutoNum type="arabicPeriod"/>
            </a:pPr>
            <a:r>
              <a:rPr lang="en-AU" sz="2000" dirty="0"/>
              <a:t>In an athletics team, tall members are three times more likely to win a medal than short members. This year the team has won 60 medals so far. How many of these have been won by short </a:t>
            </a:r>
            <a:r>
              <a:rPr lang="en-AU" sz="2000" dirty="0">
                <a:solidFill>
                  <a:srgbClr val="00B0F0"/>
                </a:solidFill>
              </a:rPr>
              <a:t>athletes</a:t>
            </a:r>
            <a:r>
              <a:rPr lang="en-AU" sz="2000" dirty="0"/>
              <a:t>?</a:t>
            </a:r>
          </a:p>
          <a:p>
            <a:pPr marL="457200" indent="-457200">
              <a:buFont typeface="+mj-lt"/>
              <a:buAutoNum type="arabicPeriod"/>
            </a:pPr>
            <a:r>
              <a:rPr lang="en-AU" sz="2000" dirty="0"/>
              <a:t>Jerry received the 15th highest mark in the class. Jerry also received the 15th lowest </a:t>
            </a:r>
            <a:r>
              <a:rPr lang="en-AU" sz="2000" dirty="0">
                <a:solidFill>
                  <a:srgbClr val="00B0F0"/>
                </a:solidFill>
              </a:rPr>
              <a:t>mark</a:t>
            </a:r>
            <a:r>
              <a:rPr lang="en-AU" sz="2000" dirty="0"/>
              <a:t> in the class. How many students are there in the class?</a:t>
            </a:r>
          </a:p>
        </p:txBody>
      </p:sp>
    </p:spTree>
    <p:extLst>
      <p:ext uri="{BB962C8B-B14F-4D97-AF65-F5344CB8AC3E}">
        <p14:creationId xmlns:p14="http://schemas.microsoft.com/office/powerpoint/2010/main" val="2475232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Decoy Questions</a:t>
            </a:r>
            <a:endParaRPr lang="en-AU" b="1" dirty="0"/>
          </a:p>
        </p:txBody>
      </p:sp>
      <p:sp>
        <p:nvSpPr>
          <p:cNvPr id="3" name="Content Placeholder 2"/>
          <p:cNvSpPr>
            <a:spLocks noGrp="1"/>
          </p:cNvSpPr>
          <p:nvPr>
            <p:ph idx="1"/>
          </p:nvPr>
        </p:nvSpPr>
        <p:spPr>
          <a:xfrm>
            <a:off x="1261871" y="1828800"/>
            <a:ext cx="9402585" cy="4497572"/>
          </a:xfrm>
        </p:spPr>
        <p:txBody>
          <a:bodyPr>
            <a:normAutofit/>
          </a:bodyPr>
          <a:lstStyle/>
          <a:p>
            <a:pPr marL="457200" indent="-457200">
              <a:buFont typeface="+mj-lt"/>
              <a:buAutoNum type="arabicPeriod"/>
            </a:pPr>
            <a:r>
              <a:rPr lang="en-AU" sz="2000" dirty="0"/>
              <a:t>A ship had 500 crates of oranges. At the first stop, 100 crates were unloaded. At the second stop, 200 more were unloaded. How many crates of oranges were left after the second stop?</a:t>
            </a:r>
          </a:p>
          <a:p>
            <a:pPr marL="457200" indent="-457200">
              <a:buFont typeface="+mj-lt"/>
              <a:buAutoNum type="arabicPeriod"/>
            </a:pPr>
            <a:r>
              <a:rPr lang="en-AU" sz="2000" dirty="0"/>
              <a:t>Sara, Emma, and Sophia embark on a river trip. Each of them brings one item: a kayak, a cooler of sandwiches, and a bag of apples. Sara brought the apples and Emma didn't bring anything edible. What did Sophia bring?</a:t>
            </a:r>
          </a:p>
          <a:p>
            <a:pPr marL="457200" indent="-457200">
              <a:buFont typeface="+mj-lt"/>
              <a:buAutoNum type="arabicPeriod"/>
            </a:pPr>
            <a:r>
              <a:rPr lang="en-AU" sz="2000" dirty="0"/>
              <a:t>An expedition on a mountain climbing trip was traveling with eleven horse packs. Each horse can carry only three packs. How many horses does the expedition need?</a:t>
            </a:r>
          </a:p>
          <a:p>
            <a:pPr marL="457200" indent="-457200">
              <a:buFont typeface="+mj-lt"/>
              <a:buAutoNum type="arabicPeriod"/>
            </a:pPr>
            <a:r>
              <a:rPr lang="en-AU" sz="2000" dirty="0"/>
              <a:t>A mechanic shop had five silver cars, two red cars, and one blue car in the garage. During the day, three silver cars and one red car were picked up, and one black car was dropped off. How many silver cars were in the garage at the end of the day?</a:t>
            </a:r>
          </a:p>
          <a:p>
            <a:pPr marL="457200" indent="-457200">
              <a:buFont typeface="+mj-lt"/>
              <a:buAutoNum type="arabicPeriod"/>
            </a:pPr>
            <a:r>
              <a:rPr lang="en-AU" sz="2000" dirty="0"/>
              <a:t>This question is not like the rest. It is only to check that you are not a robot and paying attention. Please select 3 and then absolutely certain</a:t>
            </a:r>
          </a:p>
        </p:txBody>
      </p:sp>
    </p:spTree>
    <p:extLst>
      <p:ext uri="{BB962C8B-B14F-4D97-AF65-F5344CB8AC3E}">
        <p14:creationId xmlns:p14="http://schemas.microsoft.com/office/powerpoint/2010/main" val="4128302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0D6EF82-127B-4547-9491-4B4DFC86BFDF}"/>
              </a:ext>
            </a:extLst>
          </p:cNvPr>
          <p:cNvSpPr txBox="1">
            <a:spLocks/>
          </p:cNvSpPr>
          <p:nvPr/>
        </p:nvSpPr>
        <p:spPr>
          <a:xfrm>
            <a:off x="2257647" y="565702"/>
            <a:ext cx="7084107" cy="2202873"/>
          </a:xfrm>
          <a:prstGeom prst="rect">
            <a:avLst/>
          </a:prstGeom>
          <a:ln w="38100" cap="flat" cmpd="sng" algn="ctr">
            <a:solidFill>
              <a:schemeClr val="lt1"/>
            </a:solidFill>
            <a:prstDash val="solid"/>
          </a:ln>
        </p:spPr>
        <p:style>
          <a:lnRef idx="3">
            <a:schemeClr val="lt1"/>
          </a:lnRef>
          <a:fillRef idx="1">
            <a:schemeClr val="accent2"/>
          </a:fillRef>
          <a:effectRef idx="1">
            <a:schemeClr val="accent2"/>
          </a:effectRef>
          <a:fontRef idx="minor">
            <a:schemeClr val="lt1"/>
          </a:fontRef>
        </p:style>
        <p:txBody>
          <a:bodyPr>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lt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lt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lt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lt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lt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lt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lt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lt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en-AU" sz="2400" b="1">
                <a:solidFill>
                  <a:schemeClr val="bg1"/>
                </a:solidFill>
                <a:latin typeface="Arial" panose="020B0604020202020204" pitchFamily="34" charset="0"/>
                <a:cs typeface="Arial" panose="020B0604020202020204" pitchFamily="34" charset="0"/>
              </a:rPr>
              <a:t>Research Aim: </a:t>
            </a:r>
          </a:p>
          <a:p>
            <a:pPr marL="0" indent="0">
              <a:buFont typeface="Wingdings" pitchFamily="2" charset="2"/>
              <a:buNone/>
            </a:pPr>
            <a:r>
              <a:rPr lang="en-AU" sz="2400" b="1">
                <a:solidFill>
                  <a:schemeClr val="bg1"/>
                </a:solidFill>
                <a:latin typeface="Arial" panose="020B0604020202020204" pitchFamily="34" charset="0"/>
                <a:cs typeface="Arial" panose="020B0604020202020204" pitchFamily="34" charset="0"/>
              </a:rPr>
              <a:t>Use the CRT to study the role of interruptions and time pressure on the balance of intuitive and analytic kinds of thinking.</a:t>
            </a:r>
            <a:endParaRPr lang="en-AU" sz="24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5AF886-248A-9944-93E0-6255E7D601BA}"/>
              </a:ext>
            </a:extLst>
          </p:cNvPr>
          <p:cNvSpPr txBox="1">
            <a:spLocks/>
          </p:cNvSpPr>
          <p:nvPr/>
        </p:nvSpPr>
        <p:spPr>
          <a:xfrm>
            <a:off x="1109324" y="3182386"/>
            <a:ext cx="4396325" cy="2574175"/>
          </a:xfrm>
          <a:prstGeom prst="rect">
            <a:avLst/>
          </a:prstGeom>
          <a:solidFill>
            <a:schemeClr val="bg2">
              <a:lumMod val="60000"/>
              <a:lumOff val="40000"/>
            </a:schemeClr>
          </a:solidFill>
          <a:ln w="38100" cap="flat" cmpd="sng" algn="ctr">
            <a:solidFill>
              <a:schemeClr val="lt1">
                <a:shade val="95000"/>
                <a:alpha val="95000"/>
                <a:satMod val="150000"/>
              </a:schemeClr>
            </a:solidFill>
            <a:prstDash val="solid"/>
          </a:ln>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lt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lt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9pPr>
          </a:lstStyle>
          <a:p>
            <a:pPr marL="0" indent="0" algn="ctr">
              <a:buFont typeface="Arial" pitchFamily="34" charset="0"/>
              <a:buNone/>
            </a:pPr>
            <a:r>
              <a:rPr lang="en-AU" sz="2400" b="1" dirty="0">
                <a:solidFill>
                  <a:schemeClr val="bg1"/>
                </a:solidFill>
                <a:latin typeface="Arial" panose="020B0604020202020204" pitchFamily="34" charset="0"/>
                <a:cs typeface="Arial" panose="020B0604020202020204" pitchFamily="34" charset="0"/>
              </a:rPr>
              <a:t>Question #1: </a:t>
            </a:r>
          </a:p>
          <a:p>
            <a:pPr marL="0" indent="0">
              <a:buFont typeface="Arial" pitchFamily="34" charset="0"/>
              <a:buNone/>
            </a:pPr>
            <a:r>
              <a:rPr lang="en-AU" sz="2400" b="1" dirty="0">
                <a:solidFill>
                  <a:schemeClr val="bg1"/>
                </a:solidFill>
                <a:latin typeface="Arial" panose="020B0604020202020204" pitchFamily="34" charset="0"/>
                <a:cs typeface="Arial" panose="020B0604020202020204" pitchFamily="34" charset="0"/>
              </a:rPr>
              <a:t>Are people </a:t>
            </a:r>
            <a:r>
              <a:rPr lang="en-AU" sz="2400" b="1" i="1" dirty="0">
                <a:solidFill>
                  <a:schemeClr val="bg1"/>
                </a:solidFill>
                <a:latin typeface="Arial" panose="020B0604020202020204" pitchFamily="34" charset="0"/>
                <a:cs typeface="Arial" panose="020B0604020202020204" pitchFamily="34" charset="0"/>
              </a:rPr>
              <a:t>even</a:t>
            </a:r>
            <a:r>
              <a:rPr lang="en-AU" sz="2400" b="1" dirty="0">
                <a:solidFill>
                  <a:schemeClr val="bg1"/>
                </a:solidFill>
                <a:latin typeface="Arial" panose="020B0604020202020204" pitchFamily="34" charset="0"/>
                <a:cs typeface="Arial" panose="020B0604020202020204" pitchFamily="34" charset="0"/>
              </a:rPr>
              <a:t> more likely to make intuitive and incorrect responses when interrupted or under time pressure?</a:t>
            </a:r>
          </a:p>
        </p:txBody>
      </p:sp>
      <p:sp>
        <p:nvSpPr>
          <p:cNvPr id="4" name="Content Placeholder 2">
            <a:extLst>
              <a:ext uri="{FF2B5EF4-FFF2-40B4-BE49-F238E27FC236}">
                <a16:creationId xmlns:a16="http://schemas.microsoft.com/office/drawing/2014/main" id="{D3700900-E9D6-B747-B895-D18011DD21BC}"/>
              </a:ext>
            </a:extLst>
          </p:cNvPr>
          <p:cNvSpPr txBox="1">
            <a:spLocks/>
          </p:cNvSpPr>
          <p:nvPr/>
        </p:nvSpPr>
        <p:spPr>
          <a:xfrm>
            <a:off x="6466367" y="3182387"/>
            <a:ext cx="4396325" cy="2574175"/>
          </a:xfrm>
          <a:prstGeom prst="rect">
            <a:avLst/>
          </a:prstGeom>
          <a:solidFill>
            <a:schemeClr val="bg2">
              <a:lumMod val="60000"/>
              <a:lumOff val="40000"/>
            </a:schemeClr>
          </a:solidFill>
          <a:ln w="38100" cap="flat" cmpd="sng" algn="ctr">
            <a:solidFill>
              <a:schemeClr val="lt1">
                <a:shade val="95000"/>
                <a:alpha val="95000"/>
                <a:satMod val="150000"/>
              </a:schemeClr>
            </a:solidFill>
            <a:prstDash val="solid"/>
          </a:ln>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lt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lt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9pPr>
          </a:lstStyle>
          <a:p>
            <a:pPr marL="0" indent="0" algn="ctr">
              <a:buFont typeface="Arial" pitchFamily="34" charset="0"/>
              <a:buNone/>
            </a:pPr>
            <a:r>
              <a:rPr lang="en-AU" sz="2400" b="1" dirty="0">
                <a:solidFill>
                  <a:schemeClr val="bg1"/>
                </a:solidFill>
                <a:latin typeface="Arial" panose="020B0604020202020204" pitchFamily="34" charset="0"/>
                <a:cs typeface="Arial" panose="020B0604020202020204" pitchFamily="34" charset="0"/>
              </a:rPr>
              <a:t>Question #2: </a:t>
            </a:r>
          </a:p>
          <a:p>
            <a:pPr marL="0" indent="0">
              <a:buFont typeface="Arial" pitchFamily="34" charset="0"/>
              <a:buNone/>
            </a:pPr>
            <a:r>
              <a:rPr lang="en-AU" sz="2400" b="1" dirty="0">
                <a:solidFill>
                  <a:schemeClr val="bg1"/>
                </a:solidFill>
                <a:latin typeface="Arial" panose="020B0604020202020204" pitchFamily="34" charset="0"/>
                <a:cs typeface="Arial" panose="020B0604020202020204" pitchFamily="34" charset="0"/>
              </a:rPr>
              <a:t>How well calibrated are people with respect to accuracy and confidence?</a:t>
            </a:r>
          </a:p>
        </p:txBody>
      </p:sp>
    </p:spTree>
    <p:extLst>
      <p:ext uri="{BB962C8B-B14F-4D97-AF65-F5344CB8AC3E}">
        <p14:creationId xmlns:p14="http://schemas.microsoft.com/office/powerpoint/2010/main" val="2942754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98031"/>
            <a:ext cx="9784080" cy="1508760"/>
          </a:xfrm>
        </p:spPr>
        <p:txBody>
          <a:bodyPr/>
          <a:lstStyle/>
          <a:p>
            <a:r>
              <a:rPr lang="en-US" b="1" dirty="0"/>
              <a:t>5 Steps of the </a:t>
            </a:r>
            <a:br>
              <a:rPr lang="en-US" b="1" dirty="0"/>
            </a:br>
            <a:r>
              <a:rPr lang="en-US" b="1" dirty="0"/>
              <a:t>Scientific Method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chemeClr val="tx1"/>
                </a:solidFill>
              </a:rPr>
              <a:t>Formulate a testable hypothesis</a:t>
            </a:r>
          </a:p>
          <a:p>
            <a:pPr marL="457200" indent="-457200">
              <a:buFont typeface="+mj-lt"/>
              <a:buAutoNum type="arabicPeriod"/>
            </a:pPr>
            <a:r>
              <a:rPr lang="en-US" dirty="0">
                <a:solidFill>
                  <a:schemeClr val="tx1"/>
                </a:solidFill>
              </a:rPr>
              <a:t>Select an appropriate research method to design the study</a:t>
            </a:r>
          </a:p>
          <a:p>
            <a:pPr lvl="1"/>
            <a:r>
              <a:rPr lang="en-US" dirty="0">
                <a:solidFill>
                  <a:schemeClr val="tx1"/>
                </a:solidFill>
              </a:rPr>
              <a:t>Experiments, case studies, naturalistic observations, surveys</a:t>
            </a:r>
          </a:p>
          <a:p>
            <a:pPr marL="457200" indent="-457200">
              <a:buFont typeface="+mj-lt"/>
              <a:buAutoNum type="arabicPeriod"/>
            </a:pPr>
            <a:r>
              <a:rPr lang="en-US" dirty="0">
                <a:solidFill>
                  <a:schemeClr val="tx1"/>
                </a:solidFill>
              </a:rPr>
              <a:t>Collect the data</a:t>
            </a:r>
          </a:p>
          <a:p>
            <a:pPr marL="457200" indent="-457200">
              <a:buFont typeface="+mj-lt"/>
              <a:buAutoNum type="arabicPeriod"/>
            </a:pPr>
            <a:r>
              <a:rPr lang="en-US" dirty="0">
                <a:solidFill>
                  <a:schemeClr val="tx1"/>
                </a:solidFill>
              </a:rPr>
              <a:t>Analyze data and draw conclusion</a:t>
            </a:r>
          </a:p>
          <a:p>
            <a:pPr marL="457200" indent="-457200">
              <a:buFont typeface="+mj-lt"/>
              <a:buAutoNum type="arabicPeriod"/>
            </a:pPr>
            <a:r>
              <a:rPr lang="en-US" b="1" dirty="0">
                <a:solidFill>
                  <a:schemeClr val="tx1"/>
                </a:solidFill>
              </a:rPr>
              <a:t>Report findings</a:t>
            </a:r>
          </a:p>
        </p:txBody>
      </p:sp>
    </p:spTree>
    <p:extLst>
      <p:ext uri="{BB962C8B-B14F-4D97-AF65-F5344CB8AC3E}">
        <p14:creationId xmlns:p14="http://schemas.microsoft.com/office/powerpoint/2010/main" val="251812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8EA137-3EE5-9845-951E-73A15918DAF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2535" y="889224"/>
            <a:ext cx="2788584" cy="1343897"/>
          </a:xfrm>
          <a:prstGeom prst="rect">
            <a:avLst/>
          </a:prstGeom>
          <a:ln w="50800">
            <a:solidFill>
              <a:srgbClr val="7030A0"/>
            </a:solidFill>
          </a:ln>
        </p:spPr>
      </p:pic>
      <p:pic>
        <p:nvPicPr>
          <p:cNvPr id="3" name="Picture 2">
            <a:extLst>
              <a:ext uri="{FF2B5EF4-FFF2-40B4-BE49-F238E27FC236}">
                <a16:creationId xmlns:a16="http://schemas.microsoft.com/office/drawing/2014/main" id="{750AAD5C-A2F5-FE4B-B2C1-3DC176E517A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52930" y="1881582"/>
            <a:ext cx="3093794" cy="1273914"/>
          </a:xfrm>
          <a:prstGeom prst="rect">
            <a:avLst/>
          </a:prstGeom>
          <a:ln w="50800">
            <a:solidFill>
              <a:srgbClr val="7030A0"/>
            </a:solidFill>
          </a:ln>
        </p:spPr>
      </p:pic>
      <p:pic>
        <p:nvPicPr>
          <p:cNvPr id="4" name="Picture 3">
            <a:extLst>
              <a:ext uri="{FF2B5EF4-FFF2-40B4-BE49-F238E27FC236}">
                <a16:creationId xmlns:a16="http://schemas.microsoft.com/office/drawing/2014/main" id="{56B05F3F-F425-CF48-96E2-9259243789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77591" y="2850161"/>
            <a:ext cx="2969528" cy="1492967"/>
          </a:xfrm>
          <a:prstGeom prst="rect">
            <a:avLst/>
          </a:prstGeom>
          <a:ln w="50800">
            <a:solidFill>
              <a:srgbClr val="7030A0"/>
            </a:solidFill>
          </a:ln>
        </p:spPr>
      </p:pic>
      <p:pic>
        <p:nvPicPr>
          <p:cNvPr id="5" name="Picture 4">
            <a:extLst>
              <a:ext uri="{FF2B5EF4-FFF2-40B4-BE49-F238E27FC236}">
                <a16:creationId xmlns:a16="http://schemas.microsoft.com/office/drawing/2014/main" id="{30BEE296-1E1C-7845-A1AE-889D8C4278E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171272" y="4091136"/>
            <a:ext cx="3486081" cy="1637402"/>
          </a:xfrm>
          <a:prstGeom prst="rect">
            <a:avLst/>
          </a:prstGeom>
          <a:ln w="50800">
            <a:solidFill>
              <a:srgbClr val="7030A0"/>
            </a:solidFill>
          </a:ln>
        </p:spPr>
      </p:pic>
      <p:pic>
        <p:nvPicPr>
          <p:cNvPr id="6" name="Picture 5">
            <a:extLst>
              <a:ext uri="{FF2B5EF4-FFF2-40B4-BE49-F238E27FC236}">
                <a16:creationId xmlns:a16="http://schemas.microsoft.com/office/drawing/2014/main" id="{99E41E5C-748E-D645-91E7-728235866C06}"/>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243011" y="4921095"/>
            <a:ext cx="3649579" cy="1743083"/>
          </a:xfrm>
          <a:prstGeom prst="rect">
            <a:avLst/>
          </a:prstGeom>
          <a:ln w="50800">
            <a:solidFill>
              <a:srgbClr val="7030A0"/>
            </a:solidFill>
          </a:ln>
        </p:spPr>
      </p:pic>
      <p:pic>
        <p:nvPicPr>
          <p:cNvPr id="7" name="Picture 6">
            <a:extLst>
              <a:ext uri="{FF2B5EF4-FFF2-40B4-BE49-F238E27FC236}">
                <a16:creationId xmlns:a16="http://schemas.microsoft.com/office/drawing/2014/main" id="{8A2E23AD-39CA-2846-BC60-0368831E1FDD}"/>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14313" y="1400700"/>
            <a:ext cx="3040373" cy="2338748"/>
          </a:xfrm>
          <a:prstGeom prst="rect">
            <a:avLst/>
          </a:prstGeom>
          <a:ln w="63500">
            <a:solidFill>
              <a:srgbClr val="7030A0"/>
            </a:solidFill>
          </a:ln>
        </p:spPr>
      </p:pic>
      <p:pic>
        <p:nvPicPr>
          <p:cNvPr id="8" name="Picture 7">
            <a:extLst>
              <a:ext uri="{FF2B5EF4-FFF2-40B4-BE49-F238E27FC236}">
                <a16:creationId xmlns:a16="http://schemas.microsoft.com/office/drawing/2014/main" id="{7F555F74-3730-3348-A870-4C6D6D249E04}"/>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295476" y="1400700"/>
            <a:ext cx="2686533" cy="2356222"/>
          </a:xfrm>
          <a:prstGeom prst="rect">
            <a:avLst/>
          </a:prstGeom>
          <a:ln w="63500">
            <a:solidFill>
              <a:srgbClr val="7030A0"/>
            </a:solidFill>
          </a:ln>
        </p:spPr>
      </p:pic>
      <p:sp>
        <p:nvSpPr>
          <p:cNvPr id="9" name="TextBox 8">
            <a:extLst>
              <a:ext uri="{FF2B5EF4-FFF2-40B4-BE49-F238E27FC236}">
                <a16:creationId xmlns:a16="http://schemas.microsoft.com/office/drawing/2014/main" id="{92FDC3AC-5699-6146-BE29-FE811AB8C9B8}"/>
              </a:ext>
            </a:extLst>
          </p:cNvPr>
          <p:cNvSpPr txBox="1"/>
          <p:nvPr/>
        </p:nvSpPr>
        <p:spPr>
          <a:xfrm>
            <a:off x="9438465" y="412765"/>
            <a:ext cx="2400554" cy="830997"/>
          </a:xfrm>
          <a:prstGeom prst="rect">
            <a:avLst/>
          </a:prstGeom>
          <a:solidFill>
            <a:srgbClr val="E0C8F8"/>
          </a:solidFill>
          <a:ln w="63500">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dirty="0">
                <a:solidFill>
                  <a:schemeClr val="bg1"/>
                </a:solidFill>
              </a:rPr>
              <a:t>Time </a:t>
            </a:r>
          </a:p>
          <a:p>
            <a:pPr algn="ctr"/>
            <a:r>
              <a:rPr lang="en-US" sz="2400" dirty="0">
                <a:solidFill>
                  <a:schemeClr val="bg1"/>
                </a:solidFill>
              </a:rPr>
              <a:t>Pressure</a:t>
            </a:r>
          </a:p>
        </p:txBody>
      </p:sp>
      <p:sp>
        <p:nvSpPr>
          <p:cNvPr id="10" name="TextBox 9">
            <a:extLst>
              <a:ext uri="{FF2B5EF4-FFF2-40B4-BE49-F238E27FC236}">
                <a16:creationId xmlns:a16="http://schemas.microsoft.com/office/drawing/2014/main" id="{80F8ADF1-E39C-3247-990E-97BBE7889452}"/>
              </a:ext>
            </a:extLst>
          </p:cNvPr>
          <p:cNvSpPr txBox="1"/>
          <p:nvPr/>
        </p:nvSpPr>
        <p:spPr>
          <a:xfrm>
            <a:off x="6123573" y="782097"/>
            <a:ext cx="2621851" cy="461665"/>
          </a:xfrm>
          <a:prstGeom prst="rect">
            <a:avLst/>
          </a:prstGeom>
          <a:solidFill>
            <a:srgbClr val="E0C8F8"/>
          </a:solidFill>
          <a:ln w="63500">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dirty="0">
                <a:solidFill>
                  <a:schemeClr val="bg1"/>
                </a:solidFill>
              </a:rPr>
              <a:t>Interruption</a:t>
            </a:r>
          </a:p>
        </p:txBody>
      </p:sp>
      <p:sp>
        <p:nvSpPr>
          <p:cNvPr id="11" name="TextBox 10">
            <a:extLst>
              <a:ext uri="{FF2B5EF4-FFF2-40B4-BE49-F238E27FC236}">
                <a16:creationId xmlns:a16="http://schemas.microsoft.com/office/drawing/2014/main" id="{D3072BCA-9964-8E44-969F-9651E93853C2}"/>
              </a:ext>
            </a:extLst>
          </p:cNvPr>
          <p:cNvSpPr txBox="1"/>
          <p:nvPr/>
        </p:nvSpPr>
        <p:spPr>
          <a:xfrm>
            <a:off x="452535" y="232285"/>
            <a:ext cx="2621851" cy="461665"/>
          </a:xfrm>
          <a:prstGeom prst="rect">
            <a:avLst/>
          </a:prstGeom>
          <a:solidFill>
            <a:srgbClr val="E0C8F8"/>
          </a:solidFill>
          <a:ln w="63500">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dirty="0">
                <a:solidFill>
                  <a:schemeClr val="bg1"/>
                </a:solidFill>
              </a:rPr>
              <a:t>Baseline</a:t>
            </a:r>
          </a:p>
        </p:txBody>
      </p:sp>
      <p:sp>
        <p:nvSpPr>
          <p:cNvPr id="12" name="Title 1">
            <a:extLst>
              <a:ext uri="{FF2B5EF4-FFF2-40B4-BE49-F238E27FC236}">
                <a16:creationId xmlns:a16="http://schemas.microsoft.com/office/drawing/2014/main" id="{6605A752-5FD6-5749-A1BD-C1935E82E768}"/>
              </a:ext>
            </a:extLst>
          </p:cNvPr>
          <p:cNvSpPr txBox="1">
            <a:spLocks/>
          </p:cNvSpPr>
          <p:nvPr/>
        </p:nvSpPr>
        <p:spPr>
          <a:xfrm>
            <a:off x="1399570" y="123165"/>
            <a:ext cx="9692640" cy="132556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a:r>
              <a:rPr lang="en-US" dirty="0">
                <a:solidFill>
                  <a:schemeClr val="tx1"/>
                </a:solidFill>
              </a:rPr>
              <a:t>Methods</a:t>
            </a:r>
            <a:endParaRPr lang="en-AU" dirty="0">
              <a:solidFill>
                <a:schemeClr val="tx1"/>
              </a:solidFill>
            </a:endParaRPr>
          </a:p>
        </p:txBody>
      </p:sp>
      <p:sp>
        <p:nvSpPr>
          <p:cNvPr id="13" name="TextBox 12">
            <a:extLst>
              <a:ext uri="{FF2B5EF4-FFF2-40B4-BE49-F238E27FC236}">
                <a16:creationId xmlns:a16="http://schemas.microsoft.com/office/drawing/2014/main" id="{7FF5FF09-4AE6-7E44-8EC7-F83F2EA8FA60}"/>
              </a:ext>
            </a:extLst>
          </p:cNvPr>
          <p:cNvSpPr txBox="1"/>
          <p:nvPr/>
        </p:nvSpPr>
        <p:spPr>
          <a:xfrm>
            <a:off x="5052302" y="5397425"/>
            <a:ext cx="1724019" cy="646331"/>
          </a:xfrm>
          <a:prstGeom prst="rect">
            <a:avLst/>
          </a:prstGeom>
          <a:solidFill>
            <a:schemeClr val="accent5">
              <a:lumMod val="60000"/>
              <a:lumOff val="40000"/>
            </a:schemeClr>
          </a:solidFill>
          <a:ln w="28575">
            <a:solidFill>
              <a:schemeClr val="bg1"/>
            </a:solidFill>
          </a:ln>
        </p:spPr>
        <p:txBody>
          <a:bodyPr wrap="square" rtlCol="0">
            <a:spAutoFit/>
          </a:bodyPr>
          <a:lstStyle/>
          <a:p>
            <a:pPr algn="ctr"/>
            <a:r>
              <a:rPr lang="en-US" dirty="0">
                <a:solidFill>
                  <a:schemeClr val="bg1"/>
                </a:solidFill>
              </a:rPr>
              <a:t>Always MC with 3 options</a:t>
            </a:r>
            <a:endParaRPr lang="en-AU" dirty="0">
              <a:solidFill>
                <a:schemeClr val="bg1"/>
              </a:solidFill>
            </a:endParaRPr>
          </a:p>
        </p:txBody>
      </p:sp>
    </p:spTree>
    <p:extLst>
      <p:ext uri="{BB962C8B-B14F-4D97-AF65-F5344CB8AC3E}">
        <p14:creationId xmlns:p14="http://schemas.microsoft.com/office/powerpoint/2010/main" val="2950697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4C5B12-2DBC-9244-8742-F378C391C7BB}"/>
              </a:ext>
            </a:extLst>
          </p:cNvPr>
          <p:cNvPicPr>
            <a:picLocks noChangeAspect="1"/>
          </p:cNvPicPr>
          <p:nvPr/>
        </p:nvPicPr>
        <p:blipFill>
          <a:blip r:embed="rId2"/>
          <a:stretch>
            <a:fillRect/>
          </a:stretch>
        </p:blipFill>
        <p:spPr>
          <a:xfrm>
            <a:off x="4143214" y="2427522"/>
            <a:ext cx="3897839" cy="2352820"/>
          </a:xfrm>
          <a:prstGeom prst="rect">
            <a:avLst/>
          </a:prstGeom>
          <a:ln w="63500">
            <a:noFill/>
          </a:ln>
        </p:spPr>
      </p:pic>
      <p:pic>
        <p:nvPicPr>
          <p:cNvPr id="3" name="Picture 2">
            <a:extLst>
              <a:ext uri="{FF2B5EF4-FFF2-40B4-BE49-F238E27FC236}">
                <a16:creationId xmlns:a16="http://schemas.microsoft.com/office/drawing/2014/main" id="{38EADE85-F180-874B-9A3D-8C57D786C85C}"/>
              </a:ext>
            </a:extLst>
          </p:cNvPr>
          <p:cNvPicPr>
            <a:picLocks noChangeAspect="1"/>
          </p:cNvPicPr>
          <p:nvPr/>
        </p:nvPicPr>
        <p:blipFill>
          <a:blip r:embed="rId3"/>
          <a:stretch>
            <a:fillRect/>
          </a:stretch>
        </p:blipFill>
        <p:spPr>
          <a:xfrm>
            <a:off x="8191504" y="2426174"/>
            <a:ext cx="3897839" cy="2344978"/>
          </a:xfrm>
          <a:prstGeom prst="rect">
            <a:avLst/>
          </a:prstGeom>
          <a:ln w="63500">
            <a:noFill/>
          </a:ln>
        </p:spPr>
      </p:pic>
      <p:pic>
        <p:nvPicPr>
          <p:cNvPr id="4" name="Picture 3">
            <a:extLst>
              <a:ext uri="{FF2B5EF4-FFF2-40B4-BE49-F238E27FC236}">
                <a16:creationId xmlns:a16="http://schemas.microsoft.com/office/drawing/2014/main" id="{21E6AD60-303A-BF47-B137-8B5908361356}"/>
              </a:ext>
            </a:extLst>
          </p:cNvPr>
          <p:cNvPicPr>
            <a:picLocks noChangeAspect="1"/>
          </p:cNvPicPr>
          <p:nvPr/>
        </p:nvPicPr>
        <p:blipFill>
          <a:blip r:embed="rId4"/>
          <a:stretch>
            <a:fillRect/>
          </a:stretch>
        </p:blipFill>
        <p:spPr>
          <a:xfrm>
            <a:off x="81331" y="2425877"/>
            <a:ext cx="3911872" cy="2354465"/>
          </a:xfrm>
          <a:prstGeom prst="rect">
            <a:avLst/>
          </a:prstGeom>
          <a:ln w="63500">
            <a:noFill/>
          </a:ln>
        </p:spPr>
      </p:pic>
      <p:pic>
        <p:nvPicPr>
          <p:cNvPr id="5" name="Picture 4">
            <a:extLst>
              <a:ext uri="{FF2B5EF4-FFF2-40B4-BE49-F238E27FC236}">
                <a16:creationId xmlns:a16="http://schemas.microsoft.com/office/drawing/2014/main" id="{B6C6F8D0-8046-354C-AAAB-1A735F5238A3}"/>
              </a:ext>
            </a:extLst>
          </p:cNvPr>
          <p:cNvPicPr>
            <a:picLocks noChangeAspect="1"/>
          </p:cNvPicPr>
          <p:nvPr/>
        </p:nvPicPr>
        <p:blipFill>
          <a:blip r:embed="rId5"/>
          <a:stretch>
            <a:fillRect/>
          </a:stretch>
        </p:blipFill>
        <p:spPr>
          <a:xfrm>
            <a:off x="81331" y="4939185"/>
            <a:ext cx="1536131" cy="982793"/>
          </a:xfrm>
          <a:prstGeom prst="rect">
            <a:avLst/>
          </a:prstGeom>
          <a:ln w="63500">
            <a:noFill/>
          </a:ln>
        </p:spPr>
      </p:pic>
      <p:sp>
        <p:nvSpPr>
          <p:cNvPr id="6" name="Content Placeholder 2">
            <a:extLst>
              <a:ext uri="{FF2B5EF4-FFF2-40B4-BE49-F238E27FC236}">
                <a16:creationId xmlns:a16="http://schemas.microsoft.com/office/drawing/2014/main" id="{24258B17-877A-8A41-B2D7-D5EA934842AF}"/>
              </a:ext>
            </a:extLst>
          </p:cNvPr>
          <p:cNvSpPr txBox="1">
            <a:spLocks/>
          </p:cNvSpPr>
          <p:nvPr/>
        </p:nvSpPr>
        <p:spPr>
          <a:xfrm>
            <a:off x="829339" y="404234"/>
            <a:ext cx="10877107" cy="1594687"/>
          </a:xfrm>
          <a:prstGeom prst="rect">
            <a:avLst/>
          </a:prstGeom>
          <a:solidFill>
            <a:schemeClr val="bg2">
              <a:lumMod val="60000"/>
              <a:lumOff val="40000"/>
            </a:schemeClr>
          </a:solidFill>
          <a:ln w="38100" cap="flat" cmpd="sng" algn="ctr">
            <a:solidFill>
              <a:schemeClr val="lt1">
                <a:shade val="95000"/>
                <a:alpha val="95000"/>
                <a:satMod val="150000"/>
              </a:schemeClr>
            </a:solidFill>
            <a:prstDash val="solid"/>
          </a:ln>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lt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lt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9pPr>
          </a:lstStyle>
          <a:p>
            <a:pPr marL="0" indent="0" algn="ctr">
              <a:buFont typeface="Arial" pitchFamily="34" charset="0"/>
              <a:buNone/>
            </a:pPr>
            <a:r>
              <a:rPr lang="en-AU" sz="3200" b="1" dirty="0">
                <a:solidFill>
                  <a:schemeClr val="bg1"/>
                </a:solidFill>
                <a:latin typeface="Arial" panose="020B0604020202020204" pitchFamily="34" charset="0"/>
                <a:cs typeface="Arial" panose="020B0604020202020204" pitchFamily="34" charset="0"/>
              </a:rPr>
              <a:t>Results</a:t>
            </a:r>
            <a:endParaRPr lang="en-AU" sz="2400" b="1" dirty="0">
              <a:solidFill>
                <a:schemeClr val="bg1"/>
              </a:solidFill>
              <a:latin typeface="Arial" panose="020B0604020202020204" pitchFamily="34" charset="0"/>
              <a:cs typeface="Arial" panose="020B0604020202020204" pitchFamily="34" charset="0"/>
            </a:endParaRPr>
          </a:p>
          <a:p>
            <a:pPr marL="0" indent="0">
              <a:buNone/>
            </a:pPr>
            <a:r>
              <a:rPr lang="en-AU" sz="2400" b="1" dirty="0">
                <a:solidFill>
                  <a:schemeClr val="bg1"/>
                </a:solidFill>
                <a:latin typeface="Arial" panose="020B0604020202020204" pitchFamily="34" charset="0"/>
                <a:cs typeface="Arial" panose="020B0604020202020204" pitchFamily="34" charset="0"/>
              </a:rPr>
              <a:t>Question #1: Are people </a:t>
            </a:r>
            <a:r>
              <a:rPr lang="en-AU" sz="2400" b="1" i="1" dirty="0">
                <a:solidFill>
                  <a:schemeClr val="bg1"/>
                </a:solidFill>
                <a:latin typeface="Arial" panose="020B0604020202020204" pitchFamily="34" charset="0"/>
                <a:cs typeface="Arial" panose="020B0604020202020204" pitchFamily="34" charset="0"/>
              </a:rPr>
              <a:t>even</a:t>
            </a:r>
            <a:r>
              <a:rPr lang="en-AU" sz="2400" b="1" dirty="0">
                <a:solidFill>
                  <a:schemeClr val="bg1"/>
                </a:solidFill>
                <a:latin typeface="Arial" panose="020B0604020202020204" pitchFamily="34" charset="0"/>
                <a:cs typeface="Arial" panose="020B0604020202020204" pitchFamily="34" charset="0"/>
              </a:rPr>
              <a:t> more likely to make intuitive and incorrect responses when interrupted or under time pressure?</a:t>
            </a:r>
          </a:p>
        </p:txBody>
      </p:sp>
    </p:spTree>
    <p:extLst>
      <p:ext uri="{BB962C8B-B14F-4D97-AF65-F5344CB8AC3E}">
        <p14:creationId xmlns:p14="http://schemas.microsoft.com/office/powerpoint/2010/main" val="2768831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B6EF3E-8F24-704F-BFC6-767EF5EEF324}"/>
              </a:ext>
            </a:extLst>
          </p:cNvPr>
          <p:cNvSpPr txBox="1">
            <a:spLocks/>
          </p:cNvSpPr>
          <p:nvPr/>
        </p:nvSpPr>
        <p:spPr>
          <a:xfrm>
            <a:off x="829339" y="404234"/>
            <a:ext cx="10877107" cy="1456464"/>
          </a:xfrm>
          <a:prstGeom prst="rect">
            <a:avLst/>
          </a:prstGeom>
          <a:solidFill>
            <a:schemeClr val="bg2">
              <a:lumMod val="60000"/>
              <a:lumOff val="40000"/>
            </a:schemeClr>
          </a:solidFill>
          <a:ln w="38100" cap="flat" cmpd="sng" algn="ctr">
            <a:solidFill>
              <a:schemeClr val="lt1">
                <a:shade val="95000"/>
                <a:alpha val="95000"/>
                <a:satMod val="150000"/>
              </a:schemeClr>
            </a:solidFill>
            <a:prstDash val="solid"/>
          </a:ln>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lt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lt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lt1"/>
                </a:solidFill>
                <a:latin typeface="+mn-lt"/>
                <a:ea typeface="+mn-ea"/>
                <a:cs typeface="+mn-cs"/>
              </a:defRPr>
            </a:lvl9pPr>
          </a:lstStyle>
          <a:p>
            <a:pPr marL="0" indent="0" algn="ctr">
              <a:buFont typeface="Arial" pitchFamily="34" charset="0"/>
              <a:buNone/>
            </a:pPr>
            <a:r>
              <a:rPr lang="en-AU" sz="3200" b="1" dirty="0">
                <a:solidFill>
                  <a:schemeClr val="bg1"/>
                </a:solidFill>
                <a:latin typeface="Arial" panose="020B0604020202020204" pitchFamily="34" charset="0"/>
                <a:cs typeface="Arial" panose="020B0604020202020204" pitchFamily="34" charset="0"/>
              </a:rPr>
              <a:t>Results</a:t>
            </a:r>
            <a:endParaRPr lang="en-AU" sz="2400" b="1" dirty="0">
              <a:solidFill>
                <a:schemeClr val="bg1"/>
              </a:solidFill>
              <a:latin typeface="Arial" panose="020B0604020202020204" pitchFamily="34" charset="0"/>
              <a:cs typeface="Arial" panose="020B0604020202020204" pitchFamily="34" charset="0"/>
            </a:endParaRPr>
          </a:p>
          <a:p>
            <a:pPr marL="0" indent="0">
              <a:buNone/>
            </a:pPr>
            <a:r>
              <a:rPr lang="en-AU" sz="2400" b="1" dirty="0">
                <a:solidFill>
                  <a:schemeClr val="bg1"/>
                </a:solidFill>
                <a:latin typeface="Arial" panose="020B0604020202020204" pitchFamily="34" charset="0"/>
                <a:cs typeface="Arial" panose="020B0604020202020204" pitchFamily="34" charset="0"/>
              </a:rPr>
              <a:t>Question #2: How well calibrated are people with respect to accuracy and confidence?</a:t>
            </a:r>
          </a:p>
        </p:txBody>
      </p:sp>
      <p:pic>
        <p:nvPicPr>
          <p:cNvPr id="3" name="Picture 2">
            <a:extLst>
              <a:ext uri="{FF2B5EF4-FFF2-40B4-BE49-F238E27FC236}">
                <a16:creationId xmlns:a16="http://schemas.microsoft.com/office/drawing/2014/main" id="{985B36F5-DCBC-C644-93AB-7D8E41CD8B7A}"/>
              </a:ext>
            </a:extLst>
          </p:cNvPr>
          <p:cNvPicPr>
            <a:picLocks noChangeAspect="1"/>
          </p:cNvPicPr>
          <p:nvPr/>
        </p:nvPicPr>
        <p:blipFill>
          <a:blip r:embed="rId2"/>
          <a:stretch>
            <a:fillRect/>
          </a:stretch>
        </p:blipFill>
        <p:spPr>
          <a:xfrm>
            <a:off x="829339" y="2138928"/>
            <a:ext cx="4628359" cy="3900302"/>
          </a:xfrm>
          <a:prstGeom prst="rect">
            <a:avLst/>
          </a:prstGeom>
          <a:ln w="63500">
            <a:noFill/>
          </a:ln>
        </p:spPr>
      </p:pic>
      <p:pic>
        <p:nvPicPr>
          <p:cNvPr id="4" name="Picture 3">
            <a:extLst>
              <a:ext uri="{FF2B5EF4-FFF2-40B4-BE49-F238E27FC236}">
                <a16:creationId xmlns:a16="http://schemas.microsoft.com/office/drawing/2014/main" id="{8350DF0A-2A51-9946-899A-0844368FC9F6}"/>
              </a:ext>
            </a:extLst>
          </p:cNvPr>
          <p:cNvPicPr>
            <a:picLocks noChangeAspect="1"/>
          </p:cNvPicPr>
          <p:nvPr/>
        </p:nvPicPr>
        <p:blipFill>
          <a:blip r:embed="rId3"/>
          <a:stretch>
            <a:fillRect/>
          </a:stretch>
        </p:blipFill>
        <p:spPr>
          <a:xfrm>
            <a:off x="6913872" y="2139091"/>
            <a:ext cx="4633086" cy="3905029"/>
          </a:xfrm>
          <a:prstGeom prst="rect">
            <a:avLst/>
          </a:prstGeom>
          <a:ln w="63500">
            <a:noFill/>
          </a:ln>
        </p:spPr>
      </p:pic>
      <p:pic>
        <p:nvPicPr>
          <p:cNvPr id="5" name="Picture 4">
            <a:extLst>
              <a:ext uri="{FF2B5EF4-FFF2-40B4-BE49-F238E27FC236}">
                <a16:creationId xmlns:a16="http://schemas.microsoft.com/office/drawing/2014/main" id="{59149EEA-8D40-E14F-9E7B-3DC689335CFE}"/>
              </a:ext>
            </a:extLst>
          </p:cNvPr>
          <p:cNvPicPr>
            <a:picLocks noChangeAspect="1"/>
          </p:cNvPicPr>
          <p:nvPr/>
        </p:nvPicPr>
        <p:blipFill>
          <a:blip r:embed="rId4"/>
          <a:stretch>
            <a:fillRect/>
          </a:stretch>
        </p:blipFill>
        <p:spPr>
          <a:xfrm>
            <a:off x="829339" y="6140669"/>
            <a:ext cx="1626782" cy="563466"/>
          </a:xfrm>
          <a:prstGeom prst="rect">
            <a:avLst/>
          </a:prstGeom>
          <a:ln w="63500">
            <a:noFill/>
          </a:ln>
        </p:spPr>
      </p:pic>
    </p:spTree>
    <p:extLst>
      <p:ext uri="{BB962C8B-B14F-4D97-AF65-F5344CB8AC3E}">
        <p14:creationId xmlns:p14="http://schemas.microsoft.com/office/powerpoint/2010/main" val="1600554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a:t>
            </a:r>
            <a:endParaRPr lang="en-AU" b="1" dirty="0"/>
          </a:p>
        </p:txBody>
      </p:sp>
      <p:sp>
        <p:nvSpPr>
          <p:cNvPr id="3" name="Content Placeholder 2"/>
          <p:cNvSpPr>
            <a:spLocks noGrp="1"/>
          </p:cNvSpPr>
          <p:nvPr>
            <p:ph idx="1"/>
          </p:nvPr>
        </p:nvSpPr>
        <p:spPr/>
        <p:txBody>
          <a:bodyPr/>
          <a:lstStyle/>
          <a:p>
            <a:pPr marL="0" indent="0">
              <a:buNone/>
            </a:pPr>
            <a:r>
              <a:rPr lang="en-US" sz="2000" dirty="0"/>
              <a:t>People made more incorrect and intuitive responses (and more mistakes in general) when interrupted and under time pressure</a:t>
            </a:r>
          </a:p>
          <a:p>
            <a:pPr marL="0" indent="0">
              <a:buNone/>
            </a:pPr>
            <a:r>
              <a:rPr lang="en-US" sz="2000" dirty="0"/>
              <a:t>Decoy questions</a:t>
            </a:r>
          </a:p>
          <a:p>
            <a:pPr marL="228600" lvl="1" indent="0">
              <a:buNone/>
            </a:pPr>
            <a:r>
              <a:rPr lang="en-US" sz="2000" dirty="0"/>
              <a:t>Interruptions and time pressure resulted in lower accuracy and lower confidence compared to baseline</a:t>
            </a:r>
          </a:p>
          <a:p>
            <a:pPr marL="0" indent="0">
              <a:buNone/>
            </a:pPr>
            <a:r>
              <a:rPr lang="en-US" sz="2000" dirty="0"/>
              <a:t>CRT questions</a:t>
            </a:r>
          </a:p>
          <a:p>
            <a:pPr marL="228600" lvl="1" indent="0">
              <a:buNone/>
            </a:pPr>
            <a:r>
              <a:rPr lang="en-US" sz="2000" dirty="0"/>
              <a:t>When interrupted: Accuracy, but not confidence, decreased </a:t>
            </a:r>
          </a:p>
          <a:p>
            <a:pPr marL="228600" lvl="1" indent="0">
              <a:buNone/>
            </a:pPr>
            <a:r>
              <a:rPr lang="en-US" sz="2000" dirty="0"/>
              <a:t>When under time pressure: accuracy and confidence decreased</a:t>
            </a:r>
          </a:p>
          <a:p>
            <a:pPr marL="0" indent="0">
              <a:buNone/>
            </a:pPr>
            <a:r>
              <a:rPr lang="en-US" sz="2000" dirty="0"/>
              <a:t>Interruptions and time pressure influence the processing of information and give us insight into the type and incidence of errors in decision making</a:t>
            </a:r>
          </a:p>
          <a:p>
            <a:endParaRPr lang="en-AU" dirty="0"/>
          </a:p>
        </p:txBody>
      </p:sp>
    </p:spTree>
    <p:extLst>
      <p:ext uri="{BB962C8B-B14F-4D97-AF65-F5344CB8AC3E}">
        <p14:creationId xmlns:p14="http://schemas.microsoft.com/office/powerpoint/2010/main" val="672184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27CD-5DAE-C24A-9419-6A75E321E0D8}"/>
              </a:ext>
            </a:extLst>
          </p:cNvPr>
          <p:cNvSpPr>
            <a:spLocks noGrp="1"/>
          </p:cNvSpPr>
          <p:nvPr>
            <p:ph type="title"/>
          </p:nvPr>
        </p:nvSpPr>
        <p:spPr/>
        <p:txBody>
          <a:bodyPr/>
          <a:lstStyle/>
          <a:p>
            <a:r>
              <a:rPr lang="en-US" dirty="0"/>
              <a:t>Correlational design/ </a:t>
            </a:r>
            <a:br>
              <a:rPr lang="en-US" dirty="0"/>
            </a:br>
            <a:r>
              <a:rPr lang="en-US" dirty="0"/>
              <a:t>Descriptive Statistics</a:t>
            </a:r>
          </a:p>
        </p:txBody>
      </p:sp>
    </p:spTree>
    <p:extLst>
      <p:ext uri="{BB962C8B-B14F-4D97-AF65-F5344CB8AC3E}">
        <p14:creationId xmlns:p14="http://schemas.microsoft.com/office/powerpoint/2010/main" val="1848094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Statistics </a:t>
            </a:r>
          </a:p>
        </p:txBody>
      </p:sp>
      <p:sp>
        <p:nvSpPr>
          <p:cNvPr id="3" name="Content Placeholder 2"/>
          <p:cNvSpPr>
            <a:spLocks noGrp="1"/>
          </p:cNvSpPr>
          <p:nvPr>
            <p:ph idx="1"/>
          </p:nvPr>
        </p:nvSpPr>
        <p:spPr>
          <a:xfrm>
            <a:off x="620726" y="2879043"/>
            <a:ext cx="6020295" cy="4562144"/>
          </a:xfrm>
        </p:spPr>
        <p:txBody>
          <a:bodyPr>
            <a:normAutofit/>
          </a:bodyPr>
          <a:lstStyle/>
          <a:p>
            <a:pPr marL="0" indent="0">
              <a:buNone/>
            </a:pPr>
            <a:r>
              <a:rPr lang="en-US" sz="2800" b="1" dirty="0"/>
              <a:t>Descriptive statistics: </a:t>
            </a:r>
            <a:r>
              <a:rPr lang="en-US" sz="2800" dirty="0"/>
              <a:t>organizing and summarizing data</a:t>
            </a:r>
          </a:p>
          <a:p>
            <a:pPr marL="228600" lvl="1" indent="0">
              <a:buNone/>
            </a:pPr>
            <a:r>
              <a:rPr lang="en-US" sz="2800" dirty="0"/>
              <a:t>Tables, charts, averages</a:t>
            </a:r>
          </a:p>
        </p:txBody>
      </p:sp>
      <p:pic>
        <p:nvPicPr>
          <p:cNvPr id="6" name="Picture 5">
            <a:extLst>
              <a:ext uri="{FF2B5EF4-FFF2-40B4-BE49-F238E27FC236}">
                <a16:creationId xmlns:a16="http://schemas.microsoft.com/office/drawing/2014/main" id="{E51C8160-130B-FD45-A498-9636492BAF19}"/>
              </a:ext>
            </a:extLst>
          </p:cNvPr>
          <p:cNvPicPr>
            <a:picLocks noChangeAspect="1"/>
          </p:cNvPicPr>
          <p:nvPr/>
        </p:nvPicPr>
        <p:blipFill>
          <a:blip r:embed="rId3"/>
          <a:stretch>
            <a:fillRect/>
          </a:stretch>
        </p:blipFill>
        <p:spPr>
          <a:xfrm>
            <a:off x="7440706" y="2664312"/>
            <a:ext cx="3833164" cy="1765579"/>
          </a:xfrm>
          <a:prstGeom prst="rect">
            <a:avLst/>
          </a:prstGeom>
        </p:spPr>
      </p:pic>
      <p:sp>
        <p:nvSpPr>
          <p:cNvPr id="7" name="Content Placeholder 2">
            <a:extLst>
              <a:ext uri="{FF2B5EF4-FFF2-40B4-BE49-F238E27FC236}">
                <a16:creationId xmlns:a16="http://schemas.microsoft.com/office/drawing/2014/main" id="{929939BD-64BC-014B-B584-8D5E8FB4B793}"/>
              </a:ext>
            </a:extLst>
          </p:cNvPr>
          <p:cNvSpPr txBox="1">
            <a:spLocks/>
          </p:cNvSpPr>
          <p:nvPr/>
        </p:nvSpPr>
        <p:spPr>
          <a:xfrm>
            <a:off x="620726" y="1874520"/>
            <a:ext cx="9784080" cy="45621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2800" b="1" dirty="0"/>
              <a:t>Statistics: </a:t>
            </a:r>
            <a:r>
              <a:rPr lang="en-US" sz="2800" dirty="0"/>
              <a:t>using mathematics to organize, summarize, and interpret numerical data</a:t>
            </a:r>
          </a:p>
        </p:txBody>
      </p:sp>
    </p:spTree>
    <p:extLst>
      <p:ext uri="{BB962C8B-B14F-4D97-AF65-F5344CB8AC3E}">
        <p14:creationId xmlns:p14="http://schemas.microsoft.com/office/powerpoint/2010/main" val="383665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Descriptive/Correlational Methods: all about relationships</a:t>
            </a:r>
          </a:p>
        </p:txBody>
      </p:sp>
      <p:sp>
        <p:nvSpPr>
          <p:cNvPr id="3" name="Content Placeholder 2"/>
          <p:cNvSpPr>
            <a:spLocks noGrp="1"/>
          </p:cNvSpPr>
          <p:nvPr>
            <p:ph idx="1"/>
          </p:nvPr>
        </p:nvSpPr>
        <p:spPr>
          <a:xfrm>
            <a:off x="1202919" y="2154383"/>
            <a:ext cx="8042276" cy="4583711"/>
          </a:xfrm>
        </p:spPr>
        <p:txBody>
          <a:bodyPr>
            <a:normAutofit/>
          </a:bodyPr>
          <a:lstStyle/>
          <a:p>
            <a:pPr marL="0" indent="0">
              <a:buNone/>
            </a:pPr>
            <a:r>
              <a:rPr lang="en-US" sz="2400" dirty="0"/>
              <a:t>When we cannot manipulate the variables, we can use…</a:t>
            </a:r>
          </a:p>
          <a:p>
            <a:pPr marL="228600" lvl="1" indent="0">
              <a:buNone/>
            </a:pPr>
            <a:r>
              <a:rPr lang="en-US" sz="2400" dirty="0"/>
              <a:t>Naturalistic observation</a:t>
            </a:r>
          </a:p>
          <a:p>
            <a:pPr marL="228600" lvl="1" indent="0">
              <a:buNone/>
            </a:pPr>
            <a:r>
              <a:rPr lang="en-US" sz="2400" dirty="0"/>
              <a:t>Case studies</a:t>
            </a:r>
          </a:p>
          <a:p>
            <a:pPr marL="228600" lvl="1" indent="0">
              <a:buNone/>
            </a:pPr>
            <a:r>
              <a:rPr lang="en-US" sz="2400" dirty="0"/>
              <a:t>Surveys</a:t>
            </a:r>
          </a:p>
          <a:p>
            <a:pPr marL="0" indent="0">
              <a:buNone/>
            </a:pPr>
            <a:r>
              <a:rPr lang="en-US" sz="3600" b="1" smtClean="0"/>
              <a:t>Correlation </a:t>
            </a:r>
            <a:r>
              <a:rPr lang="en-US" sz="3600" b="1" dirty="0"/>
              <a:t>does not equal causation</a:t>
            </a:r>
          </a:p>
          <a:p>
            <a:pPr marL="0" indent="0">
              <a:buNone/>
            </a:pPr>
            <a:r>
              <a:rPr lang="en-US" sz="2400" dirty="0"/>
              <a:t>These methods do allow researchers to describe patterns of behavior and discover links or associations between variables</a:t>
            </a:r>
          </a:p>
        </p:txBody>
      </p:sp>
    </p:spTree>
    <p:extLst>
      <p:ext uri="{BB962C8B-B14F-4D97-AF65-F5344CB8AC3E}">
        <p14:creationId xmlns:p14="http://schemas.microsoft.com/office/powerpoint/2010/main" val="313243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tell if a treatment </a:t>
            </a:r>
            <a:br>
              <a:rPr lang="en-US" sz="3200" b="1" dirty="0"/>
            </a:br>
            <a:r>
              <a:rPr lang="en-US" sz="3200" b="1" dirty="0"/>
              <a:t>actually worked</a:t>
            </a:r>
          </a:p>
        </p:txBody>
      </p:sp>
      <p:sp>
        <p:nvSpPr>
          <p:cNvPr id="3" name="Content Placeholder 2"/>
          <p:cNvSpPr>
            <a:spLocks noGrp="1"/>
          </p:cNvSpPr>
          <p:nvPr>
            <p:ph idx="1"/>
          </p:nvPr>
        </p:nvSpPr>
        <p:spPr>
          <a:xfrm>
            <a:off x="1202919" y="2089935"/>
            <a:ext cx="8042276" cy="4343400"/>
          </a:xfrm>
        </p:spPr>
        <p:txBody>
          <a:bodyPr>
            <a:normAutofit/>
          </a:bodyPr>
          <a:lstStyle/>
          <a:p>
            <a:pPr marL="0" indent="0">
              <a:buNone/>
            </a:pPr>
            <a:r>
              <a:rPr lang="en-US" sz="3200" b="1" u="sng" dirty="0"/>
              <a:t>Never</a:t>
            </a:r>
            <a:r>
              <a:rPr lang="en-US" sz="2800" dirty="0"/>
              <a:t> say a study proved something</a:t>
            </a:r>
          </a:p>
          <a:p>
            <a:pPr marL="228600" lvl="1" indent="0">
              <a:buNone/>
            </a:pPr>
            <a:r>
              <a:rPr lang="en-US" sz="2800" dirty="0"/>
              <a:t>We are making inferences because we don’t have data from the entire population</a:t>
            </a:r>
          </a:p>
          <a:p>
            <a:pPr marL="228600" lvl="1" indent="0">
              <a:buNone/>
            </a:pPr>
            <a:r>
              <a:rPr lang="en-US" sz="2800" dirty="0"/>
              <a:t>In psychology, we use 95% confidence interval </a:t>
            </a:r>
          </a:p>
          <a:p>
            <a:pPr marL="228600" lvl="1" indent="0">
              <a:buNone/>
            </a:pPr>
            <a:r>
              <a:rPr lang="en-US" sz="2800" dirty="0"/>
              <a:t>That means we likely make an error 5% of the time!</a:t>
            </a:r>
          </a:p>
        </p:txBody>
      </p:sp>
    </p:spTree>
    <p:extLst>
      <p:ext uri="{BB962C8B-B14F-4D97-AF65-F5344CB8AC3E}">
        <p14:creationId xmlns:p14="http://schemas.microsoft.com/office/powerpoint/2010/main" val="13294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Descriptive Statistics: Correlation</a:t>
            </a:r>
          </a:p>
        </p:txBody>
      </p:sp>
      <p:sp>
        <p:nvSpPr>
          <p:cNvPr id="3" name="Content Placeholder 2"/>
          <p:cNvSpPr>
            <a:spLocks noGrp="1"/>
          </p:cNvSpPr>
          <p:nvPr>
            <p:ph idx="1"/>
          </p:nvPr>
        </p:nvSpPr>
        <p:spPr>
          <a:xfrm>
            <a:off x="1202919" y="1946555"/>
            <a:ext cx="8461034" cy="4343400"/>
          </a:xfrm>
        </p:spPr>
        <p:txBody>
          <a:bodyPr>
            <a:noAutofit/>
          </a:bodyPr>
          <a:lstStyle/>
          <a:p>
            <a:pPr marL="0" indent="0">
              <a:buNone/>
            </a:pPr>
            <a:r>
              <a:rPr lang="en-US" sz="2800" dirty="0"/>
              <a:t>When two variables are related to each other, they are </a:t>
            </a:r>
            <a:r>
              <a:rPr lang="en-US" sz="2800" b="1" dirty="0"/>
              <a:t>correlated</a:t>
            </a:r>
          </a:p>
          <a:p>
            <a:pPr marL="0" indent="0">
              <a:buNone/>
            </a:pPr>
            <a:endParaRPr lang="en-US" sz="800" b="1" dirty="0"/>
          </a:p>
          <a:p>
            <a:pPr marL="0" indent="0">
              <a:buNone/>
            </a:pPr>
            <a:r>
              <a:rPr lang="en-US" sz="2800" dirty="0"/>
              <a:t>Correlation is expressed as a number between -1 and +1</a:t>
            </a:r>
          </a:p>
          <a:p>
            <a:pPr marL="228600" lvl="1" indent="0">
              <a:buNone/>
            </a:pPr>
            <a:r>
              <a:rPr lang="en-US" sz="2800" dirty="0"/>
              <a:t>Numbers close to +1 means a positive relationship</a:t>
            </a:r>
          </a:p>
          <a:p>
            <a:pPr marL="228600" lvl="1" indent="0">
              <a:buNone/>
            </a:pPr>
            <a:r>
              <a:rPr lang="en-US" sz="2800" dirty="0"/>
              <a:t>Numbers close to -1 means a negative relationship</a:t>
            </a:r>
          </a:p>
          <a:p>
            <a:pPr marL="228600" lvl="1" indent="0">
              <a:buNone/>
            </a:pPr>
            <a:endParaRPr lang="en-US" sz="800" dirty="0"/>
          </a:p>
          <a:p>
            <a:pPr marL="0" indent="0">
              <a:buNone/>
            </a:pPr>
            <a:r>
              <a:rPr lang="en-US" sz="2800" dirty="0"/>
              <a:t>Which relationship is stronger? .55 or -.75</a:t>
            </a:r>
          </a:p>
        </p:txBody>
      </p:sp>
    </p:spTree>
    <p:extLst>
      <p:ext uri="{BB962C8B-B14F-4D97-AF65-F5344CB8AC3E}">
        <p14:creationId xmlns:p14="http://schemas.microsoft.com/office/powerpoint/2010/main" val="20315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961</TotalTime>
  <Words>1811</Words>
  <Application>Microsoft Office PowerPoint</Application>
  <PresentationFormat>Widescreen</PresentationFormat>
  <Paragraphs>291</Paragraphs>
  <Slides>43</Slides>
  <Notes>22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ＭＳ Ｐゴシック</vt:lpstr>
      <vt:lpstr>Arial</vt:lpstr>
      <vt:lpstr>Calibri</vt:lpstr>
      <vt:lpstr>Corbel</vt:lpstr>
      <vt:lpstr>Verdana</vt:lpstr>
      <vt:lpstr>Wingdings</vt:lpstr>
      <vt:lpstr>Wingdings 2</vt:lpstr>
      <vt:lpstr>Banded</vt:lpstr>
      <vt:lpstr>Introduction  to Statistics</vt:lpstr>
      <vt:lpstr>Psychology as a Science </vt:lpstr>
      <vt:lpstr>Scientific Method</vt:lpstr>
      <vt:lpstr>5 Steps of the  Scientific Method</vt:lpstr>
      <vt:lpstr>Correlational design/  Descriptive Statistics</vt:lpstr>
      <vt:lpstr>Statistics </vt:lpstr>
      <vt:lpstr>Descriptive/Correlational Methods: all about relationships</vt:lpstr>
      <vt:lpstr>How to tell if a treatment  actually worked</vt:lpstr>
      <vt:lpstr>Descriptive Statistics: Correlation</vt:lpstr>
      <vt:lpstr>PowerPoint Presentation</vt:lpstr>
      <vt:lpstr>PowerPoint Presentation</vt:lpstr>
      <vt:lpstr>Descriptive Statistics: Correlation</vt:lpstr>
      <vt:lpstr>Positive Correlations</vt:lpstr>
      <vt:lpstr>PowerPoint Presentation</vt:lpstr>
      <vt:lpstr>Negative Correlation</vt:lpstr>
      <vt:lpstr>Statistics Recap</vt:lpstr>
      <vt:lpstr>PowerPoint Presentation</vt:lpstr>
      <vt:lpstr>Descriptive Statistics: Variability/Variance</vt:lpstr>
      <vt:lpstr>PowerPoint Presentation</vt:lpstr>
      <vt:lpstr>Experimental design/ inferential statistics</vt:lpstr>
      <vt:lpstr>Conducting an Experiment: Sampling</vt:lpstr>
      <vt:lpstr>Statistics </vt:lpstr>
      <vt:lpstr>Can you define…</vt:lpstr>
      <vt:lpstr>PowerPoint Presentation</vt:lpstr>
      <vt:lpstr>Vocabulary Defined</vt:lpstr>
      <vt:lpstr>Example</vt:lpstr>
      <vt:lpstr>Activity</vt:lpstr>
      <vt:lpstr>PowerPoint Presentation</vt:lpstr>
      <vt:lpstr>Conducting an Experiment: Assigning Groups</vt:lpstr>
      <vt:lpstr>Advantages and Disadvantages of Experimental Research</vt:lpstr>
      <vt:lpstr>Statistical testing</vt:lpstr>
      <vt:lpstr>Statistical testing</vt:lpstr>
      <vt:lpstr>Statistical testing</vt:lpstr>
      <vt:lpstr>Jamovi</vt:lpstr>
      <vt:lpstr>Statistical analyses using jamovi</vt:lpstr>
      <vt:lpstr>My research</vt:lpstr>
      <vt:lpstr>CRT Questions</vt:lpstr>
      <vt:lpstr>Decoy Questions</vt:lpstr>
      <vt:lpstr>PowerPoint Presentation</vt:lpstr>
      <vt:lpstr>PowerPoint Presentation</vt:lpstr>
      <vt:lpstr>PowerPoint Presentation</vt:lpstr>
      <vt:lpstr>PowerPoint Presentation</vt:lpstr>
      <vt:lpstr>Conclusions</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Pre-Registration</dc:title>
  <dc:creator>Jennifer Sloane</dc:creator>
  <cp:lastModifiedBy>Jennifer Sloane</cp:lastModifiedBy>
  <cp:revision>85</cp:revision>
  <dcterms:created xsi:type="dcterms:W3CDTF">2019-11-18T04:03:09Z</dcterms:created>
  <dcterms:modified xsi:type="dcterms:W3CDTF">2020-01-21T05:14:04Z</dcterms:modified>
</cp:coreProperties>
</file>