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8" r:id="rId1"/>
  </p:sldMasterIdLst>
  <p:notesMasterIdLst>
    <p:notesMasterId r:id="rId30"/>
  </p:notesMasterIdLst>
  <p:sldIdLst>
    <p:sldId id="256" r:id="rId2"/>
    <p:sldId id="264" r:id="rId3"/>
    <p:sldId id="290" r:id="rId4"/>
    <p:sldId id="270" r:id="rId5"/>
    <p:sldId id="271" r:id="rId6"/>
    <p:sldId id="306" r:id="rId7"/>
    <p:sldId id="307" r:id="rId8"/>
    <p:sldId id="268" r:id="rId9"/>
    <p:sldId id="266" r:id="rId10"/>
    <p:sldId id="267" r:id="rId11"/>
    <p:sldId id="291" r:id="rId12"/>
    <p:sldId id="274" r:id="rId13"/>
    <p:sldId id="275" r:id="rId14"/>
    <p:sldId id="308" r:id="rId15"/>
    <p:sldId id="309" r:id="rId16"/>
    <p:sldId id="287" r:id="rId17"/>
    <p:sldId id="277" r:id="rId18"/>
    <p:sldId id="283" r:id="rId19"/>
    <p:sldId id="310" r:id="rId20"/>
    <p:sldId id="282" r:id="rId21"/>
    <p:sldId id="292" r:id="rId22"/>
    <p:sldId id="279" r:id="rId23"/>
    <p:sldId id="280" r:id="rId24"/>
    <p:sldId id="311" r:id="rId25"/>
    <p:sldId id="312" r:id="rId26"/>
    <p:sldId id="281" r:id="rId27"/>
    <p:sldId id="293" r:id="rId28"/>
    <p:sldId id="26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27FD2A-BEF2-46C3-B773-F110386A909F}" v="4" dt="2021-01-11T04:43:17.9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38" autoAdjust="0"/>
    <p:restoredTop sz="94401"/>
  </p:normalViewPr>
  <p:slideViewPr>
    <p:cSldViewPr snapToGrid="0">
      <p:cViewPr varScale="1">
        <p:scale>
          <a:sx n="107" d="100"/>
          <a:sy n="107" d="100"/>
        </p:scale>
        <p:origin x="108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nifer Sloane" userId="399886174982ac4e" providerId="LiveId" clId="{8C27FD2A-BEF2-46C3-B773-F110386A909F}"/>
    <pc:docChg chg="delSld modSld">
      <pc:chgData name="Jennifer Sloane" userId="399886174982ac4e" providerId="LiveId" clId="{8C27FD2A-BEF2-46C3-B773-F110386A909F}" dt="2021-01-11T04:43:17.937" v="11" actId="20577"/>
      <pc:docMkLst>
        <pc:docMk/>
      </pc:docMkLst>
      <pc:sldChg chg="modSp">
        <pc:chgData name="Jennifer Sloane" userId="399886174982ac4e" providerId="LiveId" clId="{8C27FD2A-BEF2-46C3-B773-F110386A909F}" dt="2021-01-11T04:43:17.937" v="11" actId="20577"/>
        <pc:sldMkLst>
          <pc:docMk/>
          <pc:sldMk cId="1458522682" sldId="267"/>
        </pc:sldMkLst>
        <pc:spChg chg="mod">
          <ac:chgData name="Jennifer Sloane" userId="399886174982ac4e" providerId="LiveId" clId="{8C27FD2A-BEF2-46C3-B773-F110386A909F}" dt="2021-01-11T04:43:17.937" v="11" actId="20577"/>
          <ac:spMkLst>
            <pc:docMk/>
            <pc:sldMk cId="1458522682" sldId="267"/>
            <ac:spMk id="3" creationId="{00000000-0000-0000-0000-000000000000}"/>
          </ac:spMkLst>
        </pc:spChg>
      </pc:sldChg>
      <pc:sldChg chg="del">
        <pc:chgData name="Jennifer Sloane" userId="399886174982ac4e" providerId="LiveId" clId="{8C27FD2A-BEF2-46C3-B773-F110386A909F}" dt="2021-01-11T04:41:15.572" v="6" actId="47"/>
        <pc:sldMkLst>
          <pc:docMk/>
          <pc:sldMk cId="2203817131" sldId="288"/>
        </pc:sldMkLst>
      </pc:sldChg>
      <pc:sldChg chg="del">
        <pc:chgData name="Jennifer Sloane" userId="399886174982ac4e" providerId="LiveId" clId="{8C27FD2A-BEF2-46C3-B773-F110386A909F}" dt="2021-01-11T04:41:16.258" v="7" actId="47"/>
        <pc:sldMkLst>
          <pc:docMk/>
          <pc:sldMk cId="1627589862" sldId="289"/>
        </pc:sldMkLst>
      </pc:sldChg>
      <pc:sldChg chg="mod modShow">
        <pc:chgData name="Jennifer Sloane" userId="399886174982ac4e" providerId="LiveId" clId="{8C27FD2A-BEF2-46C3-B773-F110386A909F}" dt="2021-01-11T04:40:52.780" v="0" actId="729"/>
        <pc:sldMkLst>
          <pc:docMk/>
          <pc:sldMk cId="3586025604" sldId="306"/>
        </pc:sldMkLst>
      </pc:sldChg>
      <pc:sldChg chg="mod modShow">
        <pc:chgData name="Jennifer Sloane" userId="399886174982ac4e" providerId="LiveId" clId="{8C27FD2A-BEF2-46C3-B773-F110386A909F}" dt="2021-01-11T04:40:55.051" v="1" actId="729"/>
        <pc:sldMkLst>
          <pc:docMk/>
          <pc:sldMk cId="2720746651" sldId="307"/>
        </pc:sldMkLst>
      </pc:sldChg>
      <pc:sldChg chg="mod modShow">
        <pc:chgData name="Jennifer Sloane" userId="399886174982ac4e" providerId="LiveId" clId="{8C27FD2A-BEF2-46C3-B773-F110386A909F}" dt="2021-01-11T04:40:58.192" v="2" actId="729"/>
        <pc:sldMkLst>
          <pc:docMk/>
          <pc:sldMk cId="1050019976" sldId="308"/>
        </pc:sldMkLst>
      </pc:sldChg>
      <pc:sldChg chg="mod modShow">
        <pc:chgData name="Jennifer Sloane" userId="399886174982ac4e" providerId="LiveId" clId="{8C27FD2A-BEF2-46C3-B773-F110386A909F}" dt="2021-01-11T04:41:00.064" v="3" actId="729"/>
        <pc:sldMkLst>
          <pc:docMk/>
          <pc:sldMk cId="490425299" sldId="309"/>
        </pc:sldMkLst>
      </pc:sldChg>
      <pc:sldChg chg="mod modShow">
        <pc:chgData name="Jennifer Sloane" userId="399886174982ac4e" providerId="LiveId" clId="{8C27FD2A-BEF2-46C3-B773-F110386A909F}" dt="2021-01-11T04:41:03.620" v="4" actId="729"/>
        <pc:sldMkLst>
          <pc:docMk/>
          <pc:sldMk cId="1147036983" sldId="311"/>
        </pc:sldMkLst>
      </pc:sldChg>
      <pc:sldChg chg="mod modShow">
        <pc:chgData name="Jennifer Sloane" userId="399886174982ac4e" providerId="LiveId" clId="{8C27FD2A-BEF2-46C3-B773-F110386A909F}" dt="2021-01-11T04:41:05.325" v="5" actId="729"/>
        <pc:sldMkLst>
          <pc:docMk/>
          <pc:sldMk cId="3648817259" sldId="31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577725-4CEA-424D-B8F5-E8E16EA03996}" type="datetimeFigureOut">
              <a:rPr lang="en-AU" smtClean="0"/>
              <a:t>11/01/2021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68204B-D85A-4FF9-AA6E-FEB56F156657}" type="slidenum">
              <a:rPr lang="en-AU" smtClean="0"/>
              <a:t>‹#›</a:t>
            </a:fld>
            <a:endParaRPr lang="en-AU"/>
          </a:p>
        </p:txBody>
      </p:sp>
    </p:spTree>
    <p:extLst>
      <p:ext uri="{BB962C8B-B14F-4D97-AF65-F5344CB8AC3E}">
        <p14:creationId xmlns:p14="http://schemas.microsoft.com/office/powerpoint/2010/main" val="3610201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WASI – some intelligence scale</a:t>
            </a:r>
          </a:p>
        </p:txBody>
      </p:sp>
      <p:sp>
        <p:nvSpPr>
          <p:cNvPr id="4" name="Slide Number Placeholder 3"/>
          <p:cNvSpPr>
            <a:spLocks noGrp="1"/>
          </p:cNvSpPr>
          <p:nvPr>
            <p:ph type="sldNum" sz="quarter" idx="5"/>
          </p:nvPr>
        </p:nvSpPr>
        <p:spPr/>
        <p:txBody>
          <a:bodyPr/>
          <a:lstStyle/>
          <a:p>
            <a:fld id="{74101D0E-5968-4AFE-B0F4-17B4661BAA6A}" type="slidenum">
              <a:rPr lang="en-AU" smtClean="0"/>
              <a:t>10</a:t>
            </a:fld>
            <a:endParaRPr lang="en-AU"/>
          </a:p>
        </p:txBody>
      </p:sp>
    </p:spTree>
    <p:extLst>
      <p:ext uri="{BB962C8B-B14F-4D97-AF65-F5344CB8AC3E}">
        <p14:creationId xmlns:p14="http://schemas.microsoft.com/office/powerpoint/2010/main" val="217006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68204B-D85A-4FF9-AA6E-FEB56F156657}" type="slidenum">
              <a:rPr lang="en-AU" smtClean="0"/>
              <a:t>26</a:t>
            </a:fld>
            <a:endParaRPr lang="en-AU"/>
          </a:p>
        </p:txBody>
      </p:sp>
    </p:spTree>
    <p:extLst>
      <p:ext uri="{BB962C8B-B14F-4D97-AF65-F5344CB8AC3E}">
        <p14:creationId xmlns:p14="http://schemas.microsoft.com/office/powerpoint/2010/main" val="1255750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54714956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797898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7C6F52A-A82B-47A2-A83A-8C4C91F2D59F}" type="datetimeFigureOut">
              <a:rPr lang="en-US" smtClean="0"/>
              <a:t>1/11/2021</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198484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387661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1160EA64-D806-43AC-9DF2-F8C432F32B4C}" type="datetimeFigureOut">
              <a:rPr lang="en-US" smtClean="0"/>
              <a:t>1/11/2021</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03386148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702369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1099884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757716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421574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918741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177663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160EA64-D806-43AC-9DF2-F8C432F32B4C}" type="datetimeFigureOut">
              <a:rPr lang="en-US" smtClean="0"/>
              <a:t>1/11/2021</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95709231"/>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image" Target="../media/image12.tif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Cognitive tasks </a:t>
            </a:r>
            <a:br>
              <a:rPr lang="en-US" b="1" dirty="0"/>
            </a:br>
            <a:r>
              <a:rPr lang="en-US" b="1" dirty="0"/>
              <a:t>&amp; Questionnaires </a:t>
            </a:r>
            <a:endParaRPr lang="en-AU" b="1" dirty="0"/>
          </a:p>
        </p:txBody>
      </p:sp>
      <p:sp>
        <p:nvSpPr>
          <p:cNvPr id="3" name="Subtitle 2"/>
          <p:cNvSpPr>
            <a:spLocks noGrp="1"/>
          </p:cNvSpPr>
          <p:nvPr>
            <p:ph type="subTitle" idx="1"/>
          </p:nvPr>
        </p:nvSpPr>
        <p:spPr/>
        <p:txBody>
          <a:bodyPr/>
          <a:lstStyle/>
          <a:p>
            <a:r>
              <a:rPr lang="en-US" dirty="0"/>
              <a:t>Summer School UNSW 2020: Research Lab 3</a:t>
            </a:r>
          </a:p>
          <a:p>
            <a:r>
              <a:rPr lang="en-US" dirty="0"/>
              <a:t>Jennifer Sloane </a:t>
            </a:r>
          </a:p>
          <a:p>
            <a:r>
              <a:rPr lang="en-US" dirty="0" err="1"/>
              <a:t>Tehilla</a:t>
            </a:r>
            <a:r>
              <a:rPr lang="en-US" dirty="0"/>
              <a:t> </a:t>
            </a:r>
            <a:r>
              <a:rPr lang="en-US" dirty="0" err="1"/>
              <a:t>Mechera</a:t>
            </a:r>
            <a:r>
              <a:rPr lang="en-US" dirty="0"/>
              <a:t>-Ostrovsky</a:t>
            </a:r>
            <a:endParaRPr lang="en-AU" dirty="0"/>
          </a:p>
          <a:p>
            <a:endParaRPr lang="en-AU" dirty="0"/>
          </a:p>
        </p:txBody>
      </p:sp>
    </p:spTree>
    <p:extLst>
      <p:ext uri="{BB962C8B-B14F-4D97-AF65-F5344CB8AC3E}">
        <p14:creationId xmlns:p14="http://schemas.microsoft.com/office/powerpoint/2010/main" val="3177833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Cognitive Reflection test</a:t>
            </a:r>
            <a:br>
              <a:rPr lang="en-US" b="1" dirty="0"/>
            </a:br>
            <a:r>
              <a:rPr lang="en-US" b="1" dirty="0"/>
              <a:t>Discussion </a:t>
            </a:r>
            <a:endParaRPr lang="en-AU" b="1" dirty="0"/>
          </a:p>
        </p:txBody>
      </p:sp>
      <p:sp>
        <p:nvSpPr>
          <p:cNvPr id="3" name="Content Placeholder 2"/>
          <p:cNvSpPr>
            <a:spLocks noGrp="1"/>
          </p:cNvSpPr>
          <p:nvPr>
            <p:ph idx="1"/>
          </p:nvPr>
        </p:nvSpPr>
        <p:spPr/>
        <p:txBody>
          <a:bodyPr>
            <a:normAutofit/>
          </a:bodyPr>
          <a:lstStyle/>
          <a:p>
            <a:pPr marL="0" indent="0">
              <a:buNone/>
            </a:pPr>
            <a:r>
              <a:rPr lang="en-AU" sz="2000" dirty="0"/>
              <a:t>Three-item psychological measure which claims to test individuals on intuitive (System 1) vs. analytic (System 2) cognitive processing</a:t>
            </a:r>
          </a:p>
          <a:p>
            <a:pPr marL="0" indent="0">
              <a:buNone/>
            </a:pPr>
            <a:r>
              <a:rPr lang="en-AU" sz="2000" dirty="0"/>
              <a:t>.44 correlation between CRT performance and SAT scores (Frederick, 2005)</a:t>
            </a:r>
          </a:p>
          <a:p>
            <a:pPr marL="0" indent="0">
              <a:buNone/>
            </a:pPr>
            <a:r>
              <a:rPr lang="en-AU" sz="2000" dirty="0"/>
              <a:t>.40 correlation between CRT and cognitive ability (WASI Comp + WM)</a:t>
            </a:r>
          </a:p>
          <a:p>
            <a:pPr marL="0" indent="0">
              <a:buNone/>
            </a:pPr>
            <a:r>
              <a:rPr lang="en-AU" sz="2000" dirty="0"/>
              <a:t>Very popular because the questions lead the decision-maker to an incorrect, yet intuitive response that must be inhibited in order to arrive at the correct response</a:t>
            </a:r>
          </a:p>
          <a:p>
            <a:pPr marL="0" indent="0">
              <a:buNone/>
            </a:pPr>
            <a:r>
              <a:rPr lang="en-AU" sz="2000" dirty="0"/>
              <a:t>Guess how many times Frederick (2005) has been cited?</a:t>
            </a:r>
          </a:p>
          <a:p>
            <a:pPr marL="0" indent="0">
              <a:buNone/>
            </a:pPr>
            <a:r>
              <a:rPr lang="en-AU" sz="2000" dirty="0"/>
              <a:t>Google scholar: Cognitive reflection and decision-making</a:t>
            </a:r>
            <a:r>
              <a:rPr lang="en-AU" sz="2000"/>
              <a:t>… 4453!!!</a:t>
            </a:r>
            <a:endParaRPr lang="en-AU" sz="1800" dirty="0"/>
          </a:p>
        </p:txBody>
      </p:sp>
    </p:spTree>
    <p:extLst>
      <p:ext uri="{BB962C8B-B14F-4D97-AF65-F5344CB8AC3E}">
        <p14:creationId xmlns:p14="http://schemas.microsoft.com/office/powerpoint/2010/main" val="145852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338EF-DD1D-1A49-9C04-8C91CEB9A4FC}"/>
              </a:ext>
            </a:extLst>
          </p:cNvPr>
          <p:cNvSpPr>
            <a:spLocks noGrp="1"/>
          </p:cNvSpPr>
          <p:nvPr>
            <p:ph type="title"/>
          </p:nvPr>
        </p:nvSpPr>
        <p:spPr/>
        <p:txBody>
          <a:bodyPr/>
          <a:lstStyle/>
          <a:p>
            <a:r>
              <a:rPr lang="en-US" b="1" dirty="0"/>
              <a:t>Flanker task</a:t>
            </a:r>
          </a:p>
        </p:txBody>
      </p:sp>
      <p:pic>
        <p:nvPicPr>
          <p:cNvPr id="3" name="Picture 2">
            <a:extLst>
              <a:ext uri="{FF2B5EF4-FFF2-40B4-BE49-F238E27FC236}">
                <a16:creationId xmlns:a16="http://schemas.microsoft.com/office/drawing/2014/main" id="{FF6D4BD1-5C5F-CF41-8BAF-BFE1D6E61BA3}"/>
              </a:ext>
            </a:extLst>
          </p:cNvPr>
          <p:cNvPicPr>
            <a:picLocks noChangeAspect="1"/>
          </p:cNvPicPr>
          <p:nvPr/>
        </p:nvPicPr>
        <p:blipFill>
          <a:blip r:embed="rId2"/>
          <a:stretch>
            <a:fillRect/>
          </a:stretch>
        </p:blipFill>
        <p:spPr>
          <a:xfrm>
            <a:off x="4314047" y="4426075"/>
            <a:ext cx="3563906" cy="1942329"/>
          </a:xfrm>
          <a:prstGeom prst="rect">
            <a:avLst/>
          </a:prstGeom>
        </p:spPr>
      </p:pic>
    </p:spTree>
    <p:extLst>
      <p:ext uri="{BB962C8B-B14F-4D97-AF65-F5344CB8AC3E}">
        <p14:creationId xmlns:p14="http://schemas.microsoft.com/office/powerpoint/2010/main" val="4044169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E80-0FAF-1049-B004-3B7A7971635A}"/>
              </a:ext>
            </a:extLst>
          </p:cNvPr>
          <p:cNvSpPr>
            <a:spLocks noGrp="1"/>
          </p:cNvSpPr>
          <p:nvPr>
            <p:ph type="title"/>
          </p:nvPr>
        </p:nvSpPr>
        <p:spPr/>
        <p:txBody>
          <a:bodyPr/>
          <a:lstStyle/>
          <a:p>
            <a:r>
              <a:rPr lang="en-US" b="1" dirty="0"/>
              <a:t>Flanker task</a:t>
            </a:r>
          </a:p>
        </p:txBody>
      </p:sp>
      <p:sp>
        <p:nvSpPr>
          <p:cNvPr id="3" name="Content Placeholder 2">
            <a:extLst>
              <a:ext uri="{FF2B5EF4-FFF2-40B4-BE49-F238E27FC236}">
                <a16:creationId xmlns:a16="http://schemas.microsoft.com/office/drawing/2014/main" id="{3883D874-DB36-DB42-AF4A-D8D1633A74BB}"/>
              </a:ext>
            </a:extLst>
          </p:cNvPr>
          <p:cNvSpPr>
            <a:spLocks noGrp="1"/>
          </p:cNvSpPr>
          <p:nvPr>
            <p:ph idx="1"/>
          </p:nvPr>
        </p:nvSpPr>
        <p:spPr/>
        <p:txBody>
          <a:bodyPr>
            <a:normAutofit/>
          </a:bodyPr>
          <a:lstStyle/>
          <a:p>
            <a:r>
              <a:rPr lang="en-US" dirty="0"/>
              <a:t>What is “social facilitation”? </a:t>
            </a:r>
          </a:p>
          <a:p>
            <a:r>
              <a:rPr lang="en-US" dirty="0"/>
              <a:t>Are people faster/slower and more/less accurate when they see someone else performing the same action? </a:t>
            </a:r>
          </a:p>
          <a:p>
            <a:pPr lvl="1"/>
            <a:r>
              <a:rPr lang="en-US" dirty="0"/>
              <a:t>What about if someone else is performing the opposite action? </a:t>
            </a:r>
          </a:p>
          <a:p>
            <a:r>
              <a:rPr lang="en-US" dirty="0"/>
              <a:t>What is “task co-representation” and “shared task representation”? </a:t>
            </a:r>
          </a:p>
          <a:p>
            <a:r>
              <a:rPr lang="en-US" dirty="0"/>
              <a:t>What is S-R? </a:t>
            </a:r>
          </a:p>
          <a:p>
            <a:r>
              <a:rPr lang="en-US" dirty="0"/>
              <a:t>What is SNARC? </a:t>
            </a:r>
          </a:p>
          <a:p>
            <a:r>
              <a:rPr lang="en-US" dirty="0"/>
              <a:t>What is a neutral trial on the flanker task? </a:t>
            </a:r>
          </a:p>
        </p:txBody>
      </p:sp>
      <p:sp>
        <p:nvSpPr>
          <p:cNvPr id="4" name="TextBox 3"/>
          <p:cNvSpPr txBox="1"/>
          <p:nvPr/>
        </p:nvSpPr>
        <p:spPr>
          <a:xfrm>
            <a:off x="8462356" y="1392826"/>
            <a:ext cx="3807229" cy="400110"/>
          </a:xfrm>
          <a:prstGeom prst="rect">
            <a:avLst/>
          </a:prstGeom>
          <a:noFill/>
        </p:spPr>
        <p:txBody>
          <a:bodyPr wrap="square" rtlCol="0">
            <a:spAutoFit/>
          </a:bodyPr>
          <a:lstStyle/>
          <a:p>
            <a:r>
              <a:rPr lang="en-US" sz="2000" dirty="0" err="1">
                <a:solidFill>
                  <a:schemeClr val="bg1"/>
                </a:solidFill>
              </a:rPr>
              <a:t>Atmaca</a:t>
            </a:r>
            <a:r>
              <a:rPr lang="en-US" sz="2000" dirty="0">
                <a:solidFill>
                  <a:schemeClr val="bg1"/>
                </a:solidFill>
              </a:rPr>
              <a:t>, </a:t>
            </a:r>
            <a:r>
              <a:rPr lang="en-US" sz="2000" dirty="0" err="1">
                <a:solidFill>
                  <a:schemeClr val="bg1"/>
                </a:solidFill>
              </a:rPr>
              <a:t>Sebanz</a:t>
            </a:r>
            <a:r>
              <a:rPr lang="en-US" sz="2000" dirty="0">
                <a:solidFill>
                  <a:schemeClr val="bg1"/>
                </a:solidFill>
              </a:rPr>
              <a:t>, </a:t>
            </a:r>
            <a:r>
              <a:rPr lang="en-US" sz="2000" dirty="0" err="1">
                <a:solidFill>
                  <a:schemeClr val="bg1"/>
                </a:solidFill>
              </a:rPr>
              <a:t>Knoblich</a:t>
            </a:r>
            <a:r>
              <a:rPr lang="en-US" sz="2000" dirty="0">
                <a:solidFill>
                  <a:schemeClr val="bg1"/>
                </a:solidFill>
              </a:rPr>
              <a:t> (2011)</a:t>
            </a:r>
            <a:endParaRPr lang="en-AU" sz="2000" dirty="0">
              <a:solidFill>
                <a:schemeClr val="bg1"/>
              </a:solidFill>
            </a:endParaRPr>
          </a:p>
        </p:txBody>
      </p:sp>
    </p:spTree>
    <p:extLst>
      <p:ext uri="{BB962C8B-B14F-4D97-AF65-F5344CB8AC3E}">
        <p14:creationId xmlns:p14="http://schemas.microsoft.com/office/powerpoint/2010/main" val="1614302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E80-0FAF-1049-B004-3B7A7971635A}"/>
              </a:ext>
            </a:extLst>
          </p:cNvPr>
          <p:cNvSpPr>
            <a:spLocks noGrp="1"/>
          </p:cNvSpPr>
          <p:nvPr>
            <p:ph type="title"/>
          </p:nvPr>
        </p:nvSpPr>
        <p:spPr/>
        <p:txBody>
          <a:bodyPr/>
          <a:lstStyle/>
          <a:p>
            <a:r>
              <a:rPr lang="en-US" b="1" dirty="0"/>
              <a:t>Flanker task</a:t>
            </a:r>
          </a:p>
        </p:txBody>
      </p:sp>
      <p:sp>
        <p:nvSpPr>
          <p:cNvPr id="3" name="Content Placeholder 2">
            <a:extLst>
              <a:ext uri="{FF2B5EF4-FFF2-40B4-BE49-F238E27FC236}">
                <a16:creationId xmlns:a16="http://schemas.microsoft.com/office/drawing/2014/main" id="{3883D874-DB36-DB42-AF4A-D8D1633A74BB}"/>
              </a:ext>
            </a:extLst>
          </p:cNvPr>
          <p:cNvSpPr>
            <a:spLocks noGrp="1"/>
          </p:cNvSpPr>
          <p:nvPr>
            <p:ph idx="1"/>
          </p:nvPr>
        </p:nvSpPr>
        <p:spPr>
          <a:xfrm>
            <a:off x="1202919" y="2011680"/>
            <a:ext cx="9784080" cy="4572000"/>
          </a:xfrm>
        </p:spPr>
        <p:txBody>
          <a:bodyPr>
            <a:normAutofit/>
          </a:bodyPr>
          <a:lstStyle/>
          <a:p>
            <a:r>
              <a:rPr lang="en-US" dirty="0"/>
              <a:t>Order from fastest RT to slowest (prediction): Neutral, compatible, incompatible, identical</a:t>
            </a:r>
          </a:p>
          <a:p>
            <a:r>
              <a:rPr lang="en-US" dirty="0"/>
              <a:t>What is an individual condition vs. joint condition? </a:t>
            </a:r>
          </a:p>
          <a:p>
            <a:r>
              <a:rPr lang="en-US" dirty="0"/>
              <a:t>What did the authors predict? </a:t>
            </a:r>
          </a:p>
          <a:p>
            <a:r>
              <a:rPr lang="en-US" dirty="0"/>
              <a:t>Briefly describe Experiment 1. </a:t>
            </a:r>
          </a:p>
          <a:p>
            <a:r>
              <a:rPr lang="en-US" dirty="0"/>
              <a:t>How many participants? </a:t>
            </a:r>
          </a:p>
          <a:p>
            <a:r>
              <a:rPr lang="en-US" dirty="0"/>
              <a:t>What did the stimulus look like? </a:t>
            </a:r>
          </a:p>
          <a:p>
            <a:r>
              <a:rPr lang="en-US" dirty="0"/>
              <a:t>What were targets? </a:t>
            </a:r>
          </a:p>
          <a:p>
            <a:r>
              <a:rPr lang="en-US" dirty="0"/>
              <a:t>What were response keys? </a:t>
            </a:r>
          </a:p>
          <a:p>
            <a:r>
              <a:rPr lang="en-US" dirty="0"/>
              <a:t>There are several results listed, pick one and explain what they found</a:t>
            </a:r>
          </a:p>
        </p:txBody>
      </p:sp>
      <p:sp>
        <p:nvSpPr>
          <p:cNvPr id="4" name="TextBox 3"/>
          <p:cNvSpPr txBox="1"/>
          <p:nvPr/>
        </p:nvSpPr>
        <p:spPr>
          <a:xfrm>
            <a:off x="8462356" y="1392826"/>
            <a:ext cx="3807229" cy="400110"/>
          </a:xfrm>
          <a:prstGeom prst="rect">
            <a:avLst/>
          </a:prstGeom>
          <a:noFill/>
        </p:spPr>
        <p:txBody>
          <a:bodyPr wrap="square" rtlCol="0">
            <a:spAutoFit/>
          </a:bodyPr>
          <a:lstStyle/>
          <a:p>
            <a:r>
              <a:rPr lang="en-US" sz="2000" dirty="0" err="1">
                <a:solidFill>
                  <a:schemeClr val="bg1"/>
                </a:solidFill>
              </a:rPr>
              <a:t>Atmaca</a:t>
            </a:r>
            <a:r>
              <a:rPr lang="en-US" sz="2000" dirty="0">
                <a:solidFill>
                  <a:schemeClr val="bg1"/>
                </a:solidFill>
              </a:rPr>
              <a:t>, </a:t>
            </a:r>
            <a:r>
              <a:rPr lang="en-US" sz="2000" dirty="0" err="1">
                <a:solidFill>
                  <a:schemeClr val="bg1"/>
                </a:solidFill>
              </a:rPr>
              <a:t>Sebanz</a:t>
            </a:r>
            <a:r>
              <a:rPr lang="en-US" sz="2000" dirty="0">
                <a:solidFill>
                  <a:schemeClr val="bg1"/>
                </a:solidFill>
              </a:rPr>
              <a:t>, </a:t>
            </a:r>
            <a:r>
              <a:rPr lang="en-US" sz="2000" dirty="0" err="1">
                <a:solidFill>
                  <a:schemeClr val="bg1"/>
                </a:solidFill>
              </a:rPr>
              <a:t>Knoblich</a:t>
            </a:r>
            <a:r>
              <a:rPr lang="en-US" sz="2000" dirty="0">
                <a:solidFill>
                  <a:schemeClr val="bg1"/>
                </a:solidFill>
              </a:rPr>
              <a:t> (2011)</a:t>
            </a:r>
            <a:endParaRPr lang="en-AU" sz="2000" dirty="0">
              <a:solidFill>
                <a:schemeClr val="bg1"/>
              </a:solidFill>
            </a:endParaRPr>
          </a:p>
        </p:txBody>
      </p:sp>
    </p:spTree>
    <p:extLst>
      <p:ext uri="{BB962C8B-B14F-4D97-AF65-F5344CB8AC3E}">
        <p14:creationId xmlns:p14="http://schemas.microsoft.com/office/powerpoint/2010/main" val="3378445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E80-0FAF-1049-B004-3B7A7971635A}"/>
              </a:ext>
            </a:extLst>
          </p:cNvPr>
          <p:cNvSpPr>
            <a:spLocks noGrp="1"/>
          </p:cNvSpPr>
          <p:nvPr>
            <p:ph type="title"/>
          </p:nvPr>
        </p:nvSpPr>
        <p:spPr/>
        <p:txBody>
          <a:bodyPr/>
          <a:lstStyle/>
          <a:p>
            <a:r>
              <a:rPr lang="en-US" b="1" dirty="0"/>
              <a:t>Flanker task</a:t>
            </a:r>
          </a:p>
        </p:txBody>
      </p:sp>
      <p:sp>
        <p:nvSpPr>
          <p:cNvPr id="3" name="Content Placeholder 2">
            <a:extLst>
              <a:ext uri="{FF2B5EF4-FFF2-40B4-BE49-F238E27FC236}">
                <a16:creationId xmlns:a16="http://schemas.microsoft.com/office/drawing/2014/main" id="{3883D874-DB36-DB42-AF4A-D8D1633A74BB}"/>
              </a:ext>
            </a:extLst>
          </p:cNvPr>
          <p:cNvSpPr>
            <a:spLocks noGrp="1"/>
          </p:cNvSpPr>
          <p:nvPr>
            <p:ph idx="1"/>
          </p:nvPr>
        </p:nvSpPr>
        <p:spPr/>
        <p:txBody>
          <a:bodyPr>
            <a:normAutofit fontScale="92500" lnSpcReduction="20000"/>
          </a:bodyPr>
          <a:lstStyle/>
          <a:p>
            <a:r>
              <a:rPr lang="en-US" dirty="0"/>
              <a:t>What is “social facilitation”? A phenomenon that people perform simple tasks more quickly in the mere presence of others</a:t>
            </a:r>
          </a:p>
          <a:p>
            <a:r>
              <a:rPr lang="en-US" dirty="0"/>
              <a:t>Are people faster/slower and more/less accurate when they see someone else performing the same action? faster and more accurate</a:t>
            </a:r>
          </a:p>
          <a:p>
            <a:pPr lvl="1"/>
            <a:r>
              <a:rPr lang="en-US" dirty="0"/>
              <a:t>What about if someone else is performing the opposite action? Slower and less accurate</a:t>
            </a:r>
          </a:p>
          <a:p>
            <a:r>
              <a:rPr lang="en-US" dirty="0"/>
              <a:t>What is “task co-representation” and “shared task representation”? The idea that one person is responsible for his/her part as well as the co-actor’s</a:t>
            </a:r>
          </a:p>
          <a:p>
            <a:r>
              <a:rPr lang="en-US" dirty="0"/>
              <a:t>What is S-R? stimulus-response</a:t>
            </a:r>
          </a:p>
          <a:p>
            <a:r>
              <a:rPr lang="en-US" dirty="0"/>
              <a:t>What is SNARC? Spatial-numerical association of response codes. People respond faster to small numbers (0-4) on the left side of space and faster to large numbers (6-9) on the right side</a:t>
            </a:r>
          </a:p>
          <a:p>
            <a:r>
              <a:rPr lang="en-US" dirty="0"/>
              <a:t>What is a neutral trial on the flanker task? When the flanked letters are an arbitrary letter and not one of the possible response buttons</a:t>
            </a:r>
          </a:p>
        </p:txBody>
      </p:sp>
      <p:sp>
        <p:nvSpPr>
          <p:cNvPr id="4" name="TextBox 3"/>
          <p:cNvSpPr txBox="1"/>
          <p:nvPr/>
        </p:nvSpPr>
        <p:spPr>
          <a:xfrm>
            <a:off x="8462356" y="1392826"/>
            <a:ext cx="3807229" cy="400110"/>
          </a:xfrm>
          <a:prstGeom prst="rect">
            <a:avLst/>
          </a:prstGeom>
          <a:noFill/>
        </p:spPr>
        <p:txBody>
          <a:bodyPr wrap="square" rtlCol="0">
            <a:spAutoFit/>
          </a:bodyPr>
          <a:lstStyle/>
          <a:p>
            <a:r>
              <a:rPr lang="en-US" sz="2000" dirty="0" err="1">
                <a:solidFill>
                  <a:schemeClr val="bg1"/>
                </a:solidFill>
              </a:rPr>
              <a:t>Atmaca</a:t>
            </a:r>
            <a:r>
              <a:rPr lang="en-US" sz="2000" dirty="0">
                <a:solidFill>
                  <a:schemeClr val="bg1"/>
                </a:solidFill>
              </a:rPr>
              <a:t>, </a:t>
            </a:r>
            <a:r>
              <a:rPr lang="en-US" sz="2000" dirty="0" err="1">
                <a:solidFill>
                  <a:schemeClr val="bg1"/>
                </a:solidFill>
              </a:rPr>
              <a:t>Sebanz</a:t>
            </a:r>
            <a:r>
              <a:rPr lang="en-US" sz="2000" dirty="0">
                <a:solidFill>
                  <a:schemeClr val="bg1"/>
                </a:solidFill>
              </a:rPr>
              <a:t>, </a:t>
            </a:r>
            <a:r>
              <a:rPr lang="en-US" sz="2000" dirty="0" err="1">
                <a:solidFill>
                  <a:schemeClr val="bg1"/>
                </a:solidFill>
              </a:rPr>
              <a:t>Knoblich</a:t>
            </a:r>
            <a:r>
              <a:rPr lang="en-US" sz="2000" dirty="0">
                <a:solidFill>
                  <a:schemeClr val="bg1"/>
                </a:solidFill>
              </a:rPr>
              <a:t> (2011)</a:t>
            </a:r>
            <a:endParaRPr lang="en-AU" sz="2000" dirty="0">
              <a:solidFill>
                <a:schemeClr val="bg1"/>
              </a:solidFill>
            </a:endParaRPr>
          </a:p>
        </p:txBody>
      </p:sp>
    </p:spTree>
    <p:extLst>
      <p:ext uri="{BB962C8B-B14F-4D97-AF65-F5344CB8AC3E}">
        <p14:creationId xmlns:p14="http://schemas.microsoft.com/office/powerpoint/2010/main" val="1050019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E80-0FAF-1049-B004-3B7A7971635A}"/>
              </a:ext>
            </a:extLst>
          </p:cNvPr>
          <p:cNvSpPr>
            <a:spLocks noGrp="1"/>
          </p:cNvSpPr>
          <p:nvPr>
            <p:ph type="title"/>
          </p:nvPr>
        </p:nvSpPr>
        <p:spPr/>
        <p:txBody>
          <a:bodyPr/>
          <a:lstStyle/>
          <a:p>
            <a:r>
              <a:rPr lang="en-US" b="1" dirty="0"/>
              <a:t>Flanker task</a:t>
            </a:r>
          </a:p>
        </p:txBody>
      </p:sp>
      <p:sp>
        <p:nvSpPr>
          <p:cNvPr id="3" name="Content Placeholder 2">
            <a:extLst>
              <a:ext uri="{FF2B5EF4-FFF2-40B4-BE49-F238E27FC236}">
                <a16:creationId xmlns:a16="http://schemas.microsoft.com/office/drawing/2014/main" id="{3883D874-DB36-DB42-AF4A-D8D1633A74BB}"/>
              </a:ext>
            </a:extLst>
          </p:cNvPr>
          <p:cNvSpPr>
            <a:spLocks noGrp="1"/>
          </p:cNvSpPr>
          <p:nvPr>
            <p:ph idx="1"/>
          </p:nvPr>
        </p:nvSpPr>
        <p:spPr>
          <a:xfrm>
            <a:off x="1202919" y="2011680"/>
            <a:ext cx="9784080" cy="4572000"/>
          </a:xfrm>
        </p:spPr>
        <p:txBody>
          <a:bodyPr>
            <a:normAutofit fontScale="85000" lnSpcReduction="20000"/>
          </a:bodyPr>
          <a:lstStyle/>
          <a:p>
            <a:r>
              <a:rPr lang="en-US" dirty="0"/>
              <a:t>Order from fastest RT to slowest (prediction): Neutral, compatible, incompatible, identical</a:t>
            </a:r>
          </a:p>
          <a:p>
            <a:pPr lvl="1"/>
            <a:r>
              <a:rPr lang="en-US" dirty="0"/>
              <a:t>Identical, compatible, neutral, incompatible</a:t>
            </a:r>
          </a:p>
          <a:p>
            <a:r>
              <a:rPr lang="en-US" dirty="0"/>
              <a:t>What is an individual condition vs. joint condition? Individual – completes a go/no-go task on their own. Joint – next to a co-actor</a:t>
            </a:r>
          </a:p>
          <a:p>
            <a:r>
              <a:rPr lang="en-US" dirty="0"/>
              <a:t>What did the authors predict? Larger difference between RTs on incompatible trials and all other trails in the joint condition compared to individual condition </a:t>
            </a:r>
          </a:p>
          <a:p>
            <a:r>
              <a:rPr lang="en-US" dirty="0"/>
              <a:t>Briefly describe Experiment 1. Flanker task with letters. Joint condition – two people did the task where each responded to 2/4 targets by pressing a single response key (individual – just on their own)</a:t>
            </a:r>
          </a:p>
          <a:p>
            <a:r>
              <a:rPr lang="en-US" dirty="0"/>
              <a:t>How many participants? 48 students</a:t>
            </a:r>
          </a:p>
          <a:p>
            <a:r>
              <a:rPr lang="en-US" dirty="0"/>
              <a:t>What did the stimulus look like? Array of 5 letters with the target letter in the middle</a:t>
            </a:r>
          </a:p>
          <a:p>
            <a:r>
              <a:rPr lang="en-US" dirty="0"/>
              <a:t>What were targets? H K S C</a:t>
            </a:r>
          </a:p>
          <a:p>
            <a:r>
              <a:rPr lang="en-US" dirty="0"/>
              <a:t>What were response keys? One key = H and K. other key = S and C</a:t>
            </a:r>
          </a:p>
          <a:p>
            <a:r>
              <a:rPr lang="en-US" dirty="0"/>
              <a:t>There are several results listed, pick one and explain what they found</a:t>
            </a:r>
          </a:p>
        </p:txBody>
      </p:sp>
      <p:sp>
        <p:nvSpPr>
          <p:cNvPr id="4" name="TextBox 3"/>
          <p:cNvSpPr txBox="1"/>
          <p:nvPr/>
        </p:nvSpPr>
        <p:spPr>
          <a:xfrm>
            <a:off x="8462356" y="1392826"/>
            <a:ext cx="3807229" cy="400110"/>
          </a:xfrm>
          <a:prstGeom prst="rect">
            <a:avLst/>
          </a:prstGeom>
          <a:noFill/>
        </p:spPr>
        <p:txBody>
          <a:bodyPr wrap="square" rtlCol="0">
            <a:spAutoFit/>
          </a:bodyPr>
          <a:lstStyle/>
          <a:p>
            <a:r>
              <a:rPr lang="en-US" sz="2000" dirty="0" err="1">
                <a:solidFill>
                  <a:schemeClr val="bg1"/>
                </a:solidFill>
              </a:rPr>
              <a:t>Atmaca</a:t>
            </a:r>
            <a:r>
              <a:rPr lang="en-US" sz="2000" dirty="0">
                <a:solidFill>
                  <a:schemeClr val="bg1"/>
                </a:solidFill>
              </a:rPr>
              <a:t>, </a:t>
            </a:r>
            <a:r>
              <a:rPr lang="en-US" sz="2000" dirty="0" err="1">
                <a:solidFill>
                  <a:schemeClr val="bg1"/>
                </a:solidFill>
              </a:rPr>
              <a:t>Sebanz</a:t>
            </a:r>
            <a:r>
              <a:rPr lang="en-US" sz="2000" dirty="0">
                <a:solidFill>
                  <a:schemeClr val="bg1"/>
                </a:solidFill>
              </a:rPr>
              <a:t>, </a:t>
            </a:r>
            <a:r>
              <a:rPr lang="en-US" sz="2000" dirty="0" err="1">
                <a:solidFill>
                  <a:schemeClr val="bg1"/>
                </a:solidFill>
              </a:rPr>
              <a:t>Knoblich</a:t>
            </a:r>
            <a:r>
              <a:rPr lang="en-US" sz="2000" dirty="0">
                <a:solidFill>
                  <a:schemeClr val="bg1"/>
                </a:solidFill>
              </a:rPr>
              <a:t> (2011)</a:t>
            </a:r>
            <a:endParaRPr lang="en-AU" sz="2000" dirty="0">
              <a:solidFill>
                <a:schemeClr val="bg1"/>
              </a:solidFill>
            </a:endParaRPr>
          </a:p>
        </p:txBody>
      </p:sp>
    </p:spTree>
    <p:extLst>
      <p:ext uri="{BB962C8B-B14F-4D97-AF65-F5344CB8AC3E}">
        <p14:creationId xmlns:p14="http://schemas.microsoft.com/office/powerpoint/2010/main" val="490425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E80-0FAF-1049-B004-3B7A7971635A}"/>
              </a:ext>
            </a:extLst>
          </p:cNvPr>
          <p:cNvSpPr>
            <a:spLocks noGrp="1"/>
          </p:cNvSpPr>
          <p:nvPr>
            <p:ph type="title"/>
          </p:nvPr>
        </p:nvSpPr>
        <p:spPr/>
        <p:txBody>
          <a:bodyPr/>
          <a:lstStyle/>
          <a:p>
            <a:r>
              <a:rPr lang="en-US" b="1" dirty="0"/>
              <a:t>Flanker task Discussion</a:t>
            </a:r>
          </a:p>
        </p:txBody>
      </p:sp>
      <p:sp>
        <p:nvSpPr>
          <p:cNvPr id="3" name="Content Placeholder 2">
            <a:extLst>
              <a:ext uri="{FF2B5EF4-FFF2-40B4-BE49-F238E27FC236}">
                <a16:creationId xmlns:a16="http://schemas.microsoft.com/office/drawing/2014/main" id="{3883D874-DB36-DB42-AF4A-D8D1633A74BB}"/>
              </a:ext>
            </a:extLst>
          </p:cNvPr>
          <p:cNvSpPr>
            <a:spLocks noGrp="1"/>
          </p:cNvSpPr>
          <p:nvPr>
            <p:ph idx="1"/>
          </p:nvPr>
        </p:nvSpPr>
        <p:spPr>
          <a:xfrm>
            <a:off x="1202919" y="2011680"/>
            <a:ext cx="4893081" cy="4206240"/>
          </a:xfrm>
        </p:spPr>
        <p:txBody>
          <a:bodyPr>
            <a:normAutofit lnSpcReduction="10000"/>
          </a:bodyPr>
          <a:lstStyle/>
          <a:p>
            <a:pPr marL="0" indent="0">
              <a:buNone/>
            </a:pPr>
            <a:r>
              <a:rPr lang="en-US" sz="2400" dirty="0"/>
              <a:t>Incompatible trials, on average, took longer</a:t>
            </a:r>
          </a:p>
          <a:p>
            <a:pPr marL="0" indent="0">
              <a:buNone/>
            </a:pPr>
            <a:endParaRPr lang="en-US" sz="2400" dirty="0"/>
          </a:p>
          <a:p>
            <a:pPr marL="0" indent="0">
              <a:buNone/>
            </a:pPr>
            <a:r>
              <a:rPr lang="en-US" sz="2400" dirty="0"/>
              <a:t>There appears to be a larger difference in RTs between baseline and incompatible in the joint condition </a:t>
            </a:r>
          </a:p>
          <a:p>
            <a:pPr marL="0" indent="0">
              <a:buNone/>
            </a:pPr>
            <a:endParaRPr lang="en-US" sz="2400" dirty="0"/>
          </a:p>
          <a:p>
            <a:pPr marL="0" indent="0">
              <a:buNone/>
            </a:pPr>
            <a:r>
              <a:rPr lang="en-US" sz="2400" dirty="0"/>
              <a:t>Faster RTs for baseline in the joint condition compared to the individual condition </a:t>
            </a:r>
          </a:p>
        </p:txBody>
      </p:sp>
      <p:pic>
        <p:nvPicPr>
          <p:cNvPr id="5" name="Picture 4"/>
          <p:cNvPicPr>
            <a:picLocks noChangeAspect="1"/>
          </p:cNvPicPr>
          <p:nvPr/>
        </p:nvPicPr>
        <p:blipFill>
          <a:blip r:embed="rId2"/>
          <a:stretch>
            <a:fillRect/>
          </a:stretch>
        </p:blipFill>
        <p:spPr>
          <a:xfrm>
            <a:off x="6313411" y="2011680"/>
            <a:ext cx="5699295" cy="4562144"/>
          </a:xfrm>
          <a:prstGeom prst="rect">
            <a:avLst/>
          </a:prstGeom>
        </p:spPr>
      </p:pic>
    </p:spTree>
    <p:extLst>
      <p:ext uri="{BB962C8B-B14F-4D97-AF65-F5344CB8AC3E}">
        <p14:creationId xmlns:p14="http://schemas.microsoft.com/office/powerpoint/2010/main" val="1020259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E80-0FAF-1049-B004-3B7A7971635A}"/>
              </a:ext>
            </a:extLst>
          </p:cNvPr>
          <p:cNvSpPr>
            <a:spLocks noGrp="1"/>
          </p:cNvSpPr>
          <p:nvPr>
            <p:ph type="title"/>
          </p:nvPr>
        </p:nvSpPr>
        <p:spPr/>
        <p:txBody>
          <a:bodyPr/>
          <a:lstStyle/>
          <a:p>
            <a:r>
              <a:rPr lang="en-US" b="1" dirty="0"/>
              <a:t>Flanker task Discussion</a:t>
            </a:r>
          </a:p>
        </p:txBody>
      </p:sp>
      <p:sp>
        <p:nvSpPr>
          <p:cNvPr id="3" name="Content Placeholder 2">
            <a:extLst>
              <a:ext uri="{FF2B5EF4-FFF2-40B4-BE49-F238E27FC236}">
                <a16:creationId xmlns:a16="http://schemas.microsoft.com/office/drawing/2014/main" id="{3883D874-DB36-DB42-AF4A-D8D1633A74BB}"/>
              </a:ext>
            </a:extLst>
          </p:cNvPr>
          <p:cNvSpPr>
            <a:spLocks noGrp="1"/>
          </p:cNvSpPr>
          <p:nvPr>
            <p:ph idx="1"/>
          </p:nvPr>
        </p:nvSpPr>
        <p:spPr/>
        <p:txBody>
          <a:bodyPr>
            <a:normAutofit/>
          </a:bodyPr>
          <a:lstStyle/>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72D4DAE7-3DC0-CE41-9344-333749F22559}"/>
              </a:ext>
            </a:extLst>
          </p:cNvPr>
          <p:cNvSpPr txBox="1"/>
          <p:nvPr/>
        </p:nvSpPr>
        <p:spPr>
          <a:xfrm>
            <a:off x="1818794" y="2837527"/>
            <a:ext cx="8552329" cy="193899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4000" dirty="0"/>
              <a:t>Stroop Task:</a:t>
            </a:r>
          </a:p>
          <a:p>
            <a:pPr algn="ctr"/>
            <a:r>
              <a:rPr lang="en-US" sz="4000" dirty="0"/>
              <a:t>Say </a:t>
            </a:r>
            <a:r>
              <a:rPr lang="en-US" sz="4000" b="1" i="1" dirty="0"/>
              <a:t>the color of the word </a:t>
            </a:r>
            <a:r>
              <a:rPr lang="en-US" sz="4000" dirty="0"/>
              <a:t>out loud as quickly as possible  </a:t>
            </a:r>
          </a:p>
        </p:txBody>
      </p:sp>
    </p:spTree>
    <p:extLst>
      <p:ext uri="{BB962C8B-B14F-4D97-AF65-F5344CB8AC3E}">
        <p14:creationId xmlns:p14="http://schemas.microsoft.com/office/powerpoint/2010/main" val="3223479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30" name="Rectangle 72">
            <a:extLst>
              <a:ext uri="{FF2B5EF4-FFF2-40B4-BE49-F238E27FC236}">
                <a16:creationId xmlns:a16="http://schemas.microsoft.com/office/drawing/2014/main" id="{E6E37985-09B8-4F09-93C7-44CB3EDE5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6198"/>
            <a:ext cx="12192000" cy="600560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00EC465A-3E5D-4BBF-B874-ABFB8D8F02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08369" y="745236"/>
            <a:ext cx="9175261" cy="536752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CEB8ADDD-3F13-4EC6-AB24-F4782278B2F1}"/>
              </a:ext>
            </a:extLst>
          </p:cNvPr>
          <p:cNvSpPr/>
          <p:nvPr/>
        </p:nvSpPr>
        <p:spPr>
          <a:xfrm>
            <a:off x="1048871" y="3239575"/>
            <a:ext cx="9923929" cy="299089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49225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30" name="Rectangle 72">
            <a:extLst>
              <a:ext uri="{FF2B5EF4-FFF2-40B4-BE49-F238E27FC236}">
                <a16:creationId xmlns:a16="http://schemas.microsoft.com/office/drawing/2014/main" id="{E6E37985-09B8-4F09-93C7-44CB3EDE5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6198"/>
            <a:ext cx="12192000" cy="600560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00EC465A-3E5D-4BBF-B874-ABFB8D8F02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08369" y="745236"/>
            <a:ext cx="9175261" cy="536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624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E19B-C898-5743-AA4F-1DDA914D98A0}"/>
              </a:ext>
            </a:extLst>
          </p:cNvPr>
          <p:cNvSpPr>
            <a:spLocks noGrp="1"/>
          </p:cNvSpPr>
          <p:nvPr>
            <p:ph type="title"/>
          </p:nvPr>
        </p:nvSpPr>
        <p:spPr>
          <a:xfrm>
            <a:off x="1202919" y="284176"/>
            <a:ext cx="9784080" cy="1508760"/>
          </a:xfrm>
        </p:spPr>
        <p:txBody>
          <a:bodyPr>
            <a:normAutofit/>
          </a:bodyPr>
          <a:lstStyle/>
          <a:p>
            <a:r>
              <a:rPr lang="en-US" b="1" dirty="0"/>
              <a:t>Goals</a:t>
            </a:r>
          </a:p>
        </p:txBody>
      </p:sp>
      <p:pic>
        <p:nvPicPr>
          <p:cNvPr id="16" name="Picture 15">
            <a:extLst>
              <a:ext uri="{FF2B5EF4-FFF2-40B4-BE49-F238E27FC236}">
                <a16:creationId xmlns:a16="http://schemas.microsoft.com/office/drawing/2014/main" id="{427D0FD1-7FFA-49BB-B4B6-3566354F9A72}"/>
              </a:ext>
            </a:extLst>
          </p:cNvPr>
          <p:cNvPicPr>
            <a:picLocks noChangeAspect="1"/>
          </p:cNvPicPr>
          <p:nvPr/>
        </p:nvPicPr>
        <p:blipFill rotWithShape="1">
          <a:blip r:embed="rId2"/>
          <a:srcRect l="13286" r="29156" b="-2"/>
          <a:stretch/>
        </p:blipFill>
        <p:spPr>
          <a:xfrm>
            <a:off x="483" y="1822028"/>
            <a:ext cx="4342417" cy="5035972"/>
          </a:xfrm>
          <a:prstGeom prst="rect">
            <a:avLst/>
          </a:prstGeom>
        </p:spPr>
      </p:pic>
      <p:sp>
        <p:nvSpPr>
          <p:cNvPr id="3" name="Content Placeholder 2">
            <a:extLst>
              <a:ext uri="{FF2B5EF4-FFF2-40B4-BE49-F238E27FC236}">
                <a16:creationId xmlns:a16="http://schemas.microsoft.com/office/drawing/2014/main" id="{BC5F2F17-07C6-C341-8825-A9BA57BA90EF}"/>
              </a:ext>
            </a:extLst>
          </p:cNvPr>
          <p:cNvSpPr>
            <a:spLocks noGrp="1"/>
          </p:cNvSpPr>
          <p:nvPr>
            <p:ph idx="1"/>
          </p:nvPr>
        </p:nvSpPr>
        <p:spPr>
          <a:xfrm>
            <a:off x="4772025" y="2011680"/>
            <a:ext cx="6524625" cy="4206240"/>
          </a:xfrm>
        </p:spPr>
        <p:txBody>
          <a:bodyPr>
            <a:normAutofit/>
          </a:bodyPr>
          <a:lstStyle/>
          <a:p>
            <a:pPr marL="0" indent="0">
              <a:buNone/>
            </a:pPr>
            <a:r>
              <a:rPr lang="en-US" dirty="0"/>
              <a:t>Have a solid understanding of each cognitive tasks used in our experiment</a:t>
            </a:r>
          </a:p>
          <a:p>
            <a:pPr lvl="1"/>
            <a:r>
              <a:rPr lang="en-US" dirty="0"/>
              <a:t>Cognitive Reflection Test</a:t>
            </a:r>
          </a:p>
          <a:p>
            <a:pPr lvl="1"/>
            <a:r>
              <a:rPr lang="en-US" dirty="0"/>
              <a:t>Flanker Task</a:t>
            </a:r>
          </a:p>
          <a:p>
            <a:pPr lvl="1"/>
            <a:r>
              <a:rPr lang="en-US" dirty="0"/>
              <a:t>Random Dot Motion Paradigm </a:t>
            </a:r>
          </a:p>
          <a:p>
            <a:pPr marL="0" indent="0">
              <a:buNone/>
            </a:pPr>
            <a:r>
              <a:rPr lang="en-US" dirty="0"/>
              <a:t>Have a solid understanding of the surveys </a:t>
            </a:r>
          </a:p>
          <a:p>
            <a:pPr lvl="1"/>
            <a:r>
              <a:rPr lang="en-US" dirty="0"/>
              <a:t>Impulsivity</a:t>
            </a:r>
          </a:p>
          <a:p>
            <a:pPr lvl="1"/>
            <a:r>
              <a:rPr lang="en-US" dirty="0"/>
              <a:t>Self-Control</a:t>
            </a:r>
          </a:p>
          <a:p>
            <a:pPr lvl="1"/>
            <a:r>
              <a:rPr lang="en-US" dirty="0"/>
              <a:t>Big 5</a:t>
            </a:r>
          </a:p>
          <a:p>
            <a:pPr marL="0" indent="0">
              <a:buNone/>
            </a:pPr>
            <a:r>
              <a:rPr lang="en-US" dirty="0"/>
              <a:t>Understand </a:t>
            </a:r>
            <a:r>
              <a:rPr lang="en-US"/>
              <a:t>the concept of reverse </a:t>
            </a:r>
            <a:r>
              <a:rPr lang="en-US" dirty="0"/>
              <a:t>coding</a:t>
            </a:r>
          </a:p>
          <a:p>
            <a:pPr lvl="1"/>
            <a:endParaRPr lang="en-US" dirty="0"/>
          </a:p>
          <a:p>
            <a:pPr lvl="1"/>
            <a:endParaRPr lang="en-US" dirty="0"/>
          </a:p>
          <a:p>
            <a:endParaRPr lang="en-US" dirty="0"/>
          </a:p>
          <a:p>
            <a:pPr marL="0" indent="0">
              <a:buNone/>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4206667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E80-0FAF-1049-B004-3B7A7971635A}"/>
              </a:ext>
            </a:extLst>
          </p:cNvPr>
          <p:cNvSpPr>
            <a:spLocks noGrp="1"/>
          </p:cNvSpPr>
          <p:nvPr>
            <p:ph type="title"/>
          </p:nvPr>
        </p:nvSpPr>
        <p:spPr>
          <a:xfrm>
            <a:off x="1202919" y="284176"/>
            <a:ext cx="9784080" cy="1508760"/>
          </a:xfrm>
        </p:spPr>
        <p:txBody>
          <a:bodyPr>
            <a:normAutofit/>
          </a:bodyPr>
          <a:lstStyle/>
          <a:p>
            <a:r>
              <a:rPr lang="en-US" b="1" dirty="0"/>
              <a:t>Flanker task Discussion</a:t>
            </a:r>
          </a:p>
        </p:txBody>
      </p:sp>
      <p:pic>
        <p:nvPicPr>
          <p:cNvPr id="4" name="Picture 3">
            <a:extLst>
              <a:ext uri="{FF2B5EF4-FFF2-40B4-BE49-F238E27FC236}">
                <a16:creationId xmlns:a16="http://schemas.microsoft.com/office/drawing/2014/main" id="{79D5AF1A-9E55-D74C-900B-B762B3670BB6}"/>
              </a:ext>
            </a:extLst>
          </p:cNvPr>
          <p:cNvPicPr>
            <a:picLocks noChangeAspect="1"/>
          </p:cNvPicPr>
          <p:nvPr/>
        </p:nvPicPr>
        <p:blipFill rotWithShape="1">
          <a:blip r:embed="rId2"/>
          <a:srcRect r="-1" b="3319"/>
          <a:stretch/>
        </p:blipFill>
        <p:spPr>
          <a:xfrm>
            <a:off x="7847215" y="4339166"/>
            <a:ext cx="4342220" cy="2518835"/>
          </a:xfrm>
          <a:prstGeom prst="rect">
            <a:avLst/>
          </a:prstGeom>
        </p:spPr>
      </p:pic>
      <p:pic>
        <p:nvPicPr>
          <p:cNvPr id="6" name="Picture 5">
            <a:extLst>
              <a:ext uri="{FF2B5EF4-FFF2-40B4-BE49-F238E27FC236}">
                <a16:creationId xmlns:a16="http://schemas.microsoft.com/office/drawing/2014/main" id="{47631858-AEB5-8240-A5A6-A609F2DCF922}"/>
              </a:ext>
            </a:extLst>
          </p:cNvPr>
          <p:cNvPicPr>
            <a:picLocks noChangeAspect="1"/>
          </p:cNvPicPr>
          <p:nvPr/>
        </p:nvPicPr>
        <p:blipFill rotWithShape="1">
          <a:blip r:embed="rId3"/>
          <a:srcRect l="5793" r="2" b="2"/>
          <a:stretch/>
        </p:blipFill>
        <p:spPr>
          <a:xfrm>
            <a:off x="7847215" y="1820334"/>
            <a:ext cx="4342220" cy="2546229"/>
          </a:xfrm>
          <a:prstGeom prst="rect">
            <a:avLst/>
          </a:prstGeom>
        </p:spPr>
      </p:pic>
      <p:sp>
        <p:nvSpPr>
          <p:cNvPr id="10" name="TextBox 9">
            <a:extLst>
              <a:ext uri="{FF2B5EF4-FFF2-40B4-BE49-F238E27FC236}">
                <a16:creationId xmlns:a16="http://schemas.microsoft.com/office/drawing/2014/main" id="{27E0325A-7E64-0F46-921F-AB161F8BF29F}"/>
              </a:ext>
            </a:extLst>
          </p:cNvPr>
          <p:cNvSpPr txBox="1"/>
          <p:nvPr/>
        </p:nvSpPr>
        <p:spPr>
          <a:xfrm>
            <a:off x="1711217" y="3126073"/>
            <a:ext cx="4922665" cy="193899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4000" dirty="0"/>
              <a:t>How are the Stroop and Flanker Tasks similar? </a:t>
            </a:r>
          </a:p>
        </p:txBody>
      </p:sp>
    </p:spTree>
    <p:extLst>
      <p:ext uri="{BB962C8B-B14F-4D97-AF65-F5344CB8AC3E}">
        <p14:creationId xmlns:p14="http://schemas.microsoft.com/office/powerpoint/2010/main" val="2523400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338EF-DD1D-1A49-9C04-8C91CEB9A4FC}"/>
              </a:ext>
            </a:extLst>
          </p:cNvPr>
          <p:cNvSpPr>
            <a:spLocks noGrp="1"/>
          </p:cNvSpPr>
          <p:nvPr>
            <p:ph type="title"/>
          </p:nvPr>
        </p:nvSpPr>
        <p:spPr/>
        <p:txBody>
          <a:bodyPr/>
          <a:lstStyle/>
          <a:p>
            <a:r>
              <a:rPr lang="en-US" b="1" dirty="0"/>
              <a:t>Random dot </a:t>
            </a:r>
            <a:br>
              <a:rPr lang="en-US" b="1" dirty="0"/>
            </a:br>
            <a:r>
              <a:rPr lang="en-US" b="1" dirty="0"/>
              <a:t>motion paradigm</a:t>
            </a:r>
          </a:p>
        </p:txBody>
      </p:sp>
      <p:pic>
        <p:nvPicPr>
          <p:cNvPr id="4" name="Picture 3">
            <a:extLst>
              <a:ext uri="{FF2B5EF4-FFF2-40B4-BE49-F238E27FC236}">
                <a16:creationId xmlns:a16="http://schemas.microsoft.com/office/drawing/2014/main" id="{50D00AF7-3010-5E4E-90ED-213119939E3A}"/>
              </a:ext>
            </a:extLst>
          </p:cNvPr>
          <p:cNvPicPr>
            <a:picLocks noChangeAspect="1"/>
          </p:cNvPicPr>
          <p:nvPr/>
        </p:nvPicPr>
        <p:blipFill>
          <a:blip r:embed="rId2"/>
          <a:stretch>
            <a:fillRect/>
          </a:stretch>
        </p:blipFill>
        <p:spPr>
          <a:xfrm>
            <a:off x="3285992" y="4197368"/>
            <a:ext cx="5620015" cy="2265210"/>
          </a:xfrm>
          <a:prstGeom prst="rect">
            <a:avLst/>
          </a:prstGeom>
        </p:spPr>
      </p:pic>
    </p:spTree>
    <p:extLst>
      <p:ext uri="{BB962C8B-B14F-4D97-AF65-F5344CB8AC3E}">
        <p14:creationId xmlns:p14="http://schemas.microsoft.com/office/powerpoint/2010/main" val="1519138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12511-0BB1-CE4E-A96E-86CF9FCAA46C}"/>
              </a:ext>
            </a:extLst>
          </p:cNvPr>
          <p:cNvSpPr>
            <a:spLocks noGrp="1"/>
          </p:cNvSpPr>
          <p:nvPr>
            <p:ph type="title"/>
          </p:nvPr>
        </p:nvSpPr>
        <p:spPr/>
        <p:txBody>
          <a:bodyPr/>
          <a:lstStyle/>
          <a:p>
            <a:r>
              <a:rPr lang="en-US" b="1" dirty="0"/>
              <a:t>Random dot motion paradigm</a:t>
            </a:r>
          </a:p>
        </p:txBody>
      </p:sp>
      <p:sp>
        <p:nvSpPr>
          <p:cNvPr id="3" name="Content Placeholder 2">
            <a:extLst>
              <a:ext uri="{FF2B5EF4-FFF2-40B4-BE49-F238E27FC236}">
                <a16:creationId xmlns:a16="http://schemas.microsoft.com/office/drawing/2014/main" id="{9595173F-09D9-0543-B3DF-69AF73F95012}"/>
              </a:ext>
            </a:extLst>
          </p:cNvPr>
          <p:cNvSpPr>
            <a:spLocks noGrp="1"/>
          </p:cNvSpPr>
          <p:nvPr>
            <p:ph idx="1"/>
          </p:nvPr>
        </p:nvSpPr>
        <p:spPr/>
        <p:txBody>
          <a:bodyPr>
            <a:normAutofit/>
          </a:bodyPr>
          <a:lstStyle/>
          <a:p>
            <a:r>
              <a:rPr lang="en-US" dirty="0"/>
              <a:t>What is the RDM task? </a:t>
            </a:r>
          </a:p>
          <a:p>
            <a:r>
              <a:rPr lang="en-US" dirty="0"/>
              <a:t>Describe 2 ways you could make the RDM more challenging? </a:t>
            </a:r>
          </a:p>
          <a:p>
            <a:r>
              <a:rPr lang="en-US" dirty="0"/>
              <a:t>What is the speed-accuracy tradeoff (you can google it)? </a:t>
            </a:r>
          </a:p>
          <a:p>
            <a:r>
              <a:rPr lang="en-US" dirty="0"/>
              <a:t>What is RTP? </a:t>
            </a:r>
          </a:p>
          <a:p>
            <a:r>
              <a:rPr lang="en-US" dirty="0"/>
              <a:t>Explain the difference between RDM and RTP?</a:t>
            </a:r>
          </a:p>
          <a:p>
            <a:r>
              <a:rPr lang="en-US" dirty="0"/>
              <a:t>What did participants have to do in this study? </a:t>
            </a:r>
          </a:p>
          <a:p>
            <a:r>
              <a:rPr lang="en-US" dirty="0"/>
              <a:t>Who were the participants? </a:t>
            </a:r>
          </a:p>
        </p:txBody>
      </p:sp>
      <p:sp>
        <p:nvSpPr>
          <p:cNvPr id="4" name="TextBox 3"/>
          <p:cNvSpPr txBox="1"/>
          <p:nvPr/>
        </p:nvSpPr>
        <p:spPr>
          <a:xfrm>
            <a:off x="10033462" y="1392826"/>
            <a:ext cx="2236123" cy="400110"/>
          </a:xfrm>
          <a:prstGeom prst="rect">
            <a:avLst/>
          </a:prstGeom>
          <a:noFill/>
        </p:spPr>
        <p:txBody>
          <a:bodyPr wrap="square" rtlCol="0">
            <a:spAutoFit/>
          </a:bodyPr>
          <a:lstStyle/>
          <a:p>
            <a:r>
              <a:rPr lang="en-US" sz="2000" dirty="0">
                <a:solidFill>
                  <a:schemeClr val="bg1"/>
                </a:solidFill>
              </a:rPr>
              <a:t>Mulder et al. (2013)</a:t>
            </a:r>
            <a:endParaRPr lang="en-AU" sz="2000" dirty="0">
              <a:solidFill>
                <a:schemeClr val="bg1"/>
              </a:solidFill>
            </a:endParaRPr>
          </a:p>
        </p:txBody>
      </p:sp>
    </p:spTree>
    <p:extLst>
      <p:ext uri="{BB962C8B-B14F-4D97-AF65-F5344CB8AC3E}">
        <p14:creationId xmlns:p14="http://schemas.microsoft.com/office/powerpoint/2010/main" val="3757583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12511-0BB1-CE4E-A96E-86CF9FCAA46C}"/>
              </a:ext>
            </a:extLst>
          </p:cNvPr>
          <p:cNvSpPr>
            <a:spLocks noGrp="1"/>
          </p:cNvSpPr>
          <p:nvPr>
            <p:ph type="title"/>
          </p:nvPr>
        </p:nvSpPr>
        <p:spPr/>
        <p:txBody>
          <a:bodyPr/>
          <a:lstStyle/>
          <a:p>
            <a:r>
              <a:rPr lang="en-US" b="1" dirty="0"/>
              <a:t>Random dot motion paradigm</a:t>
            </a:r>
          </a:p>
        </p:txBody>
      </p:sp>
      <p:sp>
        <p:nvSpPr>
          <p:cNvPr id="3" name="Content Placeholder 2">
            <a:extLst>
              <a:ext uri="{FF2B5EF4-FFF2-40B4-BE49-F238E27FC236}">
                <a16:creationId xmlns:a16="http://schemas.microsoft.com/office/drawing/2014/main" id="{9595173F-09D9-0543-B3DF-69AF73F95012}"/>
              </a:ext>
            </a:extLst>
          </p:cNvPr>
          <p:cNvSpPr>
            <a:spLocks noGrp="1"/>
          </p:cNvSpPr>
          <p:nvPr>
            <p:ph idx="1"/>
          </p:nvPr>
        </p:nvSpPr>
        <p:spPr/>
        <p:txBody>
          <a:bodyPr>
            <a:normAutofit/>
          </a:bodyPr>
          <a:lstStyle/>
          <a:p>
            <a:r>
              <a:rPr lang="en-US" dirty="0"/>
              <a:t>What manipulation was used to make the RTP more challenging? </a:t>
            </a:r>
          </a:p>
          <a:p>
            <a:r>
              <a:rPr lang="en-US" dirty="0"/>
              <a:t>In the RTP task, what happened if the participant responded too slowly? </a:t>
            </a:r>
          </a:p>
          <a:p>
            <a:r>
              <a:rPr lang="en-US" dirty="0"/>
              <a:t>To understand the results, look at Figure 3. As best as you can, explain what you see. </a:t>
            </a:r>
          </a:p>
          <a:p>
            <a:r>
              <a:rPr lang="en-US" dirty="0"/>
              <a:t>Are you surprised by these findings? Why or why not</a:t>
            </a:r>
          </a:p>
        </p:txBody>
      </p:sp>
      <p:sp>
        <p:nvSpPr>
          <p:cNvPr id="4" name="TextBox 3"/>
          <p:cNvSpPr txBox="1"/>
          <p:nvPr/>
        </p:nvSpPr>
        <p:spPr>
          <a:xfrm>
            <a:off x="10033462" y="1392826"/>
            <a:ext cx="2236123" cy="400110"/>
          </a:xfrm>
          <a:prstGeom prst="rect">
            <a:avLst/>
          </a:prstGeom>
          <a:noFill/>
        </p:spPr>
        <p:txBody>
          <a:bodyPr wrap="square" rtlCol="0">
            <a:spAutoFit/>
          </a:bodyPr>
          <a:lstStyle/>
          <a:p>
            <a:r>
              <a:rPr lang="en-US" sz="2000" dirty="0">
                <a:solidFill>
                  <a:schemeClr val="bg1"/>
                </a:solidFill>
              </a:rPr>
              <a:t>Mulder et al. (2013)</a:t>
            </a:r>
            <a:endParaRPr lang="en-AU" sz="2000" dirty="0">
              <a:solidFill>
                <a:schemeClr val="bg1"/>
              </a:solidFill>
            </a:endParaRPr>
          </a:p>
        </p:txBody>
      </p:sp>
    </p:spTree>
    <p:extLst>
      <p:ext uri="{BB962C8B-B14F-4D97-AF65-F5344CB8AC3E}">
        <p14:creationId xmlns:p14="http://schemas.microsoft.com/office/powerpoint/2010/main" val="4030678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12511-0BB1-CE4E-A96E-86CF9FCAA46C}"/>
              </a:ext>
            </a:extLst>
          </p:cNvPr>
          <p:cNvSpPr>
            <a:spLocks noGrp="1"/>
          </p:cNvSpPr>
          <p:nvPr>
            <p:ph type="title"/>
          </p:nvPr>
        </p:nvSpPr>
        <p:spPr/>
        <p:txBody>
          <a:bodyPr/>
          <a:lstStyle/>
          <a:p>
            <a:r>
              <a:rPr lang="en-US" b="1" dirty="0"/>
              <a:t>Random dot motion paradigm</a:t>
            </a:r>
          </a:p>
        </p:txBody>
      </p:sp>
      <p:sp>
        <p:nvSpPr>
          <p:cNvPr id="3" name="Content Placeholder 2">
            <a:extLst>
              <a:ext uri="{FF2B5EF4-FFF2-40B4-BE49-F238E27FC236}">
                <a16:creationId xmlns:a16="http://schemas.microsoft.com/office/drawing/2014/main" id="{9595173F-09D9-0543-B3DF-69AF73F95012}"/>
              </a:ext>
            </a:extLst>
          </p:cNvPr>
          <p:cNvSpPr>
            <a:spLocks noGrp="1"/>
          </p:cNvSpPr>
          <p:nvPr>
            <p:ph idx="1"/>
          </p:nvPr>
        </p:nvSpPr>
        <p:spPr/>
        <p:txBody>
          <a:bodyPr>
            <a:normAutofit fontScale="92500"/>
          </a:bodyPr>
          <a:lstStyle/>
          <a:p>
            <a:r>
              <a:rPr lang="en-US" dirty="0"/>
              <a:t>What is the RDM task? Task where participants have to decide as quickly and accurately as possible if a cloud of dots are moving to the right or left</a:t>
            </a:r>
          </a:p>
          <a:p>
            <a:r>
              <a:rPr lang="en-US" dirty="0"/>
              <a:t>Describe 2 ways you could make the RDM more challenging? Changing the number of coherently moving dots (less dots the harder it will be). Making participants respond faster </a:t>
            </a:r>
          </a:p>
          <a:p>
            <a:r>
              <a:rPr lang="en-US" dirty="0"/>
              <a:t>What is the speed-accuracy tradeoff (you can google it)? Speed – go faster but make more errors. Accuracy – go slower but less errors</a:t>
            </a:r>
          </a:p>
          <a:p>
            <a:r>
              <a:rPr lang="en-US" dirty="0"/>
              <a:t>What is RTP? Random-tone pitch – the task the authors designed </a:t>
            </a:r>
          </a:p>
          <a:p>
            <a:r>
              <a:rPr lang="en-US" dirty="0"/>
              <a:t>Explain the difference between RDM and RTP? RDM – visual dots. RTP – auditory sounds</a:t>
            </a:r>
          </a:p>
          <a:p>
            <a:r>
              <a:rPr lang="en-US" dirty="0"/>
              <a:t>What did participants have to do in this study? Decide if a mixture of randomly changing tones moved up or down a pitch scale</a:t>
            </a:r>
          </a:p>
          <a:p>
            <a:r>
              <a:rPr lang="en-US" dirty="0"/>
              <a:t>Who were the participants? The 4 authors</a:t>
            </a:r>
          </a:p>
          <a:p>
            <a:endParaRPr lang="en-US" dirty="0"/>
          </a:p>
        </p:txBody>
      </p:sp>
      <p:sp>
        <p:nvSpPr>
          <p:cNvPr id="4" name="TextBox 3"/>
          <p:cNvSpPr txBox="1"/>
          <p:nvPr/>
        </p:nvSpPr>
        <p:spPr>
          <a:xfrm>
            <a:off x="10033462" y="1392826"/>
            <a:ext cx="2236123" cy="400110"/>
          </a:xfrm>
          <a:prstGeom prst="rect">
            <a:avLst/>
          </a:prstGeom>
          <a:noFill/>
        </p:spPr>
        <p:txBody>
          <a:bodyPr wrap="square" rtlCol="0">
            <a:spAutoFit/>
          </a:bodyPr>
          <a:lstStyle/>
          <a:p>
            <a:r>
              <a:rPr lang="en-US" sz="2000" dirty="0">
                <a:solidFill>
                  <a:schemeClr val="bg1"/>
                </a:solidFill>
              </a:rPr>
              <a:t>Mulder et al. (2013)</a:t>
            </a:r>
            <a:endParaRPr lang="en-AU" sz="2000" dirty="0">
              <a:solidFill>
                <a:schemeClr val="bg1"/>
              </a:solidFill>
            </a:endParaRPr>
          </a:p>
        </p:txBody>
      </p:sp>
    </p:spTree>
    <p:extLst>
      <p:ext uri="{BB962C8B-B14F-4D97-AF65-F5344CB8AC3E}">
        <p14:creationId xmlns:p14="http://schemas.microsoft.com/office/powerpoint/2010/main" val="1147036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12511-0BB1-CE4E-A96E-86CF9FCAA46C}"/>
              </a:ext>
            </a:extLst>
          </p:cNvPr>
          <p:cNvSpPr>
            <a:spLocks noGrp="1"/>
          </p:cNvSpPr>
          <p:nvPr>
            <p:ph type="title"/>
          </p:nvPr>
        </p:nvSpPr>
        <p:spPr/>
        <p:txBody>
          <a:bodyPr/>
          <a:lstStyle/>
          <a:p>
            <a:r>
              <a:rPr lang="en-US" b="1" dirty="0"/>
              <a:t>Random dot motion paradigm</a:t>
            </a:r>
          </a:p>
        </p:txBody>
      </p:sp>
      <p:sp>
        <p:nvSpPr>
          <p:cNvPr id="3" name="Content Placeholder 2">
            <a:extLst>
              <a:ext uri="{FF2B5EF4-FFF2-40B4-BE49-F238E27FC236}">
                <a16:creationId xmlns:a16="http://schemas.microsoft.com/office/drawing/2014/main" id="{9595173F-09D9-0543-B3DF-69AF73F95012}"/>
              </a:ext>
            </a:extLst>
          </p:cNvPr>
          <p:cNvSpPr>
            <a:spLocks noGrp="1"/>
          </p:cNvSpPr>
          <p:nvPr>
            <p:ph idx="1"/>
          </p:nvPr>
        </p:nvSpPr>
        <p:spPr/>
        <p:txBody>
          <a:bodyPr>
            <a:normAutofit lnSpcReduction="10000"/>
          </a:bodyPr>
          <a:lstStyle/>
          <a:p>
            <a:r>
              <a:rPr lang="en-US" dirty="0"/>
              <a:t>What manipulation was used to make the RTP more challenging? Changed the number of coherently changing tones on a pitch scale (0% 5% 10% 20% and 80%)</a:t>
            </a:r>
          </a:p>
          <a:p>
            <a:r>
              <a:rPr lang="en-US" dirty="0"/>
              <a:t>In the RTP task, what happened if the participant responded too slowly? Saw “too slow” and heard a buzz sound</a:t>
            </a:r>
          </a:p>
          <a:p>
            <a:r>
              <a:rPr lang="en-US" dirty="0"/>
              <a:t>To understand the results, look at Figure 3. As best as you can, explain what you see. Every participant’s data for both the RDM and RTP is illustrated. The pattern of data looks similar for auditory and visual. Speed accuracy tradeoff worked – accuracy lines higher for proportion correct and RT (slower and better performance) </a:t>
            </a:r>
          </a:p>
          <a:p>
            <a:r>
              <a:rPr lang="en-US" dirty="0"/>
              <a:t> Are you surprised by these findings? Why or why not? I’m not because the speed accuracy manipulation is usually pretty reliable and they attempted to create an auditory version of the RDM, so the results should be similar to results of the RDM</a:t>
            </a:r>
          </a:p>
        </p:txBody>
      </p:sp>
      <p:sp>
        <p:nvSpPr>
          <p:cNvPr id="4" name="TextBox 3"/>
          <p:cNvSpPr txBox="1"/>
          <p:nvPr/>
        </p:nvSpPr>
        <p:spPr>
          <a:xfrm>
            <a:off x="10033462" y="1392826"/>
            <a:ext cx="2236123" cy="400110"/>
          </a:xfrm>
          <a:prstGeom prst="rect">
            <a:avLst/>
          </a:prstGeom>
          <a:noFill/>
        </p:spPr>
        <p:txBody>
          <a:bodyPr wrap="square" rtlCol="0">
            <a:spAutoFit/>
          </a:bodyPr>
          <a:lstStyle/>
          <a:p>
            <a:r>
              <a:rPr lang="en-US" sz="2000" dirty="0">
                <a:solidFill>
                  <a:schemeClr val="bg1"/>
                </a:solidFill>
              </a:rPr>
              <a:t>Mulder et al. (2013)</a:t>
            </a:r>
            <a:endParaRPr lang="en-AU" sz="2000" dirty="0">
              <a:solidFill>
                <a:schemeClr val="bg1"/>
              </a:solidFill>
            </a:endParaRPr>
          </a:p>
        </p:txBody>
      </p:sp>
    </p:spTree>
    <p:extLst>
      <p:ext uri="{BB962C8B-B14F-4D97-AF65-F5344CB8AC3E}">
        <p14:creationId xmlns:p14="http://schemas.microsoft.com/office/powerpoint/2010/main" val="36488172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949FA5-308C-C54C-ADD4-9958768B7D08}"/>
              </a:ext>
            </a:extLst>
          </p:cNvPr>
          <p:cNvSpPr/>
          <p:nvPr/>
        </p:nvSpPr>
        <p:spPr>
          <a:xfrm>
            <a:off x="7458635" y="0"/>
            <a:ext cx="4733365" cy="6858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B2212511-0BB1-CE4E-A96E-86CF9FCAA46C}"/>
              </a:ext>
            </a:extLst>
          </p:cNvPr>
          <p:cNvSpPr>
            <a:spLocks noGrp="1"/>
          </p:cNvSpPr>
          <p:nvPr>
            <p:ph type="title"/>
          </p:nvPr>
        </p:nvSpPr>
        <p:spPr/>
        <p:txBody>
          <a:bodyPr/>
          <a:lstStyle/>
          <a:p>
            <a:r>
              <a:rPr lang="en-US" b="1" dirty="0"/>
              <a:t>Random dot motion </a:t>
            </a:r>
            <a:br>
              <a:rPr lang="en-US" b="1" dirty="0"/>
            </a:br>
            <a:r>
              <a:rPr lang="en-US" b="1" dirty="0"/>
              <a:t>paradigm Discussion</a:t>
            </a:r>
          </a:p>
        </p:txBody>
      </p:sp>
      <p:sp>
        <p:nvSpPr>
          <p:cNvPr id="3" name="Content Placeholder 2">
            <a:extLst>
              <a:ext uri="{FF2B5EF4-FFF2-40B4-BE49-F238E27FC236}">
                <a16:creationId xmlns:a16="http://schemas.microsoft.com/office/drawing/2014/main" id="{9595173F-09D9-0543-B3DF-69AF73F95012}"/>
              </a:ext>
            </a:extLst>
          </p:cNvPr>
          <p:cNvSpPr>
            <a:spLocks noGrp="1"/>
          </p:cNvSpPr>
          <p:nvPr>
            <p:ph idx="1"/>
          </p:nvPr>
        </p:nvSpPr>
        <p:spPr>
          <a:xfrm>
            <a:off x="1202919" y="2011680"/>
            <a:ext cx="5972991" cy="4206240"/>
          </a:xfrm>
        </p:spPr>
        <p:txBody>
          <a:bodyPr>
            <a:normAutofit/>
          </a:bodyPr>
          <a:lstStyle/>
          <a:p>
            <a:pPr marL="0" indent="0">
              <a:buNone/>
            </a:pPr>
            <a:r>
              <a:rPr lang="en-US" dirty="0"/>
              <a:t>MK, WB, LM, MM – the 4 authors/4 participants</a:t>
            </a:r>
          </a:p>
          <a:p>
            <a:pPr marL="0" indent="0">
              <a:buNone/>
            </a:pPr>
            <a:r>
              <a:rPr lang="en-US" dirty="0"/>
              <a:t>What are advantages/disadvantages to having hundreds of participants vs. 4?</a:t>
            </a:r>
          </a:p>
          <a:p>
            <a:pPr marL="0" indent="0">
              <a:buNone/>
            </a:pPr>
            <a:r>
              <a:rPr lang="en-US" dirty="0"/>
              <a:t>With the accuracy manipulation: participants respond slower, but are more accurate</a:t>
            </a:r>
          </a:p>
          <a:p>
            <a:pPr marL="0" indent="0">
              <a:buNone/>
            </a:pPr>
            <a:r>
              <a:rPr lang="en-US" dirty="0"/>
              <a:t>With the the speed manipulation: participants respond faster, but are less accurate</a:t>
            </a:r>
          </a:p>
          <a:p>
            <a:pPr marL="0" indent="0">
              <a:buNone/>
            </a:pPr>
            <a:r>
              <a:rPr lang="en-US" dirty="0"/>
              <a:t>The pattern of data looks similar for auditory and visual</a:t>
            </a:r>
          </a:p>
          <a:p>
            <a:pPr marL="0" indent="0">
              <a:buNone/>
            </a:pPr>
            <a:endParaRPr lang="en-US" dirty="0"/>
          </a:p>
        </p:txBody>
      </p:sp>
      <p:pic>
        <p:nvPicPr>
          <p:cNvPr id="5" name="Picture 4"/>
          <p:cNvPicPr>
            <a:picLocks noChangeAspect="1"/>
          </p:cNvPicPr>
          <p:nvPr/>
        </p:nvPicPr>
        <p:blipFill>
          <a:blip r:embed="rId3"/>
          <a:stretch>
            <a:fillRect/>
          </a:stretch>
        </p:blipFill>
        <p:spPr>
          <a:xfrm>
            <a:off x="7763434" y="314445"/>
            <a:ext cx="4145841" cy="6229109"/>
          </a:xfrm>
          <a:prstGeom prst="rect">
            <a:avLst/>
          </a:prstGeom>
          <a:ln w="76200">
            <a:solidFill>
              <a:schemeClr val="tx1"/>
            </a:solidFill>
          </a:ln>
        </p:spPr>
      </p:pic>
    </p:spTree>
    <p:extLst>
      <p:ext uri="{BB962C8B-B14F-4D97-AF65-F5344CB8AC3E}">
        <p14:creationId xmlns:p14="http://schemas.microsoft.com/office/powerpoint/2010/main" val="220034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338EF-DD1D-1A49-9C04-8C91CEB9A4FC}"/>
              </a:ext>
            </a:extLst>
          </p:cNvPr>
          <p:cNvSpPr>
            <a:spLocks noGrp="1"/>
          </p:cNvSpPr>
          <p:nvPr>
            <p:ph type="title"/>
          </p:nvPr>
        </p:nvSpPr>
        <p:spPr/>
        <p:txBody>
          <a:bodyPr/>
          <a:lstStyle/>
          <a:p>
            <a:r>
              <a:rPr lang="en-US" b="1" dirty="0"/>
              <a:t>Questionnaires</a:t>
            </a:r>
          </a:p>
        </p:txBody>
      </p:sp>
    </p:spTree>
    <p:extLst>
      <p:ext uri="{BB962C8B-B14F-4D97-AF65-F5344CB8AC3E}">
        <p14:creationId xmlns:p14="http://schemas.microsoft.com/office/powerpoint/2010/main" val="2515422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66C0-7721-7B47-AF2B-6DB83DF25B60}"/>
              </a:ext>
            </a:extLst>
          </p:cNvPr>
          <p:cNvSpPr>
            <a:spLocks noGrp="1"/>
          </p:cNvSpPr>
          <p:nvPr>
            <p:ph type="title"/>
          </p:nvPr>
        </p:nvSpPr>
        <p:spPr/>
        <p:txBody>
          <a:bodyPr/>
          <a:lstStyle/>
          <a:p>
            <a:pPr algn="ctr"/>
            <a:r>
              <a:rPr lang="en-US" b="1" dirty="0"/>
              <a:t>Questionnaires</a:t>
            </a:r>
          </a:p>
        </p:txBody>
      </p:sp>
      <p:graphicFrame>
        <p:nvGraphicFramePr>
          <p:cNvPr id="6" name="Table 5">
            <a:extLst>
              <a:ext uri="{FF2B5EF4-FFF2-40B4-BE49-F238E27FC236}">
                <a16:creationId xmlns:a16="http://schemas.microsoft.com/office/drawing/2014/main" id="{3B6A6D0A-651F-C949-AAA6-C285A9AFBC6D}"/>
              </a:ext>
            </a:extLst>
          </p:cNvPr>
          <p:cNvGraphicFramePr>
            <a:graphicFrameLocks noGrp="1"/>
          </p:cNvGraphicFramePr>
          <p:nvPr>
            <p:extLst>
              <p:ext uri="{D42A27DB-BD31-4B8C-83A1-F6EECF244321}">
                <p14:modId xmlns:p14="http://schemas.microsoft.com/office/powerpoint/2010/main" val="2770627583"/>
              </p:ext>
            </p:extLst>
          </p:nvPr>
        </p:nvGraphicFramePr>
        <p:xfrm>
          <a:off x="387616" y="2067990"/>
          <a:ext cx="3655877" cy="3206184"/>
        </p:xfrm>
        <a:graphic>
          <a:graphicData uri="http://schemas.openxmlformats.org/drawingml/2006/table">
            <a:tbl>
              <a:tblPr firstRow="1" bandRow="1">
                <a:tableStyleId>{5C22544A-7EE6-4342-B048-85BDC9FD1C3A}</a:tableStyleId>
              </a:tblPr>
              <a:tblGrid>
                <a:gridCol w="3655877">
                  <a:extLst>
                    <a:ext uri="{9D8B030D-6E8A-4147-A177-3AD203B41FA5}">
                      <a16:colId xmlns:a16="http://schemas.microsoft.com/office/drawing/2014/main" val="3806652023"/>
                    </a:ext>
                  </a:extLst>
                </a:gridCol>
              </a:tblGrid>
              <a:tr h="5690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Barratt impulsiveness scale (bis) – 30 items</a:t>
                      </a:r>
                    </a:p>
                    <a:p>
                      <a:endParaRPr lang="en-US" sz="2000" dirty="0"/>
                    </a:p>
                  </a:txBody>
                  <a:tcPr/>
                </a:tc>
                <a:extLst>
                  <a:ext uri="{0D108BD9-81ED-4DB2-BD59-A6C34878D82A}">
                    <a16:rowId xmlns:a16="http://schemas.microsoft.com/office/drawing/2014/main" val="2332685911"/>
                  </a:ext>
                </a:extLst>
              </a:tr>
              <a:tr h="509915">
                <a:tc>
                  <a:txBody>
                    <a:bodyPr/>
                    <a:lstStyle/>
                    <a:p>
                      <a:r>
                        <a:rPr lang="en-US" sz="2000" dirty="0"/>
                        <a:t>*I plan tasks carefully</a:t>
                      </a:r>
                    </a:p>
                  </a:txBody>
                  <a:tcPr/>
                </a:tc>
                <a:extLst>
                  <a:ext uri="{0D108BD9-81ED-4DB2-BD59-A6C34878D82A}">
                    <a16:rowId xmlns:a16="http://schemas.microsoft.com/office/drawing/2014/main" val="2988888828"/>
                  </a:ext>
                </a:extLst>
              </a:tr>
              <a:tr h="531016">
                <a:tc>
                  <a:txBody>
                    <a:bodyPr/>
                    <a:lstStyle/>
                    <a:p>
                      <a:r>
                        <a:rPr lang="en-US" sz="2000" dirty="0"/>
                        <a:t>I do things without thinking</a:t>
                      </a:r>
                    </a:p>
                  </a:txBody>
                  <a:tcPr/>
                </a:tc>
                <a:extLst>
                  <a:ext uri="{0D108BD9-81ED-4DB2-BD59-A6C34878D82A}">
                    <a16:rowId xmlns:a16="http://schemas.microsoft.com/office/drawing/2014/main" val="3105879959"/>
                  </a:ext>
                </a:extLst>
              </a:tr>
              <a:tr h="545123">
                <a:tc>
                  <a:txBody>
                    <a:bodyPr/>
                    <a:lstStyle/>
                    <a:p>
                      <a:r>
                        <a:rPr lang="en-US" sz="2000" dirty="0"/>
                        <a:t>*I make-up my mind quickly </a:t>
                      </a:r>
                    </a:p>
                  </a:txBody>
                  <a:tcPr/>
                </a:tc>
                <a:extLst>
                  <a:ext uri="{0D108BD9-81ED-4DB2-BD59-A6C34878D82A}">
                    <a16:rowId xmlns:a16="http://schemas.microsoft.com/office/drawing/2014/main" val="2885461888"/>
                  </a:ext>
                </a:extLst>
              </a:tr>
              <a:tr h="492370">
                <a:tc>
                  <a:txBody>
                    <a:bodyPr/>
                    <a:lstStyle/>
                    <a:p>
                      <a:r>
                        <a:rPr lang="en-US" sz="2000"/>
                        <a:t>*I </a:t>
                      </a:r>
                      <a:r>
                        <a:rPr lang="en-US" sz="2000" dirty="0"/>
                        <a:t>plan trips well ahead of time</a:t>
                      </a:r>
                    </a:p>
                  </a:txBody>
                  <a:tcPr/>
                </a:tc>
                <a:extLst>
                  <a:ext uri="{0D108BD9-81ED-4DB2-BD59-A6C34878D82A}">
                    <a16:rowId xmlns:a16="http://schemas.microsoft.com/office/drawing/2014/main" val="3350324934"/>
                  </a:ext>
                </a:extLst>
              </a:tr>
            </a:tbl>
          </a:graphicData>
        </a:graphic>
      </p:graphicFrame>
      <p:sp>
        <p:nvSpPr>
          <p:cNvPr id="9" name="TextBox 8">
            <a:extLst>
              <a:ext uri="{FF2B5EF4-FFF2-40B4-BE49-F238E27FC236}">
                <a16:creationId xmlns:a16="http://schemas.microsoft.com/office/drawing/2014/main" id="{C801D9F3-C2B5-514E-AA56-CE832B63DD3B}"/>
              </a:ext>
            </a:extLst>
          </p:cNvPr>
          <p:cNvSpPr txBox="1"/>
          <p:nvPr/>
        </p:nvSpPr>
        <p:spPr>
          <a:xfrm>
            <a:off x="387616" y="5549228"/>
            <a:ext cx="3655877" cy="70788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2000" dirty="0"/>
              <a:t>Scale: </a:t>
            </a:r>
            <a:r>
              <a:rPr lang="en-US" sz="2000" i="1" dirty="0"/>
              <a:t>Rare/Never, Occasionally, Often, Almost Always/Always</a:t>
            </a:r>
          </a:p>
        </p:txBody>
      </p:sp>
      <p:graphicFrame>
        <p:nvGraphicFramePr>
          <p:cNvPr id="10" name="Table 9">
            <a:extLst>
              <a:ext uri="{FF2B5EF4-FFF2-40B4-BE49-F238E27FC236}">
                <a16:creationId xmlns:a16="http://schemas.microsoft.com/office/drawing/2014/main" id="{6C9DF814-BF04-9A43-8F3B-52D984E91ABD}"/>
              </a:ext>
            </a:extLst>
          </p:cNvPr>
          <p:cNvGraphicFramePr>
            <a:graphicFrameLocks noGrp="1"/>
          </p:cNvGraphicFramePr>
          <p:nvPr>
            <p:extLst>
              <p:ext uri="{D42A27DB-BD31-4B8C-83A1-F6EECF244321}">
                <p14:modId xmlns:p14="http://schemas.microsoft.com/office/powerpoint/2010/main" val="3059191107"/>
              </p:ext>
            </p:extLst>
          </p:nvPr>
        </p:nvGraphicFramePr>
        <p:xfrm>
          <a:off x="4393615" y="2067990"/>
          <a:ext cx="3655877" cy="3315248"/>
        </p:xfrm>
        <a:graphic>
          <a:graphicData uri="http://schemas.openxmlformats.org/drawingml/2006/table">
            <a:tbl>
              <a:tblPr firstRow="1" bandRow="1">
                <a:tableStyleId>{5C22544A-7EE6-4342-B048-85BDC9FD1C3A}</a:tableStyleId>
              </a:tblPr>
              <a:tblGrid>
                <a:gridCol w="3655877">
                  <a:extLst>
                    <a:ext uri="{9D8B030D-6E8A-4147-A177-3AD203B41FA5}">
                      <a16:colId xmlns:a16="http://schemas.microsoft.com/office/drawing/2014/main" val="3806652023"/>
                    </a:ext>
                  </a:extLst>
                </a:gridCol>
              </a:tblGrid>
              <a:tr h="5690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Self Control Scale –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13 items</a:t>
                      </a:r>
                    </a:p>
                    <a:p>
                      <a:endParaRPr lang="en-US" sz="2000" dirty="0"/>
                    </a:p>
                  </a:txBody>
                  <a:tcPr/>
                </a:tc>
                <a:extLst>
                  <a:ext uri="{0D108BD9-81ED-4DB2-BD59-A6C34878D82A}">
                    <a16:rowId xmlns:a16="http://schemas.microsoft.com/office/drawing/2014/main" val="2332685911"/>
                  </a:ext>
                </a:extLst>
              </a:tr>
              <a:tr h="509915">
                <a:tc>
                  <a:txBody>
                    <a:bodyPr/>
                    <a:lstStyle/>
                    <a:p>
                      <a:r>
                        <a:rPr lang="en-US" sz="1800" dirty="0"/>
                        <a:t>I am good at resisting temptation</a:t>
                      </a:r>
                    </a:p>
                  </a:txBody>
                  <a:tcPr/>
                </a:tc>
                <a:extLst>
                  <a:ext uri="{0D108BD9-81ED-4DB2-BD59-A6C34878D82A}">
                    <a16:rowId xmlns:a16="http://schemas.microsoft.com/office/drawing/2014/main" val="2988888828"/>
                  </a:ext>
                </a:extLst>
              </a:tr>
              <a:tr h="531016">
                <a:tc>
                  <a:txBody>
                    <a:bodyPr/>
                    <a:lstStyle/>
                    <a:p>
                      <a:r>
                        <a:rPr lang="en-US" sz="1800" dirty="0"/>
                        <a:t>*I have a hard time breaking bad habits</a:t>
                      </a:r>
                    </a:p>
                  </a:txBody>
                  <a:tcPr/>
                </a:tc>
                <a:extLst>
                  <a:ext uri="{0D108BD9-81ED-4DB2-BD59-A6C34878D82A}">
                    <a16:rowId xmlns:a16="http://schemas.microsoft.com/office/drawing/2014/main" val="3105879959"/>
                  </a:ext>
                </a:extLst>
              </a:tr>
              <a:tr h="545123">
                <a:tc>
                  <a:txBody>
                    <a:bodyPr/>
                    <a:lstStyle/>
                    <a:p>
                      <a:r>
                        <a:rPr lang="en-US" sz="1800" dirty="0"/>
                        <a:t>I refuse things that are bad for me</a:t>
                      </a:r>
                    </a:p>
                  </a:txBody>
                  <a:tcPr/>
                </a:tc>
                <a:extLst>
                  <a:ext uri="{0D108BD9-81ED-4DB2-BD59-A6C34878D82A}">
                    <a16:rowId xmlns:a16="http://schemas.microsoft.com/office/drawing/2014/main" val="2885461888"/>
                  </a:ext>
                </a:extLst>
              </a:tr>
              <a:tr h="492370">
                <a:tc>
                  <a:txBody>
                    <a:bodyPr/>
                    <a:lstStyle/>
                    <a:p>
                      <a:r>
                        <a:rPr lang="en-US" sz="1800" dirty="0"/>
                        <a:t>*I have trouble concentrating</a:t>
                      </a:r>
                    </a:p>
                  </a:txBody>
                  <a:tcPr/>
                </a:tc>
                <a:extLst>
                  <a:ext uri="{0D108BD9-81ED-4DB2-BD59-A6C34878D82A}">
                    <a16:rowId xmlns:a16="http://schemas.microsoft.com/office/drawing/2014/main" val="3350324934"/>
                  </a:ext>
                </a:extLst>
              </a:tr>
            </a:tbl>
          </a:graphicData>
        </a:graphic>
      </p:graphicFrame>
      <p:sp>
        <p:nvSpPr>
          <p:cNvPr id="11" name="TextBox 10">
            <a:extLst>
              <a:ext uri="{FF2B5EF4-FFF2-40B4-BE49-F238E27FC236}">
                <a16:creationId xmlns:a16="http://schemas.microsoft.com/office/drawing/2014/main" id="{EAE27266-2E00-4E48-944F-528CD0471DD8}"/>
              </a:ext>
            </a:extLst>
          </p:cNvPr>
          <p:cNvSpPr txBox="1"/>
          <p:nvPr/>
        </p:nvSpPr>
        <p:spPr>
          <a:xfrm>
            <a:off x="4393615" y="5549228"/>
            <a:ext cx="3655877" cy="70788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2000" dirty="0"/>
              <a:t>Scale: </a:t>
            </a:r>
          </a:p>
          <a:p>
            <a:pPr algn="ctr"/>
            <a:r>
              <a:rPr lang="en-US" sz="2000" i="1" dirty="0"/>
              <a:t>1: Not at all, 2, 3, 4, 5: Very Much</a:t>
            </a:r>
          </a:p>
        </p:txBody>
      </p:sp>
      <p:graphicFrame>
        <p:nvGraphicFramePr>
          <p:cNvPr id="12" name="Table 11">
            <a:extLst>
              <a:ext uri="{FF2B5EF4-FFF2-40B4-BE49-F238E27FC236}">
                <a16:creationId xmlns:a16="http://schemas.microsoft.com/office/drawing/2014/main" id="{63757B9D-81CC-AF48-A598-4425C36E8FBA}"/>
              </a:ext>
            </a:extLst>
          </p:cNvPr>
          <p:cNvGraphicFramePr>
            <a:graphicFrameLocks noGrp="1"/>
          </p:cNvGraphicFramePr>
          <p:nvPr>
            <p:extLst>
              <p:ext uri="{D42A27DB-BD31-4B8C-83A1-F6EECF244321}">
                <p14:modId xmlns:p14="http://schemas.microsoft.com/office/powerpoint/2010/main" val="4054284078"/>
              </p:ext>
            </p:extLst>
          </p:nvPr>
        </p:nvGraphicFramePr>
        <p:xfrm>
          <a:off x="8399614" y="2067990"/>
          <a:ext cx="3655877" cy="3206184"/>
        </p:xfrm>
        <a:graphic>
          <a:graphicData uri="http://schemas.openxmlformats.org/drawingml/2006/table">
            <a:tbl>
              <a:tblPr firstRow="1" bandRow="1">
                <a:tableStyleId>{5C22544A-7EE6-4342-B048-85BDC9FD1C3A}</a:tableStyleId>
              </a:tblPr>
              <a:tblGrid>
                <a:gridCol w="3655877">
                  <a:extLst>
                    <a:ext uri="{9D8B030D-6E8A-4147-A177-3AD203B41FA5}">
                      <a16:colId xmlns:a16="http://schemas.microsoft.com/office/drawing/2014/main" val="3806652023"/>
                    </a:ext>
                  </a:extLst>
                </a:gridCol>
              </a:tblGrid>
              <a:tr h="5690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Big 5 (short) –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15 items</a:t>
                      </a:r>
                    </a:p>
                    <a:p>
                      <a:endParaRPr lang="en-US" sz="2000" dirty="0"/>
                    </a:p>
                  </a:txBody>
                  <a:tcPr anchor="ctr"/>
                </a:tc>
                <a:extLst>
                  <a:ext uri="{0D108BD9-81ED-4DB2-BD59-A6C34878D82A}">
                    <a16:rowId xmlns:a16="http://schemas.microsoft.com/office/drawing/2014/main" val="2332685911"/>
                  </a:ext>
                </a:extLst>
              </a:tr>
              <a:tr h="509915">
                <a:tc>
                  <a:txBody>
                    <a:bodyPr/>
                    <a:lstStyle/>
                    <a:p>
                      <a:r>
                        <a:rPr lang="en-US" sz="2000" dirty="0"/>
                        <a:t>Worries a lot (N)</a:t>
                      </a:r>
                    </a:p>
                  </a:txBody>
                  <a:tcPr/>
                </a:tc>
                <a:extLst>
                  <a:ext uri="{0D108BD9-81ED-4DB2-BD59-A6C34878D82A}">
                    <a16:rowId xmlns:a16="http://schemas.microsoft.com/office/drawing/2014/main" val="2988888828"/>
                  </a:ext>
                </a:extLst>
              </a:tr>
              <a:tr h="531016">
                <a:tc>
                  <a:txBody>
                    <a:bodyPr/>
                    <a:lstStyle/>
                    <a:p>
                      <a:r>
                        <a:rPr lang="en-US" sz="2000" dirty="0"/>
                        <a:t>*Is reserved (E)</a:t>
                      </a:r>
                    </a:p>
                  </a:txBody>
                  <a:tcPr/>
                </a:tc>
                <a:extLst>
                  <a:ext uri="{0D108BD9-81ED-4DB2-BD59-A6C34878D82A}">
                    <a16:rowId xmlns:a16="http://schemas.microsoft.com/office/drawing/2014/main" val="3105879959"/>
                  </a:ext>
                </a:extLst>
              </a:tr>
              <a:tr h="545123">
                <a:tc>
                  <a:txBody>
                    <a:bodyPr/>
                    <a:lstStyle/>
                    <a:p>
                      <a:r>
                        <a:rPr lang="en-US" sz="2000" dirty="0"/>
                        <a:t>Has an active imagination (O)</a:t>
                      </a:r>
                    </a:p>
                  </a:txBody>
                  <a:tcPr/>
                </a:tc>
                <a:extLst>
                  <a:ext uri="{0D108BD9-81ED-4DB2-BD59-A6C34878D82A}">
                    <a16:rowId xmlns:a16="http://schemas.microsoft.com/office/drawing/2014/main" val="2885461888"/>
                  </a:ext>
                </a:extLst>
              </a:tr>
              <a:tr h="492370">
                <a:tc>
                  <a:txBody>
                    <a:bodyPr/>
                    <a:lstStyle/>
                    <a:p>
                      <a:r>
                        <a:rPr lang="en-US" sz="2000" dirty="0"/>
                        <a:t>Has a forgiving nature (A)</a:t>
                      </a:r>
                    </a:p>
                  </a:txBody>
                  <a:tcPr/>
                </a:tc>
                <a:extLst>
                  <a:ext uri="{0D108BD9-81ED-4DB2-BD59-A6C34878D82A}">
                    <a16:rowId xmlns:a16="http://schemas.microsoft.com/office/drawing/2014/main" val="3350324934"/>
                  </a:ext>
                </a:extLst>
              </a:tr>
            </a:tbl>
          </a:graphicData>
        </a:graphic>
      </p:graphicFrame>
      <p:sp>
        <p:nvSpPr>
          <p:cNvPr id="13" name="TextBox 12">
            <a:extLst>
              <a:ext uri="{FF2B5EF4-FFF2-40B4-BE49-F238E27FC236}">
                <a16:creationId xmlns:a16="http://schemas.microsoft.com/office/drawing/2014/main" id="{B9542C84-3210-C544-A7B2-CADCBF9A6103}"/>
              </a:ext>
            </a:extLst>
          </p:cNvPr>
          <p:cNvSpPr txBox="1"/>
          <p:nvPr/>
        </p:nvSpPr>
        <p:spPr>
          <a:xfrm>
            <a:off x="8399614" y="5549228"/>
            <a:ext cx="3655877" cy="10156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2000" dirty="0"/>
              <a:t>Scale: </a:t>
            </a:r>
            <a:r>
              <a:rPr lang="en-US" sz="2000" i="1" dirty="0"/>
              <a:t>Disagree strongly, Disagree a little, Neither, Agree a little, Agree strongly</a:t>
            </a:r>
          </a:p>
        </p:txBody>
      </p:sp>
    </p:spTree>
    <p:extLst>
      <p:ext uri="{BB962C8B-B14F-4D97-AF65-F5344CB8AC3E}">
        <p14:creationId xmlns:p14="http://schemas.microsoft.com/office/powerpoint/2010/main" val="365421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338EF-DD1D-1A49-9C04-8C91CEB9A4FC}"/>
              </a:ext>
            </a:extLst>
          </p:cNvPr>
          <p:cNvSpPr>
            <a:spLocks noGrp="1"/>
          </p:cNvSpPr>
          <p:nvPr>
            <p:ph type="title"/>
          </p:nvPr>
        </p:nvSpPr>
        <p:spPr/>
        <p:txBody>
          <a:bodyPr/>
          <a:lstStyle/>
          <a:p>
            <a:r>
              <a:rPr lang="en-US" b="1" dirty="0"/>
              <a:t>Cognitive </a:t>
            </a:r>
            <a:br>
              <a:rPr lang="en-US" b="1" dirty="0"/>
            </a:br>
            <a:r>
              <a:rPr lang="en-US" b="1" dirty="0"/>
              <a:t>reflection test</a:t>
            </a:r>
          </a:p>
        </p:txBody>
      </p:sp>
      <p:pic>
        <p:nvPicPr>
          <p:cNvPr id="4" name="Picture 3">
            <a:extLst>
              <a:ext uri="{FF2B5EF4-FFF2-40B4-BE49-F238E27FC236}">
                <a16:creationId xmlns:a16="http://schemas.microsoft.com/office/drawing/2014/main" id="{771DF378-00BB-F046-9ACB-65993853CBF3}"/>
              </a:ext>
            </a:extLst>
          </p:cNvPr>
          <p:cNvPicPr>
            <a:picLocks noChangeAspect="1"/>
          </p:cNvPicPr>
          <p:nvPr/>
        </p:nvPicPr>
        <p:blipFill>
          <a:blip r:embed="rId2"/>
          <a:stretch>
            <a:fillRect/>
          </a:stretch>
        </p:blipFill>
        <p:spPr>
          <a:xfrm>
            <a:off x="4034195" y="4266554"/>
            <a:ext cx="4123610" cy="2010260"/>
          </a:xfrm>
          <a:prstGeom prst="rect">
            <a:avLst/>
          </a:prstGeom>
        </p:spPr>
      </p:pic>
    </p:spTree>
    <p:extLst>
      <p:ext uri="{BB962C8B-B14F-4D97-AF65-F5344CB8AC3E}">
        <p14:creationId xmlns:p14="http://schemas.microsoft.com/office/powerpoint/2010/main" val="91109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Cognitive Reflection test </a:t>
            </a:r>
            <a:endParaRPr lang="en-AU" b="1" dirty="0"/>
          </a:p>
        </p:txBody>
      </p:sp>
      <p:sp>
        <p:nvSpPr>
          <p:cNvPr id="3" name="Content Placeholder 2"/>
          <p:cNvSpPr>
            <a:spLocks noGrp="1"/>
          </p:cNvSpPr>
          <p:nvPr>
            <p:ph idx="1"/>
          </p:nvPr>
        </p:nvSpPr>
        <p:spPr/>
        <p:txBody>
          <a:bodyPr>
            <a:normAutofit/>
          </a:bodyPr>
          <a:lstStyle/>
          <a:p>
            <a:r>
              <a:rPr lang="en-AU" sz="2000" dirty="0"/>
              <a:t>What is the CRT (include one example)? </a:t>
            </a:r>
          </a:p>
          <a:p>
            <a:r>
              <a:rPr lang="en-AU" sz="2000" dirty="0"/>
              <a:t>What is System 1 and System 2 processing? </a:t>
            </a:r>
            <a:endParaRPr lang="en-US" sz="1800" dirty="0"/>
          </a:p>
          <a:p>
            <a:r>
              <a:rPr lang="en-US" sz="2000" dirty="0"/>
              <a:t>What is it about the CRT questions that make them tricky? </a:t>
            </a:r>
          </a:p>
          <a:p>
            <a:r>
              <a:rPr lang="en-US" sz="2000" dirty="0"/>
              <a:t>Describe details of the experiment:</a:t>
            </a:r>
          </a:p>
          <a:p>
            <a:pPr lvl="1"/>
            <a:r>
              <a:rPr lang="en-US" sz="1800" dirty="0"/>
              <a:t>How many participants? </a:t>
            </a:r>
          </a:p>
          <a:p>
            <a:pPr lvl="1"/>
            <a:r>
              <a:rPr lang="en-US" sz="1800" dirty="0"/>
              <a:t>Who were the participants? </a:t>
            </a:r>
          </a:p>
          <a:p>
            <a:pPr lvl="1"/>
            <a:r>
              <a:rPr lang="en-US" sz="1800" dirty="0"/>
              <a:t>Were they incentivized in any way? </a:t>
            </a:r>
          </a:p>
          <a:p>
            <a:pPr lvl="1"/>
            <a:r>
              <a:rPr lang="en-US" sz="1800" dirty="0"/>
              <a:t>How long was the study? </a:t>
            </a:r>
          </a:p>
          <a:p>
            <a:pPr lvl="1"/>
            <a:r>
              <a:rPr lang="en-US" sz="1800" dirty="0"/>
              <a:t>What was the study? </a:t>
            </a:r>
          </a:p>
        </p:txBody>
      </p:sp>
    </p:spTree>
    <p:extLst>
      <p:ext uri="{BB962C8B-B14F-4D97-AF65-F5344CB8AC3E}">
        <p14:creationId xmlns:p14="http://schemas.microsoft.com/office/powerpoint/2010/main" val="3026570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Cognitive Reflection test </a:t>
            </a:r>
            <a:endParaRPr lang="en-AU" b="1" dirty="0"/>
          </a:p>
        </p:txBody>
      </p:sp>
      <p:sp>
        <p:nvSpPr>
          <p:cNvPr id="3" name="Content Placeholder 2"/>
          <p:cNvSpPr>
            <a:spLocks noGrp="1"/>
          </p:cNvSpPr>
          <p:nvPr>
            <p:ph idx="1"/>
          </p:nvPr>
        </p:nvSpPr>
        <p:spPr/>
        <p:txBody>
          <a:bodyPr>
            <a:normAutofit/>
          </a:bodyPr>
          <a:lstStyle/>
          <a:p>
            <a:r>
              <a:rPr lang="en-US" sz="2000" dirty="0"/>
              <a:t>What were the other IQ measures? </a:t>
            </a:r>
          </a:p>
          <a:p>
            <a:r>
              <a:rPr lang="en-US" sz="2000" dirty="0"/>
              <a:t>Are the IQ measures correlated? If so, how? </a:t>
            </a:r>
          </a:p>
          <a:p>
            <a:r>
              <a:rPr lang="en-US" sz="2000" dirty="0"/>
              <a:t>In the IQ section of the paper, how does the author define what the CRT measures? </a:t>
            </a:r>
          </a:p>
          <a:p>
            <a:r>
              <a:rPr lang="en-US" sz="2000" dirty="0"/>
              <a:t>What makes the CRT so attractive as an IQ test</a:t>
            </a:r>
          </a:p>
          <a:p>
            <a:r>
              <a:rPr lang="en-US" sz="2000" dirty="0"/>
              <a:t>Are there any sex differences? </a:t>
            </a:r>
            <a:endParaRPr lang="en-US" sz="1800" dirty="0"/>
          </a:p>
        </p:txBody>
      </p:sp>
    </p:spTree>
    <p:extLst>
      <p:ext uri="{BB962C8B-B14F-4D97-AF65-F5344CB8AC3E}">
        <p14:creationId xmlns:p14="http://schemas.microsoft.com/office/powerpoint/2010/main" val="337111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Cognitive Reflection test </a:t>
            </a:r>
            <a:endParaRPr lang="en-AU" b="1" dirty="0"/>
          </a:p>
        </p:txBody>
      </p:sp>
      <p:sp>
        <p:nvSpPr>
          <p:cNvPr id="3" name="Content Placeholder 2"/>
          <p:cNvSpPr>
            <a:spLocks noGrp="1"/>
          </p:cNvSpPr>
          <p:nvPr>
            <p:ph idx="1"/>
          </p:nvPr>
        </p:nvSpPr>
        <p:spPr/>
        <p:txBody>
          <a:bodyPr>
            <a:normAutofit fontScale="92500" lnSpcReduction="10000"/>
          </a:bodyPr>
          <a:lstStyle/>
          <a:p>
            <a:r>
              <a:rPr lang="en-AU" sz="2000" dirty="0"/>
              <a:t>What is the CRT (include one example)? A  3 item “Cognitive Reflection Test” that measures one type of cognitive ability</a:t>
            </a:r>
          </a:p>
          <a:p>
            <a:r>
              <a:rPr lang="en-AU" sz="2000" dirty="0"/>
              <a:t>What is System 1 and System 2 processing? </a:t>
            </a:r>
          </a:p>
          <a:p>
            <a:pPr lvl="1"/>
            <a:r>
              <a:rPr lang="en-AU" sz="1800" dirty="0"/>
              <a:t>System 1 =  automatic processing that occurs spontaneously and effortlessly</a:t>
            </a:r>
          </a:p>
          <a:p>
            <a:pPr lvl="1"/>
            <a:r>
              <a:rPr lang="en-US" sz="1800" dirty="0"/>
              <a:t>System 2 = mental operations that require effort, motivation, and concentration</a:t>
            </a:r>
          </a:p>
          <a:p>
            <a:r>
              <a:rPr lang="en-US" sz="2000" dirty="0"/>
              <a:t>What is it about the CRT questions that make them tricky? In order to reach the correct answer, you have to inhibit an erroneous, impulsive answer that typically comes to mind first</a:t>
            </a:r>
          </a:p>
          <a:p>
            <a:r>
              <a:rPr lang="en-US" sz="2000" dirty="0"/>
              <a:t>Describe details of the experiment:</a:t>
            </a:r>
          </a:p>
          <a:p>
            <a:pPr lvl="1"/>
            <a:r>
              <a:rPr lang="en-US" sz="1800" dirty="0"/>
              <a:t>How many participants? 3,428</a:t>
            </a:r>
          </a:p>
          <a:p>
            <a:pPr lvl="1"/>
            <a:r>
              <a:rPr lang="en-US" sz="1800" dirty="0"/>
              <a:t>Who were the participants? Most were undergrads from several universities in the States</a:t>
            </a:r>
          </a:p>
          <a:p>
            <a:pPr lvl="1"/>
            <a:r>
              <a:rPr lang="en-US" sz="1800" dirty="0"/>
              <a:t>Were they incentivized in any way? $8</a:t>
            </a:r>
          </a:p>
          <a:p>
            <a:pPr lvl="1"/>
            <a:r>
              <a:rPr lang="en-US" sz="1800" dirty="0"/>
              <a:t>How long was the study? 45 minutes</a:t>
            </a:r>
          </a:p>
          <a:p>
            <a:pPr lvl="1"/>
            <a:r>
              <a:rPr lang="en-US" sz="1800" dirty="0"/>
              <a:t>What was the study? CRT and measures of other decision making characteristics like time and risk preference</a:t>
            </a:r>
          </a:p>
        </p:txBody>
      </p:sp>
    </p:spTree>
    <p:extLst>
      <p:ext uri="{BB962C8B-B14F-4D97-AF65-F5344CB8AC3E}">
        <p14:creationId xmlns:p14="http://schemas.microsoft.com/office/powerpoint/2010/main" val="3586025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Cognitive Reflection test </a:t>
            </a:r>
            <a:endParaRPr lang="en-AU" b="1" dirty="0"/>
          </a:p>
        </p:txBody>
      </p:sp>
      <p:sp>
        <p:nvSpPr>
          <p:cNvPr id="3" name="Content Placeholder 2"/>
          <p:cNvSpPr>
            <a:spLocks noGrp="1"/>
          </p:cNvSpPr>
          <p:nvPr>
            <p:ph idx="1"/>
          </p:nvPr>
        </p:nvSpPr>
        <p:spPr/>
        <p:txBody>
          <a:bodyPr>
            <a:normAutofit/>
          </a:bodyPr>
          <a:lstStyle/>
          <a:p>
            <a:r>
              <a:rPr lang="en-US" sz="2000" dirty="0"/>
              <a:t>What were the other IQ measures? </a:t>
            </a:r>
            <a:r>
              <a:rPr lang="en-US" sz="2000" dirty="0" err="1"/>
              <a:t>Wonderlic</a:t>
            </a:r>
            <a:r>
              <a:rPr lang="en-US" sz="2000" dirty="0"/>
              <a:t> Personnel Test (WPT), Need for cognition scale (NFC), SAT, and ACT</a:t>
            </a:r>
          </a:p>
          <a:p>
            <a:r>
              <a:rPr lang="en-US" sz="2000" dirty="0"/>
              <a:t>Are the IQ measures correlated? If so, how? Positively correlated</a:t>
            </a:r>
          </a:p>
          <a:p>
            <a:r>
              <a:rPr lang="en-US" sz="2000" dirty="0"/>
              <a:t>In the IQ section of the paper, how does the author define what the CRT measures? “the ability or disposition to resist reporting the response that first comes to mind”</a:t>
            </a:r>
          </a:p>
          <a:p>
            <a:r>
              <a:rPr lang="en-US" sz="2000" dirty="0"/>
              <a:t>What makes the CRT so attractive as an IQ test? Only 3 items that can be administered in a matter of minutes</a:t>
            </a:r>
          </a:p>
          <a:p>
            <a:r>
              <a:rPr lang="en-US" sz="2000" dirty="0"/>
              <a:t>Are there any sex differences? Yes, men scored significantly higher than women suggesting they reflect more on their answers and less likely to go with the intuitive answer</a:t>
            </a:r>
            <a:endParaRPr lang="en-US" sz="1800" dirty="0"/>
          </a:p>
        </p:txBody>
      </p:sp>
    </p:spTree>
    <p:extLst>
      <p:ext uri="{BB962C8B-B14F-4D97-AF65-F5344CB8AC3E}">
        <p14:creationId xmlns:p14="http://schemas.microsoft.com/office/powerpoint/2010/main" val="2720746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Cognitive Reflection test</a:t>
            </a:r>
            <a:br>
              <a:rPr lang="en-US" b="1" dirty="0"/>
            </a:br>
            <a:r>
              <a:rPr lang="en-US" b="1" dirty="0"/>
              <a:t>Discussion</a:t>
            </a:r>
            <a:endParaRPr lang="en-AU" b="1" dirty="0"/>
          </a:p>
        </p:txBody>
      </p:sp>
      <p:sp>
        <p:nvSpPr>
          <p:cNvPr id="3" name="Content Placeholder 2"/>
          <p:cNvSpPr>
            <a:spLocks noGrp="1"/>
          </p:cNvSpPr>
          <p:nvPr>
            <p:ph idx="1"/>
          </p:nvPr>
        </p:nvSpPr>
        <p:spPr/>
        <p:txBody>
          <a:bodyPr>
            <a:normAutofit/>
          </a:bodyPr>
          <a:lstStyle/>
          <a:p>
            <a:pPr marL="0" indent="0">
              <a:buNone/>
            </a:pPr>
            <a:r>
              <a:rPr lang="en-AU" sz="2000" dirty="0"/>
              <a:t>Three-item psychological measure which claims to test individuals on intuitive (System 1) vs. analytic (System 2) cognitive processing</a:t>
            </a:r>
            <a:endParaRPr lang="en-AU" sz="1600" dirty="0"/>
          </a:p>
        </p:txBody>
      </p:sp>
      <p:sp>
        <p:nvSpPr>
          <p:cNvPr id="4" name="TextBox 3"/>
          <p:cNvSpPr txBox="1"/>
          <p:nvPr/>
        </p:nvSpPr>
        <p:spPr>
          <a:xfrm>
            <a:off x="1336687" y="2657367"/>
            <a:ext cx="8580398" cy="2862322"/>
          </a:xfrm>
          <a:prstGeom prst="rect">
            <a:avLst/>
          </a:prstGeom>
          <a:solidFill>
            <a:schemeClr val="bg2">
              <a:lumMod val="40000"/>
              <a:lumOff val="60000"/>
            </a:schemeClr>
          </a:solidFill>
        </p:spPr>
        <p:txBody>
          <a:bodyPr wrap="square" rtlCol="0">
            <a:spAutoFit/>
          </a:bodyPr>
          <a:lstStyle/>
          <a:p>
            <a:pPr marL="342900" indent="-342900" fontAlgn="base">
              <a:buAutoNum type="arabicParenBoth"/>
            </a:pPr>
            <a:r>
              <a:rPr lang="en-AU" i="1" dirty="0"/>
              <a:t>A bat and a ball cost $1.10 in total. The bat costs $1.00 more than the ball. How much does the ball cost? _____ cents</a:t>
            </a:r>
          </a:p>
          <a:p>
            <a:pPr marL="342900" indent="-342900" fontAlgn="base">
              <a:buAutoNum type="arabicParenBoth"/>
            </a:pPr>
            <a:endParaRPr lang="en-AU" i="1" dirty="0"/>
          </a:p>
          <a:p>
            <a:pPr fontAlgn="base"/>
            <a:r>
              <a:rPr lang="en-AU" i="1" dirty="0"/>
              <a:t>(2) If it takes 5 machines 5 minutes to make 5 widgets, how long would it take 100 machines to make 100 widgets? _____ minutes</a:t>
            </a:r>
          </a:p>
          <a:p>
            <a:pPr fontAlgn="base"/>
            <a:endParaRPr lang="en-AU" i="1" dirty="0"/>
          </a:p>
          <a:p>
            <a:pPr fontAlgn="base"/>
            <a:r>
              <a:rPr lang="en-AU" i="1" dirty="0"/>
              <a:t>(3) In a lake, there is a patch of lily pads. Every day, the patch doubles in size. If it takes 48 days for the patch to cover the entire lake, how long would it take for the patch to cover half of the lake? _____ days</a:t>
            </a:r>
          </a:p>
          <a:p>
            <a:endParaRPr lang="en-AU" dirty="0"/>
          </a:p>
        </p:txBody>
      </p:sp>
      <p:sp>
        <p:nvSpPr>
          <p:cNvPr id="5" name="TextBox 4"/>
          <p:cNvSpPr txBox="1"/>
          <p:nvPr/>
        </p:nvSpPr>
        <p:spPr>
          <a:xfrm>
            <a:off x="1336687" y="5629061"/>
            <a:ext cx="8580398" cy="923330"/>
          </a:xfrm>
          <a:prstGeom prst="rect">
            <a:avLst/>
          </a:prstGeom>
          <a:solidFill>
            <a:schemeClr val="bg2">
              <a:lumMod val="40000"/>
              <a:lumOff val="60000"/>
            </a:schemeClr>
          </a:solidFill>
        </p:spPr>
        <p:txBody>
          <a:bodyPr wrap="square" rtlCol="0">
            <a:spAutoFit/>
          </a:bodyPr>
          <a:lstStyle/>
          <a:p>
            <a:r>
              <a:rPr lang="en-US" dirty="0"/>
              <a:t>5 cents (not 10)</a:t>
            </a:r>
          </a:p>
          <a:p>
            <a:r>
              <a:rPr lang="en-US" dirty="0"/>
              <a:t>5 minutes (not 100)</a:t>
            </a:r>
          </a:p>
          <a:p>
            <a:r>
              <a:rPr lang="en-US" dirty="0"/>
              <a:t>47 days (not 24)</a:t>
            </a:r>
            <a:endParaRPr lang="en-AU" dirty="0"/>
          </a:p>
        </p:txBody>
      </p:sp>
      <p:sp>
        <p:nvSpPr>
          <p:cNvPr id="6" name="TextBox 5"/>
          <p:cNvSpPr txBox="1"/>
          <p:nvPr/>
        </p:nvSpPr>
        <p:spPr>
          <a:xfrm>
            <a:off x="8187070" y="6188903"/>
            <a:ext cx="2259837" cy="369332"/>
          </a:xfrm>
          <a:prstGeom prst="rect">
            <a:avLst/>
          </a:prstGeom>
          <a:noFill/>
        </p:spPr>
        <p:txBody>
          <a:bodyPr wrap="square" rtlCol="0">
            <a:spAutoFit/>
          </a:bodyPr>
          <a:lstStyle/>
          <a:p>
            <a:r>
              <a:rPr lang="en-US" dirty="0"/>
              <a:t>(Frederick, 2005)</a:t>
            </a:r>
            <a:endParaRPr lang="en-AU" dirty="0"/>
          </a:p>
        </p:txBody>
      </p:sp>
      <p:pic>
        <p:nvPicPr>
          <p:cNvPr id="1026" name="Picture 2" descr="Image result for thinking fast and s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77632" y="3012375"/>
            <a:ext cx="1618734" cy="2423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170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Cognitive Reflection test</a:t>
            </a:r>
            <a:br>
              <a:rPr lang="en-US" b="1" dirty="0"/>
            </a:br>
            <a:r>
              <a:rPr lang="en-US" b="1" dirty="0"/>
              <a:t>Discussion</a:t>
            </a:r>
            <a:endParaRPr lang="en-AU" b="1" dirty="0"/>
          </a:p>
        </p:txBody>
      </p:sp>
      <p:sp>
        <p:nvSpPr>
          <p:cNvPr id="3" name="Content Placeholder 2"/>
          <p:cNvSpPr>
            <a:spLocks noGrp="1"/>
          </p:cNvSpPr>
          <p:nvPr>
            <p:ph idx="1"/>
          </p:nvPr>
        </p:nvSpPr>
        <p:spPr/>
        <p:txBody>
          <a:bodyPr>
            <a:normAutofit/>
          </a:bodyPr>
          <a:lstStyle/>
          <a:p>
            <a:pPr marL="0" indent="0">
              <a:buNone/>
            </a:pPr>
            <a:r>
              <a:rPr lang="en-AU" sz="2000" dirty="0"/>
              <a:t>Three-item psychological measure which claims to test individuals on intuitive (System 1) vs. analytic (System 2) cognitive processing</a:t>
            </a:r>
            <a:endParaRPr lang="en-AU" sz="1600" dirty="0"/>
          </a:p>
        </p:txBody>
      </p:sp>
      <p:pic>
        <p:nvPicPr>
          <p:cNvPr id="8" name="Picture 7">
            <a:extLst>
              <a:ext uri="{FF2B5EF4-FFF2-40B4-BE49-F238E27FC236}">
                <a16:creationId xmlns:a16="http://schemas.microsoft.com/office/drawing/2014/main" id="{1EE4E834-489A-9148-992F-44E146D38634}"/>
              </a:ext>
            </a:extLst>
          </p:cNvPr>
          <p:cNvPicPr>
            <a:picLocks noChangeAspect="1"/>
          </p:cNvPicPr>
          <p:nvPr/>
        </p:nvPicPr>
        <p:blipFill>
          <a:blip r:embed="rId2"/>
          <a:stretch>
            <a:fillRect/>
          </a:stretch>
        </p:blipFill>
        <p:spPr>
          <a:xfrm>
            <a:off x="112559" y="2759526"/>
            <a:ext cx="3657600" cy="3073400"/>
          </a:xfrm>
          <a:prstGeom prst="rect">
            <a:avLst/>
          </a:prstGeom>
        </p:spPr>
      </p:pic>
      <p:pic>
        <p:nvPicPr>
          <p:cNvPr id="10" name="Picture 9">
            <a:extLst>
              <a:ext uri="{FF2B5EF4-FFF2-40B4-BE49-F238E27FC236}">
                <a16:creationId xmlns:a16="http://schemas.microsoft.com/office/drawing/2014/main" id="{5F86D5F8-FCBB-1044-B8A3-A3E0194B7DF3}"/>
              </a:ext>
            </a:extLst>
          </p:cNvPr>
          <p:cNvPicPr>
            <a:picLocks noChangeAspect="1"/>
          </p:cNvPicPr>
          <p:nvPr/>
        </p:nvPicPr>
        <p:blipFill>
          <a:blip r:embed="rId3"/>
          <a:stretch>
            <a:fillRect/>
          </a:stretch>
        </p:blipFill>
        <p:spPr>
          <a:xfrm>
            <a:off x="4279392" y="2759526"/>
            <a:ext cx="3657600" cy="3111500"/>
          </a:xfrm>
          <a:prstGeom prst="rect">
            <a:avLst/>
          </a:prstGeom>
        </p:spPr>
      </p:pic>
      <p:pic>
        <p:nvPicPr>
          <p:cNvPr id="12" name="Picture 11">
            <a:extLst>
              <a:ext uri="{FF2B5EF4-FFF2-40B4-BE49-F238E27FC236}">
                <a16:creationId xmlns:a16="http://schemas.microsoft.com/office/drawing/2014/main" id="{FC0B40D5-5807-9548-865C-BC77DABB9171}"/>
              </a:ext>
            </a:extLst>
          </p:cNvPr>
          <p:cNvPicPr>
            <a:picLocks noChangeAspect="1"/>
          </p:cNvPicPr>
          <p:nvPr/>
        </p:nvPicPr>
        <p:blipFill>
          <a:blip r:embed="rId4"/>
          <a:stretch>
            <a:fillRect/>
          </a:stretch>
        </p:blipFill>
        <p:spPr>
          <a:xfrm>
            <a:off x="8267800" y="2823932"/>
            <a:ext cx="3543925" cy="3008993"/>
          </a:xfrm>
          <a:prstGeom prst="rect">
            <a:avLst/>
          </a:prstGeom>
        </p:spPr>
      </p:pic>
      <p:pic>
        <p:nvPicPr>
          <p:cNvPr id="14" name="Picture 13">
            <a:extLst>
              <a:ext uri="{FF2B5EF4-FFF2-40B4-BE49-F238E27FC236}">
                <a16:creationId xmlns:a16="http://schemas.microsoft.com/office/drawing/2014/main" id="{269D6891-3A98-3B4D-8125-9CB30F14D3A5}"/>
              </a:ext>
            </a:extLst>
          </p:cNvPr>
          <p:cNvPicPr>
            <a:picLocks noChangeAspect="1"/>
          </p:cNvPicPr>
          <p:nvPr/>
        </p:nvPicPr>
        <p:blipFill>
          <a:blip r:embed="rId5"/>
          <a:stretch>
            <a:fillRect/>
          </a:stretch>
        </p:blipFill>
        <p:spPr>
          <a:xfrm>
            <a:off x="4002007" y="6180137"/>
            <a:ext cx="4178300" cy="571500"/>
          </a:xfrm>
          <a:prstGeom prst="rect">
            <a:avLst/>
          </a:prstGeom>
        </p:spPr>
      </p:pic>
      <p:sp>
        <p:nvSpPr>
          <p:cNvPr id="16" name="TextBox 15">
            <a:extLst>
              <a:ext uri="{FF2B5EF4-FFF2-40B4-BE49-F238E27FC236}">
                <a16:creationId xmlns:a16="http://schemas.microsoft.com/office/drawing/2014/main" id="{088A6944-9BEB-0244-89C2-A5FAC9AAF617}"/>
              </a:ext>
            </a:extLst>
          </p:cNvPr>
          <p:cNvSpPr txBox="1"/>
          <p:nvPr/>
        </p:nvSpPr>
        <p:spPr>
          <a:xfrm>
            <a:off x="8451644" y="6382305"/>
            <a:ext cx="3543924" cy="369332"/>
          </a:xfrm>
          <a:prstGeom prst="rect">
            <a:avLst/>
          </a:prstGeom>
          <a:noFill/>
        </p:spPr>
        <p:txBody>
          <a:bodyPr wrap="square" rtlCol="0">
            <a:spAutoFit/>
          </a:bodyPr>
          <a:lstStyle/>
          <a:p>
            <a:r>
              <a:rPr lang="en-US" dirty="0"/>
              <a:t>(</a:t>
            </a:r>
            <a:r>
              <a:rPr lang="en-US" dirty="0" err="1"/>
              <a:t>Campitelli</a:t>
            </a:r>
            <a:r>
              <a:rPr lang="en-US" dirty="0"/>
              <a:t>,&amp; </a:t>
            </a:r>
            <a:r>
              <a:rPr lang="en-US" dirty="0" err="1"/>
              <a:t>Gerrans</a:t>
            </a:r>
            <a:r>
              <a:rPr lang="en-US" dirty="0"/>
              <a:t>, 2014)</a:t>
            </a:r>
            <a:endParaRPr lang="en-AU" dirty="0"/>
          </a:p>
        </p:txBody>
      </p:sp>
    </p:spTree>
    <p:extLst>
      <p:ext uri="{BB962C8B-B14F-4D97-AF65-F5344CB8AC3E}">
        <p14:creationId xmlns:p14="http://schemas.microsoft.com/office/powerpoint/2010/main" val="18380529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8000"/>
              </a:schemeClr>
              <a:schemeClr val="phClr">
                <a:tint val="99000"/>
                <a:shade val="96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C3935CB6-B0E3-44A7-AB37-996D901F7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2060</Words>
  <Application>Microsoft Office PowerPoint</Application>
  <PresentationFormat>Widescreen</PresentationFormat>
  <Paragraphs>189</Paragraphs>
  <Slides>28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Calibri</vt:lpstr>
      <vt:lpstr>Corbel</vt:lpstr>
      <vt:lpstr>Wingdings</vt:lpstr>
      <vt:lpstr>Banded</vt:lpstr>
      <vt:lpstr>Cognitive tasks  &amp; Questionnaires </vt:lpstr>
      <vt:lpstr>Goals</vt:lpstr>
      <vt:lpstr>Cognitive  reflection test</vt:lpstr>
      <vt:lpstr>Cognitive Reflection test </vt:lpstr>
      <vt:lpstr>Cognitive Reflection test </vt:lpstr>
      <vt:lpstr>Cognitive Reflection test </vt:lpstr>
      <vt:lpstr>Cognitive Reflection test </vt:lpstr>
      <vt:lpstr>Cognitive Reflection test Discussion</vt:lpstr>
      <vt:lpstr>Cognitive Reflection test Discussion</vt:lpstr>
      <vt:lpstr>Cognitive Reflection test Discussion </vt:lpstr>
      <vt:lpstr>Flanker task</vt:lpstr>
      <vt:lpstr>Flanker task</vt:lpstr>
      <vt:lpstr>Flanker task</vt:lpstr>
      <vt:lpstr>Flanker task</vt:lpstr>
      <vt:lpstr>Flanker task</vt:lpstr>
      <vt:lpstr>Flanker task Discussion</vt:lpstr>
      <vt:lpstr>Flanker task Discussion</vt:lpstr>
      <vt:lpstr>PowerPoint Presentation</vt:lpstr>
      <vt:lpstr>PowerPoint Presentation</vt:lpstr>
      <vt:lpstr>Flanker task Discussion</vt:lpstr>
      <vt:lpstr>Random dot  motion paradigm</vt:lpstr>
      <vt:lpstr>Random dot motion paradigm</vt:lpstr>
      <vt:lpstr>Random dot motion paradigm</vt:lpstr>
      <vt:lpstr>Random dot motion paradigm</vt:lpstr>
      <vt:lpstr>Random dot motion paradigm</vt:lpstr>
      <vt:lpstr>Random dot motion  paradigm Discussion</vt:lpstr>
      <vt:lpstr>Questionnaires</vt:lpstr>
      <vt:lpstr>Questionnaires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Cognitive tasks  &amp; Questionnaires </dc:title>
  <dc:creator>Jennifer Sloane</dc:creator>
  <cp:lastModifiedBy>Jennifer Sloane</cp:lastModifiedBy>
  <cp:revision>2</cp:revision>
  <dcterms:created xsi:type="dcterms:W3CDTF">2020-12-21T03:42:06Z</dcterms:created>
  <dcterms:modified xsi:type="dcterms:W3CDTF">2021-01-11T04:43:18Z</dcterms:modified>
</cp:coreProperties>
</file>