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4" r:id="rId1"/>
  </p:sldMasterIdLst>
  <p:notesMasterIdLst>
    <p:notesMasterId r:id="rId13"/>
  </p:notesMasterIdLst>
  <p:handoutMasterIdLst>
    <p:handoutMasterId r:id="rId14"/>
  </p:handoutMasterIdLst>
  <p:sldIdLst>
    <p:sldId id="1264" r:id="rId2"/>
    <p:sldId id="1391" r:id="rId3"/>
    <p:sldId id="1372" r:id="rId4"/>
    <p:sldId id="1384" r:id="rId5"/>
    <p:sldId id="1390" r:id="rId6"/>
    <p:sldId id="1381" r:id="rId7"/>
    <p:sldId id="1388" r:id="rId8"/>
    <p:sldId id="1382" r:id="rId9"/>
    <p:sldId id="1377" r:id="rId10"/>
    <p:sldId id="1387" r:id="rId11"/>
    <p:sldId id="1373" r:id="rId1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pos="5712">
          <p15:clr>
            <a:srgbClr val="A4A3A4"/>
          </p15:clr>
        </p15:guide>
      </p15:sldGuideLst>
    </p:ext>
    <p:ext uri="{2D200454-40CA-4A62-9FC3-DE9A4176ACB9}">
      <p15:notesGuideLst xmlns:p15="http://schemas.microsoft.com/office/powerpoint/2012/main">
        <p15:guide id="1" orient="horz" pos="2953" userDrawn="1">
          <p15:clr>
            <a:srgbClr val="A4A3A4"/>
          </p15:clr>
        </p15:guide>
        <p15:guide id="2" pos="2185" userDrawn="1">
          <p15:clr>
            <a:srgbClr val="A4A3A4"/>
          </p15:clr>
        </p15:guide>
        <p15:guide id="3" orient="horz" pos="2928" userDrawn="1">
          <p15:clr>
            <a:srgbClr val="A4A3A4"/>
          </p15:clr>
        </p15:guide>
        <p15:guide id="4"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 LaCascia" initials="LL" lastIdx="8" clrIdx="0">
    <p:extLst/>
  </p:cmAuthor>
  <p:cmAuthor id="2" name="Andrea Ortegon" initials="AO" lastIdx="8" clrIdx="1">
    <p:extLst/>
  </p:cmAuthor>
  <p:cmAuthor id="3" name="Heather Harrison" initials="HH" lastIdx="19" clrIdx="2">
    <p:extLst/>
  </p:cmAuthor>
  <p:cmAuthor id="4" name="Heather" initials="" lastIdx="5" clrIdx="3"/>
  <p:cmAuthor id="5" name="Jenny Yi" initials="JY" lastIdx="5" clrIdx="4">
    <p:extLst>
      <p:ext uri="{19B8F6BF-5375-455C-9EA6-DF929625EA0E}">
        <p15:presenceInfo xmlns:p15="http://schemas.microsoft.com/office/powerpoint/2012/main" userId="S-1-5-21-927676564-1509048076-1819828000-2009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9933"/>
    <a:srgbClr val="FFCC00"/>
    <a:srgbClr val="FDE3E9"/>
    <a:srgbClr val="336600"/>
    <a:srgbClr val="00FFFF"/>
    <a:srgbClr val="95B3D7"/>
    <a:srgbClr val="AECFDF"/>
    <a:srgbClr val="FBD3DB"/>
    <a:srgbClr val="F797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364" autoAdjust="0"/>
  </p:normalViewPr>
  <p:slideViewPr>
    <p:cSldViewPr>
      <p:cViewPr varScale="1">
        <p:scale>
          <a:sx n="73" d="100"/>
          <a:sy n="73" d="100"/>
        </p:scale>
        <p:origin x="1398" y="78"/>
      </p:cViewPr>
      <p:guideLst>
        <p:guide orient="horz" pos="144"/>
        <p:guide pos="5712"/>
      </p:guideLst>
    </p:cSldViewPr>
  </p:slideViewPr>
  <p:outlineViewPr>
    <p:cViewPr>
      <p:scale>
        <a:sx n="33" d="100"/>
        <a:sy n="33" d="100"/>
      </p:scale>
      <p:origin x="48" y="12072"/>
    </p:cViewPr>
  </p:outlineViewPr>
  <p:notesTextViewPr>
    <p:cViewPr>
      <p:scale>
        <a:sx n="66" d="100"/>
        <a:sy n="66" d="100"/>
      </p:scale>
      <p:origin x="0" y="0"/>
    </p:cViewPr>
  </p:notesTextViewPr>
  <p:sorterViewPr>
    <p:cViewPr>
      <p:scale>
        <a:sx n="120" d="100"/>
        <a:sy n="120" d="100"/>
      </p:scale>
      <p:origin x="0" y="-10594"/>
    </p:cViewPr>
  </p:sorterViewPr>
  <p:notesViewPr>
    <p:cSldViewPr>
      <p:cViewPr varScale="1">
        <p:scale>
          <a:sx n="67" d="100"/>
          <a:sy n="67" d="100"/>
        </p:scale>
        <p:origin x="2718" y="78"/>
      </p:cViewPr>
      <p:guideLst>
        <p:guide orient="horz" pos="2953"/>
        <p:guide pos="2185"/>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801" cy="464820"/>
          </a:xfrm>
          <a:prstGeom prst="rect">
            <a:avLst/>
          </a:prstGeom>
        </p:spPr>
        <p:txBody>
          <a:bodyPr vert="horz" lIns="92987" tIns="46494" rIns="92987" bIns="46494" rtlCol="0"/>
          <a:lstStyle>
            <a:lvl1pPr algn="l">
              <a:defRPr sz="1200"/>
            </a:lvl1pPr>
          </a:lstStyle>
          <a:p>
            <a:endParaRPr lang="en-US" dirty="0"/>
          </a:p>
        </p:txBody>
      </p:sp>
      <p:sp>
        <p:nvSpPr>
          <p:cNvPr id="3" name="Date Placeholder 2"/>
          <p:cNvSpPr>
            <a:spLocks noGrp="1"/>
          </p:cNvSpPr>
          <p:nvPr>
            <p:ph type="dt" sz="quarter" idx="1"/>
          </p:nvPr>
        </p:nvSpPr>
        <p:spPr>
          <a:xfrm>
            <a:off x="3884614" y="0"/>
            <a:ext cx="2971801" cy="464820"/>
          </a:xfrm>
          <a:prstGeom prst="rect">
            <a:avLst/>
          </a:prstGeom>
        </p:spPr>
        <p:txBody>
          <a:bodyPr vert="horz" lIns="92987" tIns="46494" rIns="92987" bIns="46494" rtlCol="0"/>
          <a:lstStyle>
            <a:lvl1pPr algn="r">
              <a:defRPr sz="1200"/>
            </a:lvl1pPr>
          </a:lstStyle>
          <a:p>
            <a:fld id="{7D3C9561-F719-4105-A856-3A3FDA43532C}" type="datetimeFigureOut">
              <a:rPr lang="en-US" smtClean="0"/>
              <a:pPr/>
              <a:t>3/7/2020</a:t>
            </a:fld>
            <a:endParaRPr lang="en-US" dirty="0"/>
          </a:p>
        </p:txBody>
      </p:sp>
      <p:sp>
        <p:nvSpPr>
          <p:cNvPr id="4" name="Footer Placeholder 3"/>
          <p:cNvSpPr>
            <a:spLocks noGrp="1"/>
          </p:cNvSpPr>
          <p:nvPr>
            <p:ph type="ftr" sz="quarter" idx="2"/>
          </p:nvPr>
        </p:nvSpPr>
        <p:spPr>
          <a:xfrm>
            <a:off x="4" y="8829967"/>
            <a:ext cx="2971801" cy="464820"/>
          </a:xfrm>
          <a:prstGeom prst="rect">
            <a:avLst/>
          </a:prstGeom>
        </p:spPr>
        <p:txBody>
          <a:bodyPr vert="horz" lIns="92987" tIns="46494" rIns="92987" bIns="4649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4" y="8829967"/>
            <a:ext cx="2971801" cy="464820"/>
          </a:xfrm>
          <a:prstGeom prst="rect">
            <a:avLst/>
          </a:prstGeom>
        </p:spPr>
        <p:txBody>
          <a:bodyPr vert="horz" lIns="92987" tIns="46494" rIns="92987" bIns="46494" rtlCol="0" anchor="b"/>
          <a:lstStyle>
            <a:lvl1pPr algn="r">
              <a:defRPr sz="1200"/>
            </a:lvl1pPr>
          </a:lstStyle>
          <a:p>
            <a:fld id="{9E6DEBCD-983A-4478-9953-3856EFAE81CD}" type="slidenum">
              <a:rPr lang="en-US" smtClean="0"/>
              <a:pPr/>
              <a:t>‹#›</a:t>
            </a:fld>
            <a:endParaRPr lang="en-US" dirty="0"/>
          </a:p>
        </p:txBody>
      </p:sp>
    </p:spTree>
    <p:extLst>
      <p:ext uri="{BB962C8B-B14F-4D97-AF65-F5344CB8AC3E}">
        <p14:creationId xmlns:p14="http://schemas.microsoft.com/office/powerpoint/2010/main" val="1760640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801" cy="464820"/>
          </a:xfrm>
          <a:prstGeom prst="rect">
            <a:avLst/>
          </a:prstGeom>
        </p:spPr>
        <p:txBody>
          <a:bodyPr vert="horz" lIns="92987" tIns="46494" rIns="92987" bIns="46494" rtlCol="0"/>
          <a:lstStyle>
            <a:lvl1pPr algn="l">
              <a:defRPr sz="1200"/>
            </a:lvl1pPr>
          </a:lstStyle>
          <a:p>
            <a:endParaRPr lang="en-US" dirty="0"/>
          </a:p>
        </p:txBody>
      </p:sp>
      <p:sp>
        <p:nvSpPr>
          <p:cNvPr id="3" name="Date Placeholder 2"/>
          <p:cNvSpPr>
            <a:spLocks noGrp="1"/>
          </p:cNvSpPr>
          <p:nvPr>
            <p:ph type="dt" idx="1"/>
          </p:nvPr>
        </p:nvSpPr>
        <p:spPr>
          <a:xfrm>
            <a:off x="3884614" y="0"/>
            <a:ext cx="2971801" cy="464820"/>
          </a:xfrm>
          <a:prstGeom prst="rect">
            <a:avLst/>
          </a:prstGeom>
        </p:spPr>
        <p:txBody>
          <a:bodyPr vert="horz" lIns="92987" tIns="46494" rIns="92987" bIns="46494" rtlCol="0"/>
          <a:lstStyle>
            <a:lvl1pPr algn="r">
              <a:defRPr sz="1200"/>
            </a:lvl1pPr>
          </a:lstStyle>
          <a:p>
            <a:fld id="{58A1CE86-FC4A-4485-ACB7-F19C3E53A979}" type="datetimeFigureOut">
              <a:rPr lang="en-US" smtClean="0"/>
              <a:pPr/>
              <a:t>3/7/2020</a:t>
            </a:fld>
            <a:endParaRPr lang="en-US" dirty="0"/>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lIns="92987" tIns="46494" rIns="92987" bIns="46494" rtlCol="0" anchor="ctr"/>
          <a:lstStyle/>
          <a:p>
            <a:endParaRPr lang="en-US" dirty="0"/>
          </a:p>
        </p:txBody>
      </p:sp>
      <p:sp>
        <p:nvSpPr>
          <p:cNvPr id="5" name="Notes Placeholder 4"/>
          <p:cNvSpPr>
            <a:spLocks noGrp="1"/>
          </p:cNvSpPr>
          <p:nvPr>
            <p:ph type="body" sz="quarter" idx="3"/>
          </p:nvPr>
        </p:nvSpPr>
        <p:spPr>
          <a:xfrm>
            <a:off x="685800" y="4415792"/>
            <a:ext cx="5486400" cy="4183380"/>
          </a:xfrm>
          <a:prstGeom prst="rect">
            <a:avLst/>
          </a:prstGeom>
        </p:spPr>
        <p:txBody>
          <a:bodyPr vert="horz" lIns="92987" tIns="46494" rIns="92987" bIns="464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8829967"/>
            <a:ext cx="2971801" cy="464820"/>
          </a:xfrm>
          <a:prstGeom prst="rect">
            <a:avLst/>
          </a:prstGeom>
        </p:spPr>
        <p:txBody>
          <a:bodyPr vert="horz" lIns="92987" tIns="46494" rIns="92987" bIns="4649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7"/>
            <a:ext cx="2971801" cy="464820"/>
          </a:xfrm>
          <a:prstGeom prst="rect">
            <a:avLst/>
          </a:prstGeom>
        </p:spPr>
        <p:txBody>
          <a:bodyPr vert="horz" lIns="92987" tIns="46494" rIns="92987" bIns="46494" rtlCol="0" anchor="b"/>
          <a:lstStyle>
            <a:lvl1pPr algn="r">
              <a:defRPr sz="1200"/>
            </a:lvl1pPr>
          </a:lstStyle>
          <a:p>
            <a:fld id="{EBD217D9-B156-4188-9F00-8CE7EF96FC5B}" type="slidenum">
              <a:rPr lang="en-US" smtClean="0"/>
              <a:pPr/>
              <a:t>‹#›</a:t>
            </a:fld>
            <a:endParaRPr lang="en-US" dirty="0"/>
          </a:p>
        </p:txBody>
      </p:sp>
    </p:spTree>
    <p:extLst>
      <p:ext uri="{BB962C8B-B14F-4D97-AF65-F5344CB8AC3E}">
        <p14:creationId xmlns:p14="http://schemas.microsoft.com/office/powerpoint/2010/main" val="71772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571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Those &gt;50YO</a:t>
            </a:r>
            <a:r>
              <a:rPr lang="en-US" baseline="0" dirty="0" smtClean="0"/>
              <a:t> are more likely to dislike rigid fabric and wide leg.</a:t>
            </a:r>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64289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71990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92166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3087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22019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3739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794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447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1"/>
          <p:cNvSpPr>
            <a:spLocks noGrp="1"/>
          </p:cNvSpPr>
          <p:nvPr>
            <p:ph type="title"/>
          </p:nvPr>
        </p:nvSpPr>
        <p:spPr>
          <a:xfrm>
            <a:off x="304800" y="51210"/>
            <a:ext cx="8534400" cy="793899"/>
          </a:xfrm>
        </p:spPr>
        <p:txBody>
          <a:bodyPr/>
          <a:lstStyle>
            <a:lvl1pPr>
              <a:defRPr sz="2200" b="0" cap="all" baseline="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203968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MB">
    <p:spTree>
      <p:nvGrpSpPr>
        <p:cNvPr id="1" name=""/>
        <p:cNvGrpSpPr/>
        <p:nvPr/>
      </p:nvGrpSpPr>
      <p:grpSpPr>
        <a:xfrm>
          <a:off x="0" y="0"/>
          <a:ext cx="0" cy="0"/>
          <a:chOff x="0" y="0"/>
          <a:chExt cx="0" cy="0"/>
        </a:xfrm>
      </p:grpSpPr>
      <p:sp>
        <p:nvSpPr>
          <p:cNvPr id="5" name="Title 1"/>
          <p:cNvSpPr>
            <a:spLocks noGrp="1"/>
          </p:cNvSpPr>
          <p:nvPr>
            <p:ph type="title"/>
          </p:nvPr>
        </p:nvSpPr>
        <p:spPr>
          <a:xfrm>
            <a:off x="304800" y="51210"/>
            <a:ext cx="8534400" cy="793899"/>
          </a:xfrm>
        </p:spPr>
        <p:txBody>
          <a:bodyPr/>
          <a:lstStyle>
            <a:lvl1pPr>
              <a:defRPr sz="2200" b="0" cap="all" baseline="0"/>
            </a:lvl1pPr>
          </a:lstStyle>
          <a:p>
            <a:r>
              <a:rPr lang="en-US"/>
              <a:t>Click to edit Master title style</a:t>
            </a:r>
          </a:p>
        </p:txBody>
      </p:sp>
    </p:spTree>
    <p:extLst>
      <p:ext uri="{BB962C8B-B14F-4D97-AF65-F5344CB8AC3E}">
        <p14:creationId xmlns:p14="http://schemas.microsoft.com/office/powerpoint/2010/main" val="27768229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6871" name="Rectangle 7"/>
          <p:cNvSpPr>
            <a:spLocks noGrp="1" noChangeArrowheads="1"/>
          </p:cNvSpPr>
          <p:nvPr>
            <p:ph type="subTitle" idx="1"/>
          </p:nvPr>
        </p:nvSpPr>
        <p:spPr>
          <a:xfrm>
            <a:off x="0" y="1807534"/>
            <a:ext cx="9144000" cy="1754326"/>
          </a:xfrm>
          <a:solidFill>
            <a:schemeClr val="bg1"/>
          </a:solidFill>
        </p:spPr>
        <p:txBody>
          <a:bodyPr wrap="square" rtlCol="0">
            <a:spAutoFit/>
          </a:bodyPr>
          <a:lstStyle>
            <a:lvl1pPr marL="0" indent="0" algn="ctr" defTabSz="914400" rtl="0" eaLnBrk="1" fontAlgn="base" latinLnBrk="0" hangingPunct="1">
              <a:spcBef>
                <a:spcPct val="50000"/>
              </a:spcBef>
              <a:spcAft>
                <a:spcPct val="0"/>
              </a:spcAft>
              <a:buClr>
                <a:srgbClr val="8CBAD2"/>
              </a:buClr>
              <a:buFontTx/>
              <a:buNone/>
              <a:defRPr lang="en-US" sz="5400" b="0" kern="1200" cap="all" spc="200" baseline="0" dirty="0">
                <a:solidFill>
                  <a:schemeClr val="tx1"/>
                </a:solidFill>
                <a:latin typeface="Tw Cen MT" panose="020B0602020104020603" pitchFamily="34" charset="0"/>
                <a:ea typeface="+mn-ea"/>
                <a:cs typeface="+mn-cs"/>
              </a:defRPr>
            </a:lvl1pPr>
          </a:lstStyle>
          <a:p>
            <a:r>
              <a:rPr lang="en-US" dirty="0"/>
              <a:t>Click to edit Master subtitle style</a:t>
            </a:r>
          </a:p>
        </p:txBody>
      </p:sp>
      <p:cxnSp>
        <p:nvCxnSpPr>
          <p:cNvPr id="6" name="Straight Connector 5"/>
          <p:cNvCxnSpPr/>
          <p:nvPr userDrawn="1"/>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46729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bwMode="auto">
          <a:xfrm>
            <a:off x="304800" y="51210"/>
            <a:ext cx="8534400" cy="79389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304800" y="1259711"/>
            <a:ext cx="8534400" cy="46838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txBox="1">
            <a:spLocks/>
          </p:cNvSpPr>
          <p:nvPr userDrawn="1"/>
        </p:nvSpPr>
        <p:spPr>
          <a:xfrm>
            <a:off x="5486400" y="6400800"/>
            <a:ext cx="3505200" cy="457200"/>
          </a:xfrm>
          <a:prstGeom prst="rect">
            <a:avLst/>
          </a:prstGeom>
        </p:spPr>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Arial"/>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Arial"/>
              </a:rPr>
              <a:t>Page </a:t>
            </a:r>
            <a:fld id="{BD23BC3D-535B-4525-AA75-BBFCCD63F2E1}" type="slidenum">
              <a:rPr kumimoji="0" lang="en-US" sz="800" b="0" i="0" u="none" strike="noStrike" kern="1200" cap="none" spc="0" normalizeH="0" baseline="0" noProof="0" smtClean="0">
                <a:ln>
                  <a:noFill/>
                </a:ln>
                <a:solidFill>
                  <a:schemeClr val="tx1"/>
                </a:solidFill>
                <a:effectLst/>
                <a:uLnTx/>
                <a:uFillTx/>
                <a:latin typeface="Tw Cen MT" panose="020B0602020104020603" pitchFamily="34" charset="0"/>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chemeClr val="tx1"/>
                </a:solidFill>
                <a:effectLst/>
                <a:uLnTx/>
                <a:uFillTx/>
                <a:latin typeface="Tw Cen MT" panose="020B0602020104020603" pitchFamily="34" charset="0"/>
                <a:ea typeface="+mn-ea"/>
                <a:cs typeface="Arial"/>
              </a:rPr>
              <a:t> </a:t>
            </a:r>
          </a:p>
        </p:txBody>
      </p:sp>
      <p:cxnSp>
        <p:nvCxnSpPr>
          <p:cNvPr id="11" name="Straight Connector 10"/>
          <p:cNvCxnSpPr/>
          <p:nvPr userDrawn="1"/>
        </p:nvCxnSpPr>
        <p:spPr>
          <a:xfrm>
            <a:off x="0" y="79389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224592" y="834375"/>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9775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Lst>
  <p:transition>
    <p:fade/>
  </p:transition>
  <p:txStyles>
    <p:titleStyle>
      <a:lvl1pPr algn="l" rtl="0" eaLnBrk="0" fontAlgn="base" hangingPunct="0">
        <a:lnSpc>
          <a:spcPct val="90000"/>
        </a:lnSpc>
        <a:spcBef>
          <a:spcPct val="0"/>
        </a:spcBef>
        <a:spcAft>
          <a:spcPct val="0"/>
        </a:spcAft>
        <a:defRPr sz="2200" b="0" cap="all" baseline="0">
          <a:solidFill>
            <a:schemeClr val="tx1"/>
          </a:solidFill>
          <a:latin typeface="Tw Cen MT" panose="020B0602020104020603" pitchFamily="34" charset="0"/>
          <a:ea typeface="+mj-ea"/>
          <a:cs typeface="+mj-cs"/>
        </a:defRPr>
      </a:lvl1pPr>
      <a:lvl2pPr algn="l" rtl="0" eaLnBrk="0" fontAlgn="base" hangingPunct="0">
        <a:spcBef>
          <a:spcPct val="0"/>
        </a:spcBef>
        <a:spcAft>
          <a:spcPct val="0"/>
        </a:spcAft>
        <a:defRPr sz="2000">
          <a:solidFill>
            <a:schemeClr val="bg1"/>
          </a:solidFill>
          <a:latin typeface="Georgia" pitchFamily="18" charset="0"/>
          <a:cs typeface="Arial" charset="0"/>
        </a:defRPr>
      </a:lvl2pPr>
      <a:lvl3pPr algn="l" rtl="0" eaLnBrk="0" fontAlgn="base" hangingPunct="0">
        <a:spcBef>
          <a:spcPct val="0"/>
        </a:spcBef>
        <a:spcAft>
          <a:spcPct val="0"/>
        </a:spcAft>
        <a:defRPr sz="2000">
          <a:solidFill>
            <a:schemeClr val="bg1"/>
          </a:solidFill>
          <a:latin typeface="Georgia" pitchFamily="18" charset="0"/>
          <a:cs typeface="Arial" charset="0"/>
        </a:defRPr>
      </a:lvl3pPr>
      <a:lvl4pPr algn="l" rtl="0" eaLnBrk="0" fontAlgn="base" hangingPunct="0">
        <a:spcBef>
          <a:spcPct val="0"/>
        </a:spcBef>
        <a:spcAft>
          <a:spcPct val="0"/>
        </a:spcAft>
        <a:defRPr sz="2000">
          <a:solidFill>
            <a:schemeClr val="bg1"/>
          </a:solidFill>
          <a:latin typeface="Georgia" pitchFamily="18" charset="0"/>
          <a:cs typeface="Arial" charset="0"/>
        </a:defRPr>
      </a:lvl4pPr>
      <a:lvl5pPr algn="l" rtl="0" eaLnBrk="0" fontAlgn="base" hangingPunct="0">
        <a:spcBef>
          <a:spcPct val="0"/>
        </a:spcBef>
        <a:spcAft>
          <a:spcPct val="0"/>
        </a:spcAft>
        <a:defRPr sz="2000">
          <a:solidFill>
            <a:schemeClr val="bg1"/>
          </a:solidFill>
          <a:latin typeface="Georgia" pitchFamily="18" charset="0"/>
          <a:cs typeface="Arial" charset="0"/>
        </a:defRPr>
      </a:lvl5pPr>
      <a:lvl6pPr marL="457200" algn="l" rtl="0" fontAlgn="base">
        <a:spcBef>
          <a:spcPct val="0"/>
        </a:spcBef>
        <a:spcAft>
          <a:spcPct val="0"/>
        </a:spcAft>
        <a:defRPr sz="2400">
          <a:solidFill>
            <a:srgbClr val="4D4D4D"/>
          </a:solidFill>
          <a:latin typeface="Georgia" pitchFamily="18" charset="0"/>
          <a:cs typeface="Arial" charset="0"/>
        </a:defRPr>
      </a:lvl6pPr>
      <a:lvl7pPr marL="914400" algn="l" rtl="0" fontAlgn="base">
        <a:spcBef>
          <a:spcPct val="0"/>
        </a:spcBef>
        <a:spcAft>
          <a:spcPct val="0"/>
        </a:spcAft>
        <a:defRPr sz="2400">
          <a:solidFill>
            <a:srgbClr val="4D4D4D"/>
          </a:solidFill>
          <a:latin typeface="Georgia" pitchFamily="18" charset="0"/>
          <a:cs typeface="Arial" charset="0"/>
        </a:defRPr>
      </a:lvl7pPr>
      <a:lvl8pPr marL="1371600" algn="l" rtl="0" fontAlgn="base">
        <a:spcBef>
          <a:spcPct val="0"/>
        </a:spcBef>
        <a:spcAft>
          <a:spcPct val="0"/>
        </a:spcAft>
        <a:defRPr sz="2400">
          <a:solidFill>
            <a:srgbClr val="4D4D4D"/>
          </a:solidFill>
          <a:latin typeface="Georgia" pitchFamily="18" charset="0"/>
          <a:cs typeface="Arial" charset="0"/>
        </a:defRPr>
      </a:lvl8pPr>
      <a:lvl9pPr marL="1828800" algn="l" rtl="0" fontAlgn="base">
        <a:spcBef>
          <a:spcPct val="0"/>
        </a:spcBef>
        <a:spcAft>
          <a:spcPct val="0"/>
        </a:spcAft>
        <a:defRPr sz="2400">
          <a:solidFill>
            <a:srgbClr val="4D4D4D"/>
          </a:solidFill>
          <a:latin typeface="Georgia" pitchFamily="18" charset="0"/>
          <a:cs typeface="Arial" charset="0"/>
        </a:defRPr>
      </a:lvl9pPr>
    </p:titleStyle>
    <p:bodyStyle>
      <a:lvl1pPr marL="287338" indent="-287338" algn="l" rtl="0" eaLnBrk="0" fontAlgn="base" hangingPunct="0">
        <a:spcBef>
          <a:spcPct val="50000"/>
        </a:spcBef>
        <a:spcAft>
          <a:spcPct val="0"/>
        </a:spcAft>
        <a:buClr>
          <a:srgbClr val="8CBAD2"/>
        </a:buClr>
        <a:buChar char="•"/>
        <a:defRPr sz="2200">
          <a:solidFill>
            <a:schemeClr val="tx1"/>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chemeClr val="tx1"/>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chemeClr val="tx1"/>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chemeClr val="tx1"/>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chemeClr val="tx1"/>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556640"/>
            <a:ext cx="9144000" cy="1315745"/>
          </a:xfrm>
        </p:spPr>
        <p:txBody>
          <a:bodyPr/>
          <a:lstStyle/>
          <a:p>
            <a:pPr>
              <a:lnSpc>
                <a:spcPct val="150000"/>
              </a:lnSpc>
              <a:spcBef>
                <a:spcPts val="0"/>
              </a:spcBef>
            </a:pPr>
            <a:r>
              <a:rPr lang="en-US" sz="3800" cap="all" dirty="0" err="1" smtClean="0">
                <a:solidFill>
                  <a:schemeClr val="tx1"/>
                </a:solidFill>
                <a:latin typeface="Tw Cen MT" panose="020B0602020104020603" pitchFamily="34" charset="0"/>
              </a:rPr>
              <a:t>Nyc</a:t>
            </a:r>
            <a:r>
              <a:rPr lang="en-US" sz="3800" cap="all" dirty="0" smtClean="0">
                <a:solidFill>
                  <a:schemeClr val="tx1"/>
                </a:solidFill>
                <a:latin typeface="Tw Cen MT" panose="020B0602020104020603" pitchFamily="34" charset="0"/>
              </a:rPr>
              <a:t> </a:t>
            </a:r>
            <a:r>
              <a:rPr lang="en-US" sz="3800" dirty="0" err="1" smtClean="0"/>
              <a:t>doh</a:t>
            </a:r>
            <a:r>
              <a:rPr lang="en-US" sz="3800" dirty="0" smtClean="0"/>
              <a:t> ratings</a:t>
            </a:r>
            <a:endParaRPr lang="en-US" sz="3800" cap="all" dirty="0" smtClean="0">
              <a:solidFill>
                <a:schemeClr val="tx1"/>
              </a:solidFill>
              <a:latin typeface="Tw Cen MT" panose="020B0602020104020603" pitchFamily="34" charset="0"/>
            </a:endParaRPr>
          </a:p>
          <a:p>
            <a:pPr>
              <a:lnSpc>
                <a:spcPct val="150000"/>
              </a:lnSpc>
              <a:spcBef>
                <a:spcPts val="0"/>
              </a:spcBef>
            </a:pPr>
            <a:r>
              <a:rPr lang="en-US" sz="1500" dirty="0" smtClean="0"/>
              <a:t>Group </a:t>
            </a:r>
            <a:r>
              <a:rPr lang="en-US" sz="1500" dirty="0"/>
              <a:t>7</a:t>
            </a:r>
            <a:r>
              <a:rPr lang="en-US" sz="1500" dirty="0" smtClean="0"/>
              <a:t>: Emma Pang, jenny </a:t>
            </a:r>
            <a:r>
              <a:rPr lang="en-US" sz="1500" dirty="0" err="1" smtClean="0"/>
              <a:t>yi</a:t>
            </a:r>
            <a:r>
              <a:rPr lang="en-US" sz="1500" dirty="0" smtClean="0"/>
              <a:t>, Lauren </a:t>
            </a:r>
            <a:r>
              <a:rPr lang="en-US" sz="1500" dirty="0" err="1" smtClean="0"/>
              <a:t>McKinzie</a:t>
            </a:r>
            <a:r>
              <a:rPr lang="en-US" sz="1500" dirty="0" smtClean="0"/>
              <a:t>, </a:t>
            </a:r>
            <a:r>
              <a:rPr lang="en-US" sz="1500" dirty="0" err="1" smtClean="0"/>
              <a:t>Regana</a:t>
            </a:r>
            <a:r>
              <a:rPr lang="en-US" sz="1500" dirty="0" smtClean="0"/>
              <a:t> </a:t>
            </a:r>
            <a:r>
              <a:rPr lang="en-US" sz="1500" dirty="0" err="1" smtClean="0"/>
              <a:t>Alicka</a:t>
            </a:r>
            <a:r>
              <a:rPr lang="en-US" sz="1500" dirty="0" smtClean="0"/>
              <a:t>, Steve Li</a:t>
            </a:r>
            <a:endParaRPr lang="en-US" sz="1500" cap="all" dirty="0">
              <a:solidFill>
                <a:schemeClr val="tx1"/>
              </a:solidFill>
            </a:endParaRPr>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30972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cap="all" dirty="0" smtClean="0">
                <a:solidFill>
                  <a:schemeClr val="tx1"/>
                </a:solidFill>
                <a:latin typeface="Tw Cen MT" panose="020B0602020104020603" pitchFamily="34" charset="0"/>
              </a:rPr>
              <a:t>Questions?</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98234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cap="all" dirty="0" smtClean="0">
                <a:solidFill>
                  <a:schemeClr val="tx1"/>
                </a:solidFill>
                <a:latin typeface="Tw Cen MT" panose="020B0602020104020603" pitchFamily="34" charset="0"/>
              </a:rPr>
              <a:t>Thank you!</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84778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z="2200" b="0" cap="all" spc="100" dirty="0" smtClean="0">
                <a:latin typeface="Tw Cen MT" panose="020B0602020104020603" pitchFamily="34" charset="0"/>
              </a:rPr>
              <a:t>RESEARCH APPROACH</a:t>
            </a:r>
            <a:endParaRPr lang="en-US" sz="2200" b="0" cap="all" spc="100" dirty="0">
              <a:latin typeface="Tw Cen MT" panose="020B0602020104020603" pitchFamily="34" charset="0"/>
            </a:endParaRPr>
          </a:p>
        </p:txBody>
      </p:sp>
      <p:sp>
        <p:nvSpPr>
          <p:cNvPr id="5" name="TextBox 4"/>
          <p:cNvSpPr txBox="1"/>
          <p:nvPr/>
        </p:nvSpPr>
        <p:spPr>
          <a:xfrm>
            <a:off x="295340" y="1123171"/>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CONTEXT</a:t>
            </a:r>
          </a:p>
        </p:txBody>
      </p:sp>
      <p:sp>
        <p:nvSpPr>
          <p:cNvPr id="2" name="TextBox 1"/>
          <p:cNvSpPr txBox="1"/>
          <p:nvPr/>
        </p:nvSpPr>
        <p:spPr>
          <a:xfrm>
            <a:off x="2209800" y="1066800"/>
            <a:ext cx="6629400" cy="132343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The Department of Heath (DOH) is responsible for conducting restaurant health inspections on all food-handling, food-service establishments in NYC. </a:t>
            </a:r>
          </a:p>
          <a:p>
            <a:endParaRPr lang="en-US" sz="1600" dirty="0">
              <a:ea typeface="+mn-ea"/>
            </a:endParaRPr>
          </a:p>
          <a:p>
            <a:r>
              <a:rPr lang="en-US" sz="1600" dirty="0" smtClean="0">
                <a:ea typeface="+mn-ea"/>
              </a:rPr>
              <a:t>A restaurant’s </a:t>
            </a:r>
            <a:r>
              <a:rPr lang="en-US" sz="1600" dirty="0">
                <a:ea typeface="+mn-ea"/>
              </a:rPr>
              <a:t>score corresponds to a letter grade. The lower the </a:t>
            </a:r>
            <a:r>
              <a:rPr lang="en-US" sz="1600" dirty="0" smtClean="0">
                <a:ea typeface="+mn-ea"/>
              </a:rPr>
              <a:t>score AKA the less violation points, </a:t>
            </a:r>
            <a:r>
              <a:rPr lang="en-US" sz="1600" dirty="0">
                <a:ea typeface="+mn-ea"/>
              </a:rPr>
              <a:t>the better the grade.</a:t>
            </a:r>
            <a:endParaRPr lang="en-US" sz="1600" dirty="0" smtClean="0">
              <a:ea typeface="+mn-ea"/>
            </a:endParaRPr>
          </a:p>
        </p:txBody>
      </p:sp>
      <p:sp>
        <p:nvSpPr>
          <p:cNvPr id="9" name="TextBox 8"/>
          <p:cNvSpPr txBox="1"/>
          <p:nvPr/>
        </p:nvSpPr>
        <p:spPr>
          <a:xfrm>
            <a:off x="295340" y="4619159"/>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OBJECTIVES</a:t>
            </a:r>
          </a:p>
        </p:txBody>
      </p:sp>
      <p:sp>
        <p:nvSpPr>
          <p:cNvPr id="10" name="TextBox 9"/>
          <p:cNvSpPr txBox="1"/>
          <p:nvPr/>
        </p:nvSpPr>
        <p:spPr>
          <a:xfrm>
            <a:off x="2209800" y="4543961"/>
            <a:ext cx="6629400" cy="132343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Using the DOH’s public data on restaurant violations and grades, we were able to answer:</a:t>
            </a:r>
            <a:endParaRPr lang="en-US" sz="1600" dirty="0"/>
          </a:p>
          <a:p>
            <a:endParaRPr lang="en-US" sz="1600" dirty="0"/>
          </a:p>
          <a:p>
            <a:pPr marL="285750" indent="-285750">
              <a:buFont typeface="Arial" panose="020B0604020202020204" pitchFamily="34" charset="0"/>
              <a:buChar char="•"/>
            </a:pPr>
            <a:r>
              <a:rPr lang="en-US" sz="1600" dirty="0" smtClean="0"/>
              <a:t>How many restaurants have A, B, C ratings? And where are they?</a:t>
            </a:r>
            <a:endParaRPr lang="en-US" sz="1600" dirty="0"/>
          </a:p>
          <a:p>
            <a:pPr marL="285750" indent="-285750">
              <a:buFont typeface="Arial" panose="020B0604020202020204" pitchFamily="34" charset="0"/>
              <a:buChar char="•"/>
            </a:pPr>
            <a:r>
              <a:rPr lang="en-US" sz="1600" dirty="0" smtClean="0"/>
              <a:t>Is there a specific area in NYC with a higher concentration of a rating?</a:t>
            </a:r>
            <a:endParaRPr lang="en-US" sz="1600" dirty="0"/>
          </a:p>
        </p:txBody>
      </p:sp>
      <p:pic>
        <p:nvPicPr>
          <p:cNvPr id="1026" name="Picture 2" descr="Image result for nyc doh restaurant violation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097"/>
          <a:stretch/>
        </p:blipFill>
        <p:spPr bwMode="auto">
          <a:xfrm>
            <a:off x="2047940" y="2590800"/>
            <a:ext cx="2819400" cy="1454752"/>
          </a:xfrm>
          <a:prstGeom prst="rect">
            <a:avLst/>
          </a:prstGeom>
          <a:ln w="127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descr="Image result for restaurant rat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4574" y="2590800"/>
            <a:ext cx="3562627" cy="14730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04433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7706839" y="3130084"/>
            <a:ext cx="1055682" cy="527841"/>
          </a:xfrm>
          <a:prstGeom prst="rect">
            <a:avLst/>
          </a:prstGeom>
        </p:spPr>
      </p:pic>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sources</a:t>
            </a:r>
            <a:endParaRPr lang="en-US" sz="2200" dirty="0"/>
          </a:p>
        </p:txBody>
      </p:sp>
      <p:grpSp>
        <p:nvGrpSpPr>
          <p:cNvPr id="7" name="Group 6"/>
          <p:cNvGrpSpPr/>
          <p:nvPr/>
        </p:nvGrpSpPr>
        <p:grpSpPr>
          <a:xfrm>
            <a:off x="304800" y="1219200"/>
            <a:ext cx="8275153" cy="1553266"/>
            <a:chOff x="594527" y="1530670"/>
            <a:chExt cx="8275153" cy="155326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9597" y="1530670"/>
              <a:ext cx="2370083" cy="545119"/>
            </a:xfrm>
            <a:prstGeom prst="rect">
              <a:avLst/>
            </a:prstGeom>
          </p:spPr>
        </p:pic>
        <p:sp>
          <p:nvSpPr>
            <p:cNvPr id="8" name="Content Placeholder 2"/>
            <p:cNvSpPr txBox="1">
              <a:spLocks/>
            </p:cNvSpPr>
            <p:nvPr/>
          </p:nvSpPr>
          <p:spPr bwMode="auto">
            <a:xfrm>
              <a:off x="594527" y="1633953"/>
              <a:ext cx="5489833"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1. March 2020 NYC Restaurant Inspection Results ~430K Rows</a:t>
              </a:r>
              <a:endParaRPr lang="en-US" sz="1600" dirty="0">
                <a:solidFill>
                  <a:schemeClr val="tx1"/>
                </a:solidFill>
              </a:endParaRPr>
            </a:p>
          </p:txBody>
        </p:sp>
        <p:pic>
          <p:nvPicPr>
            <p:cNvPr id="6" name="Picture 5"/>
            <p:cNvPicPr>
              <a:picLocks noChangeAspect="1"/>
            </p:cNvPicPr>
            <p:nvPr/>
          </p:nvPicPr>
          <p:blipFill rotWithShape="1">
            <a:blip r:embed="rId5"/>
            <a:srcRect l="16872"/>
            <a:stretch/>
          </p:blipFill>
          <p:spPr>
            <a:xfrm>
              <a:off x="685800" y="2029919"/>
              <a:ext cx="8085083" cy="1054017"/>
            </a:xfrm>
            <a:prstGeom prst="rect">
              <a:avLst/>
            </a:prstGeom>
            <a:ln w="12700">
              <a:solidFill>
                <a:schemeClr val="tx1"/>
              </a:solidFill>
            </a:ln>
          </p:spPr>
        </p:pic>
      </p:grpSp>
      <p:sp>
        <p:nvSpPr>
          <p:cNvPr id="14" name="Content Placeholder 2"/>
          <p:cNvSpPr txBox="1">
            <a:spLocks/>
          </p:cNvSpPr>
          <p:nvPr/>
        </p:nvSpPr>
        <p:spPr bwMode="auto">
          <a:xfrm>
            <a:off x="396073" y="3271715"/>
            <a:ext cx="5489833"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a:solidFill>
                  <a:schemeClr val="tx1"/>
                </a:solidFill>
              </a:rPr>
              <a:t>2</a:t>
            </a:r>
            <a:r>
              <a:rPr lang="en-US" sz="1600" dirty="0" smtClean="0">
                <a:solidFill>
                  <a:schemeClr val="tx1"/>
                </a:solidFill>
              </a:rPr>
              <a:t>. DOH Violation Penalty Dictionary </a:t>
            </a:r>
            <a:endParaRPr lang="en-US" sz="1600" dirty="0">
              <a:solidFill>
                <a:schemeClr val="tx1"/>
              </a:solidFill>
            </a:endParaRPr>
          </a:p>
        </p:txBody>
      </p:sp>
      <p:pic>
        <p:nvPicPr>
          <p:cNvPr id="10" name="Picture 9"/>
          <p:cNvPicPr>
            <a:picLocks noChangeAspect="1"/>
          </p:cNvPicPr>
          <p:nvPr/>
        </p:nvPicPr>
        <p:blipFill>
          <a:blip r:embed="rId6"/>
          <a:stretch>
            <a:fillRect/>
          </a:stretch>
        </p:blipFill>
        <p:spPr>
          <a:xfrm>
            <a:off x="400427" y="3610269"/>
            <a:ext cx="8362094" cy="1278908"/>
          </a:xfrm>
          <a:prstGeom prst="rect">
            <a:avLst/>
          </a:prstGeom>
        </p:spPr>
      </p:pic>
    </p:spTree>
    <p:extLst>
      <p:ext uri="{BB962C8B-B14F-4D97-AF65-F5344CB8AC3E}">
        <p14:creationId xmlns:p14="http://schemas.microsoft.com/office/powerpoint/2010/main" val="41780959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ETL</a:t>
            </a:r>
            <a:endParaRPr lang="en-US" sz="2200" dirty="0"/>
          </a:p>
        </p:txBody>
      </p:sp>
      <p:sp>
        <p:nvSpPr>
          <p:cNvPr id="10" name="Content Placeholder 2"/>
          <p:cNvSpPr txBox="1">
            <a:spLocks/>
          </p:cNvSpPr>
          <p:nvPr/>
        </p:nvSpPr>
        <p:spPr bwMode="auto">
          <a:xfrm>
            <a:off x="304800" y="838200"/>
            <a:ext cx="86868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Because the data set was so large (167 MB), we only extracted the data points we needed. We also categorized the </a:t>
            </a:r>
            <a:r>
              <a:rPr lang="en-US" sz="1600" dirty="0">
                <a:solidFill>
                  <a:schemeClr val="tx1"/>
                </a:solidFill>
              </a:rPr>
              <a:t>violation codes into </a:t>
            </a:r>
            <a:r>
              <a:rPr lang="en-US" sz="1600" dirty="0" smtClean="0">
                <a:solidFill>
                  <a:schemeClr val="tx1"/>
                </a:solidFill>
              </a:rPr>
              <a:t>more manageable buckets </a:t>
            </a:r>
            <a:r>
              <a:rPr lang="en-US" sz="1600" dirty="0" smtClean="0">
                <a:solidFill>
                  <a:schemeClr val="tx1"/>
                </a:solidFill>
              </a:rPr>
              <a:t>(</a:t>
            </a:r>
            <a:r>
              <a:rPr lang="en-US" sz="1600" dirty="0" smtClean="0">
                <a:solidFill>
                  <a:schemeClr val="tx1"/>
                </a:solidFill>
              </a:rPr>
              <a:t>food storage related, facility related, vermin related, etc</a:t>
            </a:r>
            <a:r>
              <a:rPr lang="en-US" sz="1600" dirty="0" smtClean="0">
                <a:solidFill>
                  <a:schemeClr val="tx1"/>
                </a:solidFill>
              </a:rPr>
              <a:t>.) and added violation </a:t>
            </a:r>
            <a:r>
              <a:rPr lang="en-US" sz="1600" dirty="0">
                <a:solidFill>
                  <a:schemeClr val="tx1"/>
                </a:solidFill>
              </a:rPr>
              <a:t>penalty feeds based on the DOH violation </a:t>
            </a:r>
            <a:r>
              <a:rPr lang="en-US" sz="1600" dirty="0" smtClean="0">
                <a:solidFill>
                  <a:schemeClr val="tx1"/>
                </a:solidFill>
              </a:rPr>
              <a:t>dictionary.</a:t>
            </a:r>
            <a:endParaRPr lang="en-US" sz="1600" dirty="0">
              <a:solidFill>
                <a:schemeClr val="tx1"/>
              </a:solidFill>
            </a:endParaRPr>
          </a:p>
        </p:txBody>
      </p:sp>
      <p:sp>
        <p:nvSpPr>
          <p:cNvPr id="5" name="TextBox 4"/>
          <p:cNvSpPr txBox="1"/>
          <p:nvPr/>
        </p:nvSpPr>
        <p:spPr>
          <a:xfrm>
            <a:off x="1371600" y="3581400"/>
            <a:ext cx="6400800" cy="276999"/>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200" dirty="0" smtClean="0">
                <a:solidFill>
                  <a:schemeClr val="tx1"/>
                </a:solidFill>
                <a:latin typeface="Futura Std Light" pitchFamily="34" charset="0"/>
              </a:rPr>
              <a:t>(Add </a:t>
            </a:r>
            <a:r>
              <a:rPr lang="en-US" sz="1200" dirty="0" smtClean="0">
                <a:solidFill>
                  <a:schemeClr val="tx1"/>
                </a:solidFill>
                <a:latin typeface="Futura Std Light" pitchFamily="34" charset="0"/>
              </a:rPr>
              <a:t>snap shots of new </a:t>
            </a:r>
            <a:r>
              <a:rPr lang="en-US" sz="1200" dirty="0" smtClean="0">
                <a:solidFill>
                  <a:schemeClr val="tx1"/>
                </a:solidFill>
                <a:latin typeface="Futura Std Light" pitchFamily="34" charset="0"/>
              </a:rPr>
              <a:t>data here)</a:t>
            </a:r>
          </a:p>
        </p:txBody>
      </p:sp>
    </p:spTree>
    <p:extLst>
      <p:ext uri="{BB962C8B-B14F-4D97-AF65-F5344CB8AC3E}">
        <p14:creationId xmlns:p14="http://schemas.microsoft.com/office/powerpoint/2010/main" val="20404733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exploration</a:t>
            </a:r>
            <a:endParaRPr lang="en-US" sz="2200" dirty="0"/>
          </a:p>
        </p:txBody>
      </p:sp>
      <p:sp>
        <p:nvSpPr>
          <p:cNvPr id="10" name="Content Placeholder 2"/>
          <p:cNvSpPr txBox="1">
            <a:spLocks/>
          </p:cNvSpPr>
          <p:nvPr/>
        </p:nvSpPr>
        <p:spPr bwMode="auto">
          <a:xfrm>
            <a:off x="304800" y="838200"/>
            <a:ext cx="8686800"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Once we were able to get our dataset together, we….mongo</a:t>
            </a:r>
            <a:endParaRPr lang="en-US" sz="1600" dirty="0">
              <a:solidFill>
                <a:schemeClr val="tx1"/>
              </a:solidFill>
            </a:endParaRPr>
          </a:p>
        </p:txBody>
      </p:sp>
      <p:pic>
        <p:nvPicPr>
          <p:cNvPr id="5" name="Picture 4"/>
          <p:cNvPicPr>
            <a:picLocks noChangeAspect="1"/>
          </p:cNvPicPr>
          <p:nvPr/>
        </p:nvPicPr>
        <p:blipFill>
          <a:blip r:embed="rId3"/>
          <a:stretch>
            <a:fillRect/>
          </a:stretch>
        </p:blipFill>
        <p:spPr>
          <a:xfrm>
            <a:off x="457200" y="1676400"/>
            <a:ext cx="5876925" cy="2228850"/>
          </a:xfrm>
          <a:prstGeom prst="rect">
            <a:avLst/>
          </a:prstGeom>
        </p:spPr>
      </p:pic>
      <p:pic>
        <p:nvPicPr>
          <p:cNvPr id="6" name="Picture 5"/>
          <p:cNvPicPr>
            <a:picLocks noChangeAspect="1"/>
          </p:cNvPicPr>
          <p:nvPr/>
        </p:nvPicPr>
        <p:blipFill>
          <a:blip r:embed="rId4"/>
          <a:stretch>
            <a:fillRect/>
          </a:stretch>
        </p:blipFill>
        <p:spPr>
          <a:xfrm>
            <a:off x="457200" y="4114800"/>
            <a:ext cx="8115300" cy="2266950"/>
          </a:xfrm>
          <a:prstGeom prst="rect">
            <a:avLst/>
          </a:prstGeom>
        </p:spPr>
      </p:pic>
    </p:spTree>
    <p:extLst>
      <p:ext uri="{BB962C8B-B14F-4D97-AF65-F5344CB8AC3E}">
        <p14:creationId xmlns:p14="http://schemas.microsoft.com/office/powerpoint/2010/main" val="58785537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smtClean="0"/>
              <a:t>Top 15 </a:t>
            </a:r>
            <a:r>
              <a:rPr lang="en-US" dirty="0" err="1" smtClean="0"/>
              <a:t>nyc</a:t>
            </a:r>
            <a:r>
              <a:rPr lang="en-US" dirty="0" smtClean="0"/>
              <a:t> agency budgets </a:t>
            </a:r>
            <a:endParaRPr lang="en-US" dirty="0"/>
          </a:p>
        </p:txBody>
      </p:sp>
      <p:sp>
        <p:nvSpPr>
          <p:cNvPr id="9" name="Content Placeholder 2"/>
          <p:cNvSpPr txBox="1">
            <a:spLocks/>
          </p:cNvSpPr>
          <p:nvPr/>
        </p:nvSpPr>
        <p:spPr bwMode="auto">
          <a:xfrm>
            <a:off x="304800" y="838200"/>
            <a:ext cx="8686800" cy="954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The Dept. Of Education has the largest budget in NYC by far. It is the </a:t>
            </a:r>
            <a:r>
              <a:rPr lang="en-US" sz="1400" dirty="0">
                <a:solidFill>
                  <a:schemeClr val="tx1"/>
                </a:solidFill>
              </a:rPr>
              <a:t>largest school system in the </a:t>
            </a:r>
            <a:r>
              <a:rPr lang="en-US" sz="1400" dirty="0" smtClean="0">
                <a:solidFill>
                  <a:schemeClr val="tx1"/>
                </a:solidFill>
              </a:rPr>
              <a:t>entire country, spanning across </a:t>
            </a:r>
            <a:r>
              <a:rPr lang="en-US" sz="1400" dirty="0">
                <a:solidFill>
                  <a:schemeClr val="tx1"/>
                </a:solidFill>
              </a:rPr>
              <a:t>Pre-K </a:t>
            </a:r>
            <a:r>
              <a:rPr lang="en-US" sz="1400" dirty="0" smtClean="0">
                <a:solidFill>
                  <a:schemeClr val="tx1"/>
                </a:solidFill>
              </a:rPr>
              <a:t>to </a:t>
            </a:r>
            <a:r>
              <a:rPr lang="en-US" sz="1400" dirty="0">
                <a:solidFill>
                  <a:schemeClr val="tx1"/>
                </a:solidFill>
              </a:rPr>
              <a:t>12</a:t>
            </a:r>
            <a:r>
              <a:rPr lang="en-US" sz="1400" baseline="30000" dirty="0">
                <a:solidFill>
                  <a:schemeClr val="tx1"/>
                </a:solidFill>
              </a:rPr>
              <a:t>th</a:t>
            </a:r>
            <a:r>
              <a:rPr lang="en-US" sz="1400" dirty="0">
                <a:solidFill>
                  <a:schemeClr val="tx1"/>
                </a:solidFill>
              </a:rPr>
              <a:t> grade, public and charter schools, and special education programs to provide education, extracurricular activities, transportation, </a:t>
            </a:r>
            <a:r>
              <a:rPr lang="en-US" sz="1400" dirty="0" smtClean="0">
                <a:solidFill>
                  <a:schemeClr val="tx1"/>
                </a:solidFill>
              </a:rPr>
              <a:t>health services, food services, and more. We were surprised to not see the Dept. of Transportation Top 15 budgets but found out that agency is actually under the State of NY, not City funding. </a:t>
            </a:r>
            <a:endParaRPr lang="en-US" sz="1400"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805"/>
          <a:stretch/>
        </p:blipFill>
        <p:spPr>
          <a:xfrm>
            <a:off x="471739" y="2362201"/>
            <a:ext cx="8200522" cy="3733800"/>
          </a:xfrm>
          <a:prstGeom prst="rect">
            <a:avLst/>
          </a:prstGeom>
        </p:spPr>
      </p:pic>
      <p:sp>
        <p:nvSpPr>
          <p:cNvPr id="4" name="Rectangle 3"/>
          <p:cNvSpPr/>
          <p:nvPr/>
        </p:nvSpPr>
        <p:spPr>
          <a:xfrm>
            <a:off x="2639489" y="3113049"/>
            <a:ext cx="1220325" cy="2286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Rectangle 6"/>
          <p:cNvSpPr/>
          <p:nvPr/>
        </p:nvSpPr>
        <p:spPr>
          <a:xfrm>
            <a:off x="2300448" y="3523404"/>
            <a:ext cx="1559366" cy="2286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2514600" y="4144905"/>
            <a:ext cx="1345214" cy="228600"/>
          </a:xfrm>
          <a:prstGeom prst="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2301608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a:t>Top 15 </a:t>
            </a:r>
            <a:r>
              <a:rPr lang="en-US" dirty="0" err="1"/>
              <a:t>nyc</a:t>
            </a:r>
            <a:r>
              <a:rPr lang="en-US" dirty="0"/>
              <a:t> agency budgets </a:t>
            </a:r>
            <a:r>
              <a:rPr lang="en-US" dirty="0" smtClean="0"/>
              <a:t>– Misc</a:t>
            </a:r>
            <a:r>
              <a:rPr lang="en-US" dirty="0"/>
              <a:t>.</a:t>
            </a:r>
          </a:p>
        </p:txBody>
      </p:sp>
      <p:sp>
        <p:nvSpPr>
          <p:cNvPr id="9" name="Content Placeholder 2"/>
          <p:cNvSpPr txBox="1">
            <a:spLocks/>
          </p:cNvSpPr>
          <p:nvPr/>
        </p:nvSpPr>
        <p:spPr bwMode="auto">
          <a:xfrm>
            <a:off x="304800" y="838200"/>
            <a:ext cx="8686800" cy="7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Like any balance sheet, NYC agencies have a catch-all “miscellaneous” bucket </a:t>
            </a:r>
            <a:r>
              <a:rPr lang="en-US" sz="1400" dirty="0">
                <a:solidFill>
                  <a:schemeClr val="tx1"/>
                </a:solidFill>
              </a:rPr>
              <a:t>to place </a:t>
            </a:r>
            <a:r>
              <a:rPr lang="en-US" sz="1400" dirty="0" smtClean="0">
                <a:solidFill>
                  <a:schemeClr val="tx1"/>
                </a:solidFill>
              </a:rPr>
              <a:t>any non-department </a:t>
            </a:r>
            <a:r>
              <a:rPr lang="en-US" sz="1400" dirty="0">
                <a:solidFill>
                  <a:schemeClr val="tx1"/>
                </a:solidFill>
              </a:rPr>
              <a:t>specific costs </a:t>
            </a:r>
            <a:r>
              <a:rPr lang="en-US" sz="1400" dirty="0" smtClean="0">
                <a:solidFill>
                  <a:schemeClr val="tx1"/>
                </a:solidFill>
              </a:rPr>
              <a:t>into and avoid going over-budget within their department. </a:t>
            </a:r>
            <a:r>
              <a:rPr lang="en-US" sz="1400" dirty="0">
                <a:solidFill>
                  <a:schemeClr val="tx1"/>
                </a:solidFill>
              </a:rPr>
              <a:t>T</a:t>
            </a:r>
            <a:r>
              <a:rPr lang="en-US" sz="1400" dirty="0" smtClean="0">
                <a:solidFill>
                  <a:schemeClr val="tx1"/>
                </a:solidFill>
              </a:rPr>
              <a:t>his city-wide bucket is the 3</a:t>
            </a:r>
            <a:r>
              <a:rPr lang="en-US" sz="1400" baseline="30000" dirty="0" smtClean="0">
                <a:solidFill>
                  <a:schemeClr val="tx1"/>
                </a:solidFill>
              </a:rPr>
              <a:t>rd</a:t>
            </a:r>
            <a:r>
              <a:rPr lang="en-US" sz="1400" dirty="0">
                <a:solidFill>
                  <a:schemeClr val="tx1"/>
                </a:solidFill>
              </a:rPr>
              <a:t> </a:t>
            </a:r>
            <a:r>
              <a:rPr lang="en-US" sz="1400" dirty="0" smtClean="0">
                <a:solidFill>
                  <a:schemeClr val="tx1"/>
                </a:solidFill>
              </a:rPr>
              <a:t>largest budget we saw. Breaking down the 2017 miscellaneous budget, we saw that most of the funds were fringe benefits. </a:t>
            </a:r>
            <a:endParaRPr lang="en-US" sz="1400" dirty="0">
              <a:solidFill>
                <a:schemeClr val="tx1"/>
              </a:solidFill>
            </a:endParaRPr>
          </a:p>
        </p:txBody>
      </p:sp>
      <p:pic>
        <p:nvPicPr>
          <p:cNvPr id="8" name="Picture 7"/>
          <p:cNvPicPr>
            <a:picLocks noChangeAspect="1"/>
          </p:cNvPicPr>
          <p:nvPr/>
        </p:nvPicPr>
        <p:blipFill rotWithShape="1">
          <a:blip r:embed="rId3"/>
          <a:srcRect b="1577"/>
          <a:stretch/>
        </p:blipFill>
        <p:spPr>
          <a:xfrm>
            <a:off x="454694" y="3124200"/>
            <a:ext cx="6096000" cy="2691332"/>
          </a:xfrm>
          <a:prstGeom prst="rect">
            <a:avLst/>
          </a:prstGeom>
        </p:spPr>
      </p:pic>
      <p:cxnSp>
        <p:nvCxnSpPr>
          <p:cNvPr id="12" name="Straight Arrow Connector 11"/>
          <p:cNvCxnSpPr/>
          <p:nvPr/>
        </p:nvCxnSpPr>
        <p:spPr>
          <a:xfrm>
            <a:off x="6083968" y="3510482"/>
            <a:ext cx="533400" cy="0"/>
          </a:xfrm>
          <a:prstGeom prst="straightConnector1">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41168" y="3367607"/>
            <a:ext cx="22860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200" dirty="0" smtClean="0">
                <a:solidFill>
                  <a:schemeClr val="tx1"/>
                </a:solidFill>
                <a:latin typeface="Tw Cen MT" panose="020B0602020104020603" pitchFamily="34" charset="0"/>
              </a:rPr>
              <a:t>Fringe Benefits are any type of non-salary income like medical insurance, vacation pay, meals, tuition reimbursement, etc.</a:t>
            </a:r>
          </a:p>
        </p:txBody>
      </p:sp>
    </p:spTree>
    <p:extLst>
      <p:ext uri="{BB962C8B-B14F-4D97-AF65-F5344CB8AC3E}">
        <p14:creationId xmlns:p14="http://schemas.microsoft.com/office/powerpoint/2010/main" val="8666064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Top 5 spend on total, base, overtime salary</a:t>
            </a:r>
            <a:endParaRPr lang="en-US" sz="2200" dirty="0"/>
          </a:p>
        </p:txBody>
      </p:sp>
      <p:sp>
        <p:nvSpPr>
          <p:cNvPr id="6" name="Content Placeholder 2"/>
          <p:cNvSpPr txBox="1">
            <a:spLocks/>
          </p:cNvSpPr>
          <p:nvPr/>
        </p:nvSpPr>
        <p:spPr bwMode="auto">
          <a:xfrm>
            <a:off x="247894" y="866775"/>
            <a:ext cx="8591305" cy="7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Among the top 5 agencies with the largest total salaries, two are part of the department of education and the other 3 are the police </a:t>
            </a:r>
            <a:r>
              <a:rPr lang="en-US" sz="1400" dirty="0">
                <a:solidFill>
                  <a:schemeClr val="tx1"/>
                </a:solidFill>
              </a:rPr>
              <a:t>dept., </a:t>
            </a:r>
            <a:r>
              <a:rPr lang="en-US" sz="1400" dirty="0" smtClean="0">
                <a:solidFill>
                  <a:schemeClr val="tx1"/>
                </a:solidFill>
              </a:rPr>
              <a:t>fire </a:t>
            </a:r>
            <a:r>
              <a:rPr lang="en-US" sz="1400" dirty="0">
                <a:solidFill>
                  <a:schemeClr val="tx1"/>
                </a:solidFill>
              </a:rPr>
              <a:t>dept., </a:t>
            </a:r>
            <a:r>
              <a:rPr lang="en-US" sz="1400" dirty="0" smtClean="0">
                <a:solidFill>
                  <a:schemeClr val="tx1"/>
                </a:solidFill>
              </a:rPr>
              <a:t>and </a:t>
            </a:r>
            <a:r>
              <a:rPr lang="en-US" sz="1400" dirty="0">
                <a:solidFill>
                  <a:schemeClr val="tx1"/>
                </a:solidFill>
              </a:rPr>
              <a:t>dept</a:t>
            </a:r>
            <a:r>
              <a:rPr lang="en-US" sz="1400" dirty="0" smtClean="0">
                <a:solidFill>
                  <a:schemeClr val="tx1"/>
                </a:solidFill>
              </a:rPr>
              <a:t>. of corrections. When looking solely at overtime pay, the police dept., fire dept., and dept. of corrections jump up to the top 3 agency slots.</a:t>
            </a: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t="1166"/>
          <a:stretch/>
        </p:blipFill>
        <p:spPr>
          <a:xfrm>
            <a:off x="228600" y="2736381"/>
            <a:ext cx="2912933" cy="3139694"/>
          </a:xfrm>
          <a:prstGeom prst="rect">
            <a:avLst/>
          </a:prstGeom>
          <a:ln>
            <a:noFill/>
          </a:ln>
        </p:spPr>
      </p:pic>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t="1780" r="7143"/>
          <a:stretch/>
        </p:blipFill>
        <p:spPr>
          <a:xfrm>
            <a:off x="3155527" y="2755434"/>
            <a:ext cx="2988759" cy="3139891"/>
          </a:xfrm>
          <a:prstGeom prst="rect">
            <a:avLst/>
          </a:prstGeom>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t="1563" r="7479"/>
          <a:stretch/>
        </p:blipFill>
        <p:spPr>
          <a:xfrm>
            <a:off x="6017079" y="2743200"/>
            <a:ext cx="2907549" cy="3017246"/>
          </a:xfrm>
          <a:prstGeom prst="rect">
            <a:avLst/>
          </a:prstGeom>
          <a:ln>
            <a:noFill/>
          </a:ln>
        </p:spPr>
      </p:pic>
      <p:sp>
        <p:nvSpPr>
          <p:cNvPr id="2" name="Rectangle 1"/>
          <p:cNvSpPr/>
          <p:nvPr/>
        </p:nvSpPr>
        <p:spPr>
          <a:xfrm>
            <a:off x="1150951" y="4541246"/>
            <a:ext cx="228600" cy="945154"/>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1615752" y="4541246"/>
            <a:ext cx="228600" cy="792754"/>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Rectangle 8"/>
          <p:cNvSpPr/>
          <p:nvPr/>
        </p:nvSpPr>
        <p:spPr>
          <a:xfrm>
            <a:off x="4605598" y="4541246"/>
            <a:ext cx="228600" cy="792754"/>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Rectangle 9"/>
          <p:cNvSpPr/>
          <p:nvPr/>
        </p:nvSpPr>
        <p:spPr>
          <a:xfrm>
            <a:off x="7010400" y="4541246"/>
            <a:ext cx="228600" cy="792754"/>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1" name="Rectangle 10"/>
          <p:cNvSpPr/>
          <p:nvPr/>
        </p:nvSpPr>
        <p:spPr>
          <a:xfrm>
            <a:off x="4116944" y="4541246"/>
            <a:ext cx="228600" cy="945154"/>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 name="Rectangle 11"/>
          <p:cNvSpPr/>
          <p:nvPr/>
        </p:nvSpPr>
        <p:spPr>
          <a:xfrm>
            <a:off x="6507126" y="4541246"/>
            <a:ext cx="228600" cy="945154"/>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5" name="Rectangle 14"/>
          <p:cNvSpPr/>
          <p:nvPr/>
        </p:nvSpPr>
        <p:spPr>
          <a:xfrm>
            <a:off x="7420156" y="4541246"/>
            <a:ext cx="275593" cy="121920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6" name="Rectangle 15"/>
          <p:cNvSpPr/>
          <p:nvPr/>
        </p:nvSpPr>
        <p:spPr>
          <a:xfrm>
            <a:off x="5466353" y="4541246"/>
            <a:ext cx="275593" cy="121920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 name="Rectangle 17"/>
          <p:cNvSpPr/>
          <p:nvPr/>
        </p:nvSpPr>
        <p:spPr>
          <a:xfrm>
            <a:off x="2046118" y="4536502"/>
            <a:ext cx="275593" cy="121920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528649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5" grpId="0" animBg="1"/>
      <p:bldP spid="16"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pc="100" dirty="0"/>
              <a:t>Post </a:t>
            </a:r>
            <a:r>
              <a:rPr lang="en-US" spc="100" dirty="0" smtClean="0"/>
              <a:t>mortem – WOULD’VE, COULD’VE, SHOULD’VE</a:t>
            </a:r>
            <a:endParaRPr lang="en-US" sz="2200" b="0" cap="all" spc="100" dirty="0">
              <a:latin typeface="Tw Cen MT" panose="020B0602020104020603" pitchFamily="34" charset="0"/>
            </a:endParaRPr>
          </a:p>
        </p:txBody>
      </p:sp>
      <p:sp>
        <p:nvSpPr>
          <p:cNvPr id="5" name="TextBox 4"/>
          <p:cNvSpPr txBox="1"/>
          <p:nvPr/>
        </p:nvSpPr>
        <p:spPr>
          <a:xfrm>
            <a:off x="304800" y="1180440"/>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WOULD’VE</a:t>
            </a:r>
          </a:p>
        </p:txBody>
      </p:sp>
      <p:sp>
        <p:nvSpPr>
          <p:cNvPr id="9" name="TextBox 8"/>
          <p:cNvSpPr txBox="1"/>
          <p:nvPr/>
        </p:nvSpPr>
        <p:spPr>
          <a:xfrm>
            <a:off x="304800" y="3866185"/>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COULD’VE</a:t>
            </a:r>
          </a:p>
        </p:txBody>
      </p:sp>
      <p:sp>
        <p:nvSpPr>
          <p:cNvPr id="11" name="TextBox 10"/>
          <p:cNvSpPr txBox="1"/>
          <p:nvPr/>
        </p:nvSpPr>
        <p:spPr>
          <a:xfrm>
            <a:off x="304800" y="5260511"/>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SHOULD’VE</a:t>
            </a:r>
          </a:p>
        </p:txBody>
      </p:sp>
      <p:sp>
        <p:nvSpPr>
          <p:cNvPr id="7" name="TextBox 6"/>
          <p:cNvSpPr txBox="1"/>
          <p:nvPr/>
        </p:nvSpPr>
        <p:spPr>
          <a:xfrm>
            <a:off x="2077453" y="1108971"/>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If we had more time, we would have looked into the additional “Total Other Pay” column in the Payroll data file and we would have done some cooler charts like this one:</a:t>
            </a:r>
          </a:p>
        </p:txBody>
      </p:sp>
      <p:sp>
        <p:nvSpPr>
          <p:cNvPr id="10" name="TextBox 9"/>
          <p:cNvSpPr txBox="1"/>
          <p:nvPr/>
        </p:nvSpPr>
        <p:spPr>
          <a:xfrm>
            <a:off x="2077453" y="5188803"/>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We should’ve cleaned the data more because within the &gt;3.3million rows there were some hourly wage employees included in base salary but we’re confident this subset would not have significantly impacted the results. </a:t>
            </a:r>
          </a:p>
        </p:txBody>
      </p:sp>
      <p:sp>
        <p:nvSpPr>
          <p:cNvPr id="12" name="TextBox 11"/>
          <p:cNvSpPr txBox="1"/>
          <p:nvPr/>
        </p:nvSpPr>
        <p:spPr>
          <a:xfrm>
            <a:off x="2109537" y="3781961"/>
            <a:ext cx="6629400" cy="132343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We could’ve looked at gender salary gaps if gender was available it the payroll data. We could’ve looked at base salary differences across agencies for the same role. (e.g. how much does a data analyst make at one agency vs. another?)</a:t>
            </a:r>
          </a:p>
          <a:p>
            <a:pPr marL="285750" indent="-285750">
              <a:buFont typeface="Arial" panose="020B0604020202020204" pitchFamily="34" charset="0"/>
              <a:buChar char="•"/>
            </a:pPr>
            <a:endParaRPr lang="en-US" sz="1600" dirty="0" smtClean="0">
              <a:ea typeface="+mn-ea"/>
            </a:endParaRPr>
          </a:p>
        </p:txBody>
      </p:sp>
      <p:pic>
        <p:nvPicPr>
          <p:cNvPr id="1028" name="Picture 4" descr="Image result for tree map"/>
          <p:cNvPicPr>
            <a:picLocks noChangeAspect="1" noChangeArrowheads="1"/>
          </p:cNvPicPr>
          <p:nvPr/>
        </p:nvPicPr>
        <p:blipFill rotWithShape="1">
          <a:blip r:embed="rId2">
            <a:extLst>
              <a:ext uri="{28A0092B-C50C-407E-A947-70E740481C1C}">
                <a14:useLocalDpi xmlns:a14="http://schemas.microsoft.com/office/drawing/2010/main" val="0"/>
              </a:ext>
            </a:extLst>
          </a:blip>
          <a:srcRect t="9333" b="40000"/>
          <a:stretch/>
        </p:blipFill>
        <p:spPr bwMode="auto">
          <a:xfrm>
            <a:off x="4011304" y="1908686"/>
            <a:ext cx="4276056" cy="162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86468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_Default Design">
  <a:themeElements>
    <a:clrScheme name="ANN Inc 1">
      <a:dk1>
        <a:srgbClr val="000000"/>
      </a:dk1>
      <a:lt1>
        <a:srgbClr val="FFFFFF"/>
      </a:lt1>
      <a:dk2>
        <a:srgbClr val="87806B"/>
      </a:dk2>
      <a:lt2>
        <a:srgbClr val="6D6C70"/>
      </a:lt2>
      <a:accent1>
        <a:srgbClr val="ACA2AC"/>
      </a:accent1>
      <a:accent2>
        <a:srgbClr val="8CBAD2"/>
      </a:accent2>
      <a:accent3>
        <a:srgbClr val="FAC0CC"/>
      </a:accent3>
      <a:accent4>
        <a:srgbClr val="B6D8D9"/>
      </a:accent4>
      <a:accent5>
        <a:srgbClr val="C7AFB6"/>
      </a:accent5>
      <a:accent6>
        <a:srgbClr val="BFD1C7"/>
      </a:accent6>
      <a:hlink>
        <a:srgbClr val="009999"/>
      </a:hlink>
      <a:folHlink>
        <a:srgbClr val="99CC00"/>
      </a:folHlink>
    </a:clrScheme>
    <a:fontScheme name="Default Design">
      <a:majorFont>
        <a:latin typeface="Georgia"/>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9525">
          <a:noFill/>
        </a:ln>
      </a:spPr>
      <a:bodyPr wrap="square" rtlCol="0" anchor="ctr">
        <a:spAutoFit/>
      </a:bodyPr>
      <a:lstStyle>
        <a:defPPr algn="ctr">
          <a:defRPr sz="1200" dirty="0" err="1" smtClean="0">
            <a:solidFill>
              <a:schemeClr val="tx1"/>
            </a:solidFill>
            <a:latin typeface="Futura Std Light"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17008</TotalTime>
  <Words>634</Words>
  <Application>Microsoft Office PowerPoint</Application>
  <PresentationFormat>On-screen Show (4:3)</PresentationFormat>
  <Paragraphs>46</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Futura Std Light</vt:lpstr>
      <vt:lpstr>Georgia</vt:lpstr>
      <vt:lpstr>Times New Roman</vt:lpstr>
      <vt:lpstr>Tw Cen MT</vt:lpstr>
      <vt:lpstr>2_Default Design</vt:lpstr>
      <vt:lpstr>PowerPoint Presentation</vt:lpstr>
      <vt:lpstr>RESEARCH APPROACH</vt:lpstr>
      <vt:lpstr>Data sources</vt:lpstr>
      <vt:lpstr>Data ETL</vt:lpstr>
      <vt:lpstr>Data exploration</vt:lpstr>
      <vt:lpstr>Top 15 nyc agency budgets </vt:lpstr>
      <vt:lpstr>Top 15 nyc agency budgets – Misc.</vt:lpstr>
      <vt:lpstr>Top 5 spend on total, base, overtime salary</vt:lpstr>
      <vt:lpstr>Post mortem – WOULD’VE, COULD’VE, SHOULD’VE</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COMPETITIVE ANALYSIS</dc:title>
  <dc:creator>Lauren La Cascia</dc:creator>
  <cp:lastModifiedBy>Jenny Yi</cp:lastModifiedBy>
  <cp:revision>6394</cp:revision>
  <cp:lastPrinted>2019-05-29T14:32:10Z</cp:lastPrinted>
  <dcterms:created xsi:type="dcterms:W3CDTF">2012-06-06T18:44:18Z</dcterms:created>
  <dcterms:modified xsi:type="dcterms:W3CDTF">2020-03-07T17:43:48Z</dcterms:modified>
</cp:coreProperties>
</file>