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</p:sldMasterIdLst>
  <p:notesMasterIdLst>
    <p:notesMasterId r:id="rId13"/>
  </p:notesMasterIdLst>
  <p:handoutMasterIdLst>
    <p:handoutMasterId r:id="rId14"/>
  </p:handoutMasterIdLst>
  <p:sldIdLst>
    <p:sldId id="1264" r:id="rId2"/>
    <p:sldId id="1391" r:id="rId3"/>
    <p:sldId id="1372" r:id="rId4"/>
    <p:sldId id="1384" r:id="rId5"/>
    <p:sldId id="1392" r:id="rId6"/>
    <p:sldId id="1393" r:id="rId7"/>
    <p:sldId id="1390" r:id="rId8"/>
    <p:sldId id="1387" r:id="rId9"/>
    <p:sldId id="1397" r:id="rId10"/>
    <p:sldId id="1395" r:id="rId11"/>
    <p:sldId id="1373" r:id="rId1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57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3" userDrawn="1">
          <p15:clr>
            <a:srgbClr val="A4A3A4"/>
          </p15:clr>
        </p15:guide>
        <p15:guide id="2" pos="2185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 LaCascia" initials="LL" lastIdx="8" clrIdx="0">
    <p:extLst/>
  </p:cmAuthor>
  <p:cmAuthor id="2" name="Andrea Ortegon" initials="AO" lastIdx="8" clrIdx="1">
    <p:extLst/>
  </p:cmAuthor>
  <p:cmAuthor id="3" name="Heather Harrison" initials="HH" lastIdx="19" clrIdx="2">
    <p:extLst/>
  </p:cmAuthor>
  <p:cmAuthor id="4" name="Heather" initials="" lastIdx="5" clrIdx="3"/>
  <p:cmAuthor id="5" name="Jenny Yi" initials="JY" lastIdx="5" clrIdx="4">
    <p:extLst>
      <p:ext uri="{19B8F6BF-5375-455C-9EA6-DF929625EA0E}">
        <p15:presenceInfo xmlns:p15="http://schemas.microsoft.com/office/powerpoint/2012/main" userId="S-1-5-21-927676564-1509048076-1819828000-2009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9933"/>
    <a:srgbClr val="FFCC00"/>
    <a:srgbClr val="FDE3E9"/>
    <a:srgbClr val="336600"/>
    <a:srgbClr val="00FFFF"/>
    <a:srgbClr val="95B3D7"/>
    <a:srgbClr val="AECFDF"/>
    <a:srgbClr val="FBD3DB"/>
    <a:srgbClr val="F79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364" autoAdjust="0"/>
  </p:normalViewPr>
  <p:slideViewPr>
    <p:cSldViewPr>
      <p:cViewPr varScale="1">
        <p:scale>
          <a:sx n="73" d="100"/>
          <a:sy n="73" d="100"/>
        </p:scale>
        <p:origin x="1398" y="78"/>
      </p:cViewPr>
      <p:guideLst>
        <p:guide orient="horz" pos="144"/>
        <p:guide pos="5712"/>
      </p:guideLst>
    </p:cSldViewPr>
  </p:slideViewPr>
  <p:outlineViewPr>
    <p:cViewPr>
      <p:scale>
        <a:sx n="33" d="100"/>
        <a:sy n="33" d="100"/>
      </p:scale>
      <p:origin x="48" y="1207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-10594"/>
    </p:cViewPr>
  </p:sorterViewPr>
  <p:notesViewPr>
    <p:cSldViewPr>
      <p:cViewPr varScale="1">
        <p:scale>
          <a:sx n="67" d="100"/>
          <a:sy n="67" d="100"/>
        </p:scale>
        <p:origin x="2718" y="78"/>
      </p:cViewPr>
      <p:guideLst>
        <p:guide orient="horz" pos="2953"/>
        <p:guide pos="2185"/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r">
              <a:defRPr sz="1200"/>
            </a:lvl1pPr>
          </a:lstStyle>
          <a:p>
            <a:fld id="{7D3C9561-F719-4105-A856-3A3FDA43532C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r">
              <a:defRPr sz="1200"/>
            </a:lvl1pPr>
          </a:lstStyle>
          <a:p>
            <a:fld id="{9E6DEBCD-983A-4478-9953-3856EFAE81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4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r">
              <a:defRPr sz="1200"/>
            </a:lvl1pPr>
          </a:lstStyle>
          <a:p>
            <a:fld id="{58A1CE86-FC4A-4485-ACB7-F19C3E53A979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87" tIns="46494" rIns="92987" bIns="4649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2"/>
            <a:ext cx="5486400" cy="4183380"/>
          </a:xfrm>
          <a:prstGeom prst="rect">
            <a:avLst/>
          </a:prstGeom>
        </p:spPr>
        <p:txBody>
          <a:bodyPr vert="horz" lIns="92987" tIns="46494" rIns="92987" bIns="4649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r">
              <a:defRPr sz="1200"/>
            </a:lvl1pPr>
          </a:lstStyle>
          <a:p>
            <a:fld id="{EBD217D9-B156-4188-9F00-8CE7EF96F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2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71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Those &gt;50YO</a:t>
            </a:r>
            <a:r>
              <a:rPr lang="en-US" baseline="0" dirty="0" smtClean="0"/>
              <a:t> are more likely to dislike rigid fabric and wide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9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0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9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9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60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94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63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47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51210"/>
            <a:ext cx="8534400" cy="793899"/>
          </a:xfrm>
        </p:spPr>
        <p:txBody>
          <a:bodyPr/>
          <a:lstStyle>
            <a:lvl1pPr>
              <a:defRPr sz="2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3968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1210"/>
            <a:ext cx="8534400" cy="793899"/>
          </a:xfrm>
        </p:spPr>
        <p:txBody>
          <a:bodyPr/>
          <a:lstStyle>
            <a:lvl1pPr>
              <a:defRPr sz="2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68229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0" y="1807534"/>
            <a:ext cx="9144000" cy="1754326"/>
          </a:xfrm>
          <a:solidFill>
            <a:schemeClr val="bg1"/>
          </a:solidFill>
        </p:spPr>
        <p:txBody>
          <a:bodyPr wrap="square" rtlCol="0">
            <a:spAutoFit/>
          </a:bodyPr>
          <a:lstStyle>
            <a:lvl1pPr marL="0" indent="0" algn="ctr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FontTx/>
              <a:buNone/>
              <a:defRPr lang="en-US" sz="5400" b="0" kern="1200" cap="all" spc="200" baseline="0" dirty="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672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1210"/>
            <a:ext cx="8534400" cy="7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59711"/>
            <a:ext cx="8534400" cy="468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5486400" y="6400800"/>
            <a:ext cx="3505200" cy="4572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/>
              </a:rPr>
              <a:t>Page </a:t>
            </a:r>
            <a:fld id="{BD23BC3D-535B-4525-AA75-BBFCCD63F2E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/>
              </a:rPr>
              <a:t> 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9389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24592" y="834375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0" cap="all" baseline="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9pPr>
    </p:titleStyle>
    <p:bodyStyle>
      <a:lvl1pPr marL="287338" indent="-287338" algn="l" rtl="0" eaLnBrk="0" fontAlgn="base" hangingPunct="0">
        <a:spcBef>
          <a:spcPct val="50000"/>
        </a:spcBef>
        <a:spcAft>
          <a:spcPct val="0"/>
        </a:spcAft>
        <a:buClr>
          <a:srgbClr val="8CBAD2"/>
        </a:buClr>
        <a:buChar char="•"/>
        <a:defRPr sz="2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747713" indent="-290513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–"/>
        <a:defRPr sz="2000">
          <a:solidFill>
            <a:schemeClr val="tx1"/>
          </a:solidFill>
          <a:latin typeface="Tw Cen MT" panose="020B0602020104020603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•"/>
        <a:defRPr sz="1800">
          <a:solidFill>
            <a:schemeClr val="tx1"/>
          </a:solidFill>
          <a:latin typeface="Tw Cen MT" panose="020B0602020104020603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–"/>
        <a:defRPr sz="1600">
          <a:solidFill>
            <a:schemeClr val="tx1"/>
          </a:solidFill>
          <a:latin typeface="Tw Cen MT" panose="020B0602020104020603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»"/>
        <a:defRPr sz="1600">
          <a:solidFill>
            <a:schemeClr val="tx1"/>
          </a:solidFill>
          <a:latin typeface="Tw Cen MT" panose="020B0602020104020603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556640"/>
            <a:ext cx="9144000" cy="131574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800" cap="all" dirty="0" err="1" smtClean="0">
                <a:solidFill>
                  <a:schemeClr val="tx1"/>
                </a:solidFill>
                <a:latin typeface="Tw Cen MT" panose="020B0602020104020603" pitchFamily="34" charset="0"/>
              </a:rPr>
              <a:t>Nyc</a:t>
            </a:r>
            <a:r>
              <a:rPr lang="en-US" sz="3800" cap="all" dirty="0" smtClean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en-US" sz="3800" dirty="0" err="1" smtClean="0"/>
              <a:t>doh</a:t>
            </a:r>
            <a:r>
              <a:rPr lang="en-US" sz="3800" dirty="0" smtClean="0"/>
              <a:t> ratings</a:t>
            </a:r>
            <a:endParaRPr lang="en-US" sz="3800" cap="all" dirty="0" smtClean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smtClean="0"/>
              <a:t>Group </a:t>
            </a:r>
            <a:r>
              <a:rPr lang="en-US" sz="1500" dirty="0"/>
              <a:t>7</a:t>
            </a:r>
            <a:r>
              <a:rPr lang="en-US" sz="1500" dirty="0" smtClean="0"/>
              <a:t>: Emma Pang, jenny </a:t>
            </a:r>
            <a:r>
              <a:rPr lang="en-US" sz="1500" dirty="0" err="1" smtClean="0"/>
              <a:t>yi</a:t>
            </a:r>
            <a:r>
              <a:rPr lang="en-US" sz="1500" dirty="0" smtClean="0"/>
              <a:t>, Lauren </a:t>
            </a:r>
            <a:r>
              <a:rPr lang="en-US" sz="1500" dirty="0" err="1" smtClean="0"/>
              <a:t>McKinzie</a:t>
            </a:r>
            <a:r>
              <a:rPr lang="en-US" sz="1500" dirty="0" smtClean="0"/>
              <a:t>, </a:t>
            </a:r>
            <a:r>
              <a:rPr lang="en-US" sz="1500" dirty="0" err="1" smtClean="0"/>
              <a:t>Regana</a:t>
            </a:r>
            <a:r>
              <a:rPr lang="en-US" sz="1500" dirty="0" smtClean="0"/>
              <a:t> </a:t>
            </a:r>
            <a:r>
              <a:rPr lang="en-US" sz="1500" dirty="0" err="1" smtClean="0"/>
              <a:t>Alicka</a:t>
            </a:r>
            <a:r>
              <a:rPr lang="en-US" sz="1500" dirty="0" smtClean="0"/>
              <a:t>, Steve Li</a:t>
            </a:r>
            <a:endParaRPr lang="en-US" sz="1500" cap="all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09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677433"/>
            <a:ext cx="9144000" cy="70788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000" cap="all" dirty="0" smtClean="0">
                <a:solidFill>
                  <a:schemeClr val="tx1"/>
                </a:solidFill>
                <a:latin typeface="Tw Cen MT" panose="020B0602020104020603" pitchFamily="34" charset="0"/>
              </a:rPr>
              <a:t>Questions?</a:t>
            </a:r>
            <a:endParaRPr lang="en-US" sz="15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6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677433"/>
            <a:ext cx="9144000" cy="70788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000" cap="all" dirty="0" smtClean="0">
                <a:solidFill>
                  <a:schemeClr val="tx1"/>
                </a:solidFill>
                <a:latin typeface="Tw Cen MT" panose="020B0602020104020603" pitchFamily="34" charset="0"/>
              </a:rPr>
              <a:t>Thank you!</a:t>
            </a:r>
            <a:endParaRPr lang="en-US" sz="15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847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z="2200" b="0" cap="all" spc="100" dirty="0" smtClean="0">
                <a:latin typeface="Tw Cen MT" panose="020B0602020104020603" pitchFamily="34" charset="0"/>
              </a:rPr>
              <a:t>RESEARCH APPROACH</a:t>
            </a:r>
            <a:endParaRPr lang="en-US" sz="2200" b="0" cap="all" spc="100" dirty="0"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340" y="1123171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1066800"/>
            <a:ext cx="6629400" cy="13234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1pPr>
            <a:lvl2pPr marL="344488" lvl="1" indent="-173038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2pPr>
            <a:lvl4pPr marL="569913" lvl="3" indent="-225425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4pPr>
          </a:lstStyle>
          <a:p>
            <a:r>
              <a:rPr lang="en-US" sz="1600" dirty="0" smtClean="0">
                <a:ea typeface="+mn-ea"/>
              </a:rPr>
              <a:t>The Department of Heath (DOH) is responsible for conducting restaurant health inspections on all food-handling, food-service establishments in NYC. </a:t>
            </a:r>
          </a:p>
          <a:p>
            <a:endParaRPr lang="en-US" sz="1600" dirty="0">
              <a:ea typeface="+mn-ea"/>
            </a:endParaRPr>
          </a:p>
          <a:p>
            <a:r>
              <a:rPr lang="en-US" sz="1600" dirty="0" smtClean="0">
                <a:ea typeface="+mn-ea"/>
              </a:rPr>
              <a:t>A restaurant’s </a:t>
            </a:r>
            <a:r>
              <a:rPr lang="en-US" sz="1600" dirty="0">
                <a:ea typeface="+mn-ea"/>
              </a:rPr>
              <a:t>score corresponds to a letter grade. The lower the </a:t>
            </a:r>
            <a:r>
              <a:rPr lang="en-US" sz="1600" dirty="0" smtClean="0">
                <a:ea typeface="+mn-ea"/>
              </a:rPr>
              <a:t>score AKA the less violation points, </a:t>
            </a:r>
            <a:r>
              <a:rPr lang="en-US" sz="1600" dirty="0">
                <a:ea typeface="+mn-ea"/>
              </a:rPr>
              <a:t>the better the grade.</a:t>
            </a:r>
            <a:endParaRPr lang="en-US" sz="1600" dirty="0" smtClean="0"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340" y="4619159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9800" y="4543961"/>
            <a:ext cx="6629400" cy="13234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1pPr>
            <a:lvl2pPr marL="344488" lvl="1" indent="-173038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2pPr>
            <a:lvl4pPr marL="569913" lvl="3" indent="-225425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4pPr>
          </a:lstStyle>
          <a:p>
            <a:r>
              <a:rPr lang="en-US" sz="1600" dirty="0" smtClean="0">
                <a:ea typeface="+mn-ea"/>
              </a:rPr>
              <a:t>Using the DOH’s public data on restaurant violations and grades, we were able to answer: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How many restaurants have A, B, C ratings? And where are they?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Is there a specific area in NYC with a higher concentration of a rating?</a:t>
            </a:r>
            <a:endParaRPr lang="en-US" sz="1600" dirty="0"/>
          </a:p>
        </p:txBody>
      </p:sp>
      <p:pic>
        <p:nvPicPr>
          <p:cNvPr id="1026" name="Picture 2" descr="Image result for nyc doh restaurant violati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7"/>
          <a:stretch/>
        </p:blipFill>
        <p:spPr bwMode="auto">
          <a:xfrm>
            <a:off x="2047940" y="2590800"/>
            <a:ext cx="2819400" cy="145475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restaurant ratin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74" y="2590800"/>
            <a:ext cx="3562627" cy="1473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44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839" y="3130084"/>
            <a:ext cx="1055682" cy="52784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 smtClean="0"/>
              <a:t>Data sources</a:t>
            </a:r>
            <a:endParaRPr lang="en-US" sz="2200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1219200"/>
            <a:ext cx="8313683" cy="1553266"/>
            <a:chOff x="594527" y="1530670"/>
            <a:chExt cx="8313683" cy="15532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127" y="1530670"/>
              <a:ext cx="2370083" cy="545119"/>
            </a:xfrm>
            <a:prstGeom prst="rect">
              <a:avLst/>
            </a:prstGeom>
          </p:spPr>
        </p:pic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594527" y="1633953"/>
              <a:ext cx="647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287338" indent="-287338" algn="l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8CBAD2"/>
                </a:buClr>
                <a:buChar char="•"/>
                <a:defRPr sz="2200">
                  <a:solidFill>
                    <a:srgbClr val="4D4D4D"/>
                  </a:solidFill>
                  <a:latin typeface="Tw Cen MT" panose="020B0602020104020603" pitchFamily="34" charset="0"/>
                  <a:ea typeface="+mn-ea"/>
                  <a:cs typeface="+mn-cs"/>
                </a:defRPr>
              </a:lvl1pPr>
              <a:lvl2pPr marL="747713" indent="-2905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CBAD2"/>
                </a:buClr>
                <a:buChar char="–"/>
                <a:defRPr sz="2000">
                  <a:solidFill>
                    <a:srgbClr val="4D4D4D"/>
                  </a:solidFill>
                  <a:latin typeface="Tw Cen MT" panose="020B0602020104020603" pitchFamily="34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CBAD2"/>
                </a:buClr>
                <a:buChar char="•"/>
                <a:defRPr sz="1800">
                  <a:solidFill>
                    <a:srgbClr val="4D4D4D"/>
                  </a:solidFill>
                  <a:latin typeface="Tw Cen MT" panose="020B0602020104020603" pitchFamily="34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CBAD2"/>
                </a:buClr>
                <a:buChar char="–"/>
                <a:defRPr sz="1600">
                  <a:solidFill>
                    <a:srgbClr val="4D4D4D"/>
                  </a:solidFill>
                  <a:latin typeface="Tw Cen MT" panose="020B0602020104020603" pitchFamily="34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CBAD2"/>
                </a:buClr>
                <a:buChar char="»"/>
                <a:defRPr sz="1600">
                  <a:solidFill>
                    <a:srgbClr val="4D4D4D"/>
                  </a:solidFill>
                  <a:latin typeface="Tw Cen MT" panose="020B0602020104020603" pitchFamily="34" charset="0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77ABED"/>
                </a:buClr>
                <a:buChar char="»"/>
                <a:defRPr sz="2200">
                  <a:solidFill>
                    <a:srgbClr val="4D4D4D"/>
                  </a:solidFill>
                  <a:latin typeface="+mn-lt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77ABED"/>
                </a:buClr>
                <a:buChar char="»"/>
                <a:defRPr sz="2200">
                  <a:solidFill>
                    <a:srgbClr val="4D4D4D"/>
                  </a:solidFill>
                  <a:latin typeface="+mn-lt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77ABED"/>
                </a:buClr>
                <a:buChar char="»"/>
                <a:defRPr sz="2200">
                  <a:solidFill>
                    <a:srgbClr val="4D4D4D"/>
                  </a:solidFill>
                  <a:latin typeface="+mn-lt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77ABED"/>
                </a:buClr>
                <a:buChar char="»"/>
                <a:defRPr sz="2200">
                  <a:solidFill>
                    <a:srgbClr val="4D4D4D"/>
                  </a:solidFill>
                  <a:latin typeface="+mn-lt"/>
                  <a:cs typeface="+mn-cs"/>
                </a:defRPr>
              </a:lvl9pPr>
            </a:lstStyle>
            <a:p>
              <a:pPr marL="0" indent="-115887">
                <a:buNone/>
              </a:pPr>
              <a:r>
                <a:rPr lang="en-US" sz="1600" dirty="0" smtClean="0">
                  <a:solidFill>
                    <a:schemeClr val="tx1"/>
                  </a:solidFill>
                </a:rPr>
                <a:t>1. March 2020 NYC Restaurant Inspection Results 430K Rows, 26 Columns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l="16872"/>
            <a:stretch/>
          </p:blipFill>
          <p:spPr>
            <a:xfrm>
              <a:off x="685800" y="2029919"/>
              <a:ext cx="8085083" cy="105401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96073" y="3271715"/>
            <a:ext cx="54898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. DOH Violation Penalty Dictionary 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427" y="3610269"/>
            <a:ext cx="8362094" cy="12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95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 smtClean="0"/>
              <a:t>Data ETL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Because the data set was so large (167 MB), we only extracted Manhattan restaurants with A, B, or C ratings (the rest are not public facing ratings) and cut it down from 26 to 6 columns. 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868" y="4447423"/>
            <a:ext cx="6062663" cy="16592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777" y="1752600"/>
            <a:ext cx="5955507" cy="210502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533899" y="3962024"/>
            <a:ext cx="228600" cy="381000"/>
          </a:xfrm>
          <a:prstGeom prst="downArrow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7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 smtClean="0"/>
              <a:t>Data ETL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We also manually categorized the </a:t>
            </a:r>
            <a:r>
              <a:rPr lang="en-US" sz="1600" dirty="0">
                <a:solidFill>
                  <a:schemeClr val="tx1"/>
                </a:solidFill>
              </a:rPr>
              <a:t>violation codes into </a:t>
            </a:r>
            <a:r>
              <a:rPr lang="en-US" sz="1600" dirty="0" smtClean="0">
                <a:solidFill>
                  <a:schemeClr val="tx1"/>
                </a:solidFill>
              </a:rPr>
              <a:t>more manageable buckets (food storage related, facility related, vermin related, etc.) and added maximum violation </a:t>
            </a:r>
            <a:r>
              <a:rPr lang="en-US" sz="1600" dirty="0">
                <a:solidFill>
                  <a:schemeClr val="tx1"/>
                </a:solidFill>
              </a:rPr>
              <a:t>penalty </a:t>
            </a:r>
            <a:r>
              <a:rPr lang="en-US" sz="1600" dirty="0" smtClean="0">
                <a:solidFill>
                  <a:schemeClr val="tx1"/>
                </a:solidFill>
              </a:rPr>
              <a:t>fees </a:t>
            </a:r>
            <a:r>
              <a:rPr lang="en-US" sz="1600" dirty="0">
                <a:solidFill>
                  <a:schemeClr val="tx1"/>
                </a:solidFill>
              </a:rPr>
              <a:t>based on the DOH violation </a:t>
            </a:r>
            <a:r>
              <a:rPr lang="en-US" sz="1600" dirty="0" smtClean="0">
                <a:solidFill>
                  <a:schemeClr val="tx1"/>
                </a:solidFill>
              </a:rPr>
              <a:t>dictionary.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868" y="2112377"/>
            <a:ext cx="6062663" cy="1659255"/>
          </a:xfrm>
          <a:prstGeom prst="rect">
            <a:avLst/>
          </a:prstGeom>
        </p:spPr>
      </p:pic>
      <p:sp>
        <p:nvSpPr>
          <p:cNvPr id="11" name="Plus 10"/>
          <p:cNvSpPr/>
          <p:nvPr/>
        </p:nvSpPr>
        <p:spPr>
          <a:xfrm>
            <a:off x="4381499" y="3948112"/>
            <a:ext cx="533400" cy="533400"/>
          </a:xfrm>
          <a:prstGeom prst="mathPlus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399" y="4657992"/>
            <a:ext cx="51816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48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 smtClean="0"/>
              <a:t>Clean Datasets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To offload the expected lag time on our flask app/leaflet map, we separated the data by their grades before uploading into </a:t>
            </a:r>
            <a:r>
              <a:rPr lang="en-US" sz="1600" dirty="0" err="1" smtClean="0">
                <a:solidFill>
                  <a:schemeClr val="tx1"/>
                </a:solidFill>
              </a:rPr>
              <a:t>mongoDB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00212" y="1752600"/>
            <a:ext cx="5743575" cy="4662738"/>
            <a:chOff x="609600" y="1793893"/>
            <a:chExt cx="5743575" cy="46627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087" y="1793893"/>
              <a:ext cx="5562600" cy="1524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387" y="3377549"/>
              <a:ext cx="5334000" cy="15049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" y="4942156"/>
              <a:ext cx="5743575" cy="1514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5251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 smtClean="0"/>
              <a:t>backend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Javascript</a:t>
            </a:r>
            <a:r>
              <a:rPr lang="en-US" sz="1600" dirty="0" smtClean="0">
                <a:solidFill>
                  <a:srgbClr val="FF0000"/>
                </a:solidFill>
              </a:rPr>
              <a:t> description here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55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677433"/>
            <a:ext cx="9144000" cy="70788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000" dirty="0" smtClean="0"/>
              <a:t>Let’s check out the front end</a:t>
            </a:r>
            <a:endParaRPr lang="en-US" sz="15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82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pc="100" dirty="0"/>
              <a:t>Post </a:t>
            </a:r>
            <a:r>
              <a:rPr lang="en-US" spc="100" dirty="0" smtClean="0"/>
              <a:t>mortem – WOULD’VE, COULD’VE, SHOULD’VE</a:t>
            </a:r>
            <a:endParaRPr lang="en-US" sz="2200" b="0" cap="all" spc="100" dirty="0"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180440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WOULD’VE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2994879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COULD’VE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711610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SHOULD’VE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7453" y="1108971"/>
            <a:ext cx="6629400" cy="8309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1pPr>
            <a:lvl2pPr marL="344488" lvl="1" indent="-173038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2pPr>
            <a:lvl4pPr marL="569913" lvl="3" indent="-225425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4pPr>
          </a:lstStyle>
          <a:p>
            <a:r>
              <a:rPr lang="en-US" sz="1600" dirty="0" smtClean="0">
                <a:ea typeface="+mn-ea"/>
              </a:rPr>
              <a:t>If we had more time, we </a:t>
            </a:r>
            <a:r>
              <a:rPr lang="en-US" sz="1600" dirty="0" smtClean="0">
                <a:ea typeface="+mn-ea"/>
              </a:rPr>
              <a:t>would have figured out how to load a </a:t>
            </a:r>
            <a:r>
              <a:rPr lang="en-US" sz="1600" dirty="0" smtClean="0">
                <a:ea typeface="+mn-ea"/>
              </a:rPr>
              <a:t>Leaflet map with much more data (Queens, Bronx, Brooklyn, Staten Island) and also done some interesting plot.ly charts looking into violation codes by borough.</a:t>
            </a:r>
            <a:endParaRPr lang="en-US" sz="1600" dirty="0" smtClean="0"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4696361"/>
            <a:ext cx="6629400" cy="3385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1pPr>
            <a:lvl2pPr marL="344488" lvl="1" indent="-173038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2pPr>
            <a:lvl4pPr marL="569913" lvl="3" indent="-225425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4pPr>
          </a:lstStyle>
          <a:p>
            <a:r>
              <a:rPr lang="en-US" sz="1600" dirty="0" smtClean="0">
                <a:ea typeface="+mn-ea"/>
              </a:rPr>
              <a:t>We </a:t>
            </a:r>
            <a:r>
              <a:rPr lang="en-US" sz="1600" dirty="0" smtClean="0">
                <a:ea typeface="+mn-ea"/>
              </a:rPr>
              <a:t>should’ve….. </a:t>
            </a:r>
            <a:endParaRPr lang="en-US" sz="1600" dirty="0" smtClean="0"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7453" y="2944566"/>
            <a:ext cx="6629400" cy="8309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1pPr>
            <a:lvl2pPr marL="344488" lvl="1" indent="-173038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2pPr>
            <a:lvl4pPr marL="569913" lvl="3" indent="-225425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4pPr>
          </a:lstStyle>
          <a:p>
            <a:r>
              <a:rPr lang="en-US" sz="1600" dirty="0" smtClean="0">
                <a:ea typeface="+mn-ea"/>
              </a:rPr>
              <a:t>We could’ve looked at </a:t>
            </a:r>
            <a:r>
              <a:rPr lang="en-US" sz="1600" dirty="0" smtClean="0">
                <a:ea typeface="+mn-ea"/>
              </a:rPr>
              <a:t>violation codes and ratings by cuisine, but didn’t want to open that Pandora box of cultural stereotypes. </a:t>
            </a:r>
            <a:endParaRPr lang="en-US" sz="1600" dirty="0" smtClean="0"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4324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ANN Inc 1">
      <a:dk1>
        <a:srgbClr val="000000"/>
      </a:dk1>
      <a:lt1>
        <a:srgbClr val="FFFFFF"/>
      </a:lt1>
      <a:dk2>
        <a:srgbClr val="87806B"/>
      </a:dk2>
      <a:lt2>
        <a:srgbClr val="6D6C70"/>
      </a:lt2>
      <a:accent1>
        <a:srgbClr val="ACA2AC"/>
      </a:accent1>
      <a:accent2>
        <a:srgbClr val="8CBAD2"/>
      </a:accent2>
      <a:accent3>
        <a:srgbClr val="FAC0CC"/>
      </a:accent3>
      <a:accent4>
        <a:srgbClr val="B6D8D9"/>
      </a:accent4>
      <a:accent5>
        <a:srgbClr val="C7AFB6"/>
      </a:accent5>
      <a:accent6>
        <a:srgbClr val="BFD1C7"/>
      </a:accent6>
      <a:hlink>
        <a:srgbClr val="009999"/>
      </a:hlink>
      <a:folHlink>
        <a:srgbClr val="99CC00"/>
      </a:folHlink>
    </a:clrScheme>
    <a:fontScheme name="Default Design">
      <a:majorFont>
        <a:latin typeface="Georgia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rtlCol="0" anchor="ctr">
        <a:spAutoFit/>
      </a:bodyPr>
      <a:lstStyle>
        <a:defPPr algn="ctr">
          <a:defRPr sz="1200" dirty="0" err="1" smtClean="0">
            <a:solidFill>
              <a:schemeClr val="tx1"/>
            </a:solidFill>
            <a:latin typeface="Futura Std Ligh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17039</TotalTime>
  <Words>370</Words>
  <Application>Microsoft Office PowerPoint</Application>
  <PresentationFormat>On-screen Show (4:3)</PresentationFormat>
  <Paragraphs>43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Times New Roman</vt:lpstr>
      <vt:lpstr>Tw Cen MT</vt:lpstr>
      <vt:lpstr>2_Default Design</vt:lpstr>
      <vt:lpstr>PowerPoint Presentation</vt:lpstr>
      <vt:lpstr>RESEARCH APPROACH</vt:lpstr>
      <vt:lpstr>Data sources</vt:lpstr>
      <vt:lpstr>Data ETL</vt:lpstr>
      <vt:lpstr>Data ETL</vt:lpstr>
      <vt:lpstr>Clean Datasets</vt:lpstr>
      <vt:lpstr>backend</vt:lpstr>
      <vt:lpstr>PowerPoint Presentation</vt:lpstr>
      <vt:lpstr>Post mortem – WOULD’VE, COULD’VE, SHOULD’VE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COMPETITIVE ANALYSIS</dc:title>
  <dc:creator>Lauren La Cascia</dc:creator>
  <cp:lastModifiedBy>Jenny Yi</cp:lastModifiedBy>
  <cp:revision>6399</cp:revision>
  <cp:lastPrinted>2019-05-29T14:32:10Z</cp:lastPrinted>
  <dcterms:created xsi:type="dcterms:W3CDTF">2012-06-06T18:44:18Z</dcterms:created>
  <dcterms:modified xsi:type="dcterms:W3CDTF">2020-03-10T01:49:58Z</dcterms:modified>
</cp:coreProperties>
</file>