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notesMasterIdLst>
    <p:notesMasterId r:id="rId19"/>
  </p:notesMasterIdLst>
  <p:handoutMasterIdLst>
    <p:handoutMasterId r:id="rId20"/>
  </p:handoutMasterIdLst>
  <p:sldIdLst>
    <p:sldId id="1264" r:id="rId2"/>
    <p:sldId id="1331" r:id="rId3"/>
    <p:sldId id="1375" r:id="rId4"/>
    <p:sldId id="1385" r:id="rId5"/>
    <p:sldId id="1344" r:id="rId6"/>
    <p:sldId id="1372" r:id="rId7"/>
    <p:sldId id="1384" r:id="rId8"/>
    <p:sldId id="1379" r:id="rId9"/>
    <p:sldId id="1380" r:id="rId10"/>
    <p:sldId id="1381" r:id="rId11"/>
    <p:sldId id="1382" r:id="rId12"/>
    <p:sldId id="1383" r:id="rId13"/>
    <p:sldId id="1386" r:id="rId14"/>
    <p:sldId id="1378" r:id="rId15"/>
    <p:sldId id="1377" r:id="rId16"/>
    <p:sldId id="1366" r:id="rId17"/>
    <p:sldId id="1373" r:id="rId1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3" userDrawn="1">
          <p15:clr>
            <a:srgbClr val="A4A3A4"/>
          </p15:clr>
        </p15:guide>
        <p15:guide id="2" pos="2185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 LaCascia" initials="LL" lastIdx="8" clrIdx="0">
    <p:extLst/>
  </p:cmAuthor>
  <p:cmAuthor id="2" name="Andrea Ortegon" initials="AO" lastIdx="8" clrIdx="1">
    <p:extLst/>
  </p:cmAuthor>
  <p:cmAuthor id="3" name="Heather Harrison" initials="HH" lastIdx="19" clrIdx="2">
    <p:extLst/>
  </p:cmAuthor>
  <p:cmAuthor id="4" name="Heather" initials="" lastIdx="5" clrIdx="3"/>
  <p:cmAuthor id="5" name="Jenny Yi" initials="JY" lastIdx="5" clrIdx="4">
    <p:extLst>
      <p:ext uri="{19B8F6BF-5375-455C-9EA6-DF929625EA0E}">
        <p15:presenceInfo xmlns:p15="http://schemas.microsoft.com/office/powerpoint/2012/main" userId="S-1-5-21-927676564-1509048076-1819828000-2009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33"/>
    <a:srgbClr val="FDE3E9"/>
    <a:srgbClr val="336600"/>
    <a:srgbClr val="00FFFF"/>
    <a:srgbClr val="95B3D7"/>
    <a:srgbClr val="AECFDF"/>
    <a:srgbClr val="FBD3DB"/>
    <a:srgbClr val="F797AB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 autoAdjust="0"/>
    <p:restoredTop sz="95461" autoAdjust="0"/>
  </p:normalViewPr>
  <p:slideViewPr>
    <p:cSldViewPr>
      <p:cViewPr varScale="1">
        <p:scale>
          <a:sx n="73" d="100"/>
          <a:sy n="73" d="100"/>
        </p:scale>
        <p:origin x="1428" y="78"/>
      </p:cViewPr>
      <p:guideLst>
        <p:guide orient="horz" pos="144"/>
        <p:guide pos="5712"/>
      </p:guideLst>
    </p:cSldViewPr>
  </p:slideViewPr>
  <p:outlineViewPr>
    <p:cViewPr>
      <p:scale>
        <a:sx n="33" d="100"/>
        <a:sy n="33" d="100"/>
      </p:scale>
      <p:origin x="48" y="1207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-10594"/>
    </p:cViewPr>
  </p:sorterViewPr>
  <p:notesViewPr>
    <p:cSldViewPr>
      <p:cViewPr varScale="1">
        <p:scale>
          <a:sx n="67" d="100"/>
          <a:sy n="67" d="100"/>
        </p:scale>
        <p:origin x="2718" y="78"/>
      </p:cViewPr>
      <p:guideLst>
        <p:guide orient="horz" pos="2953"/>
        <p:guide pos="2185"/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r">
              <a:defRPr sz="1200"/>
            </a:lvl1pPr>
          </a:lstStyle>
          <a:p>
            <a:fld id="{7D3C9561-F719-4105-A856-3A3FDA43532C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r">
              <a:defRPr sz="1200"/>
            </a:lvl1pPr>
          </a:lstStyle>
          <a:p>
            <a:fld id="{9E6DEBCD-983A-4478-9953-3856EFAE81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r">
              <a:defRPr sz="1200"/>
            </a:lvl1pPr>
          </a:lstStyle>
          <a:p>
            <a:fld id="{58A1CE86-FC4A-4485-ACB7-F19C3E53A979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87" tIns="46494" rIns="92987" bIns="4649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2"/>
            <a:ext cx="5486400" cy="4183380"/>
          </a:xfrm>
          <a:prstGeom prst="rect">
            <a:avLst/>
          </a:prstGeom>
        </p:spPr>
        <p:txBody>
          <a:bodyPr vert="horz" lIns="92987" tIns="46494" rIns="92987" bIns="464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r">
              <a:defRPr sz="1200"/>
            </a:lvl1pPr>
          </a:lstStyle>
          <a:p>
            <a:fld id="{EBD217D9-B156-4188-9F00-8CE7EF96F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2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718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&gt;50YO</a:t>
            </a:r>
            <a:r>
              <a:rPr lang="en-US" baseline="0" dirty="0" smtClean="0"/>
              <a:t> are more likely to dislike rigid fabric and wide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6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018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47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&gt;50YO</a:t>
            </a:r>
            <a:r>
              <a:rPr lang="en-US" baseline="0" dirty="0" smtClean="0"/>
              <a:t> are more likely to dislike rigid fabric and wide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9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&gt;50YO</a:t>
            </a:r>
            <a:r>
              <a:rPr lang="en-US" baseline="0" dirty="0" smtClean="0"/>
              <a:t> are more likely to dislike rigid fabric and wide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0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&gt;50YO</a:t>
            </a:r>
            <a:r>
              <a:rPr lang="en-US" baseline="0" dirty="0" smtClean="0"/>
              <a:t> are more likely to dislike rigid fabric and wide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5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&gt;50YO</a:t>
            </a:r>
            <a:r>
              <a:rPr lang="en-US" baseline="0" dirty="0" smtClean="0"/>
              <a:t> are more likely to dislike rigid fabric and wide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3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&gt;50YO</a:t>
            </a:r>
            <a:r>
              <a:rPr lang="en-US" baseline="0" dirty="0" smtClean="0"/>
              <a:t> are more likely to dislike rigid fabric and wide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&gt;50YO</a:t>
            </a:r>
            <a:r>
              <a:rPr lang="en-US" baseline="0" dirty="0" smtClean="0"/>
              <a:t> are more likely to dislike rigid fabric and wide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9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&gt;50YO</a:t>
            </a:r>
            <a:r>
              <a:rPr lang="en-US" baseline="0" dirty="0" smtClean="0"/>
              <a:t> are more likely to dislike rigid fabric and wide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3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&gt;50YO</a:t>
            </a:r>
            <a:r>
              <a:rPr lang="en-US" baseline="0" dirty="0" smtClean="0"/>
              <a:t> are more likely to dislike rigid fabric and wide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5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51210"/>
            <a:ext cx="8534400" cy="793899"/>
          </a:xfrm>
        </p:spPr>
        <p:txBody>
          <a:bodyPr/>
          <a:lstStyle>
            <a:lvl1pPr>
              <a:defRPr sz="2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3968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1210"/>
            <a:ext cx="8534400" cy="793899"/>
          </a:xfrm>
        </p:spPr>
        <p:txBody>
          <a:bodyPr/>
          <a:lstStyle>
            <a:lvl1pPr>
              <a:defRPr sz="2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8229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1807534"/>
            <a:ext cx="9144000" cy="1754326"/>
          </a:xfr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 algn="ctr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FontTx/>
              <a:buNone/>
              <a:defRPr lang="en-US" sz="5400" b="0" kern="1200" cap="all" spc="200" baseline="0" dirty="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672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1210"/>
            <a:ext cx="8534400" cy="7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59711"/>
            <a:ext cx="8534400" cy="468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5486400" y="6400800"/>
            <a:ext cx="3505200" cy="457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t>Page </a:t>
            </a:r>
            <a:fld id="{BD23BC3D-535B-4525-AA75-BBFCCD63F2E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t> 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9389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24592" y="834375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0" cap="all" baseline="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9pPr>
    </p:titleStyle>
    <p:bodyStyle>
      <a:lvl1pPr marL="287338" indent="-287338" algn="l" rtl="0" eaLnBrk="0" fontAlgn="base" hangingPunct="0">
        <a:spcBef>
          <a:spcPct val="50000"/>
        </a:spcBef>
        <a:spcAft>
          <a:spcPct val="0"/>
        </a:spcAft>
        <a:buClr>
          <a:srgbClr val="8CBAD2"/>
        </a:buClr>
        <a:buChar char="•"/>
        <a:defRPr sz="2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747713" indent="-290513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–"/>
        <a:defRPr sz="2000">
          <a:solidFill>
            <a:schemeClr val="tx1"/>
          </a:solidFill>
          <a:latin typeface="Tw Cen MT" panose="020B0602020104020603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•"/>
        <a:defRPr sz="1800">
          <a:solidFill>
            <a:schemeClr val="tx1"/>
          </a:solidFill>
          <a:latin typeface="Tw Cen MT" panose="020B0602020104020603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–"/>
        <a:defRPr sz="1600">
          <a:solidFill>
            <a:schemeClr val="tx1"/>
          </a:solidFill>
          <a:latin typeface="Tw Cen MT" panose="020B0602020104020603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»"/>
        <a:defRPr sz="1600">
          <a:solidFill>
            <a:schemeClr val="tx1"/>
          </a:solidFill>
          <a:latin typeface="Tw Cen MT" panose="020B0602020104020603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ytimes.com/2019/05/17/nyregion/mta-overtime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556640"/>
            <a:ext cx="9144000" cy="131574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800" cap="all" dirty="0" err="1" smtClean="0">
                <a:solidFill>
                  <a:schemeClr val="tx1"/>
                </a:solidFill>
                <a:latin typeface="Tw Cen MT" panose="020B0602020104020603" pitchFamily="34" charset="0"/>
              </a:rPr>
              <a:t>Nyc</a:t>
            </a:r>
            <a:r>
              <a:rPr lang="en-US" sz="3800" cap="all" dirty="0" smtClean="0">
                <a:solidFill>
                  <a:schemeClr val="tx1"/>
                </a:solidFill>
                <a:latin typeface="Tw Cen MT" panose="020B0602020104020603" pitchFamily="34" charset="0"/>
              </a:rPr>
              <a:t> PAYROLL spending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/>
              <a:t>Jatin</a:t>
            </a:r>
            <a:r>
              <a:rPr lang="en-US" sz="1500" dirty="0" smtClean="0"/>
              <a:t> Chittoor, jenny </a:t>
            </a:r>
            <a:r>
              <a:rPr lang="en-US" sz="1500" dirty="0" err="1" smtClean="0"/>
              <a:t>yi</a:t>
            </a:r>
            <a:r>
              <a:rPr lang="en-US" sz="1500" dirty="0" smtClean="0"/>
              <a:t>, Stephanie roman, </a:t>
            </a:r>
            <a:r>
              <a:rPr lang="en-US" sz="1500" dirty="0" err="1" smtClean="0"/>
              <a:t>roaya</a:t>
            </a:r>
            <a:r>
              <a:rPr lang="en-US" sz="1500" dirty="0" smtClean="0"/>
              <a:t> </a:t>
            </a:r>
            <a:r>
              <a:rPr lang="en-US" sz="1500" dirty="0" err="1" smtClean="0"/>
              <a:t>helal</a:t>
            </a:r>
            <a:endParaRPr lang="en-US" sz="1500" cap="all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09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630238" lvl="1" indent="-285750"/>
            <a:r>
              <a:rPr lang="en-US" sz="1400" dirty="0"/>
              <a:t>Describe the exploration and cleanup process </a:t>
            </a:r>
          </a:p>
          <a:p>
            <a:pPr marL="630238" lvl="1" indent="-285750"/>
            <a:r>
              <a:rPr lang="en-US" sz="1400" dirty="0"/>
              <a:t>Discuss insights you had while exploring the data that you didn't anticipate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Findings jenny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47895" y="6575470"/>
            <a:ext cx="6545756" cy="215444"/>
          </a:xfrm>
          <a:prstGeom prst="rect">
            <a:avLst/>
          </a:prstGeom>
          <a:ln>
            <a:noFill/>
          </a:ln>
        </p:spPr>
        <p:txBody>
          <a:bodyPr wrap="square" anchor="b" anchorCtr="0">
            <a:spAutoFit/>
          </a:bodyPr>
          <a:lstStyle/>
          <a:p>
            <a:r>
              <a:rPr lang="en-US" sz="800" dirty="0">
                <a:latin typeface="Tw Cen MT" panose="020B0602020104020603" pitchFamily="34" charset="0"/>
              </a:rPr>
              <a:t>Source: VIP Crew </a:t>
            </a:r>
            <a:r>
              <a:rPr lang="en-US" sz="800" dirty="0" smtClean="0">
                <a:latin typeface="Tw Cen MT" panose="020B0602020104020603" pitchFamily="34" charset="0"/>
              </a:rPr>
              <a:t>CSR Study, June19, n=1,658</a:t>
            </a:r>
            <a:endParaRPr lang="en-US" sz="800" dirty="0">
              <a:latin typeface="Tw Cen MT" panose="020B06020201040206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2574217"/>
            <a:ext cx="8686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630238" lvl="1" indent="-285750"/>
            <a:r>
              <a:rPr lang="en-US" sz="1400" dirty="0" smtClean="0"/>
              <a:t>Top agencies budget </a:t>
            </a:r>
            <a:r>
              <a:rPr lang="en-US" sz="1400" dirty="0" smtClean="0"/>
              <a:t>by 2017, 2018, 2019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153973"/>
            <a:ext cx="4452938" cy="311163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038600" y="3886200"/>
            <a:ext cx="2438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153973"/>
            <a:ext cx="4157663" cy="15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08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Findings Steph &amp; </a:t>
            </a:r>
            <a:r>
              <a:rPr lang="en-US" dirty="0" err="1" smtClean="0"/>
              <a:t>Roaya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47895" y="6575470"/>
            <a:ext cx="6545756" cy="215444"/>
          </a:xfrm>
          <a:prstGeom prst="rect">
            <a:avLst/>
          </a:prstGeom>
          <a:ln>
            <a:noFill/>
          </a:ln>
        </p:spPr>
        <p:txBody>
          <a:bodyPr wrap="square" anchor="b" anchorCtr="0">
            <a:spAutoFit/>
          </a:bodyPr>
          <a:lstStyle/>
          <a:p>
            <a:r>
              <a:rPr lang="en-US" sz="800" dirty="0">
                <a:latin typeface="Tw Cen MT" panose="020B0602020104020603" pitchFamily="34" charset="0"/>
              </a:rPr>
              <a:t>Source: VIP Crew </a:t>
            </a:r>
            <a:r>
              <a:rPr lang="en-US" sz="800" dirty="0" smtClean="0">
                <a:latin typeface="Tw Cen MT" panose="020B0602020104020603" pitchFamily="34" charset="0"/>
              </a:rPr>
              <a:t>CSR Study, June19, n=1,658</a:t>
            </a:r>
            <a:endParaRPr lang="en-US" sz="800" dirty="0">
              <a:latin typeface="Tw Cen MT" panose="020B06020201040206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7894" y="914400"/>
            <a:ext cx="8591305" cy="10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630238" lvl="1" indent="-285750"/>
            <a:r>
              <a:rPr lang="en-US" sz="1400" dirty="0" smtClean="0"/>
              <a:t>Top Total Salaries by Agency for 2016 with base salary &amp; overtime salary color breakouts per agency</a:t>
            </a:r>
            <a:endParaRPr lang="en-US" sz="1400" dirty="0"/>
          </a:p>
          <a:p>
            <a:pPr marL="630238" lvl="1" indent="-285750"/>
            <a:r>
              <a:rPr lang="en-US" sz="1400" dirty="0"/>
              <a:t>Top Base Salaries by Agency for 2016</a:t>
            </a:r>
          </a:p>
          <a:p>
            <a:pPr marL="630238" lvl="1" indent="-285750"/>
            <a:r>
              <a:rPr lang="en-US" sz="1400" dirty="0"/>
              <a:t>Top Overtime Salaries by Agency for 2016</a:t>
            </a:r>
          </a:p>
          <a:p>
            <a:pPr marL="630238" lvl="1" indent="-285750"/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96704"/>
            <a:ext cx="3070809" cy="2201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701" y="3496704"/>
            <a:ext cx="3070809" cy="2201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57" y="3496704"/>
            <a:ext cx="3070809" cy="220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9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Findings Steph &amp; </a:t>
            </a:r>
            <a:r>
              <a:rPr lang="en-US" dirty="0" err="1" smtClean="0"/>
              <a:t>Roaya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47895" y="6575470"/>
            <a:ext cx="6545756" cy="215444"/>
          </a:xfrm>
          <a:prstGeom prst="rect">
            <a:avLst/>
          </a:prstGeom>
          <a:ln>
            <a:noFill/>
          </a:ln>
        </p:spPr>
        <p:txBody>
          <a:bodyPr wrap="square" anchor="b" anchorCtr="0">
            <a:spAutoFit/>
          </a:bodyPr>
          <a:lstStyle/>
          <a:p>
            <a:r>
              <a:rPr lang="en-US" sz="800" dirty="0">
                <a:latin typeface="Tw Cen MT" panose="020B0602020104020603" pitchFamily="34" charset="0"/>
              </a:rPr>
              <a:t>Source: VIP Crew </a:t>
            </a:r>
            <a:r>
              <a:rPr lang="en-US" sz="800" dirty="0" smtClean="0">
                <a:latin typeface="Tw Cen MT" panose="020B0602020104020603" pitchFamily="34" charset="0"/>
              </a:rPr>
              <a:t>CSR Study, June19, n=1,658</a:t>
            </a:r>
            <a:endParaRPr lang="en-US" sz="800" dirty="0">
              <a:latin typeface="Tw Cen MT" panose="020B06020201040206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-26894" y="838200"/>
            <a:ext cx="9094694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630238" lvl="1" indent="-285750"/>
            <a:r>
              <a:rPr lang="en-US" sz="1400" dirty="0" smtClean="0"/>
              <a:t>Top Number of Overtime Employees by </a:t>
            </a:r>
            <a:r>
              <a:rPr lang="en-US" sz="1400" dirty="0"/>
              <a:t>Agency for </a:t>
            </a:r>
            <a:r>
              <a:rPr lang="en-US" sz="1400" dirty="0" smtClean="0"/>
              <a:t>2016 AKA Which agencies have the largest % of overtime employees compared to their total overtime </a:t>
            </a:r>
          </a:p>
          <a:p>
            <a:pPr marL="630238" lvl="1" indent="-285750"/>
            <a:r>
              <a:rPr lang="en-US" sz="1400" dirty="0" smtClean="0"/>
              <a:t>THEORY FOR ROAYA: if a huge % of the total employees in an agency are using overtime, then that means the agency is not optimized and maybe should higher more employees to lower OT costs</a:t>
            </a:r>
          </a:p>
          <a:p>
            <a:pPr marL="630238" lvl="1" indent="-285750"/>
            <a:endParaRPr lang="en-US" sz="1400" dirty="0"/>
          </a:p>
          <a:p>
            <a:pPr marL="630238" lvl="1" indent="-285750"/>
            <a:r>
              <a:rPr lang="en-US" sz="1400" dirty="0" smtClean="0"/>
              <a:t>Try to add t-testing here!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8326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630238" lvl="1" indent="-285750"/>
            <a:r>
              <a:rPr lang="en-US" sz="1400" dirty="0" smtClean="0"/>
              <a:t>You’re putting slides 9 &amp; 10 together: what is the % of total salary by total budget for the agencies we have in both files?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Findings </a:t>
            </a:r>
            <a:r>
              <a:rPr lang="en-US" dirty="0" err="1" smtClean="0"/>
              <a:t>Jatin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47895" y="6575470"/>
            <a:ext cx="6545756" cy="215444"/>
          </a:xfrm>
          <a:prstGeom prst="rect">
            <a:avLst/>
          </a:prstGeom>
          <a:ln>
            <a:noFill/>
          </a:ln>
        </p:spPr>
        <p:txBody>
          <a:bodyPr wrap="square" anchor="b" anchorCtr="0">
            <a:spAutoFit/>
          </a:bodyPr>
          <a:lstStyle/>
          <a:p>
            <a:r>
              <a:rPr lang="en-US" sz="800" dirty="0">
                <a:latin typeface="Tw Cen MT" panose="020B0602020104020603" pitchFamily="34" charset="0"/>
              </a:rPr>
              <a:t>Source: VIP Crew </a:t>
            </a:r>
            <a:r>
              <a:rPr lang="en-US" sz="800" dirty="0" smtClean="0">
                <a:latin typeface="Tw Cen MT" panose="020B0602020104020603" pitchFamily="34" charset="0"/>
              </a:rPr>
              <a:t>CSR Study, June19, n=1,658</a:t>
            </a:r>
            <a:endParaRPr lang="en-US" sz="800" dirty="0">
              <a:latin typeface="Tw Cen MT" panose="020B06020201040206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016321"/>
            <a:ext cx="5671334" cy="40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00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630238" lvl="1" indent="-285750"/>
            <a:r>
              <a:rPr lang="en-US" sz="1400" dirty="0" smtClean="0"/>
              <a:t>EXECUTIVE SUMMARY</a:t>
            </a:r>
            <a:endParaRPr lang="en-US" sz="1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conclusions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47895" y="6575470"/>
            <a:ext cx="6545756" cy="215444"/>
          </a:xfrm>
          <a:prstGeom prst="rect">
            <a:avLst/>
          </a:prstGeom>
          <a:ln>
            <a:noFill/>
          </a:ln>
        </p:spPr>
        <p:txBody>
          <a:bodyPr wrap="square" anchor="b" anchorCtr="0">
            <a:spAutoFit/>
          </a:bodyPr>
          <a:lstStyle/>
          <a:p>
            <a:r>
              <a:rPr lang="en-US" sz="800" dirty="0">
                <a:latin typeface="Tw Cen MT" panose="020B0602020104020603" pitchFamily="34" charset="0"/>
              </a:rPr>
              <a:t>Source: VIP Crew </a:t>
            </a:r>
            <a:r>
              <a:rPr lang="en-US" sz="800" dirty="0" smtClean="0">
                <a:latin typeface="Tw Cen MT" panose="020B0602020104020603" pitchFamily="34" charset="0"/>
              </a:rPr>
              <a:t>CSR Study, June19, n=1,658</a:t>
            </a:r>
            <a:endParaRPr lang="en-US" sz="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pc="100" dirty="0"/>
              <a:t>Post </a:t>
            </a:r>
            <a:r>
              <a:rPr lang="en-US" spc="100" dirty="0" smtClean="0"/>
              <a:t>mortem – WOULD’VE, COULD’VE, SHOULD’VE</a:t>
            </a:r>
            <a:endParaRPr lang="en-US" sz="2200" b="0" cap="all" spc="100" dirty="0"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340" y="1107131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WOULD’VE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2775935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COULD’VE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579910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SHOULD’VE</a:t>
            </a:r>
          </a:p>
        </p:txBody>
      </p:sp>
    </p:spTree>
    <p:extLst>
      <p:ext uri="{BB962C8B-B14F-4D97-AF65-F5344CB8AC3E}">
        <p14:creationId xmlns:p14="http://schemas.microsoft.com/office/powerpoint/2010/main" val="4120864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677433"/>
            <a:ext cx="9144000" cy="7078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cap="all" dirty="0" smtClean="0">
                <a:solidFill>
                  <a:schemeClr val="tx1"/>
                </a:solidFill>
                <a:latin typeface="Tw Cen MT" panose="020B0602020104020603" pitchFamily="34" charset="0"/>
              </a:rPr>
              <a:t>Questions?</a:t>
            </a:r>
            <a:endParaRPr lang="en-US" sz="15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07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677433"/>
            <a:ext cx="9144000" cy="7078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cap="all" dirty="0" smtClean="0">
                <a:solidFill>
                  <a:schemeClr val="tx1"/>
                </a:solidFill>
                <a:latin typeface="Tw Cen MT" panose="020B0602020104020603" pitchFamily="34" charset="0"/>
              </a:rPr>
              <a:t>Thank you!</a:t>
            </a:r>
            <a:endParaRPr lang="en-US" sz="15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47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 smtClean="0">
                <a:latin typeface="Tw Cen MT" panose="020B0602020104020603" pitchFamily="34" charset="0"/>
              </a:rPr>
              <a:t>Presentation requirements</a:t>
            </a:r>
            <a:endParaRPr lang="en-US" sz="2200" b="0" cap="all" spc="100" dirty="0"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077" y="1143000"/>
            <a:ext cx="8588923" cy="26776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kern="0" dirty="0" smtClean="0"/>
              <a:t>8-10 minutes long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kern="0" dirty="0"/>
              <a:t>Describe the core message or hypothesis for your </a:t>
            </a:r>
            <a:r>
              <a:rPr lang="en-US" sz="1400" kern="0" dirty="0" smtClean="0"/>
              <a:t>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Describe the questions you and your group found interesting, and what motivated you to answer </a:t>
            </a:r>
            <a:r>
              <a:rPr lang="en-US" sz="1400" dirty="0" smtClean="0"/>
              <a:t>them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Summarize where and how you found the data you used to answer these </a:t>
            </a:r>
            <a:r>
              <a:rPr lang="en-US" sz="1400" dirty="0" smtClean="0"/>
              <a:t>questions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Describe the data exploration and cleanup process (accompanied by your </a:t>
            </a:r>
            <a:r>
              <a:rPr lang="en-US" sz="1400" dirty="0" err="1"/>
              <a:t>Jupyter</a:t>
            </a:r>
            <a:r>
              <a:rPr lang="en-US" sz="1400" dirty="0"/>
              <a:t> Notebook</a:t>
            </a:r>
            <a:r>
              <a:rPr lang="en-US" sz="1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Describe the analysis process (accompanied by your </a:t>
            </a:r>
            <a:r>
              <a:rPr lang="en-US" sz="1400" dirty="0" err="1"/>
              <a:t>Jupyter</a:t>
            </a:r>
            <a:r>
              <a:rPr lang="en-US" sz="1400" dirty="0"/>
              <a:t> Notebook</a:t>
            </a:r>
            <a:r>
              <a:rPr lang="en-US" sz="1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Summarize your conclusions. This should include a numerical summary (i.e., what data did your analysis yield), as well as visualizations of that summary (plots of the final analysis data</a:t>
            </a:r>
            <a:r>
              <a:rPr lang="en-US" sz="1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Discuss the implications of your findings. This is where you get to have an open-ended discussion about what your findings "mean</a:t>
            </a:r>
            <a:r>
              <a:rPr lang="en-US" sz="1400" dirty="0" smtClean="0"/>
              <a:t>".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Tell a good story! Storytelling through data analysis is no different than in literature. Find your narrative and use your analysis and visualization skills to highlight conflict and resolution in your data.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762358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 smtClean="0">
                <a:latin typeface="Tw Cen MT" panose="020B0602020104020603" pitchFamily="34" charset="0"/>
              </a:rPr>
              <a:t>Presentation guidelines</a:t>
            </a:r>
            <a:endParaRPr lang="en-US" sz="2200" b="0" cap="all" spc="100" dirty="0"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139" y="1066800"/>
            <a:ext cx="8588923" cy="547842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trike="sngStrike" kern="0" dirty="0" smtClean="0"/>
              <a:t>Title slide, must include name of project &amp; group members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trike="sngStrike" dirty="0"/>
              <a:t>Motivation &amp; Summary </a:t>
            </a:r>
            <a:r>
              <a:rPr lang="en-US" sz="1400" strike="sngStrike" dirty="0" smtClean="0"/>
              <a:t>Slide</a:t>
            </a:r>
          </a:p>
          <a:p>
            <a:pPr marL="630238" lvl="1" indent="-285750"/>
            <a:r>
              <a:rPr lang="en-US" sz="1400" dirty="0"/>
              <a:t>Define the core message or hypothesis of your project. </a:t>
            </a:r>
          </a:p>
          <a:p>
            <a:pPr marL="630238" lvl="1" indent="-285750"/>
            <a:r>
              <a:rPr lang="en-US" sz="1400" dirty="0"/>
              <a:t>Describe the questions you asked, and why you asked them </a:t>
            </a:r>
          </a:p>
          <a:p>
            <a:pPr marL="630238" lvl="1" indent="-285750"/>
            <a:r>
              <a:rPr lang="en-US" sz="1400" dirty="0"/>
              <a:t>Describe whether you were able to answer these questions to your satisfaction, and briefly summarize your findings 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Questions &amp; Data – elaborate on the questions you asked, describing what kinds of data you needed to answer them and where you found 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Data Cleanup &amp; Exploration</a:t>
            </a:r>
            <a:endParaRPr lang="en-US" sz="1400" dirty="0"/>
          </a:p>
          <a:p>
            <a:pPr marL="630238" lvl="1" indent="-285750"/>
            <a:r>
              <a:rPr lang="en-US" sz="1400" dirty="0"/>
              <a:t>Describe the exploration and cleanup process </a:t>
            </a:r>
          </a:p>
          <a:p>
            <a:pPr marL="630238" lvl="1" indent="-285750"/>
            <a:r>
              <a:rPr lang="en-US" sz="1400" dirty="0"/>
              <a:t>Discuss insights you had while exploring the data that you didn't anticipate </a:t>
            </a:r>
          </a:p>
          <a:p>
            <a:pPr marL="630238" lvl="1" indent="-285750"/>
            <a:r>
              <a:rPr lang="en-US" sz="1400" dirty="0"/>
              <a:t>Discuss any problems that arose after exploring the data, and how you resolved them </a:t>
            </a:r>
          </a:p>
          <a:p>
            <a:pPr marL="630238" lvl="1" indent="-285750"/>
            <a:r>
              <a:rPr lang="en-US" sz="1400" dirty="0"/>
              <a:t>Present and discuss interesting figures developed during exploration, ideally with the help of </a:t>
            </a:r>
            <a:r>
              <a:rPr lang="en-US" sz="1400" dirty="0" err="1"/>
              <a:t>Jupyter</a:t>
            </a:r>
            <a:r>
              <a:rPr lang="en-US" sz="1400" dirty="0"/>
              <a:t> Notebook 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Data Analysis</a:t>
            </a:r>
          </a:p>
          <a:p>
            <a:pPr marL="630238" lvl="1" indent="-285750"/>
            <a:r>
              <a:rPr lang="en-US" sz="1400" dirty="0" smtClean="0"/>
              <a:t>Discuss the steps you took to analyze the data and answer each question you asked in the proposal</a:t>
            </a:r>
          </a:p>
          <a:p>
            <a:pPr marL="630238" lvl="1" indent="-285750"/>
            <a:r>
              <a:rPr lang="en-US" sz="1400" dirty="0" smtClean="0"/>
              <a:t>Present and discuss interesting figures developed during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Discussion – what did you find that you expected to find and didn’t expect to find? What conclusions were made?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Post Mortem </a:t>
            </a:r>
          </a:p>
          <a:p>
            <a:pPr marL="630238" lvl="1" indent="-285750"/>
            <a:r>
              <a:rPr lang="en-US" sz="1400" dirty="0" smtClean="0"/>
              <a:t>Discuss difficulties that arose and how you dealt with them</a:t>
            </a:r>
          </a:p>
          <a:p>
            <a:pPr marL="630238" lvl="1" indent="-285750"/>
            <a:r>
              <a:rPr lang="en-US" sz="1400" dirty="0" smtClean="0"/>
              <a:t>Discuss any additional questions that came up, but which you didn’t have time to answer. E.g., what would you research next if you had two more weeks?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Open the floor for questions</a:t>
            </a:r>
          </a:p>
          <a:p>
            <a:pPr marL="630238" lvl="1" indent="-285750"/>
            <a:endParaRPr lang="en-US" sz="1400" dirty="0" smtClean="0"/>
          </a:p>
          <a:p>
            <a:pPr marL="630238" lvl="1" indent="-285750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108638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 smtClean="0">
                <a:latin typeface="Tw Cen MT" panose="020B0602020104020603" pitchFamily="34" charset="0"/>
              </a:rPr>
              <a:t>Technical requirements</a:t>
            </a:r>
            <a:endParaRPr lang="en-US" sz="2200" b="0" cap="all" spc="100" dirty="0"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1036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93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 smtClean="0">
                <a:latin typeface="Tw Cen MT" panose="020B0602020104020603" pitchFamily="34" charset="0"/>
              </a:rPr>
              <a:t>RESEARCH APPROACH</a:t>
            </a:r>
            <a:endParaRPr lang="en-US" sz="2200" b="0" cap="all" spc="100" dirty="0"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340" y="1123171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1066800"/>
            <a:ext cx="6629400" cy="8309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 smtClean="0">
                <a:ea typeface="+mn-ea"/>
              </a:rPr>
              <a:t>A federal probe is currently looking to the MTA scandal with employees </a:t>
            </a:r>
            <a:r>
              <a:rPr lang="en-US" sz="1600" dirty="0">
                <a:ea typeface="+mn-ea"/>
              </a:rPr>
              <a:t>abusing over-time hours </a:t>
            </a:r>
            <a:r>
              <a:rPr lang="en-US" sz="1600" dirty="0" smtClean="0">
                <a:ea typeface="+mn-ea"/>
              </a:rPr>
              <a:t>where one LIRR employee making </a:t>
            </a:r>
            <a:r>
              <a:rPr lang="en-US" sz="1600" dirty="0">
                <a:ea typeface="+mn-ea"/>
                <a:hlinkClick r:id="rId2"/>
              </a:rPr>
              <a:t>$</a:t>
            </a:r>
            <a:r>
              <a:rPr lang="en-US" sz="1600" dirty="0" smtClean="0">
                <a:ea typeface="+mn-ea"/>
                <a:hlinkClick r:id="rId2"/>
              </a:rPr>
              <a:t>461,646 last year alone</a:t>
            </a:r>
            <a:r>
              <a:rPr lang="en-US" sz="1600" dirty="0" smtClean="0">
                <a:ea typeface="+mn-ea"/>
              </a:rPr>
              <a:t> ($344,000 of which was from overtime, almost 3x their base salary!).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340" y="3386412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9800" y="3386412"/>
            <a:ext cx="6629400" cy="28007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 smtClean="0">
                <a:ea typeface="+mn-ea"/>
              </a:rPr>
              <a:t>Obtain insights into how much public New York City agencies are spending on base salaries and over-time salaries by u</a:t>
            </a:r>
            <a:r>
              <a:rPr lang="en-US" sz="1600" dirty="0" smtClean="0"/>
              <a:t>sing </a:t>
            </a:r>
            <a:r>
              <a:rPr lang="en-US" sz="1600" dirty="0"/>
              <a:t>public budget by agency and city-wide salary data available on the NYC Open Data </a:t>
            </a:r>
            <a:r>
              <a:rPr lang="en-US" sz="1600" dirty="0" smtClean="0"/>
              <a:t>site</a:t>
            </a:r>
            <a:r>
              <a:rPr lang="en-US" sz="1600" dirty="0"/>
              <a:t> </a:t>
            </a:r>
            <a:r>
              <a:rPr lang="en-US" sz="1600" dirty="0" smtClean="0"/>
              <a:t>to answer the following questions: 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public agencies have the largest budgets?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public agencies spend the most on base salaries? on overtime?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Among the public agencies that spend the most on base salaries and on overtime, what percentage is each of the agency’s total budget? </a:t>
            </a:r>
            <a:r>
              <a:rPr lang="en-US" sz="1600" dirty="0" smtClean="0"/>
              <a:t>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Lastly, as a bonus, is there a salary difference across agencies for the same title</a:t>
            </a:r>
            <a:r>
              <a:rPr lang="en-US" sz="1600" dirty="0" smtClean="0"/>
              <a:t>?***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050197"/>
            <a:ext cx="3733800" cy="1037167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1628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630238" lvl="1" indent="-285750"/>
            <a:r>
              <a:rPr lang="en-US" sz="1400" dirty="0"/>
              <a:t>Describe the exploration and cleanup process </a:t>
            </a:r>
          </a:p>
          <a:p>
            <a:pPr marL="630238" lvl="1" indent="-285750"/>
            <a:r>
              <a:rPr lang="en-US" sz="1400" dirty="0"/>
              <a:t>Discuss insights you had while exploring the data that you didn't anticipate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Data Cleanup &amp; Exploration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47895" y="6575470"/>
            <a:ext cx="6545756" cy="215444"/>
          </a:xfrm>
          <a:prstGeom prst="rect">
            <a:avLst/>
          </a:prstGeom>
          <a:ln>
            <a:noFill/>
          </a:ln>
        </p:spPr>
        <p:txBody>
          <a:bodyPr wrap="square" anchor="b" anchorCtr="0">
            <a:spAutoFit/>
          </a:bodyPr>
          <a:lstStyle/>
          <a:p>
            <a:r>
              <a:rPr lang="en-US" sz="800" dirty="0">
                <a:latin typeface="Tw Cen MT" panose="020B0602020104020603" pitchFamily="34" charset="0"/>
              </a:rPr>
              <a:t>Source: VIP Crew </a:t>
            </a:r>
            <a:r>
              <a:rPr lang="en-US" sz="800" dirty="0" smtClean="0">
                <a:latin typeface="Tw Cen MT" panose="020B0602020104020603" pitchFamily="34" charset="0"/>
              </a:rPr>
              <a:t>CSR Study, June19, n=1,658</a:t>
            </a:r>
            <a:endParaRPr lang="en-US" sz="800" dirty="0">
              <a:latin typeface="Tw Cen MT" panose="020B06020201040206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1600200"/>
            <a:ext cx="8686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630238" lvl="1" indent="-285750"/>
            <a:r>
              <a:rPr lang="en-US" sz="1400" dirty="0" smtClean="0"/>
              <a:t>Snapshots of data &amp; how one of them had 3.3M rows of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8095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630238" lvl="1" indent="-285750"/>
            <a:r>
              <a:rPr lang="en-US" sz="1400" dirty="0"/>
              <a:t>Describe the exploration and cleanup process </a:t>
            </a:r>
          </a:p>
          <a:p>
            <a:pPr marL="630238" lvl="1" indent="-285750"/>
            <a:r>
              <a:rPr lang="en-US" sz="1400" dirty="0"/>
              <a:t>Discuss insights you had while exploring the data that you didn't anticipate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Data Cleanup &amp; </a:t>
            </a:r>
            <a:r>
              <a:rPr lang="en-US" dirty="0" smtClean="0"/>
              <a:t>Exploration – </a:t>
            </a:r>
            <a:r>
              <a:rPr lang="en-US" dirty="0" err="1" smtClean="0"/>
              <a:t>steph</a:t>
            </a:r>
            <a:r>
              <a:rPr lang="en-US" dirty="0" smtClean="0"/>
              <a:t> 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47895" y="6575470"/>
            <a:ext cx="6545756" cy="215444"/>
          </a:xfrm>
          <a:prstGeom prst="rect">
            <a:avLst/>
          </a:prstGeom>
          <a:ln>
            <a:noFill/>
          </a:ln>
        </p:spPr>
        <p:txBody>
          <a:bodyPr wrap="square" anchor="b" anchorCtr="0">
            <a:spAutoFit/>
          </a:bodyPr>
          <a:lstStyle/>
          <a:p>
            <a:r>
              <a:rPr lang="en-US" sz="800" dirty="0">
                <a:latin typeface="Tw Cen MT" panose="020B0602020104020603" pitchFamily="34" charset="0"/>
              </a:rPr>
              <a:t>Source: VIP Crew </a:t>
            </a:r>
            <a:r>
              <a:rPr lang="en-US" sz="800" dirty="0" smtClean="0">
                <a:latin typeface="Tw Cen MT" panose="020B0602020104020603" pitchFamily="34" charset="0"/>
              </a:rPr>
              <a:t>CSR Study, June19, n=1,658</a:t>
            </a:r>
            <a:endParaRPr lang="en-US" sz="800" dirty="0"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8" y="2873552"/>
            <a:ext cx="4610282" cy="2495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828800"/>
            <a:ext cx="2954157" cy="35595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4"/>
          <a:stretch/>
        </p:blipFill>
        <p:spPr>
          <a:xfrm>
            <a:off x="855628" y="5461468"/>
            <a:ext cx="7661129" cy="5372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047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630238" lvl="1" indent="-285750"/>
            <a:r>
              <a:rPr lang="en-US" sz="1400" dirty="0"/>
              <a:t>Describe the exploration and cleanup process </a:t>
            </a:r>
          </a:p>
          <a:p>
            <a:pPr marL="630238" lvl="1" indent="-285750"/>
            <a:r>
              <a:rPr lang="en-US" sz="1400" dirty="0"/>
              <a:t>Discuss insights you had while exploring the data that you didn't anticipate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Data Cleanup &amp; Exploration – </a:t>
            </a:r>
            <a:r>
              <a:rPr lang="en-US" dirty="0" smtClean="0"/>
              <a:t>limitations jenny 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47895" y="6575470"/>
            <a:ext cx="6545756" cy="215444"/>
          </a:xfrm>
          <a:prstGeom prst="rect">
            <a:avLst/>
          </a:prstGeom>
          <a:ln>
            <a:noFill/>
          </a:ln>
        </p:spPr>
        <p:txBody>
          <a:bodyPr wrap="square" anchor="b" anchorCtr="0">
            <a:spAutoFit/>
          </a:bodyPr>
          <a:lstStyle/>
          <a:p>
            <a:r>
              <a:rPr lang="en-US" sz="800" dirty="0">
                <a:latin typeface="Tw Cen MT" panose="020B0602020104020603" pitchFamily="34" charset="0"/>
              </a:rPr>
              <a:t>Source: VIP Crew </a:t>
            </a:r>
            <a:r>
              <a:rPr lang="en-US" sz="800" dirty="0" smtClean="0">
                <a:latin typeface="Tw Cen MT" panose="020B0602020104020603" pitchFamily="34" charset="0"/>
              </a:rPr>
              <a:t>CSR Study, June19, n=1,658</a:t>
            </a:r>
            <a:endParaRPr lang="en-US" sz="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93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630238" lvl="1" indent="-285750"/>
            <a:r>
              <a:rPr lang="en-US" sz="1400" dirty="0"/>
              <a:t>Describe the exploration and cleanup process </a:t>
            </a:r>
          </a:p>
          <a:p>
            <a:pPr marL="630238" lvl="1" indent="-285750"/>
            <a:r>
              <a:rPr lang="en-US" sz="1400" dirty="0"/>
              <a:t>Discuss insights you had while exploring the data that you didn't anticipate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smtClean="0"/>
              <a:t>findings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47895" y="6575470"/>
            <a:ext cx="6545756" cy="215444"/>
          </a:xfrm>
          <a:prstGeom prst="rect">
            <a:avLst/>
          </a:prstGeom>
          <a:ln>
            <a:noFill/>
          </a:ln>
        </p:spPr>
        <p:txBody>
          <a:bodyPr wrap="square" anchor="b" anchorCtr="0">
            <a:spAutoFit/>
          </a:bodyPr>
          <a:lstStyle/>
          <a:p>
            <a:r>
              <a:rPr lang="en-US" sz="800" dirty="0">
                <a:latin typeface="Tw Cen MT" panose="020B0602020104020603" pitchFamily="34" charset="0"/>
              </a:rPr>
              <a:t>Source: VIP Crew </a:t>
            </a:r>
            <a:r>
              <a:rPr lang="en-US" sz="800" dirty="0" smtClean="0">
                <a:latin typeface="Tw Cen MT" panose="020B0602020104020603" pitchFamily="34" charset="0"/>
              </a:rPr>
              <a:t>CSR Study, June19, n=1,658</a:t>
            </a:r>
            <a:endParaRPr lang="en-US" sz="800" dirty="0">
              <a:latin typeface="Tw Cen MT" panose="020B06020201040206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752600"/>
            <a:ext cx="86868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630238" lvl="1" indent="-285750"/>
            <a:r>
              <a:rPr lang="en-US" sz="1400" dirty="0" smtClean="0"/>
              <a:t>PANDA TABLES</a:t>
            </a:r>
          </a:p>
          <a:p>
            <a:pPr marL="630238" lvl="1" indent="-285750"/>
            <a:r>
              <a:rPr lang="en-US" sz="1400" dirty="0" smtClean="0"/>
              <a:t>MATPLOTLIB TABLES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2857372"/>
            <a:ext cx="86868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630238" lvl="1" indent="-285750"/>
            <a:r>
              <a:rPr lang="en-US" sz="1400" dirty="0" smtClean="0"/>
              <a:t>PANDA TABLES</a:t>
            </a:r>
          </a:p>
          <a:p>
            <a:pPr marL="630238" lvl="1" indent="-285750"/>
            <a:r>
              <a:rPr lang="en-US" sz="1400" dirty="0" smtClean="0"/>
              <a:t>MATPLOTLIB TABLES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6333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ANN Inc 1">
      <a:dk1>
        <a:srgbClr val="000000"/>
      </a:dk1>
      <a:lt1>
        <a:srgbClr val="FFFFFF"/>
      </a:lt1>
      <a:dk2>
        <a:srgbClr val="87806B"/>
      </a:dk2>
      <a:lt2>
        <a:srgbClr val="6D6C70"/>
      </a:lt2>
      <a:accent1>
        <a:srgbClr val="ACA2AC"/>
      </a:accent1>
      <a:accent2>
        <a:srgbClr val="8CBAD2"/>
      </a:accent2>
      <a:accent3>
        <a:srgbClr val="FAC0CC"/>
      </a:accent3>
      <a:accent4>
        <a:srgbClr val="B6D8D9"/>
      </a:accent4>
      <a:accent5>
        <a:srgbClr val="C7AFB6"/>
      </a:accent5>
      <a:accent6>
        <a:srgbClr val="BFD1C7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rtlCol="0" anchor="ctr">
        <a:spAutoFit/>
      </a:bodyPr>
      <a:lstStyle>
        <a:defPPr algn="ctr">
          <a:defRPr sz="1200" dirty="0" err="1" smtClean="0">
            <a:solidFill>
              <a:schemeClr val="tx1"/>
            </a:solidFill>
            <a:latin typeface="Futura Std Ligh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16671</TotalTime>
  <Words>1083</Words>
  <Application>Microsoft Office PowerPoint</Application>
  <PresentationFormat>On-screen Show (4:3)</PresentationFormat>
  <Paragraphs>113</Paragraphs>
  <Slides>17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Times New Roman</vt:lpstr>
      <vt:lpstr>Tw Cen MT</vt:lpstr>
      <vt:lpstr>Wingdings</vt:lpstr>
      <vt:lpstr>2_Default Design</vt:lpstr>
      <vt:lpstr>PowerPoint Presentation</vt:lpstr>
      <vt:lpstr>Presentation requirements</vt:lpstr>
      <vt:lpstr>Presentation guidelines</vt:lpstr>
      <vt:lpstr>Technical requirements</vt:lpstr>
      <vt:lpstr>RESEARCH APPROACH</vt:lpstr>
      <vt:lpstr>Data Cleanup &amp; Exploration</vt:lpstr>
      <vt:lpstr>Data Cleanup &amp; Exploration – steph </vt:lpstr>
      <vt:lpstr>Data Cleanup &amp; Exploration – limitations jenny </vt:lpstr>
      <vt:lpstr>findings</vt:lpstr>
      <vt:lpstr>Findings jenny</vt:lpstr>
      <vt:lpstr>Findings Steph &amp; Roaya</vt:lpstr>
      <vt:lpstr>Findings Steph &amp; Roaya</vt:lpstr>
      <vt:lpstr>Findings Jatin</vt:lpstr>
      <vt:lpstr>conclusions</vt:lpstr>
      <vt:lpstr>Post mortem – WOULD’VE, COULD’VE, SHOULD’VE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COMPETITIVE ANALYSIS</dc:title>
  <dc:creator>Lauren La Cascia</dc:creator>
  <cp:lastModifiedBy>Jenny Yi</cp:lastModifiedBy>
  <cp:revision>6348</cp:revision>
  <cp:lastPrinted>2019-05-29T14:32:10Z</cp:lastPrinted>
  <dcterms:created xsi:type="dcterms:W3CDTF">2012-06-06T18:44:18Z</dcterms:created>
  <dcterms:modified xsi:type="dcterms:W3CDTF">2019-12-07T17:25:16Z</dcterms:modified>
</cp:coreProperties>
</file>