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notesMasterIdLst>
    <p:notesMasterId r:id="rId16"/>
  </p:notesMasterIdLst>
  <p:handoutMasterIdLst>
    <p:handoutMasterId r:id="rId17"/>
  </p:handoutMasterIdLst>
  <p:sldIdLst>
    <p:sldId id="1264" r:id="rId2"/>
    <p:sldId id="1344" r:id="rId3"/>
    <p:sldId id="1372" r:id="rId4"/>
    <p:sldId id="1384" r:id="rId5"/>
    <p:sldId id="1390" r:id="rId6"/>
    <p:sldId id="1381" r:id="rId7"/>
    <p:sldId id="1388" r:id="rId8"/>
    <p:sldId id="1382" r:id="rId9"/>
    <p:sldId id="1383" r:id="rId10"/>
    <p:sldId id="1389" r:id="rId11"/>
    <p:sldId id="1378" r:id="rId12"/>
    <p:sldId id="1377" r:id="rId13"/>
    <p:sldId id="1387" r:id="rId14"/>
    <p:sldId id="1373" r:id="rId1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12">
          <p15:clr>
            <a:srgbClr val="A4A3A4"/>
          </p15:clr>
        </p15:guide>
      </p15:sldGuideLst>
    </p:ext>
    <p:ext uri="{2D200454-40CA-4A62-9FC3-DE9A4176ACB9}">
      <p15:notesGuideLst xmlns:p15="http://schemas.microsoft.com/office/powerpoint/2012/main">
        <p15:guide id="1" orient="horz" pos="2953" userDrawn="1">
          <p15:clr>
            <a:srgbClr val="A4A3A4"/>
          </p15:clr>
        </p15:guide>
        <p15:guide id="2" pos="2185" userDrawn="1">
          <p15:clr>
            <a:srgbClr val="A4A3A4"/>
          </p15:clr>
        </p15:guide>
        <p15:guide id="3" orient="horz" pos="2928"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LaCascia" initials="LL" lastIdx="8" clrIdx="0">
    <p:extLst/>
  </p:cmAuthor>
  <p:cmAuthor id="2" name="Andrea Ortegon" initials="AO" lastIdx="8" clrIdx="1">
    <p:extLst/>
  </p:cmAuthor>
  <p:cmAuthor id="3" name="Heather Harrison" initials="HH" lastIdx="19" clrIdx="2">
    <p:extLst/>
  </p:cmAuthor>
  <p:cmAuthor id="4" name="Heather" initials="" lastIdx="5" clrIdx="3"/>
  <p:cmAuthor id="5" name="Jenny Yi" initials="JY" lastIdx="5" clrIdx="4">
    <p:extLst>
      <p:ext uri="{19B8F6BF-5375-455C-9EA6-DF929625EA0E}">
        <p15:presenceInfo xmlns:p15="http://schemas.microsoft.com/office/powerpoint/2012/main" userId="S-1-5-21-927676564-1509048076-1819828000-200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9933"/>
    <a:srgbClr val="FFCC00"/>
    <a:srgbClr val="FDE3E9"/>
    <a:srgbClr val="336600"/>
    <a:srgbClr val="00FFFF"/>
    <a:srgbClr val="95B3D7"/>
    <a:srgbClr val="AECFDF"/>
    <a:srgbClr val="FBD3DB"/>
    <a:srgbClr val="F79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69" d="100"/>
          <a:sy n="69" d="100"/>
        </p:scale>
        <p:origin x="1518" y="72"/>
      </p:cViewPr>
      <p:guideLst>
        <p:guide orient="horz" pos="144"/>
        <p:guide pos="5712"/>
      </p:guideLst>
    </p:cSldViewPr>
  </p:slideViewPr>
  <p:outlineViewPr>
    <p:cViewPr>
      <p:scale>
        <a:sx n="33" d="100"/>
        <a:sy n="33" d="100"/>
      </p:scale>
      <p:origin x="48" y="12072"/>
    </p:cViewPr>
  </p:outlineViewPr>
  <p:notesTextViewPr>
    <p:cViewPr>
      <p:scale>
        <a:sx n="66" d="100"/>
        <a:sy n="66" d="100"/>
      </p:scale>
      <p:origin x="0" y="0"/>
    </p:cViewPr>
  </p:notesTextViewPr>
  <p:sorterViewPr>
    <p:cViewPr>
      <p:scale>
        <a:sx n="120" d="100"/>
        <a:sy n="120" d="100"/>
      </p:scale>
      <p:origin x="0" y="-10594"/>
    </p:cViewPr>
  </p:sorterViewPr>
  <p:notesViewPr>
    <p:cSldViewPr>
      <p:cViewPr varScale="1">
        <p:scale>
          <a:sx n="67" d="100"/>
          <a:sy n="67" d="100"/>
        </p:scale>
        <p:origin x="2718" y="78"/>
      </p:cViewPr>
      <p:guideLst>
        <p:guide orient="horz" pos="2953"/>
        <p:guide pos="2185"/>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1" cy="464820"/>
          </a:xfrm>
          <a:prstGeom prst="rect">
            <a:avLst/>
          </a:prstGeom>
        </p:spPr>
        <p:txBody>
          <a:bodyPr vert="horz" lIns="92987" tIns="46494" rIns="92987" bIns="46494" rtlCol="0"/>
          <a:lstStyle>
            <a:lvl1pPr algn="r">
              <a:defRPr sz="1200"/>
            </a:lvl1pPr>
          </a:lstStyle>
          <a:p>
            <a:fld id="{7D3C9561-F719-4105-A856-3A3FDA43532C}" type="datetimeFigureOut">
              <a:rPr lang="en-US" smtClean="0"/>
              <a:pPr/>
              <a:t>12/11/2019</a:t>
            </a:fld>
            <a:endParaRPr lang="en-US" dirty="0"/>
          </a:p>
        </p:txBody>
      </p:sp>
      <p:sp>
        <p:nvSpPr>
          <p:cNvPr id="4" name="Footer Placeholder 3"/>
          <p:cNvSpPr>
            <a:spLocks noGrp="1"/>
          </p:cNvSpPr>
          <p:nvPr>
            <p:ph type="ftr" sz="quarter" idx="2"/>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967"/>
            <a:ext cx="2971801" cy="464820"/>
          </a:xfrm>
          <a:prstGeom prst="rect">
            <a:avLst/>
          </a:prstGeom>
        </p:spPr>
        <p:txBody>
          <a:bodyPr vert="horz" lIns="92987" tIns="46494" rIns="92987" bIns="46494" rtlCol="0" anchor="b"/>
          <a:lstStyle>
            <a:lvl1pPr algn="r">
              <a:defRPr sz="1200"/>
            </a:lvl1pPr>
          </a:lstStyle>
          <a:p>
            <a:fld id="{9E6DEBCD-983A-4478-9953-3856EFAE81CD}" type="slidenum">
              <a:rPr lang="en-US" smtClean="0"/>
              <a:pPr/>
              <a:t>‹#›</a:t>
            </a:fld>
            <a:endParaRPr lang="en-US" dirty="0"/>
          </a:p>
        </p:txBody>
      </p:sp>
    </p:spTree>
    <p:extLst>
      <p:ext uri="{BB962C8B-B14F-4D97-AF65-F5344CB8AC3E}">
        <p14:creationId xmlns:p14="http://schemas.microsoft.com/office/powerpoint/2010/main" val="176064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idx="1"/>
          </p:nvPr>
        </p:nvSpPr>
        <p:spPr>
          <a:xfrm>
            <a:off x="3884614" y="0"/>
            <a:ext cx="2971801" cy="464820"/>
          </a:xfrm>
          <a:prstGeom prst="rect">
            <a:avLst/>
          </a:prstGeom>
        </p:spPr>
        <p:txBody>
          <a:bodyPr vert="horz" lIns="92987" tIns="46494" rIns="92987" bIns="46494" rtlCol="0"/>
          <a:lstStyle>
            <a:lvl1pPr algn="r">
              <a:defRPr sz="1200"/>
            </a:lvl1pPr>
          </a:lstStyle>
          <a:p>
            <a:fld id="{58A1CE86-FC4A-4485-ACB7-F19C3E53A979}" type="datetimeFigureOut">
              <a:rPr lang="en-US" smtClean="0"/>
              <a:pPr/>
              <a:t>12/11/2019</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987" tIns="46494" rIns="92987" bIns="46494" rtlCol="0" anchor="ctr"/>
          <a:lstStyle/>
          <a:p>
            <a:endParaRPr lang="en-US" dirty="0"/>
          </a:p>
        </p:txBody>
      </p:sp>
      <p:sp>
        <p:nvSpPr>
          <p:cNvPr id="5" name="Notes Placeholder 4"/>
          <p:cNvSpPr>
            <a:spLocks noGrp="1"/>
          </p:cNvSpPr>
          <p:nvPr>
            <p:ph type="body" sz="quarter" idx="3"/>
          </p:nvPr>
        </p:nvSpPr>
        <p:spPr>
          <a:xfrm>
            <a:off x="685800" y="4415792"/>
            <a:ext cx="5486400" cy="4183380"/>
          </a:xfrm>
          <a:prstGeom prst="rect">
            <a:avLst/>
          </a:prstGeom>
        </p:spPr>
        <p:txBody>
          <a:bodyPr vert="horz" lIns="92987" tIns="46494" rIns="92987" bIns="46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1" cy="464820"/>
          </a:xfrm>
          <a:prstGeom prst="rect">
            <a:avLst/>
          </a:prstGeom>
        </p:spPr>
        <p:txBody>
          <a:bodyPr vert="horz" lIns="92987" tIns="46494" rIns="92987" bIns="46494" rtlCol="0" anchor="b"/>
          <a:lstStyle>
            <a:lvl1pPr algn="r">
              <a:defRPr sz="1200"/>
            </a:lvl1pPr>
          </a:lstStyle>
          <a:p>
            <a:fld id="{EBD217D9-B156-4188-9F00-8CE7EF96FC5B}" type="slidenum">
              <a:rPr lang="en-US" smtClean="0"/>
              <a:pPr/>
              <a:t>‹#›</a:t>
            </a:fld>
            <a:endParaRPr lang="en-US" dirty="0"/>
          </a:p>
        </p:txBody>
      </p:sp>
    </p:spTree>
    <p:extLst>
      <p:ext uri="{BB962C8B-B14F-4D97-AF65-F5344CB8AC3E}">
        <p14:creationId xmlns:p14="http://schemas.microsoft.com/office/powerpoint/2010/main" val="7177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571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note on education</a:t>
            </a:r>
            <a:r>
              <a:rPr lang="en-US" baseline="0" dirty="0" smtClean="0"/>
              <a:t> overtime</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5556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79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447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 &gt;50YO</a:t>
            </a:r>
            <a:r>
              <a:rPr lang="en-US" baseline="0" dirty="0" smtClean="0"/>
              <a:t> are more likely to dislike rigid fabric and wide leg.</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64289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199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2166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3087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2019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3739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94253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9992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51210"/>
            <a:ext cx="8534400" cy="793899"/>
          </a:xfrm>
        </p:spPr>
        <p:txBody>
          <a:bodyPr/>
          <a:lstStyle>
            <a:lvl1pPr>
              <a:defRPr sz="2200" b="0" cap="all"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20396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MB">
    <p:spTree>
      <p:nvGrpSpPr>
        <p:cNvPr id="1" name=""/>
        <p:cNvGrpSpPr/>
        <p:nvPr/>
      </p:nvGrpSpPr>
      <p:grpSpPr>
        <a:xfrm>
          <a:off x="0" y="0"/>
          <a:ext cx="0" cy="0"/>
          <a:chOff x="0" y="0"/>
          <a:chExt cx="0" cy="0"/>
        </a:xfrm>
      </p:grpSpPr>
      <p:sp>
        <p:nvSpPr>
          <p:cNvPr id="5" name="Title 1"/>
          <p:cNvSpPr>
            <a:spLocks noGrp="1"/>
          </p:cNvSpPr>
          <p:nvPr>
            <p:ph type="title"/>
          </p:nvPr>
        </p:nvSpPr>
        <p:spPr>
          <a:xfrm>
            <a:off x="304800" y="51210"/>
            <a:ext cx="8534400" cy="793899"/>
          </a:xfrm>
        </p:spPr>
        <p:txBody>
          <a:bodyPr/>
          <a:lstStyle>
            <a:lvl1pPr>
              <a:defRPr sz="2200" b="0" cap="all" baseline="0"/>
            </a:lvl1pPr>
          </a:lstStyle>
          <a:p>
            <a:r>
              <a:rPr lang="en-US"/>
              <a:t>Click to edit Master title style</a:t>
            </a:r>
          </a:p>
        </p:txBody>
      </p:sp>
    </p:spTree>
    <p:extLst>
      <p:ext uri="{BB962C8B-B14F-4D97-AF65-F5344CB8AC3E}">
        <p14:creationId xmlns:p14="http://schemas.microsoft.com/office/powerpoint/2010/main" val="27768229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6871" name="Rectangle 7"/>
          <p:cNvSpPr>
            <a:spLocks noGrp="1" noChangeArrowheads="1"/>
          </p:cNvSpPr>
          <p:nvPr>
            <p:ph type="subTitle" idx="1"/>
          </p:nvPr>
        </p:nvSpPr>
        <p:spPr>
          <a:xfrm>
            <a:off x="0" y="1807534"/>
            <a:ext cx="9144000" cy="1754326"/>
          </a:xfrm>
          <a:solidFill>
            <a:schemeClr val="bg1"/>
          </a:solidFill>
        </p:spPr>
        <p:txBody>
          <a:bodyPr wrap="square" rtlCol="0">
            <a:spAutoFit/>
          </a:bodyPr>
          <a:lstStyle>
            <a:lvl1pPr marL="0" indent="0" algn="ctr" defTabSz="914400" rtl="0" eaLnBrk="1" fontAlgn="base" latinLnBrk="0" hangingPunct="1">
              <a:spcBef>
                <a:spcPct val="50000"/>
              </a:spcBef>
              <a:spcAft>
                <a:spcPct val="0"/>
              </a:spcAft>
              <a:buClr>
                <a:srgbClr val="8CBAD2"/>
              </a:buClr>
              <a:buFontTx/>
              <a:buNone/>
              <a:defRPr lang="en-US" sz="5400" b="0" kern="1200" cap="all" spc="200" baseline="0" dirty="0">
                <a:solidFill>
                  <a:schemeClr val="tx1"/>
                </a:solidFill>
                <a:latin typeface="Tw Cen MT" panose="020B0602020104020603" pitchFamily="34" charset="0"/>
                <a:ea typeface="+mn-ea"/>
                <a:cs typeface="+mn-cs"/>
              </a:defRPr>
            </a:lvl1pPr>
          </a:lstStyle>
          <a:p>
            <a:r>
              <a:rPr lang="en-US" dirty="0"/>
              <a:t>Click to edit Master subtitle style</a:t>
            </a:r>
          </a:p>
        </p:txBody>
      </p:sp>
      <p:cxnSp>
        <p:nvCxnSpPr>
          <p:cNvPr id="6" name="Straight Connector 5"/>
          <p:cNvCxnSpPr/>
          <p:nvPr userDrawn="1"/>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672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304800" y="51210"/>
            <a:ext cx="8534400" cy="7938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304800" y="1259711"/>
            <a:ext cx="8534400" cy="468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txBox="1">
            <a:spLocks/>
          </p:cNvSpPr>
          <p:nvPr userDrawn="1"/>
        </p:nvSpPr>
        <p:spPr>
          <a:xfrm>
            <a:off x="5486400" y="6400800"/>
            <a:ext cx="3505200" cy="45720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rPr>
              <a:t>Page </a:t>
            </a:r>
            <a:fld id="{BD23BC3D-535B-4525-AA75-BBFCCD63F2E1}" type="slidenum">
              <a:rPr kumimoji="0" lang="en-US" sz="800" b="0" i="0" u="none" strike="noStrike" kern="1200" cap="none" spc="0" normalizeH="0" baseline="0" noProof="0" smtClean="0">
                <a:ln>
                  <a:noFill/>
                </a:ln>
                <a:solidFill>
                  <a:schemeClr val="tx1"/>
                </a:solidFill>
                <a:effectLst/>
                <a:uLnTx/>
                <a:uFillTx/>
                <a:latin typeface="Tw Cen MT" panose="020B0602020104020603" pitchFamily="34" charset="0"/>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chemeClr val="tx1"/>
                </a:solidFill>
                <a:effectLst/>
                <a:uLnTx/>
                <a:uFillTx/>
                <a:latin typeface="Tw Cen MT" panose="020B0602020104020603" pitchFamily="34" charset="0"/>
                <a:ea typeface="+mn-ea"/>
                <a:cs typeface="Arial"/>
              </a:rPr>
              <a:t> </a:t>
            </a:r>
          </a:p>
        </p:txBody>
      </p:sp>
      <p:cxnSp>
        <p:nvCxnSpPr>
          <p:cNvPr id="11" name="Straight Connector 10"/>
          <p:cNvCxnSpPr/>
          <p:nvPr userDrawn="1"/>
        </p:nvCxnSpPr>
        <p:spPr>
          <a:xfrm>
            <a:off x="0" y="79389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24592" y="834375"/>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77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ransition>
    <p:fade/>
  </p:transition>
  <p:txStyles>
    <p:titleStyle>
      <a:lvl1pPr algn="l" rtl="0" eaLnBrk="0" fontAlgn="base" hangingPunct="0">
        <a:lnSpc>
          <a:spcPct val="90000"/>
        </a:lnSpc>
        <a:spcBef>
          <a:spcPct val="0"/>
        </a:spcBef>
        <a:spcAft>
          <a:spcPct val="0"/>
        </a:spcAft>
        <a:defRPr sz="2200" b="0" cap="all" baseline="0">
          <a:solidFill>
            <a:schemeClr val="tx1"/>
          </a:solidFill>
          <a:latin typeface="Tw Cen MT" panose="020B0602020104020603" pitchFamily="34" charset="0"/>
          <a:ea typeface="+mj-ea"/>
          <a:cs typeface="+mj-cs"/>
        </a:defRPr>
      </a:lvl1pPr>
      <a:lvl2pPr algn="l" rtl="0" eaLnBrk="0" fontAlgn="base" hangingPunct="0">
        <a:spcBef>
          <a:spcPct val="0"/>
        </a:spcBef>
        <a:spcAft>
          <a:spcPct val="0"/>
        </a:spcAft>
        <a:defRPr sz="2000">
          <a:solidFill>
            <a:schemeClr val="bg1"/>
          </a:solidFill>
          <a:latin typeface="Georgia" pitchFamily="18" charset="0"/>
          <a:cs typeface="Arial" charset="0"/>
        </a:defRPr>
      </a:lvl2pPr>
      <a:lvl3pPr algn="l" rtl="0" eaLnBrk="0" fontAlgn="base" hangingPunct="0">
        <a:spcBef>
          <a:spcPct val="0"/>
        </a:spcBef>
        <a:spcAft>
          <a:spcPct val="0"/>
        </a:spcAft>
        <a:defRPr sz="2000">
          <a:solidFill>
            <a:schemeClr val="bg1"/>
          </a:solidFill>
          <a:latin typeface="Georgia" pitchFamily="18" charset="0"/>
          <a:cs typeface="Arial" charset="0"/>
        </a:defRPr>
      </a:lvl3pPr>
      <a:lvl4pPr algn="l" rtl="0" eaLnBrk="0" fontAlgn="base" hangingPunct="0">
        <a:spcBef>
          <a:spcPct val="0"/>
        </a:spcBef>
        <a:spcAft>
          <a:spcPct val="0"/>
        </a:spcAft>
        <a:defRPr sz="2000">
          <a:solidFill>
            <a:schemeClr val="bg1"/>
          </a:solidFill>
          <a:latin typeface="Georgia" pitchFamily="18" charset="0"/>
          <a:cs typeface="Arial" charset="0"/>
        </a:defRPr>
      </a:lvl4pPr>
      <a:lvl5pPr algn="l" rtl="0" eaLnBrk="0" fontAlgn="base" hangingPunct="0">
        <a:spcBef>
          <a:spcPct val="0"/>
        </a:spcBef>
        <a:spcAft>
          <a:spcPct val="0"/>
        </a:spcAft>
        <a:defRPr sz="2000">
          <a:solidFill>
            <a:schemeClr val="bg1"/>
          </a:solidFill>
          <a:latin typeface="Georgia" pitchFamily="18" charset="0"/>
          <a:cs typeface="Arial" charset="0"/>
        </a:defRPr>
      </a:lvl5pPr>
      <a:lvl6pPr marL="457200" algn="l" rtl="0" fontAlgn="base">
        <a:spcBef>
          <a:spcPct val="0"/>
        </a:spcBef>
        <a:spcAft>
          <a:spcPct val="0"/>
        </a:spcAft>
        <a:defRPr sz="2400">
          <a:solidFill>
            <a:srgbClr val="4D4D4D"/>
          </a:solidFill>
          <a:latin typeface="Georgia" pitchFamily="18" charset="0"/>
          <a:cs typeface="Arial" charset="0"/>
        </a:defRPr>
      </a:lvl6pPr>
      <a:lvl7pPr marL="914400" algn="l" rtl="0" fontAlgn="base">
        <a:spcBef>
          <a:spcPct val="0"/>
        </a:spcBef>
        <a:spcAft>
          <a:spcPct val="0"/>
        </a:spcAft>
        <a:defRPr sz="2400">
          <a:solidFill>
            <a:srgbClr val="4D4D4D"/>
          </a:solidFill>
          <a:latin typeface="Georgia" pitchFamily="18" charset="0"/>
          <a:cs typeface="Arial" charset="0"/>
        </a:defRPr>
      </a:lvl7pPr>
      <a:lvl8pPr marL="1371600" algn="l" rtl="0" fontAlgn="base">
        <a:spcBef>
          <a:spcPct val="0"/>
        </a:spcBef>
        <a:spcAft>
          <a:spcPct val="0"/>
        </a:spcAft>
        <a:defRPr sz="2400">
          <a:solidFill>
            <a:srgbClr val="4D4D4D"/>
          </a:solidFill>
          <a:latin typeface="Georgia" pitchFamily="18" charset="0"/>
          <a:cs typeface="Arial" charset="0"/>
        </a:defRPr>
      </a:lvl8pPr>
      <a:lvl9pPr marL="1828800" algn="l" rtl="0" fontAlgn="base">
        <a:spcBef>
          <a:spcPct val="0"/>
        </a:spcBef>
        <a:spcAft>
          <a:spcPct val="0"/>
        </a:spcAft>
        <a:defRPr sz="2400">
          <a:solidFill>
            <a:srgbClr val="4D4D4D"/>
          </a:solidFill>
          <a:latin typeface="Georgia" pitchFamily="18" charset="0"/>
          <a:cs typeface="Arial" charset="0"/>
        </a:defRPr>
      </a:lvl9pPr>
    </p:titleStyle>
    <p:bodyStyle>
      <a:lvl1pPr marL="287338" indent="-287338" algn="l" rtl="0" eaLnBrk="0" fontAlgn="base" hangingPunct="0">
        <a:spcBef>
          <a:spcPct val="50000"/>
        </a:spcBef>
        <a:spcAft>
          <a:spcPct val="0"/>
        </a:spcAft>
        <a:buClr>
          <a:srgbClr val="8CBAD2"/>
        </a:buClr>
        <a:buChar char="•"/>
        <a:defRPr sz="2200">
          <a:solidFill>
            <a:schemeClr val="tx1"/>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chemeClr val="tx1"/>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chemeClr val="tx1"/>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ytimes.com/2019/05/17/nyregion/mta-overtime.htm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556640"/>
            <a:ext cx="9144000" cy="1315745"/>
          </a:xfrm>
        </p:spPr>
        <p:txBody>
          <a:bodyPr/>
          <a:lstStyle/>
          <a:p>
            <a:pPr>
              <a:lnSpc>
                <a:spcPct val="150000"/>
              </a:lnSpc>
              <a:spcBef>
                <a:spcPts val="0"/>
              </a:spcBef>
            </a:pPr>
            <a:r>
              <a:rPr lang="en-US" sz="3800" cap="all" dirty="0" err="1" smtClean="0">
                <a:solidFill>
                  <a:schemeClr val="tx1"/>
                </a:solidFill>
                <a:latin typeface="Tw Cen MT" panose="020B0602020104020603" pitchFamily="34" charset="0"/>
              </a:rPr>
              <a:t>Nyc</a:t>
            </a:r>
            <a:r>
              <a:rPr lang="en-US" sz="3800" cap="all" dirty="0" smtClean="0">
                <a:solidFill>
                  <a:schemeClr val="tx1"/>
                </a:solidFill>
                <a:latin typeface="Tw Cen MT" panose="020B0602020104020603" pitchFamily="34" charset="0"/>
              </a:rPr>
              <a:t> </a:t>
            </a:r>
            <a:r>
              <a:rPr lang="en-US" sz="3800" dirty="0" smtClean="0"/>
              <a:t>budget</a:t>
            </a:r>
            <a:r>
              <a:rPr lang="en-US" sz="3800" cap="all" dirty="0" smtClean="0">
                <a:solidFill>
                  <a:schemeClr val="tx1"/>
                </a:solidFill>
                <a:latin typeface="Tw Cen MT" panose="020B0602020104020603" pitchFamily="34" charset="0"/>
              </a:rPr>
              <a:t> spending</a:t>
            </a:r>
          </a:p>
          <a:p>
            <a:pPr>
              <a:lnSpc>
                <a:spcPct val="150000"/>
              </a:lnSpc>
              <a:spcBef>
                <a:spcPts val="0"/>
              </a:spcBef>
            </a:pPr>
            <a:r>
              <a:rPr lang="en-US" sz="1500" dirty="0" smtClean="0"/>
              <a:t>Group 6: </a:t>
            </a:r>
            <a:r>
              <a:rPr lang="en-US" sz="1500" dirty="0" err="1" smtClean="0"/>
              <a:t>Jatin</a:t>
            </a:r>
            <a:r>
              <a:rPr lang="en-US" sz="1500" dirty="0" smtClean="0"/>
              <a:t> </a:t>
            </a:r>
            <a:r>
              <a:rPr lang="en-US" sz="1500" dirty="0" smtClean="0"/>
              <a:t>Chittoor, jenny </a:t>
            </a:r>
            <a:r>
              <a:rPr lang="en-US" sz="1500" dirty="0" err="1" smtClean="0"/>
              <a:t>yi</a:t>
            </a:r>
            <a:r>
              <a:rPr lang="en-US" sz="1500" dirty="0" smtClean="0"/>
              <a:t>, Stephanie roman, </a:t>
            </a:r>
            <a:r>
              <a:rPr lang="en-US" sz="1500" dirty="0" err="1" smtClean="0"/>
              <a:t>roaya</a:t>
            </a:r>
            <a:r>
              <a:rPr lang="en-US" sz="1500" dirty="0" smtClean="0"/>
              <a:t> </a:t>
            </a:r>
            <a:r>
              <a:rPr lang="en-US" sz="1500" dirty="0" err="1" smtClean="0"/>
              <a:t>helal</a:t>
            </a:r>
            <a:endParaRPr lang="en-US" sz="1500" cap="all" dirty="0">
              <a:solidFill>
                <a:schemeClr val="tx1"/>
              </a:solidFill>
            </a:endParaRPr>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309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a:t>Overtime pay </a:t>
            </a:r>
            <a:r>
              <a:rPr lang="en-US" dirty="0" smtClean="0"/>
              <a:t>by Dept. Of Trans.</a:t>
            </a:r>
            <a:endParaRPr lang="en-US" sz="2200" dirty="0"/>
          </a:p>
        </p:txBody>
      </p:sp>
      <p:sp>
        <p:nvSpPr>
          <p:cNvPr id="8" name="Content Placeholder 2"/>
          <p:cNvSpPr txBox="1">
            <a:spLocks/>
          </p:cNvSpPr>
          <p:nvPr/>
        </p:nvSpPr>
        <p:spPr bwMode="auto">
          <a:xfrm>
            <a:off x="247894" y="866775"/>
            <a:ext cx="859130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XX</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974"/>
          <a:stretch/>
        </p:blipFill>
        <p:spPr>
          <a:xfrm>
            <a:off x="1447800" y="2057400"/>
            <a:ext cx="6448699" cy="3577280"/>
          </a:xfrm>
          <a:prstGeom prst="rect">
            <a:avLst/>
          </a:prstGeom>
        </p:spPr>
      </p:pic>
    </p:spTree>
    <p:extLst>
      <p:ext uri="{BB962C8B-B14F-4D97-AF65-F5344CB8AC3E}">
        <p14:creationId xmlns:p14="http://schemas.microsoft.com/office/powerpoint/2010/main" val="39217080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4800" y="838200"/>
            <a:ext cx="86868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Based on OT pay spending and the percentage of that OT by total budget (below), we can conclude that OT spending is not a wide-spread issue among NYC public agencies, it’s more on a few bad apples, specifically the police dept. who spends the largest percentage of their budget (5</a:t>
            </a:r>
            <a:r>
              <a:rPr lang="en-US" sz="1400" baseline="30000" dirty="0" smtClean="0">
                <a:solidFill>
                  <a:schemeClr val="tx1"/>
                </a:solidFill>
              </a:rPr>
              <a:t>th</a:t>
            </a:r>
            <a:r>
              <a:rPr lang="en-US" sz="1400" dirty="0" smtClean="0">
                <a:solidFill>
                  <a:schemeClr val="tx1"/>
                </a:solidFill>
              </a:rPr>
              <a:t> largest) on salaries and fire dept. who spends the second most (8</a:t>
            </a:r>
            <a:r>
              <a:rPr lang="en-US" sz="1400" baseline="30000" dirty="0" smtClean="0">
                <a:solidFill>
                  <a:schemeClr val="tx1"/>
                </a:solidFill>
              </a:rPr>
              <a:t>th</a:t>
            </a:r>
            <a:r>
              <a:rPr lang="en-US" sz="1400" dirty="0" smtClean="0">
                <a:solidFill>
                  <a:schemeClr val="tx1"/>
                </a:solidFill>
              </a:rPr>
              <a:t> largest).</a:t>
            </a:r>
            <a:endParaRPr lang="en-US" sz="1400" dirty="0">
              <a:solidFill>
                <a:schemeClr val="tx1"/>
              </a:solidFill>
            </a:endParaRPr>
          </a:p>
        </p:txBody>
      </p:sp>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salary to total budget breakout</a:t>
            </a:r>
            <a:endParaRPr lang="en-US"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10"/>
          <a:stretch/>
        </p:blipFill>
        <p:spPr>
          <a:xfrm>
            <a:off x="4724400" y="2419436"/>
            <a:ext cx="3931414" cy="37908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88" y="2419436"/>
            <a:ext cx="3965712" cy="3828964"/>
          </a:xfrm>
          <a:prstGeom prst="rect">
            <a:avLst/>
          </a:prstGeom>
        </p:spPr>
      </p:pic>
      <p:sp>
        <p:nvSpPr>
          <p:cNvPr id="7" name="Rectangle 6"/>
          <p:cNvSpPr/>
          <p:nvPr/>
        </p:nvSpPr>
        <p:spPr>
          <a:xfrm>
            <a:off x="1399079" y="4750882"/>
            <a:ext cx="228600" cy="10213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2039470" y="4756182"/>
            <a:ext cx="228600" cy="863653"/>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5939137" y="4740280"/>
            <a:ext cx="228600" cy="955756"/>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5352201" y="4742353"/>
            <a:ext cx="228600" cy="91723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9969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pc="100" dirty="0"/>
              <a:t>Post </a:t>
            </a:r>
            <a:r>
              <a:rPr lang="en-US" spc="100" dirty="0" smtClean="0"/>
              <a:t>mortem – WOULD’VE, COULD’VE, SHOULD’VE</a:t>
            </a:r>
            <a:endParaRPr lang="en-US" sz="2200" b="0" cap="all" spc="100" dirty="0">
              <a:latin typeface="Tw Cen MT" panose="020B0602020104020603" pitchFamily="34" charset="0"/>
            </a:endParaRPr>
          </a:p>
        </p:txBody>
      </p:sp>
      <p:sp>
        <p:nvSpPr>
          <p:cNvPr id="5" name="TextBox 4"/>
          <p:cNvSpPr txBox="1"/>
          <p:nvPr/>
        </p:nvSpPr>
        <p:spPr>
          <a:xfrm>
            <a:off x="304800" y="1180440"/>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WOULD’VE</a:t>
            </a:r>
          </a:p>
        </p:txBody>
      </p:sp>
      <p:sp>
        <p:nvSpPr>
          <p:cNvPr id="9" name="TextBox 8"/>
          <p:cNvSpPr txBox="1"/>
          <p:nvPr/>
        </p:nvSpPr>
        <p:spPr>
          <a:xfrm>
            <a:off x="304800" y="3866185"/>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COULD’VE</a:t>
            </a:r>
          </a:p>
        </p:txBody>
      </p:sp>
      <p:sp>
        <p:nvSpPr>
          <p:cNvPr id="11" name="TextBox 10"/>
          <p:cNvSpPr txBox="1"/>
          <p:nvPr/>
        </p:nvSpPr>
        <p:spPr>
          <a:xfrm>
            <a:off x="304800" y="526051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SHOULD’VE</a:t>
            </a:r>
          </a:p>
        </p:txBody>
      </p:sp>
      <p:sp>
        <p:nvSpPr>
          <p:cNvPr id="7" name="TextBox 6"/>
          <p:cNvSpPr txBox="1"/>
          <p:nvPr/>
        </p:nvSpPr>
        <p:spPr>
          <a:xfrm>
            <a:off x="2077453" y="1108971"/>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If we had more time, we would have looked into the additional “Total Other Pay” column in the Payroll data file and we would have done some cooler charts like this one:</a:t>
            </a:r>
          </a:p>
        </p:txBody>
      </p:sp>
      <p:sp>
        <p:nvSpPr>
          <p:cNvPr id="10" name="TextBox 9"/>
          <p:cNvSpPr txBox="1"/>
          <p:nvPr/>
        </p:nvSpPr>
        <p:spPr>
          <a:xfrm>
            <a:off x="2077453" y="5188803"/>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should’ve cleaned the data more because within the &gt;3.3million rows there were some hourly wage employees included in base salary but we’re confident this subset would not have significantly impacted the results. </a:t>
            </a:r>
          </a:p>
        </p:txBody>
      </p:sp>
      <p:sp>
        <p:nvSpPr>
          <p:cNvPr id="12" name="TextBox 11"/>
          <p:cNvSpPr txBox="1"/>
          <p:nvPr/>
        </p:nvSpPr>
        <p:spPr>
          <a:xfrm>
            <a:off x="2109537" y="3781961"/>
            <a:ext cx="6629400" cy="13234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could’ve looked at gender salary gaps if gender was available it the payroll data. We could’ve looked at base salary differences across agencies for the same role. (e.g. how much does a data analyst make at one agency vs. another?)</a:t>
            </a:r>
          </a:p>
          <a:p>
            <a:pPr marL="285750" indent="-285750">
              <a:buFont typeface="Arial" panose="020B0604020202020204" pitchFamily="34" charset="0"/>
              <a:buChar char="•"/>
            </a:pPr>
            <a:endParaRPr lang="en-US" sz="1600" dirty="0" smtClean="0">
              <a:ea typeface="+mn-ea"/>
            </a:endParaRPr>
          </a:p>
        </p:txBody>
      </p:sp>
      <p:pic>
        <p:nvPicPr>
          <p:cNvPr id="1028" name="Picture 4" descr="Image result for tree map"/>
          <p:cNvPicPr>
            <a:picLocks noChangeAspect="1" noChangeArrowheads="1"/>
          </p:cNvPicPr>
          <p:nvPr/>
        </p:nvPicPr>
        <p:blipFill rotWithShape="1">
          <a:blip r:embed="rId2">
            <a:extLst>
              <a:ext uri="{28A0092B-C50C-407E-A947-70E740481C1C}">
                <a14:useLocalDpi xmlns:a14="http://schemas.microsoft.com/office/drawing/2010/main" val="0"/>
              </a:ext>
            </a:extLst>
          </a:blip>
          <a:srcRect t="9333" b="40000"/>
          <a:stretch/>
        </p:blipFill>
        <p:spPr bwMode="auto">
          <a:xfrm>
            <a:off x="4011304" y="1908686"/>
            <a:ext cx="4276056" cy="162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646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Questions?</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823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Thank you!</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8477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CONTEXT</a:t>
            </a:r>
          </a:p>
        </p:txBody>
      </p:sp>
      <p:sp>
        <p:nvSpPr>
          <p:cNvPr id="2" name="TextBox 1"/>
          <p:cNvSpPr txBox="1"/>
          <p:nvPr/>
        </p:nvSpPr>
        <p:spPr>
          <a:xfrm>
            <a:off x="2209800" y="1066800"/>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A federal probe is currently looking to the MTA scandal with employees </a:t>
            </a:r>
            <a:r>
              <a:rPr lang="en-US" sz="1600" dirty="0">
                <a:ea typeface="+mn-ea"/>
              </a:rPr>
              <a:t>abusing over-time hours </a:t>
            </a:r>
            <a:r>
              <a:rPr lang="en-US" sz="1600" dirty="0" smtClean="0">
                <a:ea typeface="+mn-ea"/>
              </a:rPr>
              <a:t>where one LIRR employee making </a:t>
            </a:r>
            <a:r>
              <a:rPr lang="en-US" sz="1600" dirty="0">
                <a:ea typeface="+mn-ea"/>
                <a:hlinkClick r:id="rId2"/>
              </a:rPr>
              <a:t>$</a:t>
            </a:r>
            <a:r>
              <a:rPr lang="en-US" sz="1600" dirty="0" smtClean="0">
                <a:ea typeface="+mn-ea"/>
                <a:hlinkClick r:id="rId2"/>
              </a:rPr>
              <a:t>461,646 last year alone</a:t>
            </a:r>
            <a:r>
              <a:rPr lang="en-US" sz="1600" dirty="0" smtClean="0">
                <a:ea typeface="+mn-ea"/>
              </a:rPr>
              <a:t> ($344,000 of which was from overtime, almost 3x their base salary!).</a:t>
            </a:r>
          </a:p>
        </p:txBody>
      </p:sp>
      <p:sp>
        <p:nvSpPr>
          <p:cNvPr id="9" name="TextBox 8"/>
          <p:cNvSpPr txBox="1"/>
          <p:nvPr/>
        </p:nvSpPr>
        <p:spPr>
          <a:xfrm>
            <a:off x="295340" y="3529088"/>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OBJECTIVES</a:t>
            </a:r>
          </a:p>
        </p:txBody>
      </p:sp>
      <p:sp>
        <p:nvSpPr>
          <p:cNvPr id="10" name="TextBox 9"/>
          <p:cNvSpPr txBox="1"/>
          <p:nvPr/>
        </p:nvSpPr>
        <p:spPr>
          <a:xfrm>
            <a:off x="2209800" y="3523833"/>
            <a:ext cx="6629400" cy="280076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Obtain insights into how much public New York City agencies are spending, specifically how much they’re spending on base and over-time salaries, to determine if this overtime spending issue is wide-spread or contained to a few bad apples.</a:t>
            </a:r>
          </a:p>
          <a:p>
            <a:endParaRPr lang="en-US" sz="1600" dirty="0">
              <a:ea typeface="+mn-ea"/>
            </a:endParaRPr>
          </a:p>
          <a:p>
            <a:r>
              <a:rPr lang="en-US" sz="1600" dirty="0" smtClean="0">
                <a:ea typeface="+mn-ea"/>
              </a:rPr>
              <a:t>Based on the objective, our research questions were</a:t>
            </a:r>
            <a:r>
              <a:rPr lang="en-US" sz="1600" dirty="0" smtClean="0"/>
              <a:t>: </a:t>
            </a:r>
            <a:endParaRPr lang="en-US" sz="1600" dirty="0"/>
          </a:p>
          <a:p>
            <a:endParaRPr lang="en-US" sz="1600" dirty="0"/>
          </a:p>
          <a:p>
            <a:pPr marL="285750" indent="-285750">
              <a:buFont typeface="Arial" panose="020B0604020202020204" pitchFamily="34" charset="0"/>
              <a:buChar char="•"/>
            </a:pPr>
            <a:r>
              <a:rPr lang="en-US" sz="1600" dirty="0"/>
              <a:t>Which public agencies have the largest budgets? </a:t>
            </a:r>
          </a:p>
          <a:p>
            <a:pPr marL="285750" indent="-285750">
              <a:buFont typeface="Arial" panose="020B0604020202020204" pitchFamily="34" charset="0"/>
              <a:buChar char="•"/>
            </a:pPr>
            <a:r>
              <a:rPr lang="en-US" sz="1600" dirty="0"/>
              <a:t>Which public agencies spend the most on base salaries? on overtime? </a:t>
            </a:r>
          </a:p>
          <a:p>
            <a:pPr marL="285750" indent="-285750">
              <a:buFont typeface="Arial" panose="020B0604020202020204" pitchFamily="34" charset="0"/>
              <a:buChar char="•"/>
            </a:pPr>
            <a:r>
              <a:rPr lang="en-US" sz="1600" dirty="0"/>
              <a:t>Among the public agencies that spend the most on base salaries and on overtime, what percentage is </a:t>
            </a:r>
            <a:r>
              <a:rPr lang="en-US" sz="1600" dirty="0" smtClean="0"/>
              <a:t>that of each agency’s </a:t>
            </a:r>
            <a:r>
              <a:rPr lang="en-US" sz="1600" dirty="0"/>
              <a:t>total budget? </a:t>
            </a:r>
            <a:r>
              <a:rPr lang="en-US" sz="1600" dirty="0" smtClean="0"/>
              <a:t> </a:t>
            </a:r>
            <a:endParaRPr lang="en-US" sz="1600" dirty="0"/>
          </a:p>
        </p:txBody>
      </p:sp>
      <p:pic>
        <p:nvPicPr>
          <p:cNvPr id="6" name="Picture 5"/>
          <p:cNvPicPr>
            <a:picLocks noChangeAspect="1"/>
          </p:cNvPicPr>
          <p:nvPr/>
        </p:nvPicPr>
        <p:blipFill>
          <a:blip r:embed="rId3"/>
          <a:stretch>
            <a:fillRect/>
          </a:stretch>
        </p:blipFill>
        <p:spPr>
          <a:xfrm>
            <a:off x="409640" y="2113843"/>
            <a:ext cx="3733800" cy="1037167"/>
          </a:xfrm>
          <a:prstGeom prst="rect">
            <a:avLst/>
          </a:prstGeom>
          <a:ln w="9525">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7200" y="2182768"/>
            <a:ext cx="4572000" cy="899315"/>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1628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4800" y="838200"/>
            <a:ext cx="8686800"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Using publicly available data from NYC </a:t>
            </a:r>
            <a:r>
              <a:rPr lang="en-US" sz="1600" dirty="0" err="1" smtClean="0">
                <a:solidFill>
                  <a:schemeClr val="tx1"/>
                </a:solidFill>
              </a:rPr>
              <a:t>OpenData</a:t>
            </a:r>
            <a:r>
              <a:rPr lang="en-US" sz="1600" dirty="0" smtClean="0">
                <a:solidFill>
                  <a:schemeClr val="tx1"/>
                </a:solidFill>
              </a:rPr>
              <a:t>, we found two datasets: </a:t>
            </a:r>
            <a:endParaRPr lang="en-US" sz="1600" dirty="0">
              <a:solidFill>
                <a:schemeClr val="tx1"/>
              </a:solidFill>
            </a:endParaRPr>
          </a:p>
        </p:txBody>
      </p:sp>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sources</a:t>
            </a:r>
            <a:endParaRPr lang="en-US" sz="2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30671"/>
            <a:ext cx="2370083" cy="545119"/>
          </a:xfrm>
          <a:prstGeom prst="rect">
            <a:avLst/>
          </a:prstGeom>
        </p:spPr>
      </p:pic>
      <p:pic>
        <p:nvPicPr>
          <p:cNvPr id="4" name="Picture 3"/>
          <p:cNvPicPr>
            <a:picLocks noChangeAspect="1"/>
          </p:cNvPicPr>
          <p:nvPr/>
        </p:nvPicPr>
        <p:blipFill rotWithShape="1">
          <a:blip r:embed="rId4"/>
          <a:srcRect l="-188" t="-214" r="10" b="61902"/>
          <a:stretch/>
        </p:blipFill>
        <p:spPr>
          <a:xfrm>
            <a:off x="594528" y="1972653"/>
            <a:ext cx="8015252" cy="1532692"/>
          </a:xfrm>
          <a:prstGeom prst="rect">
            <a:avLst/>
          </a:prstGeom>
          <a:ln w="12700">
            <a:solidFill>
              <a:schemeClr val="tx1"/>
            </a:solidFill>
          </a:ln>
        </p:spPr>
      </p:pic>
      <p:sp>
        <p:nvSpPr>
          <p:cNvPr id="8" name="Content Placeholder 2"/>
          <p:cNvSpPr txBox="1">
            <a:spLocks/>
          </p:cNvSpPr>
          <p:nvPr/>
        </p:nvSpPr>
        <p:spPr bwMode="auto">
          <a:xfrm>
            <a:off x="594527" y="1633953"/>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1. Expense Budget of 292 Agencies (2017-2019), ~300K Rows</a:t>
            </a:r>
            <a:endParaRPr lang="en-US" sz="1600" dirty="0">
              <a:solidFill>
                <a:schemeClr val="tx1"/>
              </a:solidFill>
            </a:endParaRPr>
          </a:p>
        </p:txBody>
      </p:sp>
      <p:pic>
        <p:nvPicPr>
          <p:cNvPr id="9" name="Picture 8"/>
          <p:cNvPicPr>
            <a:picLocks noChangeAspect="1"/>
          </p:cNvPicPr>
          <p:nvPr/>
        </p:nvPicPr>
        <p:blipFill rotWithShape="1">
          <a:blip r:embed="rId5"/>
          <a:srcRect t="13743"/>
          <a:stretch/>
        </p:blipFill>
        <p:spPr>
          <a:xfrm>
            <a:off x="618476" y="4353070"/>
            <a:ext cx="7505700" cy="1585690"/>
          </a:xfrm>
          <a:prstGeom prst="rect">
            <a:avLst/>
          </a:prstGeom>
          <a:ln w="12700">
            <a:solidFill>
              <a:schemeClr val="tx1"/>
            </a:solidFill>
          </a:ln>
        </p:spPr>
      </p:pic>
      <p:sp>
        <p:nvSpPr>
          <p:cNvPr id="12" name="Content Placeholder 2"/>
          <p:cNvSpPr txBox="1">
            <a:spLocks/>
          </p:cNvSpPr>
          <p:nvPr/>
        </p:nvSpPr>
        <p:spPr bwMode="auto">
          <a:xfrm>
            <a:off x="594526" y="4006789"/>
            <a:ext cx="748267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2. Citywide Payroll Information of 2,194,488 Employees (2014-2017), ~3M Rows</a:t>
            </a:r>
            <a:endParaRPr lang="en-US" sz="1600" dirty="0">
              <a:solidFill>
                <a:schemeClr val="tx1"/>
              </a:solidFill>
            </a:endParaRPr>
          </a:p>
        </p:txBody>
      </p:sp>
    </p:spTree>
    <p:extLst>
      <p:ext uri="{BB962C8B-B14F-4D97-AF65-F5344CB8AC3E}">
        <p14:creationId xmlns:p14="http://schemas.microsoft.com/office/powerpoint/2010/main" val="41780959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Cleanup &amp; Limitations</a:t>
            </a:r>
            <a:endParaRPr lang="en-US" sz="2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96" y="2929472"/>
            <a:ext cx="4427177" cy="2396071"/>
          </a:xfrm>
          <a:prstGeom prst="rect">
            <a:avLst/>
          </a:prstGeom>
          <a:ln w="12700">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1915418"/>
            <a:ext cx="2836828" cy="3418146"/>
          </a:xfrm>
          <a:prstGeom prst="rect">
            <a:avLst/>
          </a:prstGeom>
          <a:ln w="12700">
            <a:solidFill>
              <a:schemeClr val="tx1"/>
            </a:solidFill>
          </a:ln>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t="13114"/>
          <a:stretch/>
        </p:blipFill>
        <p:spPr>
          <a:xfrm>
            <a:off x="911196" y="5412570"/>
            <a:ext cx="7363906" cy="537296"/>
          </a:xfrm>
          <a:prstGeom prst="rect">
            <a:avLst/>
          </a:prstGeom>
          <a:ln w="12700">
            <a:solidFill>
              <a:schemeClr val="tx1"/>
            </a:solidFill>
          </a:ln>
        </p:spPr>
      </p:pic>
      <p:sp>
        <p:nvSpPr>
          <p:cNvPr id="10" name="Content Placeholder 2"/>
          <p:cNvSpPr txBox="1">
            <a:spLocks/>
          </p:cNvSpPr>
          <p:nvPr/>
        </p:nvSpPr>
        <p:spPr bwMode="auto">
          <a:xfrm>
            <a:off x="304800" y="838200"/>
            <a:ext cx="8686800" cy="1077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Despite over 3 million payroll data points, we had limited corresponding data based on fiscal year and agency departments across the two sets. We also ran into a few data reformatting issues due base salaries not adding up correctly due to formatting and the same agencies being spelled slightly differently or with slightly different spacing. </a:t>
            </a:r>
            <a:endParaRPr lang="en-US" sz="1600" dirty="0">
              <a:solidFill>
                <a:schemeClr val="tx1"/>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196" y="6028872"/>
            <a:ext cx="7400001" cy="432337"/>
          </a:xfrm>
          <a:prstGeom prst="rect">
            <a:avLst/>
          </a:prstGeom>
          <a:ln w="12700">
            <a:solidFill>
              <a:schemeClr val="tx1"/>
            </a:solidFill>
          </a:ln>
        </p:spPr>
      </p:pic>
    </p:spTree>
    <p:extLst>
      <p:ext uri="{BB962C8B-B14F-4D97-AF65-F5344CB8AC3E}">
        <p14:creationId xmlns:p14="http://schemas.microsoft.com/office/powerpoint/2010/main" val="2040473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exploration</a:t>
            </a:r>
            <a:endParaRPr lang="en-US" sz="2200" dirty="0"/>
          </a:p>
        </p:txBody>
      </p:sp>
      <p:sp>
        <p:nvSpPr>
          <p:cNvPr id="10" name="Content Placeholder 2"/>
          <p:cNvSpPr txBox="1">
            <a:spLocks/>
          </p:cNvSpPr>
          <p:nvPr/>
        </p:nvSpPr>
        <p:spPr bwMode="auto">
          <a:xfrm>
            <a:off x="304800" y="838200"/>
            <a:ext cx="8686800"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Once we were able to fix the reformatting and inconsistent agency naming issues, we set up our panda data frames to explore our agency and payroll data. </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57200" y="1676400"/>
            <a:ext cx="5876925" cy="2228850"/>
          </a:xfrm>
          <a:prstGeom prst="rect">
            <a:avLst/>
          </a:prstGeom>
        </p:spPr>
      </p:pic>
      <p:pic>
        <p:nvPicPr>
          <p:cNvPr id="6" name="Picture 5"/>
          <p:cNvPicPr>
            <a:picLocks noChangeAspect="1"/>
          </p:cNvPicPr>
          <p:nvPr/>
        </p:nvPicPr>
        <p:blipFill>
          <a:blip r:embed="rId4"/>
          <a:stretch>
            <a:fillRect/>
          </a:stretch>
        </p:blipFill>
        <p:spPr>
          <a:xfrm>
            <a:off x="457200" y="4114800"/>
            <a:ext cx="8115300" cy="2266950"/>
          </a:xfrm>
          <a:prstGeom prst="rect">
            <a:avLst/>
          </a:prstGeom>
        </p:spPr>
      </p:pic>
    </p:spTree>
    <p:extLst>
      <p:ext uri="{BB962C8B-B14F-4D97-AF65-F5344CB8AC3E}">
        <p14:creationId xmlns:p14="http://schemas.microsoft.com/office/powerpoint/2010/main" val="5878553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t>Top 15 </a:t>
            </a:r>
            <a:r>
              <a:rPr lang="en-US" dirty="0" err="1" smtClean="0"/>
              <a:t>nyc</a:t>
            </a:r>
            <a:r>
              <a:rPr lang="en-US" dirty="0" smtClean="0"/>
              <a:t> agency budgets </a:t>
            </a:r>
            <a:endParaRPr lang="en-US" dirty="0"/>
          </a:p>
        </p:txBody>
      </p:sp>
      <p:sp>
        <p:nvSpPr>
          <p:cNvPr id="9" name="Content Placeholder 2"/>
          <p:cNvSpPr txBox="1">
            <a:spLocks/>
          </p:cNvSpPr>
          <p:nvPr/>
        </p:nvSpPr>
        <p:spPr bwMode="auto">
          <a:xfrm>
            <a:off x="304800" y="838200"/>
            <a:ext cx="86868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The Dept. Of Education has the largest budget in NYC by far. It is the </a:t>
            </a:r>
            <a:r>
              <a:rPr lang="en-US" sz="1400" dirty="0">
                <a:solidFill>
                  <a:schemeClr val="tx1"/>
                </a:solidFill>
              </a:rPr>
              <a:t>largest school system in the </a:t>
            </a:r>
            <a:r>
              <a:rPr lang="en-US" sz="1400" dirty="0" smtClean="0">
                <a:solidFill>
                  <a:schemeClr val="tx1"/>
                </a:solidFill>
              </a:rPr>
              <a:t>entire country, spanning across </a:t>
            </a:r>
            <a:r>
              <a:rPr lang="en-US" sz="1400" dirty="0">
                <a:solidFill>
                  <a:schemeClr val="tx1"/>
                </a:solidFill>
              </a:rPr>
              <a:t>Pre-K </a:t>
            </a:r>
            <a:r>
              <a:rPr lang="en-US" sz="1400" dirty="0" smtClean="0">
                <a:solidFill>
                  <a:schemeClr val="tx1"/>
                </a:solidFill>
              </a:rPr>
              <a:t>to </a:t>
            </a:r>
            <a:r>
              <a:rPr lang="en-US" sz="1400" dirty="0">
                <a:solidFill>
                  <a:schemeClr val="tx1"/>
                </a:solidFill>
              </a:rPr>
              <a:t>12</a:t>
            </a:r>
            <a:r>
              <a:rPr lang="en-US" sz="1400" baseline="30000" dirty="0">
                <a:solidFill>
                  <a:schemeClr val="tx1"/>
                </a:solidFill>
              </a:rPr>
              <a:t>th</a:t>
            </a:r>
            <a:r>
              <a:rPr lang="en-US" sz="1400" dirty="0">
                <a:solidFill>
                  <a:schemeClr val="tx1"/>
                </a:solidFill>
              </a:rPr>
              <a:t> grade, public and charter schools, and special education programs to provide education, extracurricular activities, transportation, </a:t>
            </a:r>
            <a:r>
              <a:rPr lang="en-US" sz="1400" dirty="0" smtClean="0">
                <a:solidFill>
                  <a:schemeClr val="tx1"/>
                </a:solidFill>
              </a:rPr>
              <a:t>health services, food services, and more. We were surprised to not see the Dept. of Transportation Top 15 budgets but found out that agency is actually under the State of NY, not City funding. </a:t>
            </a:r>
            <a:endParaRPr lang="en-US" sz="1400"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05"/>
          <a:stretch/>
        </p:blipFill>
        <p:spPr>
          <a:xfrm>
            <a:off x="471739" y="2362201"/>
            <a:ext cx="8200522" cy="3733800"/>
          </a:xfrm>
          <a:prstGeom prst="rect">
            <a:avLst/>
          </a:prstGeom>
        </p:spPr>
      </p:pic>
      <p:sp>
        <p:nvSpPr>
          <p:cNvPr id="4" name="Rectangle 3"/>
          <p:cNvSpPr/>
          <p:nvPr/>
        </p:nvSpPr>
        <p:spPr>
          <a:xfrm>
            <a:off x="2639489" y="3113049"/>
            <a:ext cx="1220325" cy="228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6"/>
          <p:cNvSpPr/>
          <p:nvPr/>
        </p:nvSpPr>
        <p:spPr>
          <a:xfrm>
            <a:off x="2300448" y="3523404"/>
            <a:ext cx="1559366" cy="2286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2514600" y="4144905"/>
            <a:ext cx="1345214" cy="228600"/>
          </a:xfrm>
          <a:prstGeom prst="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301608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a:t>Top 15 </a:t>
            </a:r>
            <a:r>
              <a:rPr lang="en-US" dirty="0" err="1"/>
              <a:t>nyc</a:t>
            </a:r>
            <a:r>
              <a:rPr lang="en-US" dirty="0"/>
              <a:t> agency budgets </a:t>
            </a:r>
            <a:r>
              <a:rPr lang="en-US" dirty="0" smtClean="0"/>
              <a:t>– Misc</a:t>
            </a:r>
            <a:r>
              <a:rPr lang="en-US" dirty="0"/>
              <a:t>.</a:t>
            </a:r>
          </a:p>
        </p:txBody>
      </p:sp>
      <p:sp>
        <p:nvSpPr>
          <p:cNvPr id="9" name="Content Placeholder 2"/>
          <p:cNvSpPr txBox="1">
            <a:spLocks/>
          </p:cNvSpPr>
          <p:nvPr/>
        </p:nvSpPr>
        <p:spPr bwMode="auto">
          <a:xfrm>
            <a:off x="304800" y="838200"/>
            <a:ext cx="8686800"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Like any balance sheet, NYC agencies have a catch-all “miscellaneous” bucket </a:t>
            </a:r>
            <a:r>
              <a:rPr lang="en-US" sz="1400" dirty="0">
                <a:solidFill>
                  <a:schemeClr val="tx1"/>
                </a:solidFill>
              </a:rPr>
              <a:t>to place </a:t>
            </a:r>
            <a:r>
              <a:rPr lang="en-US" sz="1400" dirty="0" smtClean="0">
                <a:solidFill>
                  <a:schemeClr val="tx1"/>
                </a:solidFill>
              </a:rPr>
              <a:t>any non-department </a:t>
            </a:r>
            <a:r>
              <a:rPr lang="en-US" sz="1400" dirty="0">
                <a:solidFill>
                  <a:schemeClr val="tx1"/>
                </a:solidFill>
              </a:rPr>
              <a:t>specific costs </a:t>
            </a:r>
            <a:r>
              <a:rPr lang="en-US" sz="1400" dirty="0" smtClean="0">
                <a:solidFill>
                  <a:schemeClr val="tx1"/>
                </a:solidFill>
              </a:rPr>
              <a:t>into and avoid going over-budget within their department. </a:t>
            </a:r>
            <a:r>
              <a:rPr lang="en-US" sz="1400" dirty="0">
                <a:solidFill>
                  <a:schemeClr val="tx1"/>
                </a:solidFill>
              </a:rPr>
              <a:t>T</a:t>
            </a:r>
            <a:r>
              <a:rPr lang="en-US" sz="1400" dirty="0" smtClean="0">
                <a:solidFill>
                  <a:schemeClr val="tx1"/>
                </a:solidFill>
              </a:rPr>
              <a:t>his city-wide bucket is the 3</a:t>
            </a:r>
            <a:r>
              <a:rPr lang="en-US" sz="1400" baseline="30000" dirty="0" smtClean="0">
                <a:solidFill>
                  <a:schemeClr val="tx1"/>
                </a:solidFill>
              </a:rPr>
              <a:t>rd</a:t>
            </a:r>
            <a:r>
              <a:rPr lang="en-US" sz="1400" dirty="0">
                <a:solidFill>
                  <a:schemeClr val="tx1"/>
                </a:solidFill>
              </a:rPr>
              <a:t> </a:t>
            </a:r>
            <a:r>
              <a:rPr lang="en-US" sz="1400" dirty="0" smtClean="0">
                <a:solidFill>
                  <a:schemeClr val="tx1"/>
                </a:solidFill>
              </a:rPr>
              <a:t>largest budget we saw. Breaking down the 2017 miscellaneous budget, we saw that most of the funds were fringe benefits. </a:t>
            </a:r>
            <a:endParaRPr lang="en-US" sz="1400" dirty="0">
              <a:solidFill>
                <a:schemeClr val="tx1"/>
              </a:solidFill>
            </a:endParaRPr>
          </a:p>
        </p:txBody>
      </p:sp>
      <p:pic>
        <p:nvPicPr>
          <p:cNvPr id="8" name="Picture 7"/>
          <p:cNvPicPr>
            <a:picLocks noChangeAspect="1"/>
          </p:cNvPicPr>
          <p:nvPr/>
        </p:nvPicPr>
        <p:blipFill rotWithShape="1">
          <a:blip r:embed="rId3"/>
          <a:srcRect b="1577"/>
          <a:stretch/>
        </p:blipFill>
        <p:spPr>
          <a:xfrm>
            <a:off x="454694" y="3124200"/>
            <a:ext cx="6096000" cy="2691332"/>
          </a:xfrm>
          <a:prstGeom prst="rect">
            <a:avLst/>
          </a:prstGeom>
        </p:spPr>
      </p:pic>
      <p:cxnSp>
        <p:nvCxnSpPr>
          <p:cNvPr id="12" name="Straight Arrow Connector 11"/>
          <p:cNvCxnSpPr/>
          <p:nvPr/>
        </p:nvCxnSpPr>
        <p:spPr>
          <a:xfrm>
            <a:off x="6083968" y="3510482"/>
            <a:ext cx="533400"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41168" y="3367607"/>
            <a:ext cx="22860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200" dirty="0" smtClean="0">
                <a:solidFill>
                  <a:schemeClr val="tx1"/>
                </a:solidFill>
                <a:latin typeface="Tw Cen MT" panose="020B0602020104020603" pitchFamily="34" charset="0"/>
              </a:rPr>
              <a:t>Fringe Benefits are any type of non-salary income like medical insurance, vacation pay, meals, tuition reimbursement, etc.</a:t>
            </a:r>
          </a:p>
        </p:txBody>
      </p:sp>
    </p:spTree>
    <p:extLst>
      <p:ext uri="{BB962C8B-B14F-4D97-AF65-F5344CB8AC3E}">
        <p14:creationId xmlns:p14="http://schemas.microsoft.com/office/powerpoint/2010/main" val="866606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Top 5 spend on total, base, overtime salary</a:t>
            </a:r>
            <a:endParaRPr lang="en-US" sz="2200" dirty="0"/>
          </a:p>
        </p:txBody>
      </p:sp>
      <p:sp>
        <p:nvSpPr>
          <p:cNvPr id="6" name="Content Placeholder 2"/>
          <p:cNvSpPr txBox="1">
            <a:spLocks/>
          </p:cNvSpPr>
          <p:nvPr/>
        </p:nvSpPr>
        <p:spPr bwMode="auto">
          <a:xfrm>
            <a:off x="247894" y="866775"/>
            <a:ext cx="8591305"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Among the top 5 agencies with the largest total salaries, two are part of the department of education and the other 3 are the police </a:t>
            </a:r>
            <a:r>
              <a:rPr lang="en-US" sz="1400" dirty="0">
                <a:solidFill>
                  <a:schemeClr val="tx1"/>
                </a:solidFill>
              </a:rPr>
              <a:t>dept., </a:t>
            </a:r>
            <a:r>
              <a:rPr lang="en-US" sz="1400" dirty="0" smtClean="0">
                <a:solidFill>
                  <a:schemeClr val="tx1"/>
                </a:solidFill>
              </a:rPr>
              <a:t>fire </a:t>
            </a:r>
            <a:r>
              <a:rPr lang="en-US" sz="1400" dirty="0">
                <a:solidFill>
                  <a:schemeClr val="tx1"/>
                </a:solidFill>
              </a:rPr>
              <a:t>dept., </a:t>
            </a:r>
            <a:r>
              <a:rPr lang="en-US" sz="1400" dirty="0" smtClean="0">
                <a:solidFill>
                  <a:schemeClr val="tx1"/>
                </a:solidFill>
              </a:rPr>
              <a:t>and </a:t>
            </a:r>
            <a:r>
              <a:rPr lang="en-US" sz="1400" dirty="0">
                <a:solidFill>
                  <a:schemeClr val="tx1"/>
                </a:solidFill>
              </a:rPr>
              <a:t>dept</a:t>
            </a:r>
            <a:r>
              <a:rPr lang="en-US" sz="1400" dirty="0" smtClean="0">
                <a:solidFill>
                  <a:schemeClr val="tx1"/>
                </a:solidFill>
              </a:rPr>
              <a:t>. of corrections. When looking solely at overtime pay, the police dept., fire dept., and dept. of corrections jump up to the top 3 agency slots.</a:t>
            </a: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t="1166"/>
          <a:stretch/>
        </p:blipFill>
        <p:spPr>
          <a:xfrm>
            <a:off x="228600" y="2736381"/>
            <a:ext cx="2912933" cy="3139694"/>
          </a:xfrm>
          <a:prstGeom prst="rect">
            <a:avLst/>
          </a:prstGeom>
          <a:ln>
            <a:noFill/>
          </a:ln>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1780" r="7143"/>
          <a:stretch/>
        </p:blipFill>
        <p:spPr>
          <a:xfrm>
            <a:off x="3155527" y="2755434"/>
            <a:ext cx="2988759" cy="3139891"/>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t="1563" r="7479"/>
          <a:stretch/>
        </p:blipFill>
        <p:spPr>
          <a:xfrm>
            <a:off x="6017079" y="2743200"/>
            <a:ext cx="2907549" cy="3017246"/>
          </a:xfrm>
          <a:prstGeom prst="rect">
            <a:avLst/>
          </a:prstGeom>
          <a:ln>
            <a:noFill/>
          </a:ln>
        </p:spPr>
      </p:pic>
      <p:sp>
        <p:nvSpPr>
          <p:cNvPr id="2" name="Rectangle 1"/>
          <p:cNvSpPr/>
          <p:nvPr/>
        </p:nvSpPr>
        <p:spPr>
          <a:xfrm>
            <a:off x="1150951"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1615752"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4605598"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7010400"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ctangle 10"/>
          <p:cNvSpPr/>
          <p:nvPr/>
        </p:nvSpPr>
        <p:spPr>
          <a:xfrm>
            <a:off x="4116944"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6507126"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ctangle 14"/>
          <p:cNvSpPr/>
          <p:nvPr/>
        </p:nvSpPr>
        <p:spPr>
          <a:xfrm>
            <a:off x="7420156"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ctangle 15"/>
          <p:cNvSpPr/>
          <p:nvPr/>
        </p:nvSpPr>
        <p:spPr>
          <a:xfrm>
            <a:off x="5466353"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2046118" y="4536502"/>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528649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5"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Overtime pay by % of Total employees &amp; Hours</a:t>
            </a:r>
            <a:endParaRPr lang="en-US" sz="2200" dirty="0"/>
          </a:p>
        </p:txBody>
      </p:sp>
      <p:sp>
        <p:nvSpPr>
          <p:cNvPr id="8" name="Content Placeholder 2"/>
          <p:cNvSpPr txBox="1">
            <a:spLocks/>
          </p:cNvSpPr>
          <p:nvPr/>
        </p:nvSpPr>
        <p:spPr bwMode="auto">
          <a:xfrm>
            <a:off x="247894" y="866775"/>
            <a:ext cx="85913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The same top 5 agencies with the largest OT spend also have the highest percentage of employees working overtime. Interestingly, the dept. of transportation has the 4</a:t>
            </a:r>
            <a:r>
              <a:rPr lang="en-US" sz="1400" baseline="30000" dirty="0" smtClean="0">
                <a:solidFill>
                  <a:schemeClr val="tx1"/>
                </a:solidFill>
              </a:rPr>
              <a:t>th</a:t>
            </a:r>
            <a:r>
              <a:rPr lang="en-US" sz="1400" dirty="0" smtClean="0">
                <a:solidFill>
                  <a:schemeClr val="tx1"/>
                </a:solidFill>
              </a:rPr>
              <a:t> largest percentage of their employees clocking in OT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21"/>
          <a:stretch/>
        </p:blipFill>
        <p:spPr>
          <a:xfrm>
            <a:off x="4724399" y="2209800"/>
            <a:ext cx="4114800" cy="4114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70" y="2209800"/>
            <a:ext cx="3975702" cy="4114800"/>
          </a:xfrm>
          <a:prstGeom prst="rect">
            <a:avLst/>
          </a:prstGeom>
        </p:spPr>
      </p:pic>
      <p:sp>
        <p:nvSpPr>
          <p:cNvPr id="12" name="Rectangle 11"/>
          <p:cNvSpPr/>
          <p:nvPr/>
        </p:nvSpPr>
        <p:spPr>
          <a:xfrm>
            <a:off x="1509682" y="4452592"/>
            <a:ext cx="228600" cy="1033807"/>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Rectangle 12"/>
          <p:cNvSpPr/>
          <p:nvPr/>
        </p:nvSpPr>
        <p:spPr>
          <a:xfrm>
            <a:off x="893857" y="4440142"/>
            <a:ext cx="228600" cy="97005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ectangle 13"/>
          <p:cNvSpPr/>
          <p:nvPr/>
        </p:nvSpPr>
        <p:spPr>
          <a:xfrm>
            <a:off x="1188102" y="4444780"/>
            <a:ext cx="275593" cy="14988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ctangle 14"/>
          <p:cNvSpPr/>
          <p:nvPr/>
        </p:nvSpPr>
        <p:spPr>
          <a:xfrm>
            <a:off x="5493765" y="4471947"/>
            <a:ext cx="228600" cy="97005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ctangle 15"/>
          <p:cNvSpPr/>
          <p:nvPr/>
        </p:nvSpPr>
        <p:spPr>
          <a:xfrm>
            <a:off x="5784870" y="4469297"/>
            <a:ext cx="275593" cy="14988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Rectangle 16"/>
          <p:cNvSpPr/>
          <p:nvPr/>
        </p:nvSpPr>
        <p:spPr>
          <a:xfrm>
            <a:off x="5190492" y="4471947"/>
            <a:ext cx="228600" cy="1090653"/>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2106119" y="4440142"/>
            <a:ext cx="228600" cy="1732058"/>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ctangle 18"/>
          <p:cNvSpPr/>
          <p:nvPr/>
        </p:nvSpPr>
        <p:spPr>
          <a:xfrm>
            <a:off x="7080427" y="4469296"/>
            <a:ext cx="228600" cy="1779103"/>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3468326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2_Default Design">
  <a:themeElements>
    <a:clrScheme name="ANN Inc 1">
      <a:dk1>
        <a:srgbClr val="000000"/>
      </a:dk1>
      <a:lt1>
        <a:srgbClr val="FFFFFF"/>
      </a:lt1>
      <a:dk2>
        <a:srgbClr val="87806B"/>
      </a:dk2>
      <a:lt2>
        <a:srgbClr val="6D6C70"/>
      </a:lt2>
      <a:accent1>
        <a:srgbClr val="ACA2AC"/>
      </a:accent1>
      <a:accent2>
        <a:srgbClr val="8CBAD2"/>
      </a:accent2>
      <a:accent3>
        <a:srgbClr val="FAC0CC"/>
      </a:accent3>
      <a:accent4>
        <a:srgbClr val="B6D8D9"/>
      </a:accent4>
      <a:accent5>
        <a:srgbClr val="C7AFB6"/>
      </a:accent5>
      <a:accent6>
        <a:srgbClr val="BFD1C7"/>
      </a:accent6>
      <a:hlink>
        <a:srgbClr val="009999"/>
      </a:hlink>
      <a:folHlink>
        <a:srgbClr val="99CC00"/>
      </a:folHlink>
    </a:clrScheme>
    <a:fontScheme name="Default Design">
      <a:majorFont>
        <a:latin typeface="Georgia"/>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rtlCol="0" anchor="ctr">
        <a:spAutoFit/>
      </a:bodyPr>
      <a:lstStyle>
        <a:defPPr algn="ctr">
          <a:defRPr sz="1200" dirty="0" err="1" smtClean="0">
            <a:solidFill>
              <a:schemeClr val="tx1"/>
            </a:solidFill>
            <a:latin typeface="Futura Std Light"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16906</TotalTime>
  <Words>851</Words>
  <Application>Microsoft Office PowerPoint</Application>
  <PresentationFormat>On-screen Show (4:3)</PresentationFormat>
  <Paragraphs>57</Paragraphs>
  <Slides>14</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vt:lpstr>
      <vt:lpstr>Times New Roman</vt:lpstr>
      <vt:lpstr>Tw Cen MT</vt:lpstr>
      <vt:lpstr>2_Default Design</vt:lpstr>
      <vt:lpstr>PowerPoint Presentation</vt:lpstr>
      <vt:lpstr>RESEARCH APPROACH</vt:lpstr>
      <vt:lpstr>Data sources</vt:lpstr>
      <vt:lpstr>Data Cleanup &amp; Limitations</vt:lpstr>
      <vt:lpstr>Data exploration</vt:lpstr>
      <vt:lpstr>Top 15 nyc agency budgets </vt:lpstr>
      <vt:lpstr>Top 15 nyc agency budgets – Misc.</vt:lpstr>
      <vt:lpstr>Top 5 spend on total, base, overtime salary</vt:lpstr>
      <vt:lpstr>Overtime pay by % of Total employees &amp; Hours</vt:lpstr>
      <vt:lpstr>Overtime pay by Dept. Of Trans.</vt:lpstr>
      <vt:lpstr>salary to total budget breakout</vt:lpstr>
      <vt:lpstr>Post mortem – WOULD’VE, COULD’VE, SHOULD’VE</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COMPETITIVE ANALYSIS</dc:title>
  <dc:creator>Lauren La Cascia</dc:creator>
  <cp:lastModifiedBy>Jenny Yi</cp:lastModifiedBy>
  <cp:revision>6382</cp:revision>
  <cp:lastPrinted>2019-05-29T14:32:10Z</cp:lastPrinted>
  <dcterms:created xsi:type="dcterms:W3CDTF">2012-06-06T18:44:18Z</dcterms:created>
  <dcterms:modified xsi:type="dcterms:W3CDTF">2019-12-11T23:39:44Z</dcterms:modified>
</cp:coreProperties>
</file>