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66" r:id="rId4"/>
    <p:sldId id="261" r:id="rId5"/>
    <p:sldId id="259" r:id="rId6"/>
    <p:sldId id="263" r:id="rId7"/>
    <p:sldId id="264" r:id="rId8"/>
    <p:sldId id="260" r:id="rId9"/>
    <p:sldId id="265" r:id="rId10"/>
    <p:sldId id="256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6F816-9097-741E-C9C8-32BCE6FA2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D2236-1B1B-974F-38C5-050D16502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07E22-8611-B998-A9B7-CC90CD72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6126-C81C-4F37-BE1D-0082D1C68D8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FB814-752B-52E8-17F9-2F4701A6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9FE04-AA93-5BF6-C364-2E170985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4189-5D39-4594-A6F4-1B0120CE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3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CA89-EAC4-A8B0-64FF-9997BC59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800FE-BA59-42A6-8C46-4171250BD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416E3-5A9A-5A5E-D14D-6F7F9CEE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6126-C81C-4F37-BE1D-0082D1C68D8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95D1F-B116-1245-36A7-8A189B62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5A04E-70CB-7E5C-B223-5DC9CB96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4189-5D39-4594-A6F4-1B0120CE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8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4B07D-E861-C775-DA61-F27A6AC32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D07DA-53D4-ABD4-A467-98A2259EA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757C5-D1C0-80DE-493A-7D55DC0D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6126-C81C-4F37-BE1D-0082D1C68D8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E4F18-A93C-8483-F921-28D2209C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843E2-606F-BFB3-712F-0DFE9C72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4189-5D39-4594-A6F4-1B0120CE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6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2B21-9EF1-A8E6-FE72-079CEB5F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0A0E0-7CCB-AE23-367A-B9D6B39FA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7CE65-9AFD-3FB0-704F-B7D68D26C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6126-C81C-4F37-BE1D-0082D1C68D8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6DE12-FB66-B7D9-75F9-FE70A966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5FAE7-CEF1-2C2F-0D68-60AFF3C5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4189-5D39-4594-A6F4-1B0120CE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7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17D6-7D01-435F-CF45-F7A342679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DEC65-1165-F45C-FDA3-78BB18142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8D1B3-8CCE-6533-0D46-7996AACD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6126-C81C-4F37-BE1D-0082D1C68D8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5F8BE-3A97-0B83-6E2F-08E15410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62E19-9117-044F-62F1-1549BABEE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4189-5D39-4594-A6F4-1B0120CE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8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45BF-5A31-867F-E96D-33D73216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E0028-FBBD-4946-9CCC-70D353A5C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7C7C6-6CA8-8BE4-E1DB-E67DBAB45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2C47B-C589-106A-55E2-B292E9A32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6126-C81C-4F37-BE1D-0082D1C68D8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6E72C-98E2-A9E5-B227-EE65136D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A2E7F-5838-5AA1-595F-F39BC79D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4189-5D39-4594-A6F4-1B0120CE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1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1D8D-6CEB-2AC8-8F51-AE893B45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791BE-0A5B-CEC5-EBB1-84212FC3E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49392-5728-DC60-C3B3-E81C8855D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85BD7-275A-B0B3-F47B-9856039A9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FAAAF-80D1-2C15-B6D3-54475FC7A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95916-ACC3-0B7E-8D6D-FC8F26FA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6126-C81C-4F37-BE1D-0082D1C68D8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23EE5D-04B4-79A3-9308-B6F30E54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A3276F-606A-3AE6-0C4A-78DA8F94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4189-5D39-4594-A6F4-1B0120CE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0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A36F-C315-9AA5-8153-CE748414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B9FB03-2F7A-12BB-E397-74A189B7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6126-C81C-4F37-BE1D-0082D1C68D8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71BA5-005C-1061-5B39-B63119761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C212A-52C0-055E-3D5C-2871DCB2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4189-5D39-4594-A6F4-1B0120CE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3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4F6E6-AC19-5358-E22E-59666252E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6126-C81C-4F37-BE1D-0082D1C68D8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A6D997-2CE1-28BD-A7A2-546A5188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5D153-BC7D-EC10-DB60-311612E1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4189-5D39-4594-A6F4-1B0120CE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18D6-9D1B-993E-BB54-D51BF8411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F0064-59CB-1E2B-E85D-74F86663B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CDAAA-DDEA-5317-D847-D0135015D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E2811-0F92-E98F-F9C4-3AA465044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6126-C81C-4F37-BE1D-0082D1C68D8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FE74D-71AB-CF40-0E3F-DD10E9D03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7C1E4-A308-AE62-D8F8-87A96C06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4189-5D39-4594-A6F4-1B0120CE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3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7E44-194F-43BB-C3EF-9DCEF194A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4DE47F-AD22-0426-54C3-0DBB8E482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CA0DB-9DA0-29A4-2C22-E96DF06AF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5F9C7-B244-6BF4-DDBA-2F6BAD8A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6126-C81C-4F37-BE1D-0082D1C68D8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2D2F0-79AA-9787-A9EE-9D8E12F3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EC306-6E47-B2D3-D86D-148709CF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4189-5D39-4594-A6F4-1B0120CE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3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EAD82-FFF5-E239-41CF-CB172E637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4EB40-B759-7929-8D63-F889D9A9E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A25BB-DBB7-1EE6-A428-5465C69D5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A6126-C81C-4F37-BE1D-0082D1C68D8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6221A-2A6E-CB11-732B-96B28FBD8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6C47A-B5A9-334D-8F59-D6CA2A0CF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E4189-5D39-4594-A6F4-1B0120CE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8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0A841C9-F0F5-6C4F-8BD7-B2D3DF689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39" y="2240940"/>
            <a:ext cx="10447711" cy="322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6636DC-C571-EDD2-B273-2EE0A9D68482}"/>
              </a:ext>
            </a:extLst>
          </p:cNvPr>
          <p:cNvSpPr txBox="1"/>
          <p:nvPr/>
        </p:nvSpPr>
        <p:spPr>
          <a:xfrm>
            <a:off x="2462729" y="1032065"/>
            <a:ext cx="7266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 Pro Black" panose="020B0A04030504040204" pitchFamily="34" charset="0"/>
              </a:rPr>
              <a:t>Model Performance (20 f.) – </a:t>
            </a:r>
            <a:r>
              <a:rPr lang="en-US" sz="2400" dirty="0">
                <a:solidFill>
                  <a:srgbClr val="FF0000"/>
                </a:solidFill>
                <a:latin typeface="Verdana Pro Black" panose="020B0A04030504040204" pitchFamily="34" charset="0"/>
              </a:rPr>
              <a:t>First Week</a:t>
            </a:r>
            <a:endParaRPr lang="en-US" sz="2400" dirty="0">
              <a:latin typeface="Verdana Pro Black" panose="020B0A0403050404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8B853A-3198-B4F3-1FF1-5564E4308AD8}"/>
              </a:ext>
            </a:extLst>
          </p:cNvPr>
          <p:cNvCxnSpPr/>
          <p:nvPr/>
        </p:nvCxnSpPr>
        <p:spPr>
          <a:xfrm>
            <a:off x="1565032" y="4659924"/>
            <a:ext cx="9785838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325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625048-F38A-DF66-0E98-535D1AA7FC88}"/>
              </a:ext>
            </a:extLst>
          </p:cNvPr>
          <p:cNvSpPr/>
          <p:nvPr/>
        </p:nvSpPr>
        <p:spPr>
          <a:xfrm>
            <a:off x="492369" y="244190"/>
            <a:ext cx="1819374" cy="49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3B04B0-66D2-8D72-B5C4-A178709BBD46}"/>
              </a:ext>
            </a:extLst>
          </p:cNvPr>
          <p:cNvSpPr/>
          <p:nvPr/>
        </p:nvSpPr>
        <p:spPr>
          <a:xfrm>
            <a:off x="492369" y="4248799"/>
            <a:ext cx="1819374" cy="49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839C19-1E5B-6B56-6D7B-4329A465BDDF}"/>
              </a:ext>
            </a:extLst>
          </p:cNvPr>
          <p:cNvSpPr/>
          <p:nvPr/>
        </p:nvSpPr>
        <p:spPr>
          <a:xfrm>
            <a:off x="492369" y="1285791"/>
            <a:ext cx="3429000" cy="49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class_baseline_decision_tree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E091847-C536-C85C-68FA-95610D748559}"/>
              </a:ext>
            </a:extLst>
          </p:cNvPr>
          <p:cNvSpPr/>
          <p:nvPr/>
        </p:nvSpPr>
        <p:spPr>
          <a:xfrm>
            <a:off x="492369" y="1917659"/>
            <a:ext cx="3429000" cy="49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class_baseline_svm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4774B0-45F3-E82C-D660-5BE8FFE1A2FC}"/>
              </a:ext>
            </a:extLst>
          </p:cNvPr>
          <p:cNvSpPr/>
          <p:nvPr/>
        </p:nvSpPr>
        <p:spPr>
          <a:xfrm>
            <a:off x="492369" y="2549527"/>
            <a:ext cx="3429000" cy="49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class_baseline_logistic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0FE7F4-4FB3-5A8F-C64C-5AD24DF44AAD}"/>
              </a:ext>
            </a:extLst>
          </p:cNvPr>
          <p:cNvSpPr/>
          <p:nvPr/>
        </p:nvSpPr>
        <p:spPr>
          <a:xfrm>
            <a:off x="492369" y="3213300"/>
            <a:ext cx="3429000" cy="49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class_baseline_xgboost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C4AE05-A31C-5F1F-3258-CE20DB94B4DB}"/>
              </a:ext>
            </a:extLst>
          </p:cNvPr>
          <p:cNvSpPr/>
          <p:nvPr/>
        </p:nvSpPr>
        <p:spPr>
          <a:xfrm>
            <a:off x="492369" y="5038113"/>
            <a:ext cx="3429000" cy="49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utils_models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C5830D-6239-12AE-D440-5ABDF090C7FB}"/>
              </a:ext>
            </a:extLst>
          </p:cNvPr>
          <p:cNvSpPr/>
          <p:nvPr/>
        </p:nvSpPr>
        <p:spPr>
          <a:xfrm>
            <a:off x="4126523" y="1285791"/>
            <a:ext cx="3429000" cy="49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DecisionTree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A0C0FA1-3E38-05B5-1C82-D9E0417A4E70}"/>
              </a:ext>
            </a:extLst>
          </p:cNvPr>
          <p:cNvSpPr/>
          <p:nvPr/>
        </p:nvSpPr>
        <p:spPr>
          <a:xfrm>
            <a:off x="4126523" y="1917659"/>
            <a:ext cx="3429000" cy="49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E99DC4-3C34-6786-CE79-A113880FF9D0}"/>
              </a:ext>
            </a:extLst>
          </p:cNvPr>
          <p:cNvSpPr/>
          <p:nvPr/>
        </p:nvSpPr>
        <p:spPr>
          <a:xfrm>
            <a:off x="4126523" y="2549527"/>
            <a:ext cx="3429000" cy="49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LogReg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158A89F-95FA-1B14-399F-0EC0AC23023D}"/>
              </a:ext>
            </a:extLst>
          </p:cNvPr>
          <p:cNvSpPr/>
          <p:nvPr/>
        </p:nvSpPr>
        <p:spPr>
          <a:xfrm>
            <a:off x="4126523" y="3213300"/>
            <a:ext cx="3429000" cy="49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XGB</a:t>
            </a:r>
          </a:p>
        </p:txBody>
      </p:sp>
    </p:spTree>
    <p:extLst>
      <p:ext uri="{BB962C8B-B14F-4D97-AF65-F5344CB8AC3E}">
        <p14:creationId xmlns:p14="http://schemas.microsoft.com/office/powerpoint/2010/main" val="1326009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CC34FF-DD68-5482-DF13-1422B79E8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02" y="638870"/>
            <a:ext cx="11189759" cy="23341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D32AD0-F744-CD07-A7CA-7E1A218ECE0B}"/>
              </a:ext>
            </a:extLst>
          </p:cNvPr>
          <p:cNvSpPr txBox="1"/>
          <p:nvPr/>
        </p:nvSpPr>
        <p:spPr>
          <a:xfrm>
            <a:off x="1208572" y="82495"/>
            <a:ext cx="9774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 Pro Black" panose="020B0A04030504040204" pitchFamily="34" charset="0"/>
              </a:rPr>
              <a:t>Model Performance (43 f.) – </a:t>
            </a:r>
            <a:r>
              <a:rPr lang="en-US" sz="2400" dirty="0">
                <a:solidFill>
                  <a:srgbClr val="FF0000"/>
                </a:solidFill>
                <a:latin typeface="Verdana Pro Black" panose="020B0A04030504040204" pitchFamily="34" charset="0"/>
              </a:rPr>
              <a:t>Before</a:t>
            </a:r>
            <a:r>
              <a:rPr lang="en-US" sz="2400" dirty="0">
                <a:latin typeface="Verdana Pro Black" panose="020B0A04030504040204" pitchFamily="34" charset="0"/>
              </a:rPr>
              <a:t> Feature Selection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C40C71-8E7E-0019-ABC3-FBB971A3A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02" y="3971830"/>
            <a:ext cx="11189759" cy="22871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4054C9-2FAD-29A6-0F5E-0116AD79C75F}"/>
              </a:ext>
            </a:extLst>
          </p:cNvPr>
          <p:cNvSpPr txBox="1"/>
          <p:nvPr/>
        </p:nvSpPr>
        <p:spPr>
          <a:xfrm>
            <a:off x="1319852" y="3429000"/>
            <a:ext cx="948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 Pro Black" panose="020B0A04030504040204" pitchFamily="34" charset="0"/>
              </a:rPr>
              <a:t>Model Performance (42 f.) – </a:t>
            </a:r>
            <a:r>
              <a:rPr lang="en-US" sz="2400" dirty="0">
                <a:solidFill>
                  <a:srgbClr val="FF0000"/>
                </a:solidFill>
                <a:latin typeface="Verdana Pro Black" panose="020B0A04030504040204" pitchFamily="34" charset="0"/>
              </a:rPr>
              <a:t>After</a:t>
            </a:r>
            <a:r>
              <a:rPr lang="en-US" sz="2400" dirty="0">
                <a:latin typeface="Verdana Pro Black" panose="020B0A04030504040204" pitchFamily="34" charset="0"/>
              </a:rPr>
              <a:t> 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136541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13E590-8890-6AD7-27EA-5951C1D3C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49" y="1809023"/>
            <a:ext cx="11749598" cy="19994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37BE26-7B67-87CC-3F27-67FC1777EC1E}"/>
              </a:ext>
            </a:extLst>
          </p:cNvPr>
          <p:cNvSpPr/>
          <p:nvPr/>
        </p:nvSpPr>
        <p:spPr>
          <a:xfrm>
            <a:off x="688157" y="3506771"/>
            <a:ext cx="10708849" cy="169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9D9A17-1A23-8F2D-9196-A9631B90723C}"/>
              </a:ext>
            </a:extLst>
          </p:cNvPr>
          <p:cNvCxnSpPr/>
          <p:nvPr/>
        </p:nvCxnSpPr>
        <p:spPr>
          <a:xfrm>
            <a:off x="688157" y="3297115"/>
            <a:ext cx="10601166" cy="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3549DC4-40BA-1272-B8DE-5D02C5F561F5}"/>
              </a:ext>
            </a:extLst>
          </p:cNvPr>
          <p:cNvSpPr/>
          <p:nvPr/>
        </p:nvSpPr>
        <p:spPr>
          <a:xfrm>
            <a:off x="289249" y="4380140"/>
            <a:ext cx="572397" cy="19186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59E792-13EE-CA79-5EB0-A062683BBBC8}"/>
              </a:ext>
            </a:extLst>
          </p:cNvPr>
          <p:cNvSpPr txBox="1"/>
          <p:nvPr/>
        </p:nvSpPr>
        <p:spPr>
          <a:xfrm>
            <a:off x="1037493" y="4255422"/>
            <a:ext cx="123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F066A8-9957-6751-AD8A-343910BB811D}"/>
              </a:ext>
            </a:extLst>
          </p:cNvPr>
          <p:cNvSpPr txBox="1"/>
          <p:nvPr/>
        </p:nvSpPr>
        <p:spPr>
          <a:xfrm>
            <a:off x="1037493" y="4713400"/>
            <a:ext cx="156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Best model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6A4A5F-3CD2-30C3-AF21-81CD605CE74D}"/>
              </a:ext>
            </a:extLst>
          </p:cNvPr>
          <p:cNvCxnSpPr>
            <a:cxnSpLocks/>
          </p:cNvCxnSpPr>
          <p:nvPr/>
        </p:nvCxnSpPr>
        <p:spPr>
          <a:xfrm>
            <a:off x="289249" y="4898066"/>
            <a:ext cx="572397" cy="0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0F4DFF-C31F-D441-B981-B144D4E5D343}"/>
              </a:ext>
            </a:extLst>
          </p:cNvPr>
          <p:cNvSpPr txBox="1"/>
          <p:nvPr/>
        </p:nvSpPr>
        <p:spPr>
          <a:xfrm>
            <a:off x="1142560" y="611007"/>
            <a:ext cx="9906879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latin typeface="Verdana Pro Black" panose="020B0A04030504040204" pitchFamily="34" charset="0"/>
              </a:rPr>
              <a:t>Model Performance </a:t>
            </a:r>
          </a:p>
          <a:p>
            <a:pPr algn="ctr">
              <a:spcAft>
                <a:spcPts val="600"/>
              </a:spcAft>
            </a:pPr>
            <a:r>
              <a:rPr lang="en-US" sz="2400" dirty="0">
                <a:latin typeface="Verdana Pro Black" panose="020B0A04030504040204" pitchFamily="34" charset="0"/>
              </a:rPr>
              <a:t>(Better imputation; 43 features selected by Dr. Gupta)</a:t>
            </a:r>
          </a:p>
        </p:txBody>
      </p:sp>
    </p:spTree>
    <p:extLst>
      <p:ext uri="{BB962C8B-B14F-4D97-AF65-F5344CB8AC3E}">
        <p14:creationId xmlns:p14="http://schemas.microsoft.com/office/powerpoint/2010/main" val="345168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70F4DFF-C31F-D441-B981-B144D4E5D343}"/>
              </a:ext>
            </a:extLst>
          </p:cNvPr>
          <p:cNvSpPr txBox="1"/>
          <p:nvPr/>
        </p:nvSpPr>
        <p:spPr>
          <a:xfrm>
            <a:off x="3632216" y="611007"/>
            <a:ext cx="4927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latin typeface="Verdana Pro Black" panose="020B0A04030504040204" pitchFamily="34" charset="0"/>
              </a:rPr>
              <a:t>Detecting Multicollinearity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6061C-5094-2B01-2D2C-B1A51B7D3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91" y="1174634"/>
            <a:ext cx="8039513" cy="450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8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70F4DFF-C31F-D441-B981-B144D4E5D343}"/>
              </a:ext>
            </a:extLst>
          </p:cNvPr>
          <p:cNvSpPr txBox="1"/>
          <p:nvPr/>
        </p:nvSpPr>
        <p:spPr>
          <a:xfrm>
            <a:off x="1973108" y="391085"/>
            <a:ext cx="740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 Pro Black" panose="020B0A04030504040204" pitchFamily="34" charset="0"/>
              </a:rPr>
              <a:t>Random Forest (features included = 43)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21C3754-1C0F-6322-97EB-BA3B61858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66" y="980051"/>
            <a:ext cx="10039866" cy="565814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0B80AAA-4A9E-CC57-3CFE-37CC02649F46}"/>
              </a:ext>
            </a:extLst>
          </p:cNvPr>
          <p:cNvSpPr/>
          <p:nvPr/>
        </p:nvSpPr>
        <p:spPr>
          <a:xfrm>
            <a:off x="1528632" y="5161085"/>
            <a:ext cx="246185" cy="633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795EFA-6208-F1AE-3BD5-E8AFB7177D67}"/>
              </a:ext>
            </a:extLst>
          </p:cNvPr>
          <p:cNvSpPr/>
          <p:nvPr/>
        </p:nvSpPr>
        <p:spPr>
          <a:xfrm>
            <a:off x="2209799" y="5191163"/>
            <a:ext cx="463063" cy="1447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87F081-CEB3-F6BE-2057-CDD893E7AF0E}"/>
              </a:ext>
            </a:extLst>
          </p:cNvPr>
          <p:cNvSpPr/>
          <p:nvPr/>
        </p:nvSpPr>
        <p:spPr>
          <a:xfrm>
            <a:off x="5515708" y="5169877"/>
            <a:ext cx="246185" cy="723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B4A0C1-47A9-5A9C-8953-2EC75EF45BDE}"/>
              </a:ext>
            </a:extLst>
          </p:cNvPr>
          <p:cNvSpPr/>
          <p:nvPr/>
        </p:nvSpPr>
        <p:spPr>
          <a:xfrm>
            <a:off x="5972906" y="5197525"/>
            <a:ext cx="246185" cy="680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1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BFBA5D-CE82-E6BD-AF21-E7525CDE5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166" y="432585"/>
            <a:ext cx="6465663" cy="63550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A137D2-627D-A269-2699-1B95D35FCB35}"/>
              </a:ext>
            </a:extLst>
          </p:cNvPr>
          <p:cNvSpPr txBox="1"/>
          <p:nvPr/>
        </p:nvSpPr>
        <p:spPr>
          <a:xfrm>
            <a:off x="2690803" y="70339"/>
            <a:ext cx="6810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Verdana Pro Black" panose="020B0A04030504040204" pitchFamily="34" charset="0"/>
              </a:rPr>
              <a:t>ROC-AUC Comparison (models included = 9)</a:t>
            </a:r>
          </a:p>
        </p:txBody>
      </p:sp>
    </p:spTree>
    <p:extLst>
      <p:ext uri="{BB962C8B-B14F-4D97-AF65-F5344CB8AC3E}">
        <p14:creationId xmlns:p14="http://schemas.microsoft.com/office/powerpoint/2010/main" val="127088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B57E00-101D-06D0-C8C2-C63C9894A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98" y="1568097"/>
            <a:ext cx="8272250" cy="46805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53DCE4-4B81-02FE-1707-164F5BE550D6}"/>
              </a:ext>
            </a:extLst>
          </p:cNvPr>
          <p:cNvSpPr txBox="1"/>
          <p:nvPr/>
        </p:nvSpPr>
        <p:spPr>
          <a:xfrm>
            <a:off x="4176147" y="615461"/>
            <a:ext cx="3839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Verdana Pro Black" panose="020B0A04030504040204" pitchFamily="34" charset="0"/>
              </a:rPr>
              <a:t>Feature Selection – PCA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FB88AC-0AE1-1005-1A28-21108B4FA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089" y="3546419"/>
            <a:ext cx="3140613" cy="72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0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53DCE4-4B81-02FE-1707-164F5BE550D6}"/>
              </a:ext>
            </a:extLst>
          </p:cNvPr>
          <p:cNvSpPr txBox="1"/>
          <p:nvPr/>
        </p:nvSpPr>
        <p:spPr>
          <a:xfrm>
            <a:off x="4176147" y="615461"/>
            <a:ext cx="3839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Verdana Pro Black" panose="020B0A04030504040204" pitchFamily="34" charset="0"/>
              </a:rPr>
              <a:t>Feature Selection – PCA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859D0-D445-98C0-79B3-F4479FBC1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35" y="1337560"/>
            <a:ext cx="7152599" cy="46763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64F329-F980-898F-7E2C-8498E8902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690" y="3261184"/>
            <a:ext cx="3955875" cy="13020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CCC047-E55E-7651-C9E0-FCBBA24DE746}"/>
              </a:ext>
            </a:extLst>
          </p:cNvPr>
          <p:cNvSpPr txBox="1"/>
          <p:nvPr/>
        </p:nvSpPr>
        <p:spPr>
          <a:xfrm>
            <a:off x="8390164" y="2558533"/>
            <a:ext cx="282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Explained Variance Ratio</a:t>
            </a:r>
          </a:p>
        </p:txBody>
      </p:sp>
    </p:spTree>
    <p:extLst>
      <p:ext uri="{BB962C8B-B14F-4D97-AF65-F5344CB8AC3E}">
        <p14:creationId xmlns:p14="http://schemas.microsoft.com/office/powerpoint/2010/main" val="2281897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549DC4-40BA-1272-B8DE-5D02C5F561F5}"/>
              </a:ext>
            </a:extLst>
          </p:cNvPr>
          <p:cNvSpPr/>
          <p:nvPr/>
        </p:nvSpPr>
        <p:spPr>
          <a:xfrm>
            <a:off x="289249" y="6049396"/>
            <a:ext cx="572397" cy="19186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59E792-13EE-CA79-5EB0-A062683BBBC8}"/>
              </a:ext>
            </a:extLst>
          </p:cNvPr>
          <p:cNvSpPr txBox="1"/>
          <p:nvPr/>
        </p:nvSpPr>
        <p:spPr>
          <a:xfrm>
            <a:off x="1037493" y="5924678"/>
            <a:ext cx="123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F066A8-9957-6751-AD8A-343910BB811D}"/>
              </a:ext>
            </a:extLst>
          </p:cNvPr>
          <p:cNvSpPr txBox="1"/>
          <p:nvPr/>
        </p:nvSpPr>
        <p:spPr>
          <a:xfrm>
            <a:off x="1037493" y="6382656"/>
            <a:ext cx="156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Best model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6A4A5F-3CD2-30C3-AF21-81CD605CE74D}"/>
              </a:ext>
            </a:extLst>
          </p:cNvPr>
          <p:cNvCxnSpPr>
            <a:cxnSpLocks/>
          </p:cNvCxnSpPr>
          <p:nvPr/>
        </p:nvCxnSpPr>
        <p:spPr>
          <a:xfrm>
            <a:off x="289249" y="6567322"/>
            <a:ext cx="572397" cy="0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0F4DFF-C31F-D441-B981-B144D4E5D343}"/>
              </a:ext>
            </a:extLst>
          </p:cNvPr>
          <p:cNvSpPr txBox="1"/>
          <p:nvPr/>
        </p:nvSpPr>
        <p:spPr>
          <a:xfrm>
            <a:off x="1212591" y="337472"/>
            <a:ext cx="9774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 Pro Black" panose="020B0A04030504040204" pitchFamily="34" charset="0"/>
              </a:rPr>
              <a:t>Model Performance (43 f.) – </a:t>
            </a:r>
            <a:r>
              <a:rPr lang="en-US" sz="2400" dirty="0">
                <a:solidFill>
                  <a:srgbClr val="FF0000"/>
                </a:solidFill>
                <a:latin typeface="Verdana Pro Black" panose="020B0A04030504040204" pitchFamily="34" charset="0"/>
              </a:rPr>
              <a:t>Before</a:t>
            </a:r>
            <a:r>
              <a:rPr lang="en-US" sz="2400" dirty="0">
                <a:latin typeface="Verdana Pro Black" panose="020B0A04030504040204" pitchFamily="34" charset="0"/>
              </a:rPr>
              <a:t> Feature Selection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769F76-CF3E-07B7-168C-C951B66803E7}"/>
              </a:ext>
            </a:extLst>
          </p:cNvPr>
          <p:cNvSpPr txBox="1"/>
          <p:nvPr/>
        </p:nvSpPr>
        <p:spPr>
          <a:xfrm>
            <a:off x="1319851" y="3206561"/>
            <a:ext cx="948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 Pro Black" panose="020B0A04030504040204" pitchFamily="34" charset="0"/>
              </a:rPr>
              <a:t>Model Performance (42 f.) – </a:t>
            </a:r>
            <a:r>
              <a:rPr lang="en-US" sz="2400" dirty="0">
                <a:solidFill>
                  <a:srgbClr val="FF0000"/>
                </a:solidFill>
                <a:latin typeface="Verdana Pro Black" panose="020B0A04030504040204" pitchFamily="34" charset="0"/>
              </a:rPr>
              <a:t>After</a:t>
            </a:r>
            <a:r>
              <a:rPr lang="en-US" sz="2400" dirty="0">
                <a:latin typeface="Verdana Pro Black" panose="020B0A04030504040204" pitchFamily="34" charset="0"/>
              </a:rPr>
              <a:t> Feature Selection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3A0BE4-96A1-C963-1F2E-FCE4B2326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734" y="952750"/>
            <a:ext cx="9367138" cy="21221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37BE26-7B67-87CC-3F27-67FC1777EC1E}"/>
              </a:ext>
            </a:extLst>
          </p:cNvPr>
          <p:cNvSpPr/>
          <p:nvPr/>
        </p:nvSpPr>
        <p:spPr>
          <a:xfrm>
            <a:off x="1472505" y="2847130"/>
            <a:ext cx="8951638" cy="18310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9D9A17-1A23-8F2D-9196-A9631B90723C}"/>
              </a:ext>
            </a:extLst>
          </p:cNvPr>
          <p:cNvCxnSpPr/>
          <p:nvPr/>
        </p:nvCxnSpPr>
        <p:spPr>
          <a:xfrm>
            <a:off x="1319851" y="2625406"/>
            <a:ext cx="10601166" cy="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552CDC15-537A-DB8A-BDF1-C0507FCE9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734" y="3712549"/>
            <a:ext cx="9367138" cy="212348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4A4E98C-B440-84F7-2FB9-2DAC3A1315A1}"/>
              </a:ext>
            </a:extLst>
          </p:cNvPr>
          <p:cNvSpPr/>
          <p:nvPr/>
        </p:nvSpPr>
        <p:spPr>
          <a:xfrm>
            <a:off x="1725484" y="4355945"/>
            <a:ext cx="8741032" cy="19146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83A0DD-ED7A-B376-5DAC-CDB58AAEE6B8}"/>
              </a:ext>
            </a:extLst>
          </p:cNvPr>
          <p:cNvCxnSpPr>
            <a:cxnSpLocks/>
          </p:cNvCxnSpPr>
          <p:nvPr/>
        </p:nvCxnSpPr>
        <p:spPr>
          <a:xfrm>
            <a:off x="1801388" y="5166398"/>
            <a:ext cx="8521830" cy="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824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68018-3C4D-A040-23EB-1C0E20A06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681" y="3109302"/>
            <a:ext cx="3232638" cy="8560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421595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135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Verdana Pro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Jichong Wu</dc:creator>
  <cp:lastModifiedBy>Jichong Wu</cp:lastModifiedBy>
  <cp:revision>5</cp:revision>
  <dcterms:created xsi:type="dcterms:W3CDTF">2024-02-20T15:51:56Z</dcterms:created>
  <dcterms:modified xsi:type="dcterms:W3CDTF">2024-02-24T06:25:47Z</dcterms:modified>
</cp:coreProperties>
</file>