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58" r:id="rId5"/>
    <p:sldId id="266" r:id="rId6"/>
    <p:sldId id="261" r:id="rId7"/>
    <p:sldId id="259" r:id="rId8"/>
    <p:sldId id="263" r:id="rId9"/>
    <p:sldId id="264" r:id="rId10"/>
    <p:sldId id="260" r:id="rId11"/>
    <p:sldId id="265" r:id="rId12"/>
    <p:sldId id="25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816-9097-741E-C9C8-32BCE6FA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D2236-1B1B-974F-38C5-050D1650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7E22-8611-B998-A9B7-CC90CD72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B814-752B-52E8-17F9-2F4701A6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FE04-AA93-5BF6-C364-2E17098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CA89-EAC4-A8B0-64FF-9997BC59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00FE-BA59-42A6-8C46-4171250B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16E3-5A9A-5A5E-D14D-6F7F9CEE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5D1F-B116-1245-36A7-8A189B62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A04E-70CB-7E5C-B223-5DC9CB96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4B07D-E861-C775-DA61-F27A6AC32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D07DA-53D4-ABD4-A467-98A2259E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57C5-D1C0-80DE-493A-7D55DC0D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4F18-A93C-8483-F921-28D2209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43E2-606F-BFB3-712F-0DFE9C72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2B21-9EF1-A8E6-FE72-079CEB5F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A0E0-7CCB-AE23-367A-B9D6B39F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CE65-9AFD-3FB0-704F-B7D68D26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DE12-FB66-B7D9-75F9-FE70A966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FAE7-CEF1-2C2F-0D68-60AFF3C5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17D6-7D01-435F-CF45-F7A34267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EC65-1165-F45C-FDA3-78BB1814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D1B3-8CCE-6533-0D46-7996AACD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F8BE-3A97-0B83-6E2F-08E15410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2E19-9117-044F-62F1-1549BABE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45BF-5A31-867F-E96D-33D732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0028-FBBD-4946-9CCC-70D353A5C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C7C6-6CA8-8BE4-E1DB-E67DBAB4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2C47B-C589-106A-55E2-B292E9A3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E72C-98E2-A9E5-B227-EE65136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2E7F-5838-5AA1-595F-F39BC79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D8D-6CEB-2AC8-8F51-AE893B4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91BE-0A5B-CEC5-EBB1-84212FC3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9392-5728-DC60-C3B3-E81C8855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5BD7-275A-B0B3-F47B-9856039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FAAAF-80D1-2C15-B6D3-54475FC7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95916-ACC3-0B7E-8D6D-FC8F26FA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EE5D-04B4-79A3-9308-B6F30E54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3276F-606A-3AE6-0C4A-78DA8F94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A36F-C315-9AA5-8153-CE748414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9FB03-2F7A-12BB-E397-74A189B7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71BA5-005C-1061-5B39-B6311976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212A-52C0-055E-3D5C-2871DCB2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4F6E6-AC19-5358-E22E-5966625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6D997-2CE1-28BD-A7A2-546A5188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5D153-BC7D-EC10-DB60-311612E1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8D6-9D1B-993E-BB54-D51BF841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0064-59CB-1E2B-E85D-74F86663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CDAAA-DDEA-5317-D847-D0135015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2811-0F92-E98F-F9C4-3AA46504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E74D-71AB-CF40-0E3F-DD10E9D0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C1E4-A308-AE62-D8F8-87A96C06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E44-194F-43BB-C3EF-9DCEF19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DE47F-AD22-0426-54C3-0DBB8E48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CA0DB-9DA0-29A4-2C22-E96DF06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F9C7-B244-6BF4-DDBA-2F6BAD8A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D2F0-79AA-9787-A9EE-9D8E12F3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C306-6E47-B2D3-D86D-148709CF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EAD82-FFF5-E239-41CF-CB172E63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EB40-B759-7929-8D63-F889D9A9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25BB-DBB7-1EE6-A428-5465C69D5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6126-C81C-4F37-BE1D-0082D1C68D8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221A-2A6E-CB11-732B-96B28FBD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C47A-B5A9-334D-8F59-D6CA2A0C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841C9-F0F5-6C4F-8BD7-B2D3DF68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39" y="2240940"/>
            <a:ext cx="10447711" cy="322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636DC-C571-EDD2-B273-2EE0A9D68482}"/>
              </a:ext>
            </a:extLst>
          </p:cNvPr>
          <p:cNvSpPr txBox="1"/>
          <p:nvPr/>
        </p:nvSpPr>
        <p:spPr>
          <a:xfrm>
            <a:off x="2462729" y="1032065"/>
            <a:ext cx="726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(20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First Week</a:t>
            </a:r>
            <a:endParaRPr lang="en-US" sz="2400" dirty="0">
              <a:latin typeface="Verdana Pro Black" panose="020B0A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B853A-3198-B4F3-1FF1-5564E4308AD8}"/>
              </a:ext>
            </a:extLst>
          </p:cNvPr>
          <p:cNvCxnSpPr/>
          <p:nvPr/>
        </p:nvCxnSpPr>
        <p:spPr>
          <a:xfrm>
            <a:off x="1565032" y="4659924"/>
            <a:ext cx="978583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2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6049396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5924678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6382656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6567322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212591" y="337472"/>
            <a:ext cx="977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(43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Before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69F76-CF3E-07B7-168C-C951B66803E7}"/>
              </a:ext>
            </a:extLst>
          </p:cNvPr>
          <p:cNvSpPr txBox="1"/>
          <p:nvPr/>
        </p:nvSpPr>
        <p:spPr>
          <a:xfrm>
            <a:off x="1319851" y="3206561"/>
            <a:ext cx="94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(42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After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A0BE4-96A1-C963-1F2E-FCE4B232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34" y="952750"/>
            <a:ext cx="9367138" cy="2122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1472505" y="2847130"/>
            <a:ext cx="8951638" cy="18310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1319851" y="2625406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52CDC15-537A-DB8A-BDF1-C0507FCE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34" y="3712549"/>
            <a:ext cx="9367138" cy="21234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A4E98C-B440-84F7-2FB9-2DAC3A1315A1}"/>
              </a:ext>
            </a:extLst>
          </p:cNvPr>
          <p:cNvSpPr/>
          <p:nvPr/>
        </p:nvSpPr>
        <p:spPr>
          <a:xfrm>
            <a:off x="1725484" y="4355945"/>
            <a:ext cx="8741032" cy="1914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83A0DD-ED7A-B376-5DAC-CDB58AAEE6B8}"/>
              </a:ext>
            </a:extLst>
          </p:cNvPr>
          <p:cNvCxnSpPr>
            <a:cxnSpLocks/>
          </p:cNvCxnSpPr>
          <p:nvPr/>
        </p:nvCxnSpPr>
        <p:spPr>
          <a:xfrm>
            <a:off x="1801388" y="5166398"/>
            <a:ext cx="8521830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2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8018-3C4D-A040-23EB-1C0E20A0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681" y="3109302"/>
            <a:ext cx="3232638" cy="856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21595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625048-F38A-DF66-0E98-535D1AA7FC88}"/>
              </a:ext>
            </a:extLst>
          </p:cNvPr>
          <p:cNvSpPr/>
          <p:nvPr/>
        </p:nvSpPr>
        <p:spPr>
          <a:xfrm>
            <a:off x="492369" y="244190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B04B0-66D2-8D72-B5C4-A178709BBD46}"/>
              </a:ext>
            </a:extLst>
          </p:cNvPr>
          <p:cNvSpPr/>
          <p:nvPr/>
        </p:nvSpPr>
        <p:spPr>
          <a:xfrm>
            <a:off x="492369" y="4248799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39C19-1E5B-6B56-6D7B-4329A465BDDF}"/>
              </a:ext>
            </a:extLst>
          </p:cNvPr>
          <p:cNvSpPr/>
          <p:nvPr/>
        </p:nvSpPr>
        <p:spPr>
          <a:xfrm>
            <a:off x="492369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class_baseline_decision_tree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091847-C536-C85C-68FA-95610D748559}"/>
              </a:ext>
            </a:extLst>
          </p:cNvPr>
          <p:cNvSpPr/>
          <p:nvPr/>
        </p:nvSpPr>
        <p:spPr>
          <a:xfrm>
            <a:off x="492369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class_baseline_svm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74B0-45F3-E82C-D660-5BE8FFE1A2FC}"/>
              </a:ext>
            </a:extLst>
          </p:cNvPr>
          <p:cNvSpPr/>
          <p:nvPr/>
        </p:nvSpPr>
        <p:spPr>
          <a:xfrm>
            <a:off x="492369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class_baseline_logistic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FE7F4-4FB3-5A8F-C64C-5AD24DF44AAD}"/>
              </a:ext>
            </a:extLst>
          </p:cNvPr>
          <p:cNvSpPr/>
          <p:nvPr/>
        </p:nvSpPr>
        <p:spPr>
          <a:xfrm>
            <a:off x="492369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class_baseline_xgboost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C4AE05-A31C-5F1F-3258-CE20DB94B4DB}"/>
              </a:ext>
            </a:extLst>
          </p:cNvPr>
          <p:cNvSpPr/>
          <p:nvPr/>
        </p:nvSpPr>
        <p:spPr>
          <a:xfrm>
            <a:off x="492369" y="5038113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utils_models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C5830D-6239-12AE-D440-5ABDF090C7FB}"/>
              </a:ext>
            </a:extLst>
          </p:cNvPr>
          <p:cNvSpPr/>
          <p:nvPr/>
        </p:nvSpPr>
        <p:spPr>
          <a:xfrm>
            <a:off x="4126523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DecisionTree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0C0FA1-3E38-05B5-1C82-D9E0417A4E70}"/>
              </a:ext>
            </a:extLst>
          </p:cNvPr>
          <p:cNvSpPr/>
          <p:nvPr/>
        </p:nvSpPr>
        <p:spPr>
          <a:xfrm>
            <a:off x="4126523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E99DC4-3C34-6786-CE79-A113880FF9D0}"/>
              </a:ext>
            </a:extLst>
          </p:cNvPr>
          <p:cNvSpPr/>
          <p:nvPr/>
        </p:nvSpPr>
        <p:spPr>
          <a:xfrm>
            <a:off x="4126523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58A89F-95FA-1B14-399F-0EC0AC23023D}"/>
              </a:ext>
            </a:extLst>
          </p:cNvPr>
          <p:cNvSpPr/>
          <p:nvPr/>
        </p:nvSpPr>
        <p:spPr>
          <a:xfrm>
            <a:off x="4126523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132600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C34FF-DD68-5482-DF13-1422B79E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638870"/>
            <a:ext cx="11189759" cy="2334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32AD0-F744-CD07-A7CA-7E1A218ECE0B}"/>
              </a:ext>
            </a:extLst>
          </p:cNvPr>
          <p:cNvSpPr txBox="1"/>
          <p:nvPr/>
        </p:nvSpPr>
        <p:spPr>
          <a:xfrm>
            <a:off x="1208572" y="82495"/>
            <a:ext cx="977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(43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Before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40C71-8E7E-0019-ABC3-FBB971A3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2" y="3971830"/>
            <a:ext cx="11189759" cy="2287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054C9-2FAD-29A6-0F5E-0116AD79C75F}"/>
              </a:ext>
            </a:extLst>
          </p:cNvPr>
          <p:cNvSpPr txBox="1"/>
          <p:nvPr/>
        </p:nvSpPr>
        <p:spPr>
          <a:xfrm>
            <a:off x="1319852" y="3429000"/>
            <a:ext cx="94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(42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After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654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E8F94BF-8D79-1AD4-F776-09A87A1D74CF}"/>
              </a:ext>
            </a:extLst>
          </p:cNvPr>
          <p:cNvSpPr/>
          <p:nvPr/>
        </p:nvSpPr>
        <p:spPr>
          <a:xfrm>
            <a:off x="593490" y="5909937"/>
            <a:ext cx="11113477" cy="765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7D9853-C583-64C9-5CE8-79EAACFE6945}"/>
              </a:ext>
            </a:extLst>
          </p:cNvPr>
          <p:cNvSpPr/>
          <p:nvPr/>
        </p:nvSpPr>
        <p:spPr>
          <a:xfrm>
            <a:off x="593490" y="5016315"/>
            <a:ext cx="11113477" cy="765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E5DD2E-FE93-3015-DB7F-2AAC4E2C0FB4}"/>
              </a:ext>
            </a:extLst>
          </p:cNvPr>
          <p:cNvSpPr/>
          <p:nvPr/>
        </p:nvSpPr>
        <p:spPr>
          <a:xfrm>
            <a:off x="593491" y="4123793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05C0A5-7CF2-497F-4FF7-50D430F34A5C}"/>
              </a:ext>
            </a:extLst>
          </p:cNvPr>
          <p:cNvSpPr/>
          <p:nvPr/>
        </p:nvSpPr>
        <p:spPr>
          <a:xfrm>
            <a:off x="593491" y="3275247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A54EE1-D6AE-96B6-7F5D-6A70902A853B}"/>
              </a:ext>
            </a:extLst>
          </p:cNvPr>
          <p:cNvSpPr/>
          <p:nvPr/>
        </p:nvSpPr>
        <p:spPr>
          <a:xfrm>
            <a:off x="593492" y="2410114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E9E919-B7E3-1987-F227-9422B5AC431B}"/>
              </a:ext>
            </a:extLst>
          </p:cNvPr>
          <p:cNvSpPr/>
          <p:nvPr/>
        </p:nvSpPr>
        <p:spPr>
          <a:xfrm>
            <a:off x="593492" y="1583299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3FAD57-A013-8437-C9A9-3FF73DA71CBD}"/>
              </a:ext>
            </a:extLst>
          </p:cNvPr>
          <p:cNvSpPr/>
          <p:nvPr/>
        </p:nvSpPr>
        <p:spPr>
          <a:xfrm>
            <a:off x="593492" y="754793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F7D612-5530-C39D-D087-651EF120E0B2}"/>
              </a:ext>
            </a:extLst>
          </p:cNvPr>
          <p:cNvSpPr/>
          <p:nvPr/>
        </p:nvSpPr>
        <p:spPr>
          <a:xfrm>
            <a:off x="485031" y="865866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Pro-processing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6C54E-53EB-E4EF-B7FF-D94993CA5C71}"/>
              </a:ext>
            </a:extLst>
          </p:cNvPr>
          <p:cNvSpPr/>
          <p:nvPr/>
        </p:nvSpPr>
        <p:spPr>
          <a:xfrm>
            <a:off x="485032" y="1676395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Baseline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B975E1-9473-604C-5897-8FB7403C2459}"/>
              </a:ext>
            </a:extLst>
          </p:cNvPr>
          <p:cNvSpPr/>
          <p:nvPr/>
        </p:nvSpPr>
        <p:spPr>
          <a:xfrm>
            <a:off x="485031" y="2495114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C4C955-AAB9-F2BB-C933-5898643BFDFC}"/>
              </a:ext>
            </a:extLst>
          </p:cNvPr>
          <p:cNvSpPr/>
          <p:nvPr/>
        </p:nvSpPr>
        <p:spPr>
          <a:xfrm>
            <a:off x="485031" y="3357795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92253-69E2-19CD-4360-90A9E0131FF9}"/>
              </a:ext>
            </a:extLst>
          </p:cNvPr>
          <p:cNvSpPr/>
          <p:nvPr/>
        </p:nvSpPr>
        <p:spPr>
          <a:xfrm>
            <a:off x="485031" y="4229062"/>
            <a:ext cx="2057403" cy="57155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Auto ML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8CF98C-5B3A-1A15-0740-AA7D73AFC2AD}"/>
              </a:ext>
            </a:extLst>
          </p:cNvPr>
          <p:cNvSpPr/>
          <p:nvPr/>
        </p:nvSpPr>
        <p:spPr>
          <a:xfrm>
            <a:off x="485031" y="5137645"/>
            <a:ext cx="2057403" cy="5715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Post-training Analysis &amp; Feature Importance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B2AFC4-FC04-6BAD-A7B3-F269BA8DFD7A}"/>
              </a:ext>
            </a:extLst>
          </p:cNvPr>
          <p:cNvSpPr/>
          <p:nvPr/>
        </p:nvSpPr>
        <p:spPr>
          <a:xfrm>
            <a:off x="3141784" y="86586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Imputation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47F619-3D64-6793-7903-B309AE851786}"/>
              </a:ext>
            </a:extLst>
          </p:cNvPr>
          <p:cNvSpPr/>
          <p:nvPr/>
        </p:nvSpPr>
        <p:spPr>
          <a:xfrm>
            <a:off x="7704995" y="86586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Standardization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4D7D54-7324-4565-D62B-2127277D503D}"/>
              </a:ext>
            </a:extLst>
          </p:cNvPr>
          <p:cNvSpPr/>
          <p:nvPr/>
        </p:nvSpPr>
        <p:spPr>
          <a:xfrm>
            <a:off x="5423389" y="86586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0973E-51CA-4721-8595-B969089E66CE}"/>
              </a:ext>
            </a:extLst>
          </p:cNvPr>
          <p:cNvSpPr/>
          <p:nvPr/>
        </p:nvSpPr>
        <p:spPr>
          <a:xfrm>
            <a:off x="3141783" y="167639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2018-2020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126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B8F387-AEE8-D7CE-ADA8-D0BF2473E64A}"/>
              </a:ext>
            </a:extLst>
          </p:cNvPr>
          <p:cNvSpPr/>
          <p:nvPr/>
        </p:nvSpPr>
        <p:spPr>
          <a:xfrm>
            <a:off x="5423387" y="1676395"/>
            <a:ext cx="1802423" cy="57607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2018-2022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126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E0A476-5B25-189F-FAE5-1F07E3841568}"/>
              </a:ext>
            </a:extLst>
          </p:cNvPr>
          <p:cNvSpPr/>
          <p:nvPr/>
        </p:nvSpPr>
        <p:spPr>
          <a:xfrm>
            <a:off x="3141782" y="335779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AutoFeat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2B602D-66AA-37AA-E5CF-0F45A478FA17}"/>
              </a:ext>
            </a:extLst>
          </p:cNvPr>
          <p:cNvSpPr/>
          <p:nvPr/>
        </p:nvSpPr>
        <p:spPr>
          <a:xfrm>
            <a:off x="3141782" y="422906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TPOT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40FBB1-3DD5-9468-51BC-86BD927035E9}"/>
              </a:ext>
            </a:extLst>
          </p:cNvPr>
          <p:cNvSpPr/>
          <p:nvPr/>
        </p:nvSpPr>
        <p:spPr>
          <a:xfrm>
            <a:off x="5423386" y="3357795"/>
            <a:ext cx="1979737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Synthetic Data Generation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B5B445-182A-A747-9021-25E8F2E3B691}"/>
              </a:ext>
            </a:extLst>
          </p:cNvPr>
          <p:cNvSpPr/>
          <p:nvPr/>
        </p:nvSpPr>
        <p:spPr>
          <a:xfrm>
            <a:off x="7704995" y="3357795"/>
            <a:ext cx="1979737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Synthetic Data Generation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A49A726-EA9D-5994-592D-FDAF3115B4C3}"/>
              </a:ext>
            </a:extLst>
          </p:cNvPr>
          <p:cNvSpPr/>
          <p:nvPr/>
        </p:nvSpPr>
        <p:spPr>
          <a:xfrm>
            <a:off x="4889555" y="334433"/>
            <a:ext cx="2946677" cy="461665"/>
          </a:xfrm>
          <a:prstGeom prst="downArrow">
            <a:avLst>
              <a:gd name="adj1" fmla="val 42242"/>
              <a:gd name="adj2" fmla="val 4936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636DC-C571-EDD2-B273-2EE0A9D68482}"/>
              </a:ext>
            </a:extLst>
          </p:cNvPr>
          <p:cNvSpPr txBox="1"/>
          <p:nvPr/>
        </p:nvSpPr>
        <p:spPr>
          <a:xfrm>
            <a:off x="5810674" y="9201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40EBE-F971-688C-25F0-1F9AD43D1166}"/>
              </a:ext>
            </a:extLst>
          </p:cNvPr>
          <p:cNvSpPr/>
          <p:nvPr/>
        </p:nvSpPr>
        <p:spPr>
          <a:xfrm>
            <a:off x="6744773" y="2500406"/>
            <a:ext cx="908535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BC5284-3970-9983-CC02-3B0746DA380A}"/>
              </a:ext>
            </a:extLst>
          </p:cNvPr>
          <p:cNvSpPr/>
          <p:nvPr/>
        </p:nvSpPr>
        <p:spPr>
          <a:xfrm>
            <a:off x="7807529" y="2503208"/>
            <a:ext cx="1345264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Featurewiz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888577-EF61-21C0-9163-CB8217AB3B9C}"/>
              </a:ext>
            </a:extLst>
          </p:cNvPr>
          <p:cNvSpPr/>
          <p:nvPr/>
        </p:nvSpPr>
        <p:spPr>
          <a:xfrm>
            <a:off x="4788130" y="250326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sklearn.feature_selection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8C62A1-B6D1-CE3F-7CF9-1071E8327437}"/>
              </a:ext>
            </a:extLst>
          </p:cNvPr>
          <p:cNvSpPr/>
          <p:nvPr/>
        </p:nvSpPr>
        <p:spPr>
          <a:xfrm>
            <a:off x="9309952" y="2503208"/>
            <a:ext cx="1345265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Featuretools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6C9720-FF6D-4DCE-3DF7-87367353F21A}"/>
              </a:ext>
            </a:extLst>
          </p:cNvPr>
          <p:cNvSpPr/>
          <p:nvPr/>
        </p:nvSpPr>
        <p:spPr>
          <a:xfrm>
            <a:off x="7688897" y="511993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SHAP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B50660-29CB-2366-F2AE-F3B81498EDE4}"/>
              </a:ext>
            </a:extLst>
          </p:cNvPr>
          <p:cNvSpPr/>
          <p:nvPr/>
        </p:nvSpPr>
        <p:spPr>
          <a:xfrm>
            <a:off x="9785866" y="513312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6CE608-B7CE-EFD2-A8AE-873A9CE6CF42}"/>
              </a:ext>
            </a:extLst>
          </p:cNvPr>
          <p:cNvSpPr/>
          <p:nvPr/>
        </p:nvSpPr>
        <p:spPr>
          <a:xfrm>
            <a:off x="5404348" y="513312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VIF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Corr</a:t>
            </a:r>
            <a:r>
              <a:rPr lang="en-US" sz="1200" b="1" dirty="0">
                <a:solidFill>
                  <a:schemeClr val="tx1"/>
                </a:solidFill>
              </a:rPr>
              <a:t> Matrix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76A73-E9A6-4C80-C975-5431FAFECA52}"/>
              </a:ext>
            </a:extLst>
          </p:cNvPr>
          <p:cNvSpPr/>
          <p:nvPr/>
        </p:nvSpPr>
        <p:spPr>
          <a:xfrm>
            <a:off x="3141781" y="513312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Classification Report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6443AC-4FC7-A83D-7697-900771FC8F90}"/>
              </a:ext>
            </a:extLst>
          </p:cNvPr>
          <p:cNvSpPr/>
          <p:nvPr/>
        </p:nvSpPr>
        <p:spPr>
          <a:xfrm>
            <a:off x="3443280" y="1441938"/>
            <a:ext cx="1199423" cy="30326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 models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8411EE-FFF2-2E9B-27AE-31F2EDB615C4}"/>
              </a:ext>
            </a:extLst>
          </p:cNvPr>
          <p:cNvSpPr/>
          <p:nvPr/>
        </p:nvSpPr>
        <p:spPr>
          <a:xfrm>
            <a:off x="5723424" y="1433922"/>
            <a:ext cx="1199423" cy="30326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 models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6D8B4B8-7EB4-493E-C8F8-295659607F98}"/>
              </a:ext>
            </a:extLst>
          </p:cNvPr>
          <p:cNvCxnSpPr>
            <a:stCxn id="9" idx="1"/>
            <a:endCxn id="3" idx="1"/>
          </p:cNvCxnSpPr>
          <p:nvPr/>
        </p:nvCxnSpPr>
        <p:spPr>
          <a:xfrm rot="10800000" flipH="1">
            <a:off x="485030" y="1964432"/>
            <a:ext cx="1" cy="3458991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78DAA1-03A5-E2CE-0B96-9721D8DEA747}"/>
              </a:ext>
            </a:extLst>
          </p:cNvPr>
          <p:cNvSpPr/>
          <p:nvPr/>
        </p:nvSpPr>
        <p:spPr>
          <a:xfrm>
            <a:off x="485029" y="5956966"/>
            <a:ext cx="2057403" cy="5715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08085F-2DC6-5C1C-9882-4ABDEBCDF34C}"/>
              </a:ext>
            </a:extLst>
          </p:cNvPr>
          <p:cNvSpPr/>
          <p:nvPr/>
        </p:nvSpPr>
        <p:spPr>
          <a:xfrm>
            <a:off x="3141781" y="601318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CNN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8B62B2-CB8C-FDCC-6698-C9AC0CC9478A}"/>
              </a:ext>
            </a:extLst>
          </p:cNvPr>
          <p:cNvSpPr/>
          <p:nvPr/>
        </p:nvSpPr>
        <p:spPr>
          <a:xfrm>
            <a:off x="5404347" y="601700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AF91DE4-B8E4-7E97-AA02-3F07C2E88B6E}"/>
              </a:ext>
            </a:extLst>
          </p:cNvPr>
          <p:cNvSpPr/>
          <p:nvPr/>
        </p:nvSpPr>
        <p:spPr>
          <a:xfrm>
            <a:off x="3141781" y="2508412"/>
            <a:ext cx="1499087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f_importances</a:t>
            </a:r>
            <a:r>
              <a:rPr lang="en-US" sz="1200" b="1" dirty="0">
                <a:solidFill>
                  <a:schemeClr val="tx1"/>
                </a:solidFill>
              </a:rPr>
              <a:t> from tree-based models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F303F2-1EDF-087B-2823-B3E7E99A226E}"/>
              </a:ext>
            </a:extLst>
          </p:cNvPr>
          <p:cNvSpPr/>
          <p:nvPr/>
        </p:nvSpPr>
        <p:spPr>
          <a:xfrm>
            <a:off x="7715248" y="167639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2018-2022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40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C6D15-0EB3-E250-9BAA-7641A0FABA27}"/>
              </a:ext>
            </a:extLst>
          </p:cNvPr>
          <p:cNvSpPr/>
          <p:nvPr/>
        </p:nvSpPr>
        <p:spPr>
          <a:xfrm>
            <a:off x="8015285" y="1433922"/>
            <a:ext cx="1199423" cy="30326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 models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E8F94BF-8D79-1AD4-F776-09A87A1D74CF}"/>
              </a:ext>
            </a:extLst>
          </p:cNvPr>
          <p:cNvSpPr/>
          <p:nvPr/>
        </p:nvSpPr>
        <p:spPr>
          <a:xfrm>
            <a:off x="593490" y="5909937"/>
            <a:ext cx="11113477" cy="765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70F216F-D9E4-2474-E195-7276BF6EAB42}"/>
              </a:ext>
            </a:extLst>
          </p:cNvPr>
          <p:cNvCxnSpPr>
            <a:cxnSpLocks/>
          </p:cNvCxnSpPr>
          <p:nvPr/>
        </p:nvCxnSpPr>
        <p:spPr>
          <a:xfrm>
            <a:off x="2831734" y="6339254"/>
            <a:ext cx="5004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37D9853-C583-64C9-5CE8-79EAACFE6945}"/>
              </a:ext>
            </a:extLst>
          </p:cNvPr>
          <p:cNvSpPr/>
          <p:nvPr/>
        </p:nvSpPr>
        <p:spPr>
          <a:xfrm>
            <a:off x="593490" y="5016315"/>
            <a:ext cx="11113477" cy="765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FEC9A1-73EF-0249-CFE3-2508B5865578}"/>
              </a:ext>
            </a:extLst>
          </p:cNvPr>
          <p:cNvCxnSpPr>
            <a:cxnSpLocks/>
          </p:cNvCxnSpPr>
          <p:nvPr/>
        </p:nvCxnSpPr>
        <p:spPr>
          <a:xfrm flipH="1">
            <a:off x="2669183" y="5378547"/>
            <a:ext cx="85812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CE5DD2E-FE93-3015-DB7F-2AAC4E2C0FB4}"/>
              </a:ext>
            </a:extLst>
          </p:cNvPr>
          <p:cNvSpPr/>
          <p:nvPr/>
        </p:nvSpPr>
        <p:spPr>
          <a:xfrm>
            <a:off x="593491" y="4123793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1B3335-1BC6-59AD-3E81-473336D449B7}"/>
              </a:ext>
            </a:extLst>
          </p:cNvPr>
          <p:cNvCxnSpPr/>
          <p:nvPr/>
        </p:nvCxnSpPr>
        <p:spPr>
          <a:xfrm>
            <a:off x="2772503" y="4514838"/>
            <a:ext cx="85812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C05C0A5-7CF2-497F-4FF7-50D430F34A5C}"/>
              </a:ext>
            </a:extLst>
          </p:cNvPr>
          <p:cNvSpPr/>
          <p:nvPr/>
        </p:nvSpPr>
        <p:spPr>
          <a:xfrm>
            <a:off x="593491" y="3275247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B1072E-C188-D451-8E93-2F70C88FAE11}"/>
              </a:ext>
            </a:extLst>
          </p:cNvPr>
          <p:cNvCxnSpPr>
            <a:cxnSpLocks/>
          </p:cNvCxnSpPr>
          <p:nvPr/>
        </p:nvCxnSpPr>
        <p:spPr>
          <a:xfrm flipH="1">
            <a:off x="2688967" y="3758509"/>
            <a:ext cx="85812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BA54EE1-D6AE-96B6-7F5D-6A70902A853B}"/>
              </a:ext>
            </a:extLst>
          </p:cNvPr>
          <p:cNvSpPr/>
          <p:nvPr/>
        </p:nvSpPr>
        <p:spPr>
          <a:xfrm>
            <a:off x="593492" y="2410114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7AF3A2-DB62-B282-E100-E2B23FBFF7CD}"/>
              </a:ext>
            </a:extLst>
          </p:cNvPr>
          <p:cNvCxnSpPr/>
          <p:nvPr/>
        </p:nvCxnSpPr>
        <p:spPr>
          <a:xfrm>
            <a:off x="2772503" y="2885086"/>
            <a:ext cx="85812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9E9E919-B7E3-1987-F227-9422B5AC431B}"/>
              </a:ext>
            </a:extLst>
          </p:cNvPr>
          <p:cNvSpPr/>
          <p:nvPr/>
        </p:nvSpPr>
        <p:spPr>
          <a:xfrm>
            <a:off x="593492" y="1583299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B5AF72-F8F1-4B47-A7C8-2A2707DCA3B3}"/>
              </a:ext>
            </a:extLst>
          </p:cNvPr>
          <p:cNvCxnSpPr>
            <a:cxnSpLocks/>
          </p:cNvCxnSpPr>
          <p:nvPr/>
        </p:nvCxnSpPr>
        <p:spPr>
          <a:xfrm flipH="1">
            <a:off x="2699238" y="2013432"/>
            <a:ext cx="85812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3FAD57-A013-8437-C9A9-3FF73DA71CBD}"/>
              </a:ext>
            </a:extLst>
          </p:cNvPr>
          <p:cNvSpPr/>
          <p:nvPr/>
        </p:nvSpPr>
        <p:spPr>
          <a:xfrm>
            <a:off x="593492" y="754793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F7D612-5530-C39D-D087-651EF120E0B2}"/>
              </a:ext>
            </a:extLst>
          </p:cNvPr>
          <p:cNvSpPr/>
          <p:nvPr/>
        </p:nvSpPr>
        <p:spPr>
          <a:xfrm>
            <a:off x="485031" y="865866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Pre-processing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6C54E-53EB-E4EF-B7FF-D94993CA5C71}"/>
              </a:ext>
            </a:extLst>
          </p:cNvPr>
          <p:cNvSpPr/>
          <p:nvPr/>
        </p:nvSpPr>
        <p:spPr>
          <a:xfrm>
            <a:off x="485032" y="1676395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Baseline Models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B975E1-9473-604C-5897-8FB7403C2459}"/>
              </a:ext>
            </a:extLst>
          </p:cNvPr>
          <p:cNvSpPr/>
          <p:nvPr/>
        </p:nvSpPr>
        <p:spPr>
          <a:xfrm>
            <a:off x="485031" y="2495114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C4C955-AAB9-F2BB-C933-5898643BFDFC}"/>
              </a:ext>
            </a:extLst>
          </p:cNvPr>
          <p:cNvSpPr/>
          <p:nvPr/>
        </p:nvSpPr>
        <p:spPr>
          <a:xfrm>
            <a:off x="485031" y="3357795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92253-69E2-19CD-4360-90A9E0131FF9}"/>
              </a:ext>
            </a:extLst>
          </p:cNvPr>
          <p:cNvSpPr/>
          <p:nvPr/>
        </p:nvSpPr>
        <p:spPr>
          <a:xfrm>
            <a:off x="485031" y="4229062"/>
            <a:ext cx="2057403" cy="57155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Synthetic Data Generation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8CF98C-5B3A-1A15-0740-AA7D73AFC2AD}"/>
              </a:ext>
            </a:extLst>
          </p:cNvPr>
          <p:cNvSpPr/>
          <p:nvPr/>
        </p:nvSpPr>
        <p:spPr>
          <a:xfrm>
            <a:off x="485031" y="5137645"/>
            <a:ext cx="2057403" cy="5715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Post-training Analysis &amp; Feature Importance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B8F387-AEE8-D7CE-ADA8-D0BF2473E64A}"/>
              </a:ext>
            </a:extLst>
          </p:cNvPr>
          <p:cNvSpPr/>
          <p:nvPr/>
        </p:nvSpPr>
        <p:spPr>
          <a:xfrm>
            <a:off x="3141781" y="1676395"/>
            <a:ext cx="1315920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Decision Tree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Random Forest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E0A476-5B25-189F-FAE5-1F07E3841568}"/>
              </a:ext>
            </a:extLst>
          </p:cNvPr>
          <p:cNvSpPr/>
          <p:nvPr/>
        </p:nvSpPr>
        <p:spPr>
          <a:xfrm>
            <a:off x="3141782" y="3357795"/>
            <a:ext cx="1802423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AutoFeat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40FBB1-3DD5-9468-51BC-86BD927035E9}"/>
              </a:ext>
            </a:extLst>
          </p:cNvPr>
          <p:cNvSpPr/>
          <p:nvPr/>
        </p:nvSpPr>
        <p:spPr>
          <a:xfrm>
            <a:off x="3148677" y="4207735"/>
            <a:ext cx="1979737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B5B445-182A-A747-9021-25E8F2E3B691}"/>
              </a:ext>
            </a:extLst>
          </p:cNvPr>
          <p:cNvSpPr/>
          <p:nvPr/>
        </p:nvSpPr>
        <p:spPr>
          <a:xfrm>
            <a:off x="5236874" y="4229062"/>
            <a:ext cx="1979737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A49A726-EA9D-5994-592D-FDAF3115B4C3}"/>
              </a:ext>
            </a:extLst>
          </p:cNvPr>
          <p:cNvSpPr/>
          <p:nvPr/>
        </p:nvSpPr>
        <p:spPr>
          <a:xfrm>
            <a:off x="4889555" y="334433"/>
            <a:ext cx="2946677" cy="461665"/>
          </a:xfrm>
          <a:prstGeom prst="downArrow">
            <a:avLst>
              <a:gd name="adj1" fmla="val 42242"/>
              <a:gd name="adj2" fmla="val 4936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636DC-C571-EDD2-B273-2EE0A9D68482}"/>
              </a:ext>
            </a:extLst>
          </p:cNvPr>
          <p:cNvSpPr txBox="1"/>
          <p:nvPr/>
        </p:nvSpPr>
        <p:spPr>
          <a:xfrm>
            <a:off x="5810674" y="9201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40EBE-F971-688C-25F0-1F9AD43D1166}"/>
              </a:ext>
            </a:extLst>
          </p:cNvPr>
          <p:cNvSpPr/>
          <p:nvPr/>
        </p:nvSpPr>
        <p:spPr>
          <a:xfrm>
            <a:off x="9637857" y="2508259"/>
            <a:ext cx="908535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BC5284-3970-9983-CC02-3B0746DA380A}"/>
              </a:ext>
            </a:extLst>
          </p:cNvPr>
          <p:cNvSpPr/>
          <p:nvPr/>
        </p:nvSpPr>
        <p:spPr>
          <a:xfrm>
            <a:off x="5138042" y="3354776"/>
            <a:ext cx="1345264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Featurewiz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888577-EF61-21C0-9163-CB8217AB3B9C}"/>
              </a:ext>
            </a:extLst>
          </p:cNvPr>
          <p:cNvSpPr/>
          <p:nvPr/>
        </p:nvSpPr>
        <p:spPr>
          <a:xfrm>
            <a:off x="6869160" y="2516237"/>
            <a:ext cx="2011650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sklearn.feature_selection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8C62A1-B6D1-CE3F-7CF9-1071E8327437}"/>
              </a:ext>
            </a:extLst>
          </p:cNvPr>
          <p:cNvSpPr/>
          <p:nvPr/>
        </p:nvSpPr>
        <p:spPr>
          <a:xfrm>
            <a:off x="6677143" y="3354776"/>
            <a:ext cx="1345265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Featuretools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6C9720-FF6D-4DCE-3DF7-87367353F21A}"/>
              </a:ext>
            </a:extLst>
          </p:cNvPr>
          <p:cNvSpPr/>
          <p:nvPr/>
        </p:nvSpPr>
        <p:spPr>
          <a:xfrm>
            <a:off x="6979613" y="5133126"/>
            <a:ext cx="1507744" cy="576072"/>
          </a:xfrm>
          <a:prstGeom prst="roundRect">
            <a:avLst/>
          </a:prstGeom>
          <a:solidFill>
            <a:srgbClr val="E2F0D9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SHAP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B50660-29CB-2366-F2AE-F3B81498EDE4}"/>
              </a:ext>
            </a:extLst>
          </p:cNvPr>
          <p:cNvSpPr/>
          <p:nvPr/>
        </p:nvSpPr>
        <p:spPr>
          <a:xfrm>
            <a:off x="8694045" y="5133126"/>
            <a:ext cx="1802423" cy="576072"/>
          </a:xfrm>
          <a:prstGeom prst="roundRect">
            <a:avLst/>
          </a:prstGeom>
          <a:solidFill>
            <a:srgbClr val="E2F0D9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6CE608-B7CE-EFD2-A8AE-873A9CE6CF42}"/>
              </a:ext>
            </a:extLst>
          </p:cNvPr>
          <p:cNvSpPr/>
          <p:nvPr/>
        </p:nvSpPr>
        <p:spPr>
          <a:xfrm>
            <a:off x="5180167" y="5133126"/>
            <a:ext cx="1569426" cy="576072"/>
          </a:xfrm>
          <a:prstGeom prst="roundRect">
            <a:avLst/>
          </a:prstGeom>
          <a:solidFill>
            <a:srgbClr val="E2F0D9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VIF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Corr</a:t>
            </a:r>
            <a:r>
              <a:rPr lang="en-US" sz="1200" b="1" dirty="0">
                <a:solidFill>
                  <a:schemeClr val="tx1"/>
                </a:solidFill>
              </a:rPr>
              <a:t> Matrix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76A73-E9A6-4C80-C975-5431FAFECA52}"/>
              </a:ext>
            </a:extLst>
          </p:cNvPr>
          <p:cNvSpPr/>
          <p:nvPr/>
        </p:nvSpPr>
        <p:spPr>
          <a:xfrm>
            <a:off x="3141781" y="5133126"/>
            <a:ext cx="1802423" cy="576072"/>
          </a:xfrm>
          <a:prstGeom prst="roundRect">
            <a:avLst/>
          </a:prstGeom>
          <a:solidFill>
            <a:srgbClr val="E2F0D9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Classification Report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78DAA1-03A5-E2CE-0B96-9721D8DEA747}"/>
              </a:ext>
            </a:extLst>
          </p:cNvPr>
          <p:cNvSpPr/>
          <p:nvPr/>
        </p:nvSpPr>
        <p:spPr>
          <a:xfrm>
            <a:off x="485029" y="5956966"/>
            <a:ext cx="2057403" cy="5715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08085F-2DC6-5C1C-9882-4ABDEBCDF34C}"/>
              </a:ext>
            </a:extLst>
          </p:cNvPr>
          <p:cNvSpPr/>
          <p:nvPr/>
        </p:nvSpPr>
        <p:spPr>
          <a:xfrm>
            <a:off x="3141781" y="6013185"/>
            <a:ext cx="1802423" cy="576072"/>
          </a:xfrm>
          <a:prstGeom prst="roundRect">
            <a:avLst/>
          </a:prstGeom>
          <a:solidFill>
            <a:srgbClr val="DEEBF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CNN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8B62B2-CB8C-FDCC-6698-C9AC0CC9478A}"/>
              </a:ext>
            </a:extLst>
          </p:cNvPr>
          <p:cNvSpPr/>
          <p:nvPr/>
        </p:nvSpPr>
        <p:spPr>
          <a:xfrm>
            <a:off x="5260726" y="6013185"/>
            <a:ext cx="1802423" cy="576072"/>
          </a:xfrm>
          <a:prstGeom prst="roundRect">
            <a:avLst/>
          </a:prstGeom>
          <a:solidFill>
            <a:srgbClr val="DEEBF7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AF91DE4-B8E4-7E97-AA02-3F07C2E88B6E}"/>
              </a:ext>
            </a:extLst>
          </p:cNvPr>
          <p:cNvSpPr/>
          <p:nvPr/>
        </p:nvSpPr>
        <p:spPr>
          <a:xfrm>
            <a:off x="3141781" y="2508412"/>
            <a:ext cx="2954219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f_importances</a:t>
            </a:r>
            <a:r>
              <a:rPr lang="en-US" sz="1200" b="1" dirty="0">
                <a:solidFill>
                  <a:schemeClr val="tx1"/>
                </a:solidFill>
              </a:rPr>
              <a:t> from tree-based models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645DF0-92CC-0238-EDB3-CB51722E91E3}"/>
              </a:ext>
            </a:extLst>
          </p:cNvPr>
          <p:cNvSpPr/>
          <p:nvPr/>
        </p:nvSpPr>
        <p:spPr>
          <a:xfrm>
            <a:off x="4572039" y="1688365"/>
            <a:ext cx="1523961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Logistic Regression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8B6629-6E29-0861-E010-8DA1204106CE}"/>
              </a:ext>
            </a:extLst>
          </p:cNvPr>
          <p:cNvSpPr/>
          <p:nvPr/>
        </p:nvSpPr>
        <p:spPr>
          <a:xfrm>
            <a:off x="6197850" y="1688365"/>
            <a:ext cx="1523961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Gradient Boosting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XGBoost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DEB56D-6108-31C6-B5B7-59F983678521}"/>
              </a:ext>
            </a:extLst>
          </p:cNvPr>
          <p:cNvSpPr/>
          <p:nvPr/>
        </p:nvSpPr>
        <p:spPr>
          <a:xfrm>
            <a:off x="7816321" y="1688365"/>
            <a:ext cx="1274925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NaiveBayes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KNN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89E3AE-B35C-EF78-82D9-CB4B2CBD3514}"/>
              </a:ext>
            </a:extLst>
          </p:cNvPr>
          <p:cNvSpPr/>
          <p:nvPr/>
        </p:nvSpPr>
        <p:spPr>
          <a:xfrm>
            <a:off x="9190914" y="1688834"/>
            <a:ext cx="1802423" cy="57607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TPOT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D3A0A6-8E26-A631-AF37-D151E05A054C}"/>
              </a:ext>
            </a:extLst>
          </p:cNvPr>
          <p:cNvCxnSpPr/>
          <p:nvPr/>
        </p:nvCxnSpPr>
        <p:spPr>
          <a:xfrm>
            <a:off x="2699238" y="1137792"/>
            <a:ext cx="85812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B2AFC4-FC04-6BAD-A7B3-F269BA8DFD7A}"/>
              </a:ext>
            </a:extLst>
          </p:cNvPr>
          <p:cNvSpPr/>
          <p:nvPr/>
        </p:nvSpPr>
        <p:spPr>
          <a:xfrm>
            <a:off x="3141784" y="865866"/>
            <a:ext cx="1802423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Imputation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4D7D54-7324-4565-D62B-2127277D503D}"/>
              </a:ext>
            </a:extLst>
          </p:cNvPr>
          <p:cNvSpPr/>
          <p:nvPr/>
        </p:nvSpPr>
        <p:spPr>
          <a:xfrm>
            <a:off x="5052663" y="865866"/>
            <a:ext cx="1802423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94FDEC-BEEF-3328-2CBD-7B4261D77BF2}"/>
              </a:ext>
            </a:extLst>
          </p:cNvPr>
          <p:cNvSpPr/>
          <p:nvPr/>
        </p:nvSpPr>
        <p:spPr>
          <a:xfrm>
            <a:off x="8861295" y="867119"/>
            <a:ext cx="1802423" cy="576072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Caret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47F619-3D64-6793-7903-B309AE851786}"/>
              </a:ext>
            </a:extLst>
          </p:cNvPr>
          <p:cNvSpPr/>
          <p:nvPr/>
        </p:nvSpPr>
        <p:spPr>
          <a:xfrm>
            <a:off x="6973774" y="873960"/>
            <a:ext cx="1802423" cy="576072"/>
          </a:xfrm>
          <a:prstGeom prst="roundRect">
            <a:avLst/>
          </a:prstGeom>
          <a:solidFill>
            <a:srgbClr val="FBE5D6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Standardization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9ABDBA02-1DDE-18B3-61FB-DDCF5EB6606C}"/>
              </a:ext>
            </a:extLst>
          </p:cNvPr>
          <p:cNvSpPr/>
          <p:nvPr/>
        </p:nvSpPr>
        <p:spPr>
          <a:xfrm>
            <a:off x="10914209" y="1140009"/>
            <a:ext cx="656496" cy="873423"/>
          </a:xfrm>
          <a:prstGeom prst="arc">
            <a:avLst>
              <a:gd name="adj1" fmla="val 16200000"/>
              <a:gd name="adj2" fmla="val 578512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A8A03687-775C-CD45-CE27-63DF65C9FB87}"/>
              </a:ext>
            </a:extLst>
          </p:cNvPr>
          <p:cNvSpPr/>
          <p:nvPr/>
        </p:nvSpPr>
        <p:spPr>
          <a:xfrm flipH="1">
            <a:off x="2444255" y="2011663"/>
            <a:ext cx="656496" cy="873423"/>
          </a:xfrm>
          <a:prstGeom prst="arc">
            <a:avLst>
              <a:gd name="adj1" fmla="val 16200000"/>
              <a:gd name="adj2" fmla="val 578512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706EC078-9089-1DED-5DEE-FE52816B643A}"/>
              </a:ext>
            </a:extLst>
          </p:cNvPr>
          <p:cNvSpPr/>
          <p:nvPr/>
        </p:nvSpPr>
        <p:spPr>
          <a:xfrm>
            <a:off x="10942012" y="2885086"/>
            <a:ext cx="656496" cy="873423"/>
          </a:xfrm>
          <a:prstGeom prst="arc">
            <a:avLst>
              <a:gd name="adj1" fmla="val 16200000"/>
              <a:gd name="adj2" fmla="val 578512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B5BB28A7-0106-3C6C-941C-475D5D103016}"/>
              </a:ext>
            </a:extLst>
          </p:cNvPr>
          <p:cNvSpPr/>
          <p:nvPr/>
        </p:nvSpPr>
        <p:spPr>
          <a:xfrm flipH="1">
            <a:off x="2516055" y="3728419"/>
            <a:ext cx="648943" cy="786420"/>
          </a:xfrm>
          <a:prstGeom prst="arc">
            <a:avLst>
              <a:gd name="adj1" fmla="val 16200000"/>
              <a:gd name="adj2" fmla="val 578512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8039B07D-A344-5140-1FD9-E2191034FCD8}"/>
              </a:ext>
            </a:extLst>
          </p:cNvPr>
          <p:cNvSpPr/>
          <p:nvPr/>
        </p:nvSpPr>
        <p:spPr>
          <a:xfrm>
            <a:off x="10873886" y="4506792"/>
            <a:ext cx="656496" cy="873423"/>
          </a:xfrm>
          <a:prstGeom prst="arc">
            <a:avLst>
              <a:gd name="adj1" fmla="val 16200000"/>
              <a:gd name="adj2" fmla="val 578512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58A740B3-DC30-654E-148D-8AAE755FDC29}"/>
              </a:ext>
            </a:extLst>
          </p:cNvPr>
          <p:cNvSpPr/>
          <p:nvPr/>
        </p:nvSpPr>
        <p:spPr>
          <a:xfrm flipH="1">
            <a:off x="2484443" y="5376880"/>
            <a:ext cx="616308" cy="962374"/>
          </a:xfrm>
          <a:prstGeom prst="arc">
            <a:avLst>
              <a:gd name="adj1" fmla="val 16200000"/>
              <a:gd name="adj2" fmla="val 578512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4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13E590-8890-6AD7-27EA-5951C1D3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809023"/>
            <a:ext cx="11749598" cy="1999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688157" y="3506771"/>
            <a:ext cx="10708849" cy="169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688157" y="3297115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4380140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4255422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4713400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4898066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142560" y="611007"/>
            <a:ext cx="9906879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Model Performance 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(Better imputation; 43 features selected by Dr. Gupta)</a:t>
            </a:r>
          </a:p>
        </p:txBody>
      </p:sp>
    </p:spTree>
    <p:extLst>
      <p:ext uri="{BB962C8B-B14F-4D97-AF65-F5344CB8AC3E}">
        <p14:creationId xmlns:p14="http://schemas.microsoft.com/office/powerpoint/2010/main" val="345168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3632216" y="611007"/>
            <a:ext cx="492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Detecting Multicollinearity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061C-5094-2B01-2D2C-B1A51B7D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1" y="1174634"/>
            <a:ext cx="8039513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973108" y="391085"/>
            <a:ext cx="740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Random Forest (features included = 43)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1C3754-1C0F-6322-97EB-BA3B6185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66" y="980051"/>
            <a:ext cx="10039866" cy="56581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B80AAA-4A9E-CC57-3CFE-37CC02649F46}"/>
              </a:ext>
            </a:extLst>
          </p:cNvPr>
          <p:cNvSpPr/>
          <p:nvPr/>
        </p:nvSpPr>
        <p:spPr>
          <a:xfrm>
            <a:off x="1528632" y="5161085"/>
            <a:ext cx="246185" cy="63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95EFA-6208-F1AE-3BD5-E8AFB7177D67}"/>
              </a:ext>
            </a:extLst>
          </p:cNvPr>
          <p:cNvSpPr/>
          <p:nvPr/>
        </p:nvSpPr>
        <p:spPr>
          <a:xfrm>
            <a:off x="2209799" y="5191163"/>
            <a:ext cx="463063" cy="1447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7F081-CEB3-F6BE-2057-CDD893E7AF0E}"/>
              </a:ext>
            </a:extLst>
          </p:cNvPr>
          <p:cNvSpPr/>
          <p:nvPr/>
        </p:nvSpPr>
        <p:spPr>
          <a:xfrm>
            <a:off x="5515708" y="5169877"/>
            <a:ext cx="246185" cy="72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B4A0C1-47A9-5A9C-8953-2EC75EF45BDE}"/>
              </a:ext>
            </a:extLst>
          </p:cNvPr>
          <p:cNvSpPr/>
          <p:nvPr/>
        </p:nvSpPr>
        <p:spPr>
          <a:xfrm>
            <a:off x="5972906" y="5197525"/>
            <a:ext cx="246185" cy="68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FBA5D-CE82-E6BD-AF21-E7525CDE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66" y="432585"/>
            <a:ext cx="6465663" cy="6355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137D2-627D-A269-2699-1B95D35FCB35}"/>
              </a:ext>
            </a:extLst>
          </p:cNvPr>
          <p:cNvSpPr txBox="1"/>
          <p:nvPr/>
        </p:nvSpPr>
        <p:spPr>
          <a:xfrm>
            <a:off x="2690803" y="70339"/>
            <a:ext cx="681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ROC-AUC Comparison (models included = 9)</a:t>
            </a:r>
          </a:p>
        </p:txBody>
      </p:sp>
    </p:spTree>
    <p:extLst>
      <p:ext uri="{BB962C8B-B14F-4D97-AF65-F5344CB8AC3E}">
        <p14:creationId xmlns:p14="http://schemas.microsoft.com/office/powerpoint/2010/main" val="127088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57E00-101D-06D0-C8C2-C63C9894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8" y="1568097"/>
            <a:ext cx="8272250" cy="4680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3DCE4-4B81-02FE-1707-164F5BE550D6}"/>
              </a:ext>
            </a:extLst>
          </p:cNvPr>
          <p:cNvSpPr txBox="1"/>
          <p:nvPr/>
        </p:nvSpPr>
        <p:spPr>
          <a:xfrm>
            <a:off x="4176147" y="615461"/>
            <a:ext cx="38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Feature Selection –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B88AC-0AE1-1005-1A28-21108B4F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089" y="3546419"/>
            <a:ext cx="3140613" cy="7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3DCE4-4B81-02FE-1707-164F5BE550D6}"/>
              </a:ext>
            </a:extLst>
          </p:cNvPr>
          <p:cNvSpPr txBox="1"/>
          <p:nvPr/>
        </p:nvSpPr>
        <p:spPr>
          <a:xfrm>
            <a:off x="4176147" y="615461"/>
            <a:ext cx="38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Feature Selection –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59D0-D445-98C0-79B3-F4479FBC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5" y="1337560"/>
            <a:ext cx="7152599" cy="467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4F329-F980-898F-7E2C-8498E890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90" y="3261184"/>
            <a:ext cx="3955875" cy="130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CCC047-E55E-7651-C9E0-FCBBA24DE746}"/>
              </a:ext>
            </a:extLst>
          </p:cNvPr>
          <p:cNvSpPr txBox="1"/>
          <p:nvPr/>
        </p:nvSpPr>
        <p:spPr>
          <a:xfrm>
            <a:off x="8390164" y="2558533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Explained Variance Ratio</a:t>
            </a:r>
          </a:p>
        </p:txBody>
      </p:sp>
    </p:spTree>
    <p:extLst>
      <p:ext uri="{BB962C8B-B14F-4D97-AF65-F5344CB8AC3E}">
        <p14:creationId xmlns:p14="http://schemas.microsoft.com/office/powerpoint/2010/main" val="228189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265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Jichong Wu</dc:creator>
  <cp:lastModifiedBy>Jichong Wu</cp:lastModifiedBy>
  <cp:revision>9</cp:revision>
  <dcterms:created xsi:type="dcterms:W3CDTF">2024-02-20T15:51:56Z</dcterms:created>
  <dcterms:modified xsi:type="dcterms:W3CDTF">2024-03-19T06:35:56Z</dcterms:modified>
</cp:coreProperties>
</file>