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Montserrat" panose="00000500000000000000" pitchFamily="2" charset="0"/>
      <p:regular r:id="rId31"/>
      <p:bold r:id="rId32"/>
      <p:italic r:id="rId33"/>
      <p:boldItalic r:id="rId34"/>
    </p:embeddedFont>
    <p:embeddedFont>
      <p:font typeface="Quattrocento Sans" panose="020B0502050000020003" pitchFamily="34"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440">
          <p15:clr>
            <a:srgbClr val="A4A3A4"/>
          </p15:clr>
        </p15:guide>
        <p15:guide id="2" pos="3028">
          <p15:clr>
            <a:srgbClr val="A4A3A4"/>
          </p15:clr>
        </p15:guide>
        <p15:guide id="3" orient="horz" pos="240">
          <p15:clr>
            <a:srgbClr val="9AA0A6"/>
          </p15:clr>
        </p15:guide>
        <p15:guide id="4" orient="horz" pos="318">
          <p15:clr>
            <a:srgbClr val="9AA0A6"/>
          </p15:clr>
        </p15:guide>
        <p15:guide id="6" pos="21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E99A1A-1B26-4ED9-B836-40320D8F5049}">
  <a:tblStyle styleId="{0BE99A1A-1B26-4ED9-B836-40320D8F504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6" d="100"/>
          <a:sy n="136" d="100"/>
        </p:scale>
        <p:origin x="816" y="120"/>
      </p:cViewPr>
      <p:guideLst>
        <p:guide orient="horz" pos="1440"/>
        <p:guide pos="3028"/>
        <p:guide orient="horz" pos="240"/>
        <p:guide orient="horz" pos="318"/>
        <p:guide pos="21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a3732df5c2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a3732df5c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c43c79dd7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c43c79dd7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c4046c2692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c4046c26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c461f2a37c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c461f2a37c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c461f2a37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c461f2a37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8f598f190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8f598f190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7017d8e65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7017d8e6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7029e1774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7029e1774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8f598f190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8f598f190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d17a329e6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d17a329e6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d17a329e6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d17a329e6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c2b5a6b2c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c2b5a6b2c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d17a329e6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d17a329e6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d17a329e6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d17a329e6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7029e17747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7029e1774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c4046c269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c4046c269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d0621333cf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d0621333c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c2b5a6b2cc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c2b5a6b2c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c43c79dd7b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c43c79dd7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Lots of research has been done to explore factors that can help to predict the need for blood transfusion, but often with limitations. For example…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c43c79dd7b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c43c79dd7b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 of the our project are three-fold.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2b5a6b2cc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2b5a6b2c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8f598f19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8f598f19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c2b5a6b2cc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c2b5a6b2cc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c4046c269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c4046c269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Please remove GANs as Prof. says it’s not easy to train and is not as powerful as realtabformer.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with Placeholder">
  <p:cSld name="Slide with Placeholder">
    <p:spTree>
      <p:nvGrpSpPr>
        <p:cNvPr id="1" name="Shape 9"/>
        <p:cNvGrpSpPr/>
        <p:nvPr/>
      </p:nvGrpSpPr>
      <p:grpSpPr>
        <a:xfrm>
          <a:off x="0" y="0"/>
          <a:ext cx="0" cy="0"/>
          <a:chOff x="0" y="0"/>
          <a:chExt cx="0" cy="0"/>
        </a:xfrm>
      </p:grpSpPr>
      <p:sp>
        <p:nvSpPr>
          <p:cNvPr id="10" name="Google Shape;10;p3"/>
          <p:cNvSpPr>
            <a:spLocks noGrp="1"/>
          </p:cNvSpPr>
          <p:nvPr>
            <p:ph type="pic" idx="2"/>
          </p:nvPr>
        </p:nvSpPr>
        <p:spPr>
          <a:xfrm>
            <a:off x="0" y="0"/>
            <a:ext cx="2901300" cy="5143500"/>
          </a:xfrm>
          <a:prstGeom prst="rect">
            <a:avLst/>
          </a:prstGeom>
          <a:noFill/>
          <a:ln>
            <a:noFill/>
          </a:ln>
        </p:spPr>
        <p:txBody>
          <a:bodyPr spcFirstLastPara="1" wrap="square" lIns="34275" tIns="34275" rIns="34275" bIns="34275" anchor="t" anchorCtr="0">
            <a:noAutofit/>
          </a:bodyPr>
          <a:lstStyle>
            <a:lvl1pPr marR="0" lvl="0" algn="l" rtl="0">
              <a:lnSpc>
                <a:spcPct val="90000"/>
              </a:lnSpc>
              <a:spcBef>
                <a:spcPts val="700"/>
              </a:spcBef>
              <a:spcAft>
                <a:spcPts val="0"/>
              </a:spcAft>
              <a:buClr>
                <a:schemeClr val="dk1"/>
              </a:buClr>
              <a:buSzPts val="1000"/>
              <a:buFont typeface="Arial"/>
              <a:buNone/>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400"/>
              </a:spcBef>
              <a:spcAft>
                <a:spcPts val="0"/>
              </a:spcAft>
              <a:buClr>
                <a:schemeClr val="dk1"/>
              </a:buClr>
              <a:buSzPts val="1300"/>
              <a:buFont typeface="Arial"/>
              <a:buNone/>
              <a:defRPr sz="1300" b="0" i="0" u="none" strike="noStrike" cap="none">
                <a:solidFill>
                  <a:schemeClr val="dk1"/>
                </a:solidFill>
                <a:latin typeface="Montserrat"/>
                <a:ea typeface="Montserrat"/>
                <a:cs typeface="Montserrat"/>
                <a:sym typeface="Montserrat"/>
              </a:defRPr>
            </a:lvl2pPr>
            <a:lvl3pPr marR="0" lvl="2" algn="l" rtl="0">
              <a:lnSpc>
                <a:spcPct val="90000"/>
              </a:lnSpc>
              <a:spcBef>
                <a:spcPts val="400"/>
              </a:spcBef>
              <a:spcAft>
                <a:spcPts val="0"/>
              </a:spcAft>
              <a:buClr>
                <a:schemeClr val="dk1"/>
              </a:buClr>
              <a:buSzPts val="1000"/>
              <a:buFont typeface="Arial"/>
              <a:buNone/>
              <a:defRPr sz="1000" b="0" i="0" u="none" strike="noStrike" cap="none">
                <a:solidFill>
                  <a:schemeClr val="dk1"/>
                </a:solidFill>
                <a:latin typeface="Montserrat"/>
                <a:ea typeface="Montserrat"/>
                <a:cs typeface="Montserrat"/>
                <a:sym typeface="Montserrat"/>
              </a:defRPr>
            </a:lvl3pPr>
            <a:lvl4pPr marR="0" lvl="3"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Montserrat"/>
                <a:ea typeface="Montserrat"/>
                <a:cs typeface="Montserrat"/>
                <a:sym typeface="Montserrat"/>
              </a:defRPr>
            </a:lvl4pPr>
            <a:lvl5pPr marR="0" lvl="4"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Slide with Placeholder">
  <p:cSld name="1_Slide with Placeholder">
    <p:spTree>
      <p:nvGrpSpPr>
        <p:cNvPr id="1" name="Shape 11"/>
        <p:cNvGrpSpPr/>
        <p:nvPr/>
      </p:nvGrpSpPr>
      <p:grpSpPr>
        <a:xfrm>
          <a:off x="0" y="0"/>
          <a:ext cx="0" cy="0"/>
          <a:chOff x="0" y="0"/>
          <a:chExt cx="0" cy="0"/>
        </a:xfrm>
      </p:grpSpPr>
      <p:sp>
        <p:nvSpPr>
          <p:cNvPr id="12" name="Google Shape;12;p4"/>
          <p:cNvSpPr>
            <a:spLocks noGrp="1"/>
          </p:cNvSpPr>
          <p:nvPr>
            <p:ph type="pic" idx="2"/>
          </p:nvPr>
        </p:nvSpPr>
        <p:spPr>
          <a:xfrm>
            <a:off x="6242820" y="0"/>
            <a:ext cx="2901300" cy="5143500"/>
          </a:xfrm>
          <a:prstGeom prst="rect">
            <a:avLst/>
          </a:prstGeom>
          <a:noFill/>
          <a:ln>
            <a:noFill/>
          </a:ln>
        </p:spPr>
        <p:txBody>
          <a:bodyPr spcFirstLastPara="1" wrap="square" lIns="34275" tIns="34275" rIns="34275" bIns="34275" anchor="t" anchorCtr="0">
            <a:noAutofit/>
          </a:bodyPr>
          <a:lstStyle>
            <a:lvl1pPr marR="0" lvl="0" algn="l" rtl="0">
              <a:lnSpc>
                <a:spcPct val="90000"/>
              </a:lnSpc>
              <a:spcBef>
                <a:spcPts val="700"/>
              </a:spcBef>
              <a:spcAft>
                <a:spcPts val="0"/>
              </a:spcAft>
              <a:buClr>
                <a:schemeClr val="dk1"/>
              </a:buClr>
              <a:buSzPts val="1000"/>
              <a:buFont typeface="Arial"/>
              <a:buNone/>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400"/>
              </a:spcBef>
              <a:spcAft>
                <a:spcPts val="0"/>
              </a:spcAft>
              <a:buClr>
                <a:schemeClr val="dk1"/>
              </a:buClr>
              <a:buSzPts val="1300"/>
              <a:buFont typeface="Arial"/>
              <a:buNone/>
              <a:defRPr sz="1300" b="0" i="0" u="none" strike="noStrike" cap="none">
                <a:solidFill>
                  <a:schemeClr val="dk1"/>
                </a:solidFill>
                <a:latin typeface="Montserrat"/>
                <a:ea typeface="Montserrat"/>
                <a:cs typeface="Montserrat"/>
                <a:sym typeface="Montserrat"/>
              </a:defRPr>
            </a:lvl2pPr>
            <a:lvl3pPr marR="0" lvl="2" algn="l" rtl="0">
              <a:lnSpc>
                <a:spcPct val="90000"/>
              </a:lnSpc>
              <a:spcBef>
                <a:spcPts val="400"/>
              </a:spcBef>
              <a:spcAft>
                <a:spcPts val="0"/>
              </a:spcAft>
              <a:buClr>
                <a:schemeClr val="dk1"/>
              </a:buClr>
              <a:buSzPts val="1000"/>
              <a:buFont typeface="Arial"/>
              <a:buNone/>
              <a:defRPr sz="1000" b="0" i="0" u="none" strike="noStrike" cap="none">
                <a:solidFill>
                  <a:schemeClr val="dk1"/>
                </a:solidFill>
                <a:latin typeface="Montserrat"/>
                <a:ea typeface="Montserrat"/>
                <a:cs typeface="Montserrat"/>
                <a:sym typeface="Montserrat"/>
              </a:defRPr>
            </a:lvl3pPr>
            <a:lvl4pPr marR="0" lvl="3"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Montserrat"/>
                <a:ea typeface="Montserrat"/>
                <a:cs typeface="Montserrat"/>
                <a:sym typeface="Montserrat"/>
              </a:defRPr>
            </a:lvl4pPr>
            <a:lvl5pPr marR="0" lvl="4"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Portfolio Three">
  <p:cSld name="2_Portfolio Three">
    <p:spTree>
      <p:nvGrpSpPr>
        <p:cNvPr id="1" name="Shape 13"/>
        <p:cNvGrpSpPr/>
        <p:nvPr/>
      </p:nvGrpSpPr>
      <p:grpSpPr>
        <a:xfrm>
          <a:off x="0" y="0"/>
          <a:ext cx="0" cy="0"/>
          <a:chOff x="0" y="0"/>
          <a:chExt cx="0" cy="0"/>
        </a:xfrm>
      </p:grpSpPr>
      <p:sp>
        <p:nvSpPr>
          <p:cNvPr id="14" name="Google Shape;14;p5"/>
          <p:cNvSpPr>
            <a:spLocks noGrp="1"/>
          </p:cNvSpPr>
          <p:nvPr>
            <p:ph type="pic" idx="2"/>
          </p:nvPr>
        </p:nvSpPr>
        <p:spPr>
          <a:xfrm>
            <a:off x="6123778" y="0"/>
            <a:ext cx="3020100" cy="5143500"/>
          </a:xfrm>
          <a:prstGeom prst="rect">
            <a:avLst/>
          </a:prstGeom>
          <a:noFill/>
          <a:ln>
            <a:noFill/>
          </a:ln>
        </p:spPr>
        <p:txBody>
          <a:bodyPr spcFirstLastPara="1" wrap="square" lIns="34275" tIns="34275" rIns="34275" bIns="34275" anchor="t" anchorCtr="0">
            <a:noAutofit/>
          </a:bodyPr>
          <a:lstStyle>
            <a:lvl1pPr marR="0" lvl="0" algn="l" rtl="0">
              <a:lnSpc>
                <a:spcPct val="90000"/>
              </a:lnSpc>
              <a:spcBef>
                <a:spcPts val="700"/>
              </a:spcBef>
              <a:spcAft>
                <a:spcPts val="0"/>
              </a:spcAft>
              <a:buClr>
                <a:schemeClr val="dk1"/>
              </a:buClr>
              <a:buSzPts val="900"/>
              <a:buFont typeface="Arial"/>
              <a:buNone/>
              <a:defRPr sz="900" b="0" i="0" u="none" strike="noStrike" cap="none">
                <a:solidFill>
                  <a:schemeClr val="dk1"/>
                </a:solidFill>
                <a:latin typeface="Montserrat"/>
                <a:ea typeface="Montserrat"/>
                <a:cs typeface="Montserrat"/>
                <a:sym typeface="Montserrat"/>
              </a:defRPr>
            </a:lvl1pPr>
            <a:lvl2pPr marR="0" lvl="1" algn="l" rtl="0">
              <a:lnSpc>
                <a:spcPct val="90000"/>
              </a:lnSpc>
              <a:spcBef>
                <a:spcPts val="400"/>
              </a:spcBef>
              <a:spcAft>
                <a:spcPts val="0"/>
              </a:spcAft>
              <a:buClr>
                <a:schemeClr val="dk1"/>
              </a:buClr>
              <a:buSzPts val="1300"/>
              <a:buFont typeface="Arial"/>
              <a:buNone/>
              <a:defRPr sz="1300" b="0" i="0" u="none" strike="noStrike" cap="none">
                <a:solidFill>
                  <a:schemeClr val="dk1"/>
                </a:solidFill>
                <a:latin typeface="Montserrat"/>
                <a:ea typeface="Montserrat"/>
                <a:cs typeface="Montserrat"/>
                <a:sym typeface="Montserrat"/>
              </a:defRPr>
            </a:lvl2pPr>
            <a:lvl3pPr marR="0" lvl="2" algn="l" rtl="0">
              <a:lnSpc>
                <a:spcPct val="90000"/>
              </a:lnSpc>
              <a:spcBef>
                <a:spcPts val="400"/>
              </a:spcBef>
              <a:spcAft>
                <a:spcPts val="0"/>
              </a:spcAft>
              <a:buClr>
                <a:schemeClr val="dk1"/>
              </a:buClr>
              <a:buSzPts val="1000"/>
              <a:buFont typeface="Arial"/>
              <a:buNone/>
              <a:defRPr sz="1000" b="0" i="0" u="none" strike="noStrike" cap="none">
                <a:solidFill>
                  <a:schemeClr val="dk1"/>
                </a:solidFill>
                <a:latin typeface="Montserrat"/>
                <a:ea typeface="Montserrat"/>
                <a:cs typeface="Montserrat"/>
                <a:sym typeface="Montserrat"/>
              </a:defRPr>
            </a:lvl3pPr>
            <a:lvl4pPr marR="0" lvl="3"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Montserrat"/>
                <a:ea typeface="Montserrat"/>
                <a:cs typeface="Montserrat"/>
                <a:sym typeface="Montserrat"/>
              </a:defRPr>
            </a:lvl4pPr>
            <a:lvl5pPr marR="0" lvl="4"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9pPr>
          </a:lstStyle>
          <a:p>
            <a:endParaRPr/>
          </a:p>
        </p:txBody>
      </p:sp>
      <p:sp>
        <p:nvSpPr>
          <p:cNvPr id="15" name="Google Shape;15;p5"/>
          <p:cNvSpPr>
            <a:spLocks noGrp="1"/>
          </p:cNvSpPr>
          <p:nvPr>
            <p:ph type="pic" idx="3"/>
          </p:nvPr>
        </p:nvSpPr>
        <p:spPr>
          <a:xfrm>
            <a:off x="0" y="0"/>
            <a:ext cx="3020100" cy="5143500"/>
          </a:xfrm>
          <a:prstGeom prst="rect">
            <a:avLst/>
          </a:prstGeom>
          <a:noFill/>
          <a:ln>
            <a:noFill/>
          </a:ln>
        </p:spPr>
        <p:txBody>
          <a:bodyPr spcFirstLastPara="1" wrap="square" lIns="34275" tIns="34275" rIns="34275" bIns="34275" anchor="t" anchorCtr="0">
            <a:noAutofit/>
          </a:bodyPr>
          <a:lstStyle>
            <a:lvl1pPr marR="0" lvl="0" algn="l" rtl="0">
              <a:lnSpc>
                <a:spcPct val="90000"/>
              </a:lnSpc>
              <a:spcBef>
                <a:spcPts val="700"/>
              </a:spcBef>
              <a:spcAft>
                <a:spcPts val="0"/>
              </a:spcAft>
              <a:buClr>
                <a:schemeClr val="dk1"/>
              </a:buClr>
              <a:buSzPts val="900"/>
              <a:buFont typeface="Arial"/>
              <a:buNone/>
              <a:defRPr sz="900" b="0" i="0" u="none" strike="noStrike" cap="none">
                <a:solidFill>
                  <a:schemeClr val="dk1"/>
                </a:solidFill>
                <a:latin typeface="Montserrat"/>
                <a:ea typeface="Montserrat"/>
                <a:cs typeface="Montserrat"/>
                <a:sym typeface="Montserrat"/>
              </a:defRPr>
            </a:lvl1pPr>
            <a:lvl2pPr marR="0" lvl="1" algn="l" rtl="0">
              <a:lnSpc>
                <a:spcPct val="90000"/>
              </a:lnSpc>
              <a:spcBef>
                <a:spcPts val="400"/>
              </a:spcBef>
              <a:spcAft>
                <a:spcPts val="0"/>
              </a:spcAft>
              <a:buClr>
                <a:schemeClr val="dk1"/>
              </a:buClr>
              <a:buSzPts val="1300"/>
              <a:buFont typeface="Arial"/>
              <a:buNone/>
              <a:defRPr sz="1300" b="0" i="0" u="none" strike="noStrike" cap="none">
                <a:solidFill>
                  <a:schemeClr val="dk1"/>
                </a:solidFill>
                <a:latin typeface="Montserrat"/>
                <a:ea typeface="Montserrat"/>
                <a:cs typeface="Montserrat"/>
                <a:sym typeface="Montserrat"/>
              </a:defRPr>
            </a:lvl2pPr>
            <a:lvl3pPr marR="0" lvl="2" algn="l" rtl="0">
              <a:lnSpc>
                <a:spcPct val="90000"/>
              </a:lnSpc>
              <a:spcBef>
                <a:spcPts val="400"/>
              </a:spcBef>
              <a:spcAft>
                <a:spcPts val="0"/>
              </a:spcAft>
              <a:buClr>
                <a:schemeClr val="dk1"/>
              </a:buClr>
              <a:buSzPts val="1000"/>
              <a:buFont typeface="Arial"/>
              <a:buNone/>
              <a:defRPr sz="1000" b="0" i="0" u="none" strike="noStrike" cap="none">
                <a:solidFill>
                  <a:schemeClr val="dk1"/>
                </a:solidFill>
                <a:latin typeface="Montserrat"/>
                <a:ea typeface="Montserrat"/>
                <a:cs typeface="Montserrat"/>
                <a:sym typeface="Montserrat"/>
              </a:defRPr>
            </a:lvl3pPr>
            <a:lvl4pPr marR="0" lvl="3"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Montserrat"/>
                <a:ea typeface="Montserrat"/>
                <a:cs typeface="Montserrat"/>
                <a:sym typeface="Montserrat"/>
              </a:defRPr>
            </a:lvl4pPr>
            <a:lvl5pPr marR="0" lvl="4"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9pPr>
          </a:lstStyle>
          <a:p>
            <a:endParaRPr/>
          </a:p>
        </p:txBody>
      </p:sp>
      <p:sp>
        <p:nvSpPr>
          <p:cNvPr id="16" name="Google Shape;16;p5"/>
          <p:cNvSpPr>
            <a:spLocks noGrp="1"/>
          </p:cNvSpPr>
          <p:nvPr>
            <p:ph type="pic" idx="4"/>
          </p:nvPr>
        </p:nvSpPr>
        <p:spPr>
          <a:xfrm>
            <a:off x="3061889" y="0"/>
            <a:ext cx="3020100" cy="5143500"/>
          </a:xfrm>
          <a:prstGeom prst="rect">
            <a:avLst/>
          </a:prstGeom>
          <a:noFill/>
          <a:ln>
            <a:noFill/>
          </a:ln>
        </p:spPr>
        <p:txBody>
          <a:bodyPr spcFirstLastPara="1" wrap="square" lIns="34275" tIns="34275" rIns="34275" bIns="34275" anchor="t" anchorCtr="0">
            <a:noAutofit/>
          </a:bodyPr>
          <a:lstStyle>
            <a:lvl1pPr marR="0" lvl="0" algn="l" rtl="0">
              <a:lnSpc>
                <a:spcPct val="90000"/>
              </a:lnSpc>
              <a:spcBef>
                <a:spcPts val="700"/>
              </a:spcBef>
              <a:spcAft>
                <a:spcPts val="0"/>
              </a:spcAft>
              <a:buClr>
                <a:schemeClr val="dk1"/>
              </a:buClr>
              <a:buSzPts val="900"/>
              <a:buFont typeface="Arial"/>
              <a:buNone/>
              <a:defRPr sz="900" b="0" i="0" u="none" strike="noStrike" cap="none">
                <a:solidFill>
                  <a:schemeClr val="dk1"/>
                </a:solidFill>
                <a:latin typeface="Montserrat"/>
                <a:ea typeface="Montserrat"/>
                <a:cs typeface="Montserrat"/>
                <a:sym typeface="Montserrat"/>
              </a:defRPr>
            </a:lvl1pPr>
            <a:lvl2pPr marR="0" lvl="1" algn="l" rtl="0">
              <a:lnSpc>
                <a:spcPct val="90000"/>
              </a:lnSpc>
              <a:spcBef>
                <a:spcPts val="400"/>
              </a:spcBef>
              <a:spcAft>
                <a:spcPts val="0"/>
              </a:spcAft>
              <a:buClr>
                <a:schemeClr val="dk1"/>
              </a:buClr>
              <a:buSzPts val="1300"/>
              <a:buFont typeface="Arial"/>
              <a:buNone/>
              <a:defRPr sz="1300" b="0" i="0" u="none" strike="noStrike" cap="none">
                <a:solidFill>
                  <a:schemeClr val="dk1"/>
                </a:solidFill>
                <a:latin typeface="Montserrat"/>
                <a:ea typeface="Montserrat"/>
                <a:cs typeface="Montserrat"/>
                <a:sym typeface="Montserrat"/>
              </a:defRPr>
            </a:lvl2pPr>
            <a:lvl3pPr marR="0" lvl="2" algn="l" rtl="0">
              <a:lnSpc>
                <a:spcPct val="90000"/>
              </a:lnSpc>
              <a:spcBef>
                <a:spcPts val="400"/>
              </a:spcBef>
              <a:spcAft>
                <a:spcPts val="0"/>
              </a:spcAft>
              <a:buClr>
                <a:schemeClr val="dk1"/>
              </a:buClr>
              <a:buSzPts val="1000"/>
              <a:buFont typeface="Arial"/>
              <a:buNone/>
              <a:defRPr sz="1000" b="0" i="0" u="none" strike="noStrike" cap="none">
                <a:solidFill>
                  <a:schemeClr val="dk1"/>
                </a:solidFill>
                <a:latin typeface="Montserrat"/>
                <a:ea typeface="Montserrat"/>
                <a:cs typeface="Montserrat"/>
                <a:sym typeface="Montserrat"/>
              </a:defRPr>
            </a:lvl3pPr>
            <a:lvl4pPr marR="0" lvl="3"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Montserrat"/>
                <a:ea typeface="Montserrat"/>
                <a:cs typeface="Montserrat"/>
                <a:sym typeface="Montserrat"/>
              </a:defRPr>
            </a:lvl4pPr>
            <a:lvl5pPr marR="0" lvl="4"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Placeholder">
  <p:cSld name="3_Placeholder">
    <p:spTree>
      <p:nvGrpSpPr>
        <p:cNvPr id="1" name="Shape 17"/>
        <p:cNvGrpSpPr/>
        <p:nvPr/>
      </p:nvGrpSpPr>
      <p:grpSpPr>
        <a:xfrm>
          <a:off x="0" y="0"/>
          <a:ext cx="0" cy="0"/>
          <a:chOff x="0" y="0"/>
          <a:chExt cx="0" cy="0"/>
        </a:xfrm>
      </p:grpSpPr>
      <p:sp>
        <p:nvSpPr>
          <p:cNvPr id="18" name="Google Shape;18;p6"/>
          <p:cNvSpPr>
            <a:spLocks noGrp="1"/>
          </p:cNvSpPr>
          <p:nvPr>
            <p:ph type="pic" idx="2"/>
          </p:nvPr>
        </p:nvSpPr>
        <p:spPr>
          <a:xfrm>
            <a:off x="658247" y="2275655"/>
            <a:ext cx="2365200" cy="2374500"/>
          </a:xfrm>
          <a:prstGeom prst="rect">
            <a:avLst/>
          </a:prstGeom>
          <a:noFill/>
          <a:ln>
            <a:noFill/>
          </a:ln>
        </p:spPr>
        <p:txBody>
          <a:bodyPr spcFirstLastPara="1" wrap="square" lIns="34275" tIns="34275" rIns="34275" bIns="34275" anchor="t" anchorCtr="0">
            <a:noAutofit/>
          </a:bodyPr>
          <a:lstStyle>
            <a:lvl1pPr marR="0" lvl="0" algn="l" rtl="0">
              <a:lnSpc>
                <a:spcPct val="90000"/>
              </a:lnSpc>
              <a:spcBef>
                <a:spcPts val="700"/>
              </a:spcBef>
              <a:spcAft>
                <a:spcPts val="0"/>
              </a:spcAft>
              <a:buClr>
                <a:schemeClr val="dk1"/>
              </a:buClr>
              <a:buSzPts val="1000"/>
              <a:buFont typeface="Arial"/>
              <a:buNone/>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400"/>
              </a:spcBef>
              <a:spcAft>
                <a:spcPts val="0"/>
              </a:spcAft>
              <a:buClr>
                <a:schemeClr val="dk1"/>
              </a:buClr>
              <a:buSzPts val="1300"/>
              <a:buFont typeface="Arial"/>
              <a:buNone/>
              <a:defRPr sz="1300" b="0" i="0" u="none" strike="noStrike" cap="none">
                <a:solidFill>
                  <a:schemeClr val="dk1"/>
                </a:solidFill>
                <a:latin typeface="Montserrat"/>
                <a:ea typeface="Montserrat"/>
                <a:cs typeface="Montserrat"/>
                <a:sym typeface="Montserrat"/>
              </a:defRPr>
            </a:lvl2pPr>
            <a:lvl3pPr marR="0" lvl="2" algn="l" rtl="0">
              <a:lnSpc>
                <a:spcPct val="90000"/>
              </a:lnSpc>
              <a:spcBef>
                <a:spcPts val="400"/>
              </a:spcBef>
              <a:spcAft>
                <a:spcPts val="0"/>
              </a:spcAft>
              <a:buClr>
                <a:schemeClr val="dk1"/>
              </a:buClr>
              <a:buSzPts val="1000"/>
              <a:buFont typeface="Arial"/>
              <a:buNone/>
              <a:defRPr sz="1000" b="0" i="0" u="none" strike="noStrike" cap="none">
                <a:solidFill>
                  <a:schemeClr val="dk1"/>
                </a:solidFill>
                <a:latin typeface="Montserrat"/>
                <a:ea typeface="Montserrat"/>
                <a:cs typeface="Montserrat"/>
                <a:sym typeface="Montserrat"/>
              </a:defRPr>
            </a:lvl3pPr>
            <a:lvl4pPr marR="0" lvl="3"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Montserrat"/>
                <a:ea typeface="Montserrat"/>
                <a:cs typeface="Montserrat"/>
                <a:sym typeface="Montserrat"/>
              </a:defRPr>
            </a:lvl4pPr>
            <a:lvl5pPr marR="0" lvl="4"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9pPr>
          </a:lstStyle>
          <a:p>
            <a:endParaRPr/>
          </a:p>
        </p:txBody>
      </p:sp>
      <p:sp>
        <p:nvSpPr>
          <p:cNvPr id="19" name="Google Shape;19;p6"/>
          <p:cNvSpPr>
            <a:spLocks noGrp="1"/>
          </p:cNvSpPr>
          <p:nvPr>
            <p:ph type="pic" idx="3"/>
          </p:nvPr>
        </p:nvSpPr>
        <p:spPr>
          <a:xfrm>
            <a:off x="3404645" y="2275655"/>
            <a:ext cx="2365200" cy="2374500"/>
          </a:xfrm>
          <a:prstGeom prst="rect">
            <a:avLst/>
          </a:prstGeom>
          <a:noFill/>
          <a:ln>
            <a:noFill/>
          </a:ln>
        </p:spPr>
        <p:txBody>
          <a:bodyPr spcFirstLastPara="1" wrap="square" lIns="34275" tIns="34275" rIns="34275" bIns="34275" anchor="t" anchorCtr="0">
            <a:noAutofit/>
          </a:bodyPr>
          <a:lstStyle>
            <a:lvl1pPr marR="0" lvl="0" algn="l" rtl="0">
              <a:lnSpc>
                <a:spcPct val="90000"/>
              </a:lnSpc>
              <a:spcBef>
                <a:spcPts val="700"/>
              </a:spcBef>
              <a:spcAft>
                <a:spcPts val="0"/>
              </a:spcAft>
              <a:buClr>
                <a:schemeClr val="dk1"/>
              </a:buClr>
              <a:buSzPts val="1000"/>
              <a:buFont typeface="Arial"/>
              <a:buNone/>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400"/>
              </a:spcBef>
              <a:spcAft>
                <a:spcPts val="0"/>
              </a:spcAft>
              <a:buClr>
                <a:schemeClr val="dk1"/>
              </a:buClr>
              <a:buSzPts val="1300"/>
              <a:buFont typeface="Arial"/>
              <a:buNone/>
              <a:defRPr sz="1300" b="0" i="0" u="none" strike="noStrike" cap="none">
                <a:solidFill>
                  <a:schemeClr val="dk1"/>
                </a:solidFill>
                <a:latin typeface="Montserrat"/>
                <a:ea typeface="Montserrat"/>
                <a:cs typeface="Montserrat"/>
                <a:sym typeface="Montserrat"/>
              </a:defRPr>
            </a:lvl2pPr>
            <a:lvl3pPr marR="0" lvl="2" algn="l" rtl="0">
              <a:lnSpc>
                <a:spcPct val="90000"/>
              </a:lnSpc>
              <a:spcBef>
                <a:spcPts val="400"/>
              </a:spcBef>
              <a:spcAft>
                <a:spcPts val="0"/>
              </a:spcAft>
              <a:buClr>
                <a:schemeClr val="dk1"/>
              </a:buClr>
              <a:buSzPts val="1000"/>
              <a:buFont typeface="Arial"/>
              <a:buNone/>
              <a:defRPr sz="1000" b="0" i="0" u="none" strike="noStrike" cap="none">
                <a:solidFill>
                  <a:schemeClr val="dk1"/>
                </a:solidFill>
                <a:latin typeface="Montserrat"/>
                <a:ea typeface="Montserrat"/>
                <a:cs typeface="Montserrat"/>
                <a:sym typeface="Montserrat"/>
              </a:defRPr>
            </a:lvl3pPr>
            <a:lvl4pPr marR="0" lvl="3"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Montserrat"/>
                <a:ea typeface="Montserrat"/>
                <a:cs typeface="Montserrat"/>
                <a:sym typeface="Montserrat"/>
              </a:defRPr>
            </a:lvl4pPr>
            <a:lvl5pPr marR="0" lvl="4"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9pPr>
          </a:lstStyle>
          <a:p>
            <a:endParaRPr/>
          </a:p>
        </p:txBody>
      </p:sp>
      <p:sp>
        <p:nvSpPr>
          <p:cNvPr id="20" name="Google Shape;20;p6"/>
          <p:cNvSpPr>
            <a:spLocks noGrp="1"/>
          </p:cNvSpPr>
          <p:nvPr>
            <p:ph type="pic" idx="4"/>
          </p:nvPr>
        </p:nvSpPr>
        <p:spPr>
          <a:xfrm>
            <a:off x="6151042" y="2275655"/>
            <a:ext cx="2365200" cy="2374500"/>
          </a:xfrm>
          <a:prstGeom prst="rect">
            <a:avLst/>
          </a:prstGeom>
          <a:noFill/>
          <a:ln>
            <a:noFill/>
          </a:ln>
        </p:spPr>
        <p:txBody>
          <a:bodyPr spcFirstLastPara="1" wrap="square" lIns="34275" tIns="34275" rIns="34275" bIns="34275" anchor="t" anchorCtr="0">
            <a:noAutofit/>
          </a:bodyPr>
          <a:lstStyle>
            <a:lvl1pPr marR="0" lvl="0" algn="l" rtl="0">
              <a:lnSpc>
                <a:spcPct val="90000"/>
              </a:lnSpc>
              <a:spcBef>
                <a:spcPts val="700"/>
              </a:spcBef>
              <a:spcAft>
                <a:spcPts val="0"/>
              </a:spcAft>
              <a:buClr>
                <a:schemeClr val="dk1"/>
              </a:buClr>
              <a:buSzPts val="1000"/>
              <a:buFont typeface="Arial"/>
              <a:buNone/>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400"/>
              </a:spcBef>
              <a:spcAft>
                <a:spcPts val="0"/>
              </a:spcAft>
              <a:buClr>
                <a:schemeClr val="dk1"/>
              </a:buClr>
              <a:buSzPts val="1300"/>
              <a:buFont typeface="Arial"/>
              <a:buNone/>
              <a:defRPr sz="1300" b="0" i="0" u="none" strike="noStrike" cap="none">
                <a:solidFill>
                  <a:schemeClr val="dk1"/>
                </a:solidFill>
                <a:latin typeface="Montserrat"/>
                <a:ea typeface="Montserrat"/>
                <a:cs typeface="Montserrat"/>
                <a:sym typeface="Montserrat"/>
              </a:defRPr>
            </a:lvl2pPr>
            <a:lvl3pPr marR="0" lvl="2" algn="l" rtl="0">
              <a:lnSpc>
                <a:spcPct val="90000"/>
              </a:lnSpc>
              <a:spcBef>
                <a:spcPts val="400"/>
              </a:spcBef>
              <a:spcAft>
                <a:spcPts val="0"/>
              </a:spcAft>
              <a:buClr>
                <a:schemeClr val="dk1"/>
              </a:buClr>
              <a:buSzPts val="1000"/>
              <a:buFont typeface="Arial"/>
              <a:buNone/>
              <a:defRPr sz="1000" b="0" i="0" u="none" strike="noStrike" cap="none">
                <a:solidFill>
                  <a:schemeClr val="dk1"/>
                </a:solidFill>
                <a:latin typeface="Montserrat"/>
                <a:ea typeface="Montserrat"/>
                <a:cs typeface="Montserrat"/>
                <a:sym typeface="Montserrat"/>
              </a:defRPr>
            </a:lvl3pPr>
            <a:lvl4pPr marR="0" lvl="3"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Montserrat"/>
                <a:ea typeface="Montserrat"/>
                <a:cs typeface="Montserrat"/>
                <a:sym typeface="Montserrat"/>
              </a:defRPr>
            </a:lvl4pPr>
            <a:lvl5pPr marR="0" lvl="4"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Placeholder">
  <p:cSld name="1_Placeholder">
    <p:spTree>
      <p:nvGrpSpPr>
        <p:cNvPr id="1" name="Shape 21"/>
        <p:cNvGrpSpPr/>
        <p:nvPr/>
      </p:nvGrpSpPr>
      <p:grpSpPr>
        <a:xfrm>
          <a:off x="0" y="0"/>
          <a:ext cx="0" cy="0"/>
          <a:chOff x="0" y="0"/>
          <a:chExt cx="0" cy="0"/>
        </a:xfrm>
      </p:grpSpPr>
      <p:sp>
        <p:nvSpPr>
          <p:cNvPr id="22" name="Google Shape;22;p7"/>
          <p:cNvSpPr>
            <a:spLocks noGrp="1"/>
          </p:cNvSpPr>
          <p:nvPr>
            <p:ph type="pic" idx="2"/>
          </p:nvPr>
        </p:nvSpPr>
        <p:spPr>
          <a:xfrm>
            <a:off x="0" y="3095625"/>
            <a:ext cx="9144000" cy="2047800"/>
          </a:xfrm>
          <a:prstGeom prst="rect">
            <a:avLst/>
          </a:prstGeom>
          <a:noFill/>
          <a:ln>
            <a:noFill/>
          </a:ln>
        </p:spPr>
        <p:txBody>
          <a:bodyPr spcFirstLastPara="1" wrap="square" lIns="34275" tIns="34275" rIns="34275" bIns="34275" anchor="t" anchorCtr="0">
            <a:noAutofit/>
          </a:bodyPr>
          <a:lstStyle>
            <a:lvl1pPr marR="0" lvl="0" algn="l" rtl="0">
              <a:lnSpc>
                <a:spcPct val="90000"/>
              </a:lnSpc>
              <a:spcBef>
                <a:spcPts val="700"/>
              </a:spcBef>
              <a:spcAft>
                <a:spcPts val="0"/>
              </a:spcAft>
              <a:buClr>
                <a:schemeClr val="dk1"/>
              </a:buClr>
              <a:buSzPts val="1000"/>
              <a:buFont typeface="Arial"/>
              <a:buNone/>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400"/>
              </a:spcBef>
              <a:spcAft>
                <a:spcPts val="0"/>
              </a:spcAft>
              <a:buClr>
                <a:schemeClr val="dk1"/>
              </a:buClr>
              <a:buSzPts val="1300"/>
              <a:buFont typeface="Arial"/>
              <a:buNone/>
              <a:defRPr sz="1300" b="0" i="0" u="none" strike="noStrike" cap="none">
                <a:solidFill>
                  <a:schemeClr val="dk1"/>
                </a:solidFill>
                <a:latin typeface="Montserrat"/>
                <a:ea typeface="Montserrat"/>
                <a:cs typeface="Montserrat"/>
                <a:sym typeface="Montserrat"/>
              </a:defRPr>
            </a:lvl2pPr>
            <a:lvl3pPr marR="0" lvl="2" algn="l" rtl="0">
              <a:lnSpc>
                <a:spcPct val="90000"/>
              </a:lnSpc>
              <a:spcBef>
                <a:spcPts val="400"/>
              </a:spcBef>
              <a:spcAft>
                <a:spcPts val="0"/>
              </a:spcAft>
              <a:buClr>
                <a:schemeClr val="dk1"/>
              </a:buClr>
              <a:buSzPts val="1000"/>
              <a:buFont typeface="Arial"/>
              <a:buNone/>
              <a:defRPr sz="1000" b="0" i="0" u="none" strike="noStrike" cap="none">
                <a:solidFill>
                  <a:schemeClr val="dk1"/>
                </a:solidFill>
                <a:latin typeface="Montserrat"/>
                <a:ea typeface="Montserrat"/>
                <a:cs typeface="Montserrat"/>
                <a:sym typeface="Montserrat"/>
              </a:defRPr>
            </a:lvl3pPr>
            <a:lvl4pPr marR="0" lvl="3"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Montserrat"/>
                <a:ea typeface="Montserrat"/>
                <a:cs typeface="Montserrat"/>
                <a:sym typeface="Montserrat"/>
              </a:defRPr>
            </a:lvl4pPr>
            <a:lvl5pPr marR="0" lvl="4"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3"/>
        <p:cNvGrpSpPr/>
        <p:nvPr/>
      </p:nvGrpSpPr>
      <p:grpSpPr>
        <a:xfrm>
          <a:off x="0" y="0"/>
          <a:ext cx="0" cy="0"/>
          <a:chOff x="0" y="0"/>
          <a:chExt cx="0" cy="0"/>
        </a:xfrm>
      </p:grpSpPr>
      <p:sp>
        <p:nvSpPr>
          <p:cNvPr id="24" name="Google Shape;24;p8"/>
          <p:cNvSpPr txBox="1">
            <a:spLocks noGrp="1"/>
          </p:cNvSpPr>
          <p:nvPr>
            <p:ph type="ctrTitle"/>
          </p:nvPr>
        </p:nvSpPr>
        <p:spPr>
          <a:xfrm>
            <a:off x="645225" y="2762725"/>
            <a:ext cx="6736500" cy="1159800"/>
          </a:xfrm>
          <a:prstGeom prst="rect">
            <a:avLst/>
          </a:prstGeom>
        </p:spPr>
        <p:txBody>
          <a:bodyPr spcFirstLastPara="1" wrap="square" lIns="34275" tIns="34275" rIns="34275" bIns="34275" anchor="t" anchorCtr="0">
            <a:noAutofit/>
          </a:bodyPr>
          <a:lstStyle>
            <a:lvl1pPr lvl="0" rtl="0">
              <a:spcBef>
                <a:spcPts val="0"/>
              </a:spcBef>
              <a:spcAft>
                <a:spcPts val="0"/>
              </a:spcAft>
              <a:buClr>
                <a:schemeClr val="dk2"/>
              </a:buClr>
              <a:buSzPts val="4400"/>
              <a:buNone/>
              <a:defRPr sz="4400">
                <a:solidFill>
                  <a:schemeClr val="dk2"/>
                </a:solidFill>
              </a:defRPr>
            </a:lvl1pPr>
            <a:lvl2pPr lvl="1" rtl="0">
              <a:spcBef>
                <a:spcPts val="0"/>
              </a:spcBef>
              <a:spcAft>
                <a:spcPts val="0"/>
              </a:spcAft>
              <a:buClr>
                <a:schemeClr val="dk2"/>
              </a:buClr>
              <a:buSzPts val="4400"/>
              <a:buNone/>
              <a:defRPr sz="4400">
                <a:solidFill>
                  <a:schemeClr val="dk2"/>
                </a:solidFill>
              </a:defRPr>
            </a:lvl2pPr>
            <a:lvl3pPr lvl="2" rtl="0">
              <a:spcBef>
                <a:spcPts val="0"/>
              </a:spcBef>
              <a:spcAft>
                <a:spcPts val="0"/>
              </a:spcAft>
              <a:buClr>
                <a:schemeClr val="dk2"/>
              </a:buClr>
              <a:buSzPts val="4400"/>
              <a:buNone/>
              <a:defRPr sz="4400">
                <a:solidFill>
                  <a:schemeClr val="dk2"/>
                </a:solidFill>
              </a:defRPr>
            </a:lvl3pPr>
            <a:lvl4pPr lvl="3" rtl="0">
              <a:spcBef>
                <a:spcPts val="0"/>
              </a:spcBef>
              <a:spcAft>
                <a:spcPts val="0"/>
              </a:spcAft>
              <a:buClr>
                <a:schemeClr val="dk2"/>
              </a:buClr>
              <a:buSzPts val="4400"/>
              <a:buNone/>
              <a:defRPr sz="4400">
                <a:solidFill>
                  <a:schemeClr val="dk2"/>
                </a:solidFill>
              </a:defRPr>
            </a:lvl4pPr>
            <a:lvl5pPr lvl="4" rtl="0">
              <a:spcBef>
                <a:spcPts val="0"/>
              </a:spcBef>
              <a:spcAft>
                <a:spcPts val="0"/>
              </a:spcAft>
              <a:buClr>
                <a:schemeClr val="dk2"/>
              </a:buClr>
              <a:buSzPts val="4400"/>
              <a:buNone/>
              <a:defRPr sz="4400">
                <a:solidFill>
                  <a:schemeClr val="dk2"/>
                </a:solidFill>
              </a:defRPr>
            </a:lvl5pPr>
            <a:lvl6pPr lvl="5" rtl="0">
              <a:spcBef>
                <a:spcPts val="0"/>
              </a:spcBef>
              <a:spcAft>
                <a:spcPts val="0"/>
              </a:spcAft>
              <a:buClr>
                <a:schemeClr val="dk2"/>
              </a:buClr>
              <a:buSzPts val="4400"/>
              <a:buNone/>
              <a:defRPr sz="4400">
                <a:solidFill>
                  <a:schemeClr val="dk2"/>
                </a:solidFill>
              </a:defRPr>
            </a:lvl6pPr>
            <a:lvl7pPr lvl="6" rtl="0">
              <a:spcBef>
                <a:spcPts val="0"/>
              </a:spcBef>
              <a:spcAft>
                <a:spcPts val="0"/>
              </a:spcAft>
              <a:buClr>
                <a:schemeClr val="dk2"/>
              </a:buClr>
              <a:buSzPts val="4400"/>
              <a:buNone/>
              <a:defRPr sz="4400">
                <a:solidFill>
                  <a:schemeClr val="dk2"/>
                </a:solidFill>
              </a:defRPr>
            </a:lvl7pPr>
            <a:lvl8pPr lvl="7" rtl="0">
              <a:spcBef>
                <a:spcPts val="0"/>
              </a:spcBef>
              <a:spcAft>
                <a:spcPts val="0"/>
              </a:spcAft>
              <a:buClr>
                <a:schemeClr val="dk2"/>
              </a:buClr>
              <a:buSzPts val="4400"/>
              <a:buNone/>
              <a:defRPr sz="4400">
                <a:solidFill>
                  <a:schemeClr val="dk2"/>
                </a:solidFill>
              </a:defRPr>
            </a:lvl8pPr>
            <a:lvl9pPr lvl="8" rtl="0">
              <a:spcBef>
                <a:spcPts val="0"/>
              </a:spcBef>
              <a:spcAft>
                <a:spcPts val="0"/>
              </a:spcAft>
              <a:buClr>
                <a:schemeClr val="dk2"/>
              </a:buClr>
              <a:buSzPts val="4400"/>
              <a:buNone/>
              <a:defRPr sz="4400">
                <a:solidFill>
                  <a:schemeClr val="dk2"/>
                </a:solidFill>
              </a:defRPr>
            </a:lvl9pPr>
          </a:lstStyle>
          <a:p>
            <a:endParaRPr/>
          </a:p>
        </p:txBody>
      </p:sp>
      <p:sp>
        <p:nvSpPr>
          <p:cNvPr id="25" name="Google Shape;25;p8"/>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8"/>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8"/>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8"/>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9"/>
        <p:cNvGrpSpPr/>
        <p:nvPr/>
      </p:nvGrpSpPr>
      <p:grpSpPr>
        <a:xfrm>
          <a:off x="0" y="0"/>
          <a:ext cx="0" cy="0"/>
          <a:chOff x="0" y="0"/>
          <a:chExt cx="0" cy="0"/>
        </a:xfrm>
      </p:grpSpPr>
      <p:sp>
        <p:nvSpPr>
          <p:cNvPr id="30" name="Google Shape;30;p9"/>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9"/>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9"/>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893700" y="358388"/>
            <a:ext cx="6462600" cy="857400"/>
          </a:xfrm>
          <a:prstGeom prst="rect">
            <a:avLst/>
          </a:prstGeom>
        </p:spPr>
        <p:txBody>
          <a:bodyPr spcFirstLastPara="1" wrap="square" lIns="34275" tIns="34275" rIns="34275" bIns="34275" anchor="ctr" anchorCtr="0">
            <a:noAutofit/>
          </a:bodyPr>
          <a:lstStyle>
            <a:lvl1pPr lvl="0" rtl="0">
              <a:spcBef>
                <a:spcPts val="0"/>
              </a:spcBef>
              <a:spcAft>
                <a:spcPts val="0"/>
              </a:spcAft>
              <a:buSzPts val="25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35" name="Google Shape;35;p9"/>
          <p:cNvSpPr txBox="1">
            <a:spLocks noGrp="1"/>
          </p:cNvSpPr>
          <p:nvPr>
            <p:ph type="body" idx="1"/>
          </p:nvPr>
        </p:nvSpPr>
        <p:spPr>
          <a:xfrm>
            <a:off x="893625" y="1200150"/>
            <a:ext cx="3136800" cy="3725700"/>
          </a:xfrm>
          <a:prstGeom prst="rect">
            <a:avLst/>
          </a:prstGeom>
        </p:spPr>
        <p:txBody>
          <a:bodyPr spcFirstLastPara="1" wrap="square" lIns="34275" tIns="34275" rIns="34275" bIns="34275" anchor="t" anchorCtr="0">
            <a:noAutofit/>
          </a:bodyPr>
          <a:lstStyle>
            <a:lvl1pPr marL="457200" lvl="0" indent="-228600" rtl="0">
              <a:spcBef>
                <a:spcPts val="700"/>
              </a:spcBef>
              <a:spcAft>
                <a:spcPts val="0"/>
              </a:spcAft>
              <a:buSzPts val="2000"/>
              <a:buNone/>
              <a:defRPr sz="2000"/>
            </a:lvl1pPr>
            <a:lvl2pPr marL="914400" lvl="1" indent="-228600" rtl="0">
              <a:spcBef>
                <a:spcPts val="400"/>
              </a:spcBef>
              <a:spcAft>
                <a:spcPts val="0"/>
              </a:spcAft>
              <a:buSzPts val="2000"/>
              <a:buNone/>
              <a:defRPr sz="2000"/>
            </a:lvl2pPr>
            <a:lvl3pPr marL="1371600" lvl="2" indent="-228600" rtl="0">
              <a:spcBef>
                <a:spcPts val="400"/>
              </a:spcBef>
              <a:spcAft>
                <a:spcPts val="0"/>
              </a:spcAft>
              <a:buSzPts val="2000"/>
              <a:buNone/>
              <a:defRPr sz="2000"/>
            </a:lvl3pPr>
            <a:lvl4pPr marL="1828800" lvl="3" indent="-228600" rtl="0">
              <a:spcBef>
                <a:spcPts val="400"/>
              </a:spcBef>
              <a:spcAft>
                <a:spcPts val="0"/>
              </a:spcAft>
              <a:buSzPts val="2000"/>
              <a:buNone/>
              <a:defRPr sz="2000"/>
            </a:lvl4pPr>
            <a:lvl5pPr marL="2286000" lvl="4" indent="-228600" rtl="0">
              <a:spcBef>
                <a:spcPts val="400"/>
              </a:spcBef>
              <a:spcAft>
                <a:spcPts val="0"/>
              </a:spcAft>
              <a:buSzPts val="2000"/>
              <a:buNone/>
              <a:defRPr sz="2000"/>
            </a:lvl5pPr>
            <a:lvl6pPr marL="2743200" lvl="5" indent="-355600" rtl="0">
              <a:spcBef>
                <a:spcPts val="400"/>
              </a:spcBef>
              <a:spcAft>
                <a:spcPts val="0"/>
              </a:spcAft>
              <a:buSzPts val="2000"/>
              <a:buChar char="•"/>
              <a:defRPr sz="2000"/>
            </a:lvl6pPr>
            <a:lvl7pPr marL="3200400" lvl="6" indent="-355600" rtl="0">
              <a:spcBef>
                <a:spcPts val="400"/>
              </a:spcBef>
              <a:spcAft>
                <a:spcPts val="0"/>
              </a:spcAft>
              <a:buSzPts val="2000"/>
              <a:buChar char="•"/>
              <a:defRPr sz="2000"/>
            </a:lvl7pPr>
            <a:lvl8pPr marL="3657600" lvl="7" indent="-355600" rtl="0">
              <a:spcBef>
                <a:spcPts val="400"/>
              </a:spcBef>
              <a:spcAft>
                <a:spcPts val="0"/>
              </a:spcAft>
              <a:buSzPts val="2000"/>
              <a:buChar char="•"/>
              <a:defRPr sz="2000"/>
            </a:lvl8pPr>
            <a:lvl9pPr marL="4114800" lvl="8" indent="-355600" rtl="0">
              <a:spcBef>
                <a:spcPts val="400"/>
              </a:spcBef>
              <a:spcAft>
                <a:spcPts val="0"/>
              </a:spcAft>
              <a:buSzPts val="2000"/>
              <a:buChar char="•"/>
              <a:defRPr sz="2000"/>
            </a:lvl9pPr>
          </a:lstStyle>
          <a:p>
            <a:endParaRPr/>
          </a:p>
        </p:txBody>
      </p:sp>
      <p:sp>
        <p:nvSpPr>
          <p:cNvPr id="36" name="Google Shape;36;p9"/>
          <p:cNvSpPr txBox="1">
            <a:spLocks noGrp="1"/>
          </p:cNvSpPr>
          <p:nvPr>
            <p:ph type="body" idx="2"/>
          </p:nvPr>
        </p:nvSpPr>
        <p:spPr>
          <a:xfrm>
            <a:off x="4219456" y="1200150"/>
            <a:ext cx="3136800" cy="3725700"/>
          </a:xfrm>
          <a:prstGeom prst="rect">
            <a:avLst/>
          </a:prstGeom>
        </p:spPr>
        <p:txBody>
          <a:bodyPr spcFirstLastPara="1" wrap="square" lIns="34275" tIns="34275" rIns="34275" bIns="34275" anchor="t" anchorCtr="0">
            <a:noAutofit/>
          </a:bodyPr>
          <a:lstStyle>
            <a:lvl1pPr marL="457200" lvl="0" indent="-228600" rtl="0">
              <a:spcBef>
                <a:spcPts val="700"/>
              </a:spcBef>
              <a:spcAft>
                <a:spcPts val="0"/>
              </a:spcAft>
              <a:buSzPts val="2000"/>
              <a:buNone/>
              <a:defRPr sz="2000"/>
            </a:lvl1pPr>
            <a:lvl2pPr marL="914400" lvl="1" indent="-228600" rtl="0">
              <a:spcBef>
                <a:spcPts val="400"/>
              </a:spcBef>
              <a:spcAft>
                <a:spcPts val="0"/>
              </a:spcAft>
              <a:buSzPts val="2000"/>
              <a:buNone/>
              <a:defRPr sz="2000"/>
            </a:lvl2pPr>
            <a:lvl3pPr marL="1371600" lvl="2" indent="-228600" rtl="0">
              <a:spcBef>
                <a:spcPts val="400"/>
              </a:spcBef>
              <a:spcAft>
                <a:spcPts val="0"/>
              </a:spcAft>
              <a:buSzPts val="2000"/>
              <a:buNone/>
              <a:defRPr sz="2000"/>
            </a:lvl3pPr>
            <a:lvl4pPr marL="1828800" lvl="3" indent="-228600" rtl="0">
              <a:spcBef>
                <a:spcPts val="400"/>
              </a:spcBef>
              <a:spcAft>
                <a:spcPts val="0"/>
              </a:spcAft>
              <a:buSzPts val="2000"/>
              <a:buNone/>
              <a:defRPr sz="2000"/>
            </a:lvl4pPr>
            <a:lvl5pPr marL="2286000" lvl="4" indent="-228600" rtl="0">
              <a:spcBef>
                <a:spcPts val="400"/>
              </a:spcBef>
              <a:spcAft>
                <a:spcPts val="0"/>
              </a:spcAft>
              <a:buSzPts val="2000"/>
              <a:buNone/>
              <a:defRPr sz="2000"/>
            </a:lvl5pPr>
            <a:lvl6pPr marL="2743200" lvl="5" indent="-355600" rtl="0">
              <a:spcBef>
                <a:spcPts val="400"/>
              </a:spcBef>
              <a:spcAft>
                <a:spcPts val="0"/>
              </a:spcAft>
              <a:buSzPts val="2000"/>
              <a:buChar char="•"/>
              <a:defRPr sz="2000"/>
            </a:lvl6pPr>
            <a:lvl7pPr marL="3200400" lvl="6" indent="-355600" rtl="0">
              <a:spcBef>
                <a:spcPts val="400"/>
              </a:spcBef>
              <a:spcAft>
                <a:spcPts val="0"/>
              </a:spcAft>
              <a:buSzPts val="2000"/>
              <a:buChar char="•"/>
              <a:defRPr sz="2000"/>
            </a:lvl7pPr>
            <a:lvl8pPr marL="3657600" lvl="7" indent="-355600" rtl="0">
              <a:spcBef>
                <a:spcPts val="400"/>
              </a:spcBef>
              <a:spcAft>
                <a:spcPts val="0"/>
              </a:spcAft>
              <a:buSzPts val="2000"/>
              <a:buChar char="•"/>
              <a:defRPr sz="2000"/>
            </a:lvl8pPr>
            <a:lvl9pPr marL="4114800" lvl="8" indent="-355600" rtl="0">
              <a:spcBef>
                <a:spcPts val="400"/>
              </a:spcBef>
              <a:spcAft>
                <a:spcPts val="0"/>
              </a:spcAft>
              <a:buSzPts val="2000"/>
              <a:buChar char="•"/>
              <a:defRPr sz="2000"/>
            </a:lvl9pPr>
          </a:lstStyle>
          <a:p>
            <a:endParaRPr/>
          </a:p>
        </p:txBody>
      </p:sp>
      <p:sp>
        <p:nvSpPr>
          <p:cNvPr id="37" name="Google Shape;37;p9"/>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8"/>
        <p:cNvGrpSpPr/>
        <p:nvPr/>
      </p:nvGrpSpPr>
      <p:grpSpPr>
        <a:xfrm>
          <a:off x="0" y="0"/>
          <a:ext cx="0" cy="0"/>
          <a:chOff x="0" y="0"/>
          <a:chExt cx="0" cy="0"/>
        </a:xfrm>
      </p:grpSpPr>
      <p:sp>
        <p:nvSpPr>
          <p:cNvPr id="39" name="Google Shape;39;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0"/>
          <p:cNvSpPr txBox="1">
            <a:spLocks noGrp="1"/>
          </p:cNvSpPr>
          <p:nvPr>
            <p:ph type="title"/>
          </p:nvPr>
        </p:nvSpPr>
        <p:spPr>
          <a:xfrm>
            <a:off x="893700" y="358388"/>
            <a:ext cx="6462600" cy="857400"/>
          </a:xfrm>
          <a:prstGeom prst="rect">
            <a:avLst/>
          </a:prstGeom>
        </p:spPr>
        <p:txBody>
          <a:bodyPr spcFirstLastPara="1" wrap="square" lIns="34275" tIns="34275" rIns="34275" bIns="34275" anchor="ctr" anchorCtr="0">
            <a:noAutofit/>
          </a:bodyPr>
          <a:lstStyle>
            <a:lvl1pPr lvl="0" rtl="0">
              <a:spcBef>
                <a:spcPts val="0"/>
              </a:spcBef>
              <a:spcAft>
                <a:spcPts val="0"/>
              </a:spcAft>
              <a:buSzPts val="25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44" name="Google Shape;44;p10"/>
          <p:cNvSpPr txBox="1">
            <a:spLocks noGrp="1"/>
          </p:cNvSpPr>
          <p:nvPr>
            <p:ph type="body" idx="1"/>
          </p:nvPr>
        </p:nvSpPr>
        <p:spPr>
          <a:xfrm>
            <a:off x="893700" y="1200150"/>
            <a:ext cx="2371200" cy="3725700"/>
          </a:xfrm>
          <a:prstGeom prst="rect">
            <a:avLst/>
          </a:prstGeom>
        </p:spPr>
        <p:txBody>
          <a:bodyPr spcFirstLastPara="1" wrap="square" lIns="34275" tIns="34275" rIns="34275" bIns="34275" anchor="t" anchorCtr="0">
            <a:noAutofit/>
          </a:bodyPr>
          <a:lstStyle>
            <a:lvl1pPr marL="457200" lvl="0" indent="-228600" rtl="0">
              <a:spcBef>
                <a:spcPts val="700"/>
              </a:spcBef>
              <a:spcAft>
                <a:spcPts val="0"/>
              </a:spcAft>
              <a:buSzPts val="1400"/>
              <a:buNone/>
              <a:defRPr sz="1400"/>
            </a:lvl1pPr>
            <a:lvl2pPr marL="914400" lvl="1" indent="-228600" rtl="0">
              <a:spcBef>
                <a:spcPts val="400"/>
              </a:spcBef>
              <a:spcAft>
                <a:spcPts val="0"/>
              </a:spcAft>
              <a:buSzPts val="1400"/>
              <a:buNone/>
              <a:defRPr sz="1400"/>
            </a:lvl2pPr>
            <a:lvl3pPr marL="1371600" lvl="2" indent="-228600" rtl="0">
              <a:spcBef>
                <a:spcPts val="400"/>
              </a:spcBef>
              <a:spcAft>
                <a:spcPts val="0"/>
              </a:spcAft>
              <a:buSzPts val="1400"/>
              <a:buNone/>
              <a:defRPr sz="1400"/>
            </a:lvl3pPr>
            <a:lvl4pPr marL="1828800" lvl="3" indent="-228600" rtl="0">
              <a:spcBef>
                <a:spcPts val="400"/>
              </a:spcBef>
              <a:spcAft>
                <a:spcPts val="0"/>
              </a:spcAft>
              <a:buSzPts val="1400"/>
              <a:buNone/>
              <a:defRPr sz="1400"/>
            </a:lvl4pPr>
            <a:lvl5pPr marL="2286000" lvl="4" indent="-228600" rtl="0">
              <a:spcBef>
                <a:spcPts val="400"/>
              </a:spcBef>
              <a:spcAft>
                <a:spcPts val="0"/>
              </a:spcAft>
              <a:buSzPts val="1400"/>
              <a:buNone/>
              <a:defRPr sz="1400"/>
            </a:lvl5pPr>
            <a:lvl6pPr marL="2743200" lvl="5" indent="-317500" rtl="0">
              <a:spcBef>
                <a:spcPts val="400"/>
              </a:spcBef>
              <a:spcAft>
                <a:spcPts val="0"/>
              </a:spcAft>
              <a:buSzPts val="1400"/>
              <a:buChar char="•"/>
              <a:defRPr sz="1400"/>
            </a:lvl6pPr>
            <a:lvl7pPr marL="3200400" lvl="6" indent="-317500" rtl="0">
              <a:spcBef>
                <a:spcPts val="400"/>
              </a:spcBef>
              <a:spcAft>
                <a:spcPts val="0"/>
              </a:spcAft>
              <a:buSzPts val="1400"/>
              <a:buChar char="•"/>
              <a:defRPr sz="1400"/>
            </a:lvl7pPr>
            <a:lvl8pPr marL="3657600" lvl="7" indent="-317500" rtl="0">
              <a:spcBef>
                <a:spcPts val="400"/>
              </a:spcBef>
              <a:spcAft>
                <a:spcPts val="0"/>
              </a:spcAft>
              <a:buSzPts val="1400"/>
              <a:buChar char="•"/>
              <a:defRPr sz="1400"/>
            </a:lvl8pPr>
            <a:lvl9pPr marL="4114800" lvl="8" indent="-317500" rtl="0">
              <a:spcBef>
                <a:spcPts val="400"/>
              </a:spcBef>
              <a:spcAft>
                <a:spcPts val="0"/>
              </a:spcAft>
              <a:buSzPts val="1400"/>
              <a:buChar char="•"/>
              <a:defRPr sz="1400"/>
            </a:lvl9pPr>
          </a:lstStyle>
          <a:p>
            <a:endParaRPr/>
          </a:p>
        </p:txBody>
      </p:sp>
      <p:sp>
        <p:nvSpPr>
          <p:cNvPr id="45" name="Google Shape;45;p10"/>
          <p:cNvSpPr txBox="1">
            <a:spLocks noGrp="1"/>
          </p:cNvSpPr>
          <p:nvPr>
            <p:ph type="body" idx="2"/>
          </p:nvPr>
        </p:nvSpPr>
        <p:spPr>
          <a:xfrm>
            <a:off x="3386404" y="1200150"/>
            <a:ext cx="2371200" cy="3725700"/>
          </a:xfrm>
          <a:prstGeom prst="rect">
            <a:avLst/>
          </a:prstGeom>
        </p:spPr>
        <p:txBody>
          <a:bodyPr spcFirstLastPara="1" wrap="square" lIns="34275" tIns="34275" rIns="34275" bIns="34275" anchor="t" anchorCtr="0">
            <a:noAutofit/>
          </a:bodyPr>
          <a:lstStyle>
            <a:lvl1pPr marL="457200" lvl="0" indent="-228600" rtl="0">
              <a:spcBef>
                <a:spcPts val="700"/>
              </a:spcBef>
              <a:spcAft>
                <a:spcPts val="0"/>
              </a:spcAft>
              <a:buSzPts val="1400"/>
              <a:buNone/>
              <a:defRPr sz="1400"/>
            </a:lvl1pPr>
            <a:lvl2pPr marL="914400" lvl="1" indent="-228600" rtl="0">
              <a:spcBef>
                <a:spcPts val="400"/>
              </a:spcBef>
              <a:spcAft>
                <a:spcPts val="0"/>
              </a:spcAft>
              <a:buSzPts val="1400"/>
              <a:buNone/>
              <a:defRPr sz="1400"/>
            </a:lvl2pPr>
            <a:lvl3pPr marL="1371600" lvl="2" indent="-228600" rtl="0">
              <a:spcBef>
                <a:spcPts val="400"/>
              </a:spcBef>
              <a:spcAft>
                <a:spcPts val="0"/>
              </a:spcAft>
              <a:buSzPts val="1400"/>
              <a:buNone/>
              <a:defRPr sz="1400"/>
            </a:lvl3pPr>
            <a:lvl4pPr marL="1828800" lvl="3" indent="-228600" rtl="0">
              <a:spcBef>
                <a:spcPts val="400"/>
              </a:spcBef>
              <a:spcAft>
                <a:spcPts val="0"/>
              </a:spcAft>
              <a:buSzPts val="1400"/>
              <a:buNone/>
              <a:defRPr sz="1400"/>
            </a:lvl4pPr>
            <a:lvl5pPr marL="2286000" lvl="4" indent="-228600" rtl="0">
              <a:spcBef>
                <a:spcPts val="400"/>
              </a:spcBef>
              <a:spcAft>
                <a:spcPts val="0"/>
              </a:spcAft>
              <a:buSzPts val="1400"/>
              <a:buNone/>
              <a:defRPr sz="1400"/>
            </a:lvl5pPr>
            <a:lvl6pPr marL="2743200" lvl="5" indent="-317500" rtl="0">
              <a:spcBef>
                <a:spcPts val="400"/>
              </a:spcBef>
              <a:spcAft>
                <a:spcPts val="0"/>
              </a:spcAft>
              <a:buSzPts val="1400"/>
              <a:buChar char="•"/>
              <a:defRPr sz="1400"/>
            </a:lvl6pPr>
            <a:lvl7pPr marL="3200400" lvl="6" indent="-317500" rtl="0">
              <a:spcBef>
                <a:spcPts val="400"/>
              </a:spcBef>
              <a:spcAft>
                <a:spcPts val="0"/>
              </a:spcAft>
              <a:buSzPts val="1400"/>
              <a:buChar char="•"/>
              <a:defRPr sz="1400"/>
            </a:lvl7pPr>
            <a:lvl8pPr marL="3657600" lvl="7" indent="-317500" rtl="0">
              <a:spcBef>
                <a:spcPts val="400"/>
              </a:spcBef>
              <a:spcAft>
                <a:spcPts val="0"/>
              </a:spcAft>
              <a:buSzPts val="1400"/>
              <a:buChar char="•"/>
              <a:defRPr sz="1400"/>
            </a:lvl8pPr>
            <a:lvl9pPr marL="4114800" lvl="8" indent="-317500" rtl="0">
              <a:spcBef>
                <a:spcPts val="400"/>
              </a:spcBef>
              <a:spcAft>
                <a:spcPts val="0"/>
              </a:spcAft>
              <a:buSzPts val="1400"/>
              <a:buChar char="•"/>
              <a:defRPr sz="1400"/>
            </a:lvl9pPr>
          </a:lstStyle>
          <a:p>
            <a:endParaRPr/>
          </a:p>
        </p:txBody>
      </p:sp>
      <p:sp>
        <p:nvSpPr>
          <p:cNvPr id="46" name="Google Shape;46;p10"/>
          <p:cNvSpPr txBox="1">
            <a:spLocks noGrp="1"/>
          </p:cNvSpPr>
          <p:nvPr>
            <p:ph type="body" idx="3"/>
          </p:nvPr>
        </p:nvSpPr>
        <p:spPr>
          <a:xfrm>
            <a:off x="5879107" y="1200150"/>
            <a:ext cx="2371200" cy="3725700"/>
          </a:xfrm>
          <a:prstGeom prst="rect">
            <a:avLst/>
          </a:prstGeom>
        </p:spPr>
        <p:txBody>
          <a:bodyPr spcFirstLastPara="1" wrap="square" lIns="34275" tIns="34275" rIns="34275" bIns="34275" anchor="t" anchorCtr="0">
            <a:noAutofit/>
          </a:bodyPr>
          <a:lstStyle>
            <a:lvl1pPr marL="457200" lvl="0" indent="-228600" rtl="0">
              <a:spcBef>
                <a:spcPts val="700"/>
              </a:spcBef>
              <a:spcAft>
                <a:spcPts val="0"/>
              </a:spcAft>
              <a:buSzPts val="1400"/>
              <a:buNone/>
              <a:defRPr sz="1400"/>
            </a:lvl1pPr>
            <a:lvl2pPr marL="914400" lvl="1" indent="-228600" rtl="0">
              <a:spcBef>
                <a:spcPts val="400"/>
              </a:spcBef>
              <a:spcAft>
                <a:spcPts val="0"/>
              </a:spcAft>
              <a:buSzPts val="1400"/>
              <a:buNone/>
              <a:defRPr sz="1400"/>
            </a:lvl2pPr>
            <a:lvl3pPr marL="1371600" lvl="2" indent="-228600" rtl="0">
              <a:spcBef>
                <a:spcPts val="400"/>
              </a:spcBef>
              <a:spcAft>
                <a:spcPts val="0"/>
              </a:spcAft>
              <a:buSzPts val="1400"/>
              <a:buNone/>
              <a:defRPr sz="1400"/>
            </a:lvl3pPr>
            <a:lvl4pPr marL="1828800" lvl="3" indent="-228600" rtl="0">
              <a:spcBef>
                <a:spcPts val="400"/>
              </a:spcBef>
              <a:spcAft>
                <a:spcPts val="0"/>
              </a:spcAft>
              <a:buSzPts val="1400"/>
              <a:buNone/>
              <a:defRPr sz="1400"/>
            </a:lvl4pPr>
            <a:lvl5pPr marL="2286000" lvl="4" indent="-228600" rtl="0">
              <a:spcBef>
                <a:spcPts val="400"/>
              </a:spcBef>
              <a:spcAft>
                <a:spcPts val="0"/>
              </a:spcAft>
              <a:buSzPts val="1400"/>
              <a:buNone/>
              <a:defRPr sz="1400"/>
            </a:lvl5pPr>
            <a:lvl6pPr marL="2743200" lvl="5" indent="-317500" rtl="0">
              <a:spcBef>
                <a:spcPts val="400"/>
              </a:spcBef>
              <a:spcAft>
                <a:spcPts val="0"/>
              </a:spcAft>
              <a:buSzPts val="1400"/>
              <a:buChar char="•"/>
              <a:defRPr sz="1400"/>
            </a:lvl6pPr>
            <a:lvl7pPr marL="3200400" lvl="6" indent="-317500" rtl="0">
              <a:spcBef>
                <a:spcPts val="400"/>
              </a:spcBef>
              <a:spcAft>
                <a:spcPts val="0"/>
              </a:spcAft>
              <a:buSzPts val="1400"/>
              <a:buChar char="•"/>
              <a:defRPr sz="1400"/>
            </a:lvl7pPr>
            <a:lvl8pPr marL="3657600" lvl="7" indent="-317500" rtl="0">
              <a:spcBef>
                <a:spcPts val="400"/>
              </a:spcBef>
              <a:spcAft>
                <a:spcPts val="0"/>
              </a:spcAft>
              <a:buSzPts val="1400"/>
              <a:buChar char="•"/>
              <a:defRPr sz="1400"/>
            </a:lvl8pPr>
            <a:lvl9pPr marL="4114800" lvl="8" indent="-317500" rtl="0">
              <a:spcBef>
                <a:spcPts val="400"/>
              </a:spcBef>
              <a:spcAft>
                <a:spcPts val="0"/>
              </a:spcAft>
              <a:buSzPts val="1400"/>
              <a:buChar char="•"/>
              <a:defRPr sz="1400"/>
            </a:lvl9pPr>
          </a:lstStyle>
          <a:p>
            <a:endParaRPr/>
          </a:p>
        </p:txBody>
      </p:sp>
      <p:sp>
        <p:nvSpPr>
          <p:cNvPr id="47" name="Google Shape;47;p10"/>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34275" tIns="34275" rIns="34275" bIns="34275" anchor="ctr" anchorCtr="0">
            <a:noAutofit/>
          </a:bodyPr>
          <a:lstStyle>
            <a:lvl1pPr marR="0" lvl="0" algn="l" rtl="0">
              <a:lnSpc>
                <a:spcPct val="90000"/>
              </a:lnSpc>
              <a:spcBef>
                <a:spcPts val="0"/>
              </a:spcBef>
              <a:spcAft>
                <a:spcPts val="0"/>
              </a:spcAft>
              <a:buClr>
                <a:schemeClr val="dk1"/>
              </a:buClr>
              <a:buSzPts val="2500"/>
              <a:buFont typeface="Montserrat"/>
              <a:buNone/>
              <a:defRPr sz="2500" b="0" i="0" u="none" strike="noStrike" cap="none">
                <a:solidFill>
                  <a:schemeClr val="dk1"/>
                </a:solidFill>
                <a:latin typeface="Montserrat"/>
                <a:ea typeface="Montserrat"/>
                <a:cs typeface="Montserrat"/>
                <a:sym typeface="Montserrat"/>
              </a:defRPr>
            </a:lvl1pPr>
            <a:lvl2pPr lvl="1">
              <a:spcBef>
                <a:spcPts val="0"/>
              </a:spcBef>
              <a:spcAft>
                <a:spcPts val="0"/>
              </a:spcAft>
              <a:buSzPts val="700"/>
              <a:buFont typeface="Arial"/>
              <a:buNone/>
              <a:defRPr sz="700"/>
            </a:lvl2pPr>
            <a:lvl3pPr lvl="2">
              <a:spcBef>
                <a:spcPts val="0"/>
              </a:spcBef>
              <a:spcAft>
                <a:spcPts val="0"/>
              </a:spcAft>
              <a:buSzPts val="700"/>
              <a:buFont typeface="Arial"/>
              <a:buNone/>
              <a:defRPr sz="700"/>
            </a:lvl3pPr>
            <a:lvl4pPr lvl="3">
              <a:spcBef>
                <a:spcPts val="0"/>
              </a:spcBef>
              <a:spcAft>
                <a:spcPts val="0"/>
              </a:spcAft>
              <a:buSzPts val="700"/>
              <a:buFont typeface="Arial"/>
              <a:buNone/>
              <a:defRPr sz="700"/>
            </a:lvl4pPr>
            <a:lvl5pPr lvl="4">
              <a:spcBef>
                <a:spcPts val="0"/>
              </a:spcBef>
              <a:spcAft>
                <a:spcPts val="0"/>
              </a:spcAft>
              <a:buSzPts val="700"/>
              <a:buFont typeface="Arial"/>
              <a:buNone/>
              <a:defRPr sz="700"/>
            </a:lvl5pPr>
            <a:lvl6pPr lvl="5">
              <a:spcBef>
                <a:spcPts val="0"/>
              </a:spcBef>
              <a:spcAft>
                <a:spcPts val="0"/>
              </a:spcAft>
              <a:buSzPts val="700"/>
              <a:buFont typeface="Arial"/>
              <a:buNone/>
              <a:defRPr sz="700"/>
            </a:lvl6pPr>
            <a:lvl7pPr lvl="6">
              <a:spcBef>
                <a:spcPts val="0"/>
              </a:spcBef>
              <a:spcAft>
                <a:spcPts val="0"/>
              </a:spcAft>
              <a:buSzPts val="700"/>
              <a:buFont typeface="Arial"/>
              <a:buNone/>
              <a:defRPr sz="700"/>
            </a:lvl7pPr>
            <a:lvl8pPr lvl="7">
              <a:spcBef>
                <a:spcPts val="0"/>
              </a:spcBef>
              <a:spcAft>
                <a:spcPts val="0"/>
              </a:spcAft>
              <a:buSzPts val="700"/>
              <a:buFont typeface="Arial"/>
              <a:buNone/>
              <a:defRPr sz="700"/>
            </a:lvl8pPr>
            <a:lvl9pPr lvl="8">
              <a:spcBef>
                <a:spcPts val="0"/>
              </a:spcBef>
              <a:spcAft>
                <a:spcPts val="0"/>
              </a:spcAft>
              <a:buSzPts val="700"/>
              <a:buFont typeface="Arial"/>
              <a:buNone/>
              <a:defRPr sz="7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90000"/>
              </a:lnSpc>
              <a:spcBef>
                <a:spcPts val="7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1pPr>
            <a:lvl2pPr marL="914400" marR="0" lvl="1" indent="-228600" algn="l" rtl="0">
              <a:lnSpc>
                <a:spcPct val="90000"/>
              </a:lnSpc>
              <a:spcBef>
                <a:spcPts val="400"/>
              </a:spcBef>
              <a:spcAft>
                <a:spcPts val="0"/>
              </a:spcAft>
              <a:buClr>
                <a:schemeClr val="dk1"/>
              </a:buClr>
              <a:buSzPts val="1300"/>
              <a:buFont typeface="Arial"/>
              <a:buNone/>
              <a:defRPr sz="1300" b="0" i="0" u="none" strike="noStrike" cap="none">
                <a:solidFill>
                  <a:schemeClr val="dk1"/>
                </a:solidFill>
                <a:latin typeface="Montserrat"/>
                <a:ea typeface="Montserrat"/>
                <a:cs typeface="Montserrat"/>
                <a:sym typeface="Montserrat"/>
              </a:defRPr>
            </a:lvl2pPr>
            <a:lvl3pPr marL="1371600" marR="0" lvl="2" indent="-228600" algn="l" rtl="0">
              <a:lnSpc>
                <a:spcPct val="90000"/>
              </a:lnSpc>
              <a:spcBef>
                <a:spcPts val="400"/>
              </a:spcBef>
              <a:spcAft>
                <a:spcPts val="0"/>
              </a:spcAft>
              <a:buClr>
                <a:schemeClr val="dk1"/>
              </a:buClr>
              <a:buSzPts val="1000"/>
              <a:buFont typeface="Arial"/>
              <a:buNone/>
              <a:defRPr sz="1000" b="0" i="0" u="none" strike="noStrike" cap="none">
                <a:solidFill>
                  <a:schemeClr val="dk1"/>
                </a:solidFill>
                <a:latin typeface="Montserrat"/>
                <a:ea typeface="Montserrat"/>
                <a:cs typeface="Montserrat"/>
                <a:sym typeface="Montserrat"/>
              </a:defRPr>
            </a:lvl3pPr>
            <a:lvl4pPr marL="1828800" marR="0" lvl="3"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Montserrat"/>
                <a:ea typeface="Montserrat"/>
                <a:cs typeface="Montserrat"/>
                <a:sym typeface="Montserrat"/>
              </a:defRPr>
            </a:lvl4pPr>
            <a:lvl5pPr marL="2286000" marR="0" lvl="4"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Montserrat"/>
                <a:ea typeface="Montserrat"/>
                <a:cs typeface="Montserrat"/>
                <a:sym typeface="Montserrat"/>
              </a:defRPr>
            </a:lvl5pPr>
            <a:lvl6pPr marL="2743200" marR="0" lvl="5" indent="-311150"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6pPr>
            <a:lvl7pPr marL="3200400" marR="0" lvl="6" indent="-311150"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7pPr>
            <a:lvl8pPr marL="3657600" marR="0" lvl="7" indent="-311150"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8pPr>
            <a:lvl9pPr marL="4114800" marR="0" lvl="8" indent="-311150"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hyperlink" Target="https://www.merillife.com/blog/medtech/what-is-open-surger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facs.org/quality-programs/data-and-registries/acs-nsqip/"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www.facs.org/quality-programs/data-and-registries/acs-nsqip/"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pic>
        <p:nvPicPr>
          <p:cNvPr id="52" name="Google Shape;52;p11"/>
          <p:cNvPicPr preferRelativeResize="0"/>
          <p:nvPr/>
        </p:nvPicPr>
        <p:blipFill>
          <a:blip r:embed="rId3">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ctrTitle"/>
          </p:nvPr>
        </p:nvSpPr>
        <p:spPr>
          <a:xfrm>
            <a:off x="339900" y="1775300"/>
            <a:ext cx="7920300" cy="645600"/>
          </a:xfrm>
          <a:prstGeom prst="rect">
            <a:avLst/>
          </a:prstGeom>
        </p:spPr>
        <p:txBody>
          <a:bodyPr spcFirstLastPara="1" wrap="square" lIns="34275" tIns="34275" rIns="34275" bIns="34275" anchor="t" anchorCtr="0">
            <a:noAutofit/>
          </a:bodyPr>
          <a:lstStyle/>
          <a:p>
            <a:pPr marL="0" lvl="0" indent="0" algn="ctr" rtl="0">
              <a:spcBef>
                <a:spcPts val="0"/>
              </a:spcBef>
              <a:spcAft>
                <a:spcPts val="0"/>
              </a:spcAft>
              <a:buNone/>
            </a:pPr>
            <a:r>
              <a:rPr lang="en" sz="2600">
                <a:solidFill>
                  <a:schemeClr val="lt1"/>
                </a:solidFill>
              </a:rPr>
              <a:t>Medical AI Research: Predicting perioperative blood transfusion for CABG patients</a:t>
            </a:r>
            <a:endParaRPr sz="2600">
              <a:solidFill>
                <a:schemeClr val="lt1"/>
              </a:solidFill>
            </a:endParaRPr>
          </a:p>
        </p:txBody>
      </p:sp>
      <p:sp>
        <p:nvSpPr>
          <p:cNvPr id="54" name="Google Shape;54;p11"/>
          <p:cNvSpPr txBox="1"/>
          <p:nvPr/>
        </p:nvSpPr>
        <p:spPr>
          <a:xfrm>
            <a:off x="2531550" y="2742350"/>
            <a:ext cx="4396800" cy="13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lt1"/>
                </a:solidFill>
                <a:latin typeface="Quattrocento Sans"/>
                <a:ea typeface="Quattrocento Sans"/>
                <a:cs typeface="Quattrocento Sans"/>
                <a:sym typeface="Quattrocento Sans"/>
              </a:rPr>
              <a:t>Capstone Final Presentation, May 2, 2024</a:t>
            </a:r>
            <a:endParaRPr b="1">
              <a:solidFill>
                <a:schemeClr val="lt1"/>
              </a:solidFill>
              <a:latin typeface="Quattrocento Sans"/>
              <a:ea typeface="Quattrocento Sans"/>
              <a:cs typeface="Quattrocento Sans"/>
              <a:sym typeface="Quattrocento Sans"/>
            </a:endParaRPr>
          </a:p>
          <a:p>
            <a:pPr marL="0" lvl="0" indent="0" algn="l" rtl="0">
              <a:spcBef>
                <a:spcPts val="0"/>
              </a:spcBef>
              <a:spcAft>
                <a:spcPts val="0"/>
              </a:spcAft>
              <a:buNone/>
            </a:pPr>
            <a:endParaRPr b="1">
              <a:solidFill>
                <a:schemeClr val="lt1"/>
              </a:solidFill>
              <a:latin typeface="Quattrocento Sans"/>
              <a:ea typeface="Quattrocento Sans"/>
              <a:cs typeface="Quattrocento Sans"/>
              <a:sym typeface="Quattrocento Sans"/>
            </a:endParaRPr>
          </a:p>
          <a:p>
            <a:pPr marL="0" lvl="0" indent="0" algn="l" rtl="0">
              <a:spcBef>
                <a:spcPts val="0"/>
              </a:spcBef>
              <a:spcAft>
                <a:spcPts val="0"/>
              </a:spcAft>
              <a:buNone/>
            </a:pPr>
            <a:r>
              <a:rPr lang="en" b="1">
                <a:solidFill>
                  <a:schemeClr val="lt1"/>
                </a:solidFill>
                <a:latin typeface="Quattrocento Sans"/>
                <a:ea typeface="Quattrocento Sans"/>
                <a:cs typeface="Quattrocento Sans"/>
                <a:sym typeface="Quattrocento Sans"/>
              </a:rPr>
              <a:t>Team: </a:t>
            </a:r>
            <a:r>
              <a:rPr lang="en">
                <a:solidFill>
                  <a:schemeClr val="lt1"/>
                </a:solidFill>
                <a:latin typeface="Quattrocento Sans"/>
                <a:ea typeface="Quattrocento Sans"/>
                <a:cs typeface="Quattrocento Sans"/>
                <a:sym typeface="Quattrocento Sans"/>
              </a:rPr>
              <a:t>Jenny Tsai </a:t>
            </a:r>
            <a:r>
              <a:rPr lang="en" baseline="30000">
                <a:solidFill>
                  <a:schemeClr val="lt1"/>
                </a:solidFill>
                <a:latin typeface="Quattrocento Sans"/>
                <a:ea typeface="Quattrocento Sans"/>
                <a:cs typeface="Quattrocento Sans"/>
                <a:sym typeface="Quattrocento Sans"/>
              </a:rPr>
              <a:t>1</a:t>
            </a:r>
            <a:r>
              <a:rPr lang="en">
                <a:solidFill>
                  <a:schemeClr val="lt1"/>
                </a:solidFill>
                <a:latin typeface="Quattrocento Sans"/>
                <a:ea typeface="Quattrocento Sans"/>
                <a:cs typeface="Quattrocento Sans"/>
                <a:sym typeface="Quattrocento Sans"/>
              </a:rPr>
              <a:t> &amp; Jichong Wu </a:t>
            </a:r>
            <a:r>
              <a:rPr lang="en" baseline="30000">
                <a:solidFill>
                  <a:schemeClr val="lt1"/>
                </a:solidFill>
                <a:latin typeface="Quattrocento Sans"/>
                <a:ea typeface="Quattrocento Sans"/>
                <a:cs typeface="Quattrocento Sans"/>
                <a:sym typeface="Quattrocento Sans"/>
              </a:rPr>
              <a:t>1</a:t>
            </a:r>
            <a:endParaRPr>
              <a:solidFill>
                <a:schemeClr val="lt1"/>
              </a:solidFill>
              <a:latin typeface="Quattrocento Sans"/>
              <a:ea typeface="Quattrocento Sans"/>
              <a:cs typeface="Quattrocento Sans"/>
              <a:sym typeface="Quattrocento Sans"/>
            </a:endParaRPr>
          </a:p>
          <a:p>
            <a:pPr marL="0" lvl="0" indent="0" algn="l" rtl="0">
              <a:spcBef>
                <a:spcPts val="0"/>
              </a:spcBef>
              <a:spcAft>
                <a:spcPts val="0"/>
              </a:spcAft>
              <a:buNone/>
            </a:pPr>
            <a:r>
              <a:rPr lang="en" b="1">
                <a:solidFill>
                  <a:schemeClr val="lt1"/>
                </a:solidFill>
                <a:latin typeface="Quattrocento Sans"/>
                <a:ea typeface="Quattrocento Sans"/>
                <a:cs typeface="Quattrocento Sans"/>
                <a:sym typeface="Quattrocento Sans"/>
              </a:rPr>
              <a:t>Collaborator: </a:t>
            </a:r>
            <a:r>
              <a:rPr lang="en">
                <a:solidFill>
                  <a:schemeClr val="lt1"/>
                </a:solidFill>
                <a:latin typeface="Quattrocento Sans"/>
                <a:ea typeface="Quattrocento Sans"/>
                <a:cs typeface="Quattrocento Sans"/>
                <a:sym typeface="Quattrocento Sans"/>
              </a:rPr>
              <a:t>Dr. Puneet Gupta </a:t>
            </a:r>
            <a:r>
              <a:rPr lang="en" baseline="30000">
                <a:solidFill>
                  <a:schemeClr val="lt1"/>
                </a:solidFill>
                <a:latin typeface="Quattrocento Sans"/>
                <a:ea typeface="Quattrocento Sans"/>
                <a:cs typeface="Quattrocento Sans"/>
                <a:sym typeface="Quattrocento Sans"/>
              </a:rPr>
              <a:t>2</a:t>
            </a:r>
            <a:endParaRPr baseline="30000">
              <a:solidFill>
                <a:schemeClr val="lt1"/>
              </a:solidFill>
              <a:latin typeface="Quattrocento Sans"/>
              <a:ea typeface="Quattrocento Sans"/>
              <a:cs typeface="Quattrocento Sans"/>
              <a:sym typeface="Quattrocento Sans"/>
            </a:endParaRPr>
          </a:p>
          <a:p>
            <a:pPr marL="0" lvl="0" indent="0" algn="l" rtl="0">
              <a:spcBef>
                <a:spcPts val="0"/>
              </a:spcBef>
              <a:spcAft>
                <a:spcPts val="0"/>
              </a:spcAft>
              <a:buNone/>
            </a:pPr>
            <a:r>
              <a:rPr lang="en" b="1">
                <a:solidFill>
                  <a:schemeClr val="lt1"/>
                </a:solidFill>
                <a:latin typeface="Quattrocento Sans"/>
                <a:ea typeface="Quattrocento Sans"/>
                <a:cs typeface="Quattrocento Sans"/>
                <a:sym typeface="Quattrocento Sans"/>
              </a:rPr>
              <a:t>Advisor: </a:t>
            </a:r>
            <a:r>
              <a:rPr lang="en">
                <a:solidFill>
                  <a:schemeClr val="lt1"/>
                </a:solidFill>
                <a:latin typeface="Quattrocento Sans"/>
                <a:ea typeface="Quattrocento Sans"/>
                <a:cs typeface="Quattrocento Sans"/>
                <a:sym typeface="Quattrocento Sans"/>
              </a:rPr>
              <a:t>Professor Amir Jafari </a:t>
            </a:r>
            <a:r>
              <a:rPr lang="en" baseline="30000">
                <a:solidFill>
                  <a:schemeClr val="lt1"/>
                </a:solidFill>
                <a:latin typeface="Quattrocento Sans"/>
                <a:ea typeface="Quattrocento Sans"/>
                <a:cs typeface="Quattrocento Sans"/>
                <a:sym typeface="Quattrocento Sans"/>
              </a:rPr>
              <a:t>1</a:t>
            </a:r>
            <a:endParaRPr>
              <a:solidFill>
                <a:schemeClr val="lt1"/>
              </a:solidFill>
              <a:latin typeface="Quattrocento Sans"/>
              <a:ea typeface="Quattrocento Sans"/>
              <a:cs typeface="Quattrocento Sans"/>
              <a:sym typeface="Quattrocento Sans"/>
            </a:endParaRPr>
          </a:p>
          <a:p>
            <a:pPr marL="0" lvl="0" indent="0" algn="l" rtl="0">
              <a:spcBef>
                <a:spcPts val="0"/>
              </a:spcBef>
              <a:spcAft>
                <a:spcPts val="0"/>
              </a:spcAft>
              <a:buNone/>
            </a:pPr>
            <a:endParaRPr>
              <a:solidFill>
                <a:schemeClr val="lt1"/>
              </a:solidFill>
              <a:latin typeface="Quattrocento Sans"/>
              <a:ea typeface="Quattrocento Sans"/>
              <a:cs typeface="Quattrocento Sans"/>
              <a:sym typeface="Quattrocento Sans"/>
            </a:endParaRPr>
          </a:p>
          <a:p>
            <a:pPr marL="0" lvl="0" indent="0" algn="l" rtl="0">
              <a:spcBef>
                <a:spcPts val="0"/>
              </a:spcBef>
              <a:spcAft>
                <a:spcPts val="0"/>
              </a:spcAft>
              <a:buNone/>
            </a:pPr>
            <a:endParaRPr>
              <a:solidFill>
                <a:schemeClr val="lt1"/>
              </a:solidFill>
              <a:latin typeface="Quattrocento Sans"/>
              <a:ea typeface="Quattrocento Sans"/>
              <a:cs typeface="Quattrocento Sans"/>
              <a:sym typeface="Quattrocento Sans"/>
            </a:endParaRPr>
          </a:p>
          <a:p>
            <a:pPr marL="0" lvl="0" indent="0" algn="l" rtl="0">
              <a:spcBef>
                <a:spcPts val="0"/>
              </a:spcBef>
              <a:spcAft>
                <a:spcPts val="0"/>
              </a:spcAft>
              <a:buNone/>
            </a:pPr>
            <a:r>
              <a:rPr lang="en" sz="1100" baseline="30000">
                <a:solidFill>
                  <a:schemeClr val="lt1"/>
                </a:solidFill>
                <a:latin typeface="Quattrocento Sans"/>
                <a:ea typeface="Quattrocento Sans"/>
                <a:cs typeface="Quattrocento Sans"/>
                <a:sym typeface="Quattrocento Sans"/>
              </a:rPr>
              <a:t>1 </a:t>
            </a:r>
            <a:r>
              <a:rPr lang="en" sz="1100">
                <a:solidFill>
                  <a:schemeClr val="lt1"/>
                </a:solidFill>
                <a:latin typeface="Quattrocento Sans"/>
                <a:ea typeface="Quattrocento Sans"/>
                <a:cs typeface="Quattrocento Sans"/>
                <a:sym typeface="Quattrocento Sans"/>
              </a:rPr>
              <a:t>George Washington University</a:t>
            </a:r>
            <a:endParaRPr sz="1100">
              <a:solidFill>
                <a:schemeClr val="lt1"/>
              </a:solidFill>
              <a:latin typeface="Quattrocento Sans"/>
              <a:ea typeface="Quattrocento Sans"/>
              <a:cs typeface="Quattrocento Sans"/>
              <a:sym typeface="Quattrocento Sans"/>
            </a:endParaRPr>
          </a:p>
          <a:p>
            <a:pPr marL="0" lvl="0" indent="0" algn="l" rtl="0">
              <a:spcBef>
                <a:spcPts val="0"/>
              </a:spcBef>
              <a:spcAft>
                <a:spcPts val="0"/>
              </a:spcAft>
              <a:buNone/>
            </a:pPr>
            <a:r>
              <a:rPr lang="en" sz="1100" baseline="30000">
                <a:solidFill>
                  <a:schemeClr val="lt1"/>
                </a:solidFill>
                <a:latin typeface="Quattrocento Sans"/>
                <a:ea typeface="Quattrocento Sans"/>
                <a:cs typeface="Quattrocento Sans"/>
                <a:sym typeface="Quattrocento Sans"/>
              </a:rPr>
              <a:t>2 </a:t>
            </a:r>
            <a:r>
              <a:rPr lang="en" sz="1100">
                <a:solidFill>
                  <a:schemeClr val="lt1"/>
                </a:solidFill>
                <a:latin typeface="Quattrocento Sans"/>
                <a:ea typeface="Quattrocento Sans"/>
                <a:cs typeface="Quattrocento Sans"/>
                <a:sym typeface="Quattrocento Sans"/>
              </a:rPr>
              <a:t>George Washington University Hospital</a:t>
            </a:r>
            <a:endParaRPr sz="1100">
              <a:solidFill>
                <a:schemeClr val="lt1"/>
              </a:solidFill>
              <a:latin typeface="Quattrocento Sans"/>
              <a:ea typeface="Quattrocento Sans"/>
              <a:cs typeface="Quattrocento Sans"/>
              <a:sym typeface="Quattrocento Sans"/>
            </a:endParaRPr>
          </a:p>
          <a:p>
            <a:pPr marL="0" lvl="0" indent="0" algn="l" rtl="0">
              <a:spcBef>
                <a:spcPts val="0"/>
              </a:spcBef>
              <a:spcAft>
                <a:spcPts val="0"/>
              </a:spcAft>
              <a:buNone/>
            </a:pPr>
            <a:endParaRPr>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893700" y="358388"/>
            <a:ext cx="6462600" cy="8574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
              <a:t>Modules and Utilities </a:t>
            </a:r>
            <a:endParaRPr/>
          </a:p>
        </p:txBody>
      </p:sp>
      <p:pic>
        <p:nvPicPr>
          <p:cNvPr id="119" name="Google Shape;119;p20"/>
          <p:cNvPicPr preferRelativeResize="0"/>
          <p:nvPr/>
        </p:nvPicPr>
        <p:blipFill>
          <a:blip r:embed="rId3">
            <a:alphaModFix/>
          </a:blip>
          <a:stretch>
            <a:fillRect/>
          </a:stretch>
        </p:blipFill>
        <p:spPr>
          <a:xfrm>
            <a:off x="152400" y="1368188"/>
            <a:ext cx="8839200" cy="2628234"/>
          </a:xfrm>
          <a:prstGeom prst="rect">
            <a:avLst/>
          </a:prstGeom>
          <a:noFill/>
          <a:ln>
            <a:noFill/>
          </a:ln>
        </p:spPr>
      </p:pic>
      <p:pic>
        <p:nvPicPr>
          <p:cNvPr id="120" name="Google Shape;120;p20"/>
          <p:cNvPicPr preferRelativeResize="0"/>
          <p:nvPr/>
        </p:nvPicPr>
        <p:blipFill>
          <a:blip r:embed="rId4">
            <a:alphaModFix/>
          </a:blip>
          <a:stretch>
            <a:fillRect/>
          </a:stretch>
        </p:blipFill>
        <p:spPr>
          <a:xfrm>
            <a:off x="0" y="4183491"/>
            <a:ext cx="9144000" cy="9600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152400" y="-5"/>
            <a:ext cx="6462600" cy="5358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
              <a:t>Model Results</a:t>
            </a:r>
            <a:endParaRPr/>
          </a:p>
        </p:txBody>
      </p:sp>
      <p:pic>
        <p:nvPicPr>
          <p:cNvPr id="126" name="Google Shape;126;p21"/>
          <p:cNvPicPr preferRelativeResize="0"/>
          <p:nvPr/>
        </p:nvPicPr>
        <p:blipFill>
          <a:blip r:embed="rId3">
            <a:alphaModFix/>
          </a:blip>
          <a:stretch>
            <a:fillRect/>
          </a:stretch>
        </p:blipFill>
        <p:spPr>
          <a:xfrm>
            <a:off x="152400" y="535800"/>
            <a:ext cx="6069725" cy="1291550"/>
          </a:xfrm>
          <a:prstGeom prst="rect">
            <a:avLst/>
          </a:prstGeom>
          <a:noFill/>
          <a:ln>
            <a:noFill/>
          </a:ln>
        </p:spPr>
      </p:pic>
      <p:pic>
        <p:nvPicPr>
          <p:cNvPr id="127" name="Google Shape;127;p21"/>
          <p:cNvPicPr preferRelativeResize="0"/>
          <p:nvPr/>
        </p:nvPicPr>
        <p:blipFill>
          <a:blip r:embed="rId4">
            <a:alphaModFix/>
          </a:blip>
          <a:stretch>
            <a:fillRect/>
          </a:stretch>
        </p:blipFill>
        <p:spPr>
          <a:xfrm>
            <a:off x="6308850" y="2862"/>
            <a:ext cx="2835150" cy="2357425"/>
          </a:xfrm>
          <a:prstGeom prst="rect">
            <a:avLst/>
          </a:prstGeom>
          <a:noFill/>
          <a:ln>
            <a:noFill/>
          </a:ln>
        </p:spPr>
      </p:pic>
      <p:sp>
        <p:nvSpPr>
          <p:cNvPr id="128" name="Google Shape;128;p21"/>
          <p:cNvSpPr/>
          <p:nvPr/>
        </p:nvSpPr>
        <p:spPr>
          <a:xfrm>
            <a:off x="3821850" y="2405238"/>
            <a:ext cx="1500300" cy="1203300"/>
          </a:xfrm>
          <a:prstGeom prst="downArrow">
            <a:avLst>
              <a:gd name="adj1" fmla="val 50000"/>
              <a:gd name="adj2" fmla="val 500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pic>
        <p:nvPicPr>
          <p:cNvPr id="129" name="Google Shape;129;p21"/>
          <p:cNvPicPr preferRelativeResize="0"/>
          <p:nvPr/>
        </p:nvPicPr>
        <p:blipFill>
          <a:blip r:embed="rId5">
            <a:alphaModFix/>
          </a:blip>
          <a:stretch>
            <a:fillRect/>
          </a:stretch>
        </p:blipFill>
        <p:spPr>
          <a:xfrm>
            <a:off x="0" y="1940649"/>
            <a:ext cx="2537600" cy="2132479"/>
          </a:xfrm>
          <a:prstGeom prst="rect">
            <a:avLst/>
          </a:prstGeom>
          <a:noFill/>
          <a:ln>
            <a:noFill/>
          </a:ln>
        </p:spPr>
      </p:pic>
      <p:pic>
        <p:nvPicPr>
          <p:cNvPr id="130" name="Google Shape;130;p21"/>
          <p:cNvPicPr preferRelativeResize="0"/>
          <p:nvPr/>
        </p:nvPicPr>
        <p:blipFill>
          <a:blip r:embed="rId6">
            <a:alphaModFix/>
          </a:blip>
          <a:stretch>
            <a:fillRect/>
          </a:stretch>
        </p:blipFill>
        <p:spPr>
          <a:xfrm>
            <a:off x="2313025" y="3851950"/>
            <a:ext cx="6827543" cy="1291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2344850" y="86092"/>
            <a:ext cx="4925700" cy="2949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
              <a:t>Post-training Analysis</a:t>
            </a:r>
            <a:endParaRPr/>
          </a:p>
        </p:txBody>
      </p:sp>
      <p:pic>
        <p:nvPicPr>
          <p:cNvPr id="136" name="Google Shape;136;p22"/>
          <p:cNvPicPr preferRelativeResize="0"/>
          <p:nvPr/>
        </p:nvPicPr>
        <p:blipFill>
          <a:blip r:embed="rId3">
            <a:alphaModFix/>
          </a:blip>
          <a:stretch>
            <a:fillRect/>
          </a:stretch>
        </p:blipFill>
        <p:spPr>
          <a:xfrm>
            <a:off x="906700" y="533398"/>
            <a:ext cx="3452574" cy="2059252"/>
          </a:xfrm>
          <a:prstGeom prst="rect">
            <a:avLst/>
          </a:prstGeom>
          <a:noFill/>
          <a:ln>
            <a:noFill/>
          </a:ln>
        </p:spPr>
      </p:pic>
      <p:pic>
        <p:nvPicPr>
          <p:cNvPr id="137" name="Google Shape;137;p22"/>
          <p:cNvPicPr preferRelativeResize="0"/>
          <p:nvPr/>
        </p:nvPicPr>
        <p:blipFill>
          <a:blip r:embed="rId4">
            <a:alphaModFix/>
          </a:blip>
          <a:stretch>
            <a:fillRect/>
          </a:stretch>
        </p:blipFill>
        <p:spPr>
          <a:xfrm>
            <a:off x="1026125" y="2621270"/>
            <a:ext cx="3333150" cy="2512454"/>
          </a:xfrm>
          <a:prstGeom prst="rect">
            <a:avLst/>
          </a:prstGeom>
          <a:noFill/>
          <a:ln>
            <a:noFill/>
          </a:ln>
        </p:spPr>
      </p:pic>
      <p:pic>
        <p:nvPicPr>
          <p:cNvPr id="138" name="Google Shape;138;p22"/>
          <p:cNvPicPr preferRelativeResize="0"/>
          <p:nvPr/>
        </p:nvPicPr>
        <p:blipFill>
          <a:blip r:embed="rId5">
            <a:alphaModFix/>
          </a:blip>
          <a:stretch>
            <a:fillRect/>
          </a:stretch>
        </p:blipFill>
        <p:spPr>
          <a:xfrm>
            <a:off x="4717737" y="505100"/>
            <a:ext cx="3540351" cy="2059250"/>
          </a:xfrm>
          <a:prstGeom prst="rect">
            <a:avLst/>
          </a:prstGeom>
          <a:noFill/>
          <a:ln>
            <a:noFill/>
          </a:ln>
        </p:spPr>
      </p:pic>
      <p:pic>
        <p:nvPicPr>
          <p:cNvPr id="139" name="Google Shape;139;p22"/>
          <p:cNvPicPr preferRelativeResize="0"/>
          <p:nvPr/>
        </p:nvPicPr>
        <p:blipFill>
          <a:blip r:embed="rId6">
            <a:alphaModFix/>
          </a:blip>
          <a:stretch>
            <a:fillRect/>
          </a:stretch>
        </p:blipFill>
        <p:spPr>
          <a:xfrm>
            <a:off x="4833374" y="2781249"/>
            <a:ext cx="3309066" cy="21439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339900" y="76388"/>
            <a:ext cx="6462600" cy="8574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
              <a:t>Phase 1 modeling summary</a:t>
            </a:r>
            <a:endParaRPr/>
          </a:p>
        </p:txBody>
      </p:sp>
      <p:pic>
        <p:nvPicPr>
          <p:cNvPr id="145" name="Google Shape;145;p23"/>
          <p:cNvPicPr preferRelativeResize="0"/>
          <p:nvPr/>
        </p:nvPicPr>
        <p:blipFill>
          <a:blip r:embed="rId3">
            <a:alphaModFix/>
          </a:blip>
          <a:stretch>
            <a:fillRect/>
          </a:stretch>
        </p:blipFill>
        <p:spPr>
          <a:xfrm>
            <a:off x="0" y="4183491"/>
            <a:ext cx="9144000" cy="960018"/>
          </a:xfrm>
          <a:prstGeom prst="rect">
            <a:avLst/>
          </a:prstGeom>
          <a:noFill/>
          <a:ln>
            <a:noFill/>
          </a:ln>
        </p:spPr>
      </p:pic>
      <p:sp>
        <p:nvSpPr>
          <p:cNvPr id="146" name="Google Shape;146;p23"/>
          <p:cNvSpPr txBox="1">
            <a:spLocks noGrp="1"/>
          </p:cNvSpPr>
          <p:nvPr>
            <p:ph type="body" idx="1"/>
          </p:nvPr>
        </p:nvSpPr>
        <p:spPr>
          <a:xfrm>
            <a:off x="339900" y="695790"/>
            <a:ext cx="8454000" cy="3725700"/>
          </a:xfrm>
          <a:prstGeom prst="rect">
            <a:avLst/>
          </a:prstGeom>
        </p:spPr>
        <p:txBody>
          <a:bodyPr spcFirstLastPara="1" wrap="square" lIns="34275" tIns="34275" rIns="34275" bIns="34275" anchor="t" anchorCtr="0">
            <a:noAutofit/>
          </a:bodyPr>
          <a:lstStyle/>
          <a:p>
            <a:pPr marL="457200" lvl="0" indent="-317500" algn="l" rtl="0">
              <a:lnSpc>
                <a:spcPct val="200000"/>
              </a:lnSpc>
              <a:spcBef>
                <a:spcPts val="700"/>
              </a:spcBef>
              <a:spcAft>
                <a:spcPts val="0"/>
              </a:spcAft>
              <a:buSzPts val="1400"/>
              <a:buAutoNum type="arabicPeriod"/>
            </a:pPr>
            <a:r>
              <a:rPr lang="en" dirty="0"/>
              <a:t>PUFYEAR, ASACLAS, RACE_NEW may cause multicollinearity. </a:t>
            </a:r>
            <a:endParaRPr dirty="0"/>
          </a:p>
          <a:p>
            <a:pPr marL="457200" lvl="0" indent="-317500" algn="l" rtl="0">
              <a:lnSpc>
                <a:spcPct val="200000"/>
              </a:lnSpc>
              <a:spcBef>
                <a:spcPts val="0"/>
              </a:spcBef>
              <a:spcAft>
                <a:spcPts val="0"/>
              </a:spcAft>
              <a:buSzPts val="1400"/>
              <a:buAutoNum type="arabicPeriod"/>
            </a:pPr>
            <a:r>
              <a:rPr lang="en" b="1" dirty="0"/>
              <a:t>Gradient Boosting</a:t>
            </a:r>
            <a:r>
              <a:rPr lang="en" dirty="0"/>
              <a:t>, XGBoost, Random Forest perform the best.</a:t>
            </a:r>
            <a:endParaRPr dirty="0"/>
          </a:p>
          <a:p>
            <a:pPr marL="457200" lvl="0" indent="-317500" algn="l" rtl="0">
              <a:lnSpc>
                <a:spcPct val="200000"/>
              </a:lnSpc>
              <a:spcBef>
                <a:spcPts val="0"/>
              </a:spcBef>
              <a:spcAft>
                <a:spcPts val="0"/>
              </a:spcAft>
              <a:buSzPts val="1400"/>
              <a:buAutoNum type="arabicPeriod"/>
            </a:pPr>
            <a:r>
              <a:rPr lang="en" b="1" dirty="0"/>
              <a:t>Synthetic data generation</a:t>
            </a:r>
            <a:r>
              <a:rPr lang="en" dirty="0"/>
              <a:t> techniques (DataSynthesizer using Bayesian networks) significantly improve model performance.</a:t>
            </a:r>
            <a:endParaRPr dirty="0"/>
          </a:p>
          <a:p>
            <a:pPr marL="457200" lvl="0" indent="-317500" algn="l" rtl="0">
              <a:lnSpc>
                <a:spcPct val="200000"/>
              </a:lnSpc>
              <a:spcBef>
                <a:spcPts val="0"/>
              </a:spcBef>
              <a:spcAft>
                <a:spcPts val="0"/>
              </a:spcAft>
              <a:buSzPts val="1400"/>
              <a:buAutoNum type="arabicPeriod"/>
            </a:pPr>
            <a:r>
              <a:rPr lang="en" b="1" dirty="0"/>
              <a:t>Race, days from preoperative labs to operation, operation time</a:t>
            </a:r>
            <a:r>
              <a:rPr lang="en" dirty="0"/>
              <a:t>, other procedure, BMI, sex, length of hospital stay, shortness of breath, age, preoperative blood test measures </a:t>
            </a:r>
            <a:endParaRPr dirty="0"/>
          </a:p>
          <a:p>
            <a:pPr marL="457200" lvl="0" indent="-317500" algn="l" rtl="0">
              <a:lnSpc>
                <a:spcPct val="200000"/>
              </a:lnSpc>
              <a:spcBef>
                <a:spcPts val="0"/>
              </a:spcBef>
              <a:spcAft>
                <a:spcPts val="0"/>
              </a:spcAft>
              <a:buSzPts val="1400"/>
              <a:buAutoNum type="arabicPeriod"/>
            </a:pPr>
            <a:r>
              <a:rPr lang="en" b="1" dirty="0"/>
              <a:t>days from preoperative labs to operation, operation time may have a negative impact on model results while other procedure, BMI have a positive effect.</a:t>
            </a:r>
            <a:endParaRPr dirty="0"/>
          </a:p>
          <a:p>
            <a:pPr marL="457200" lvl="0" indent="0" algn="l" rtl="0">
              <a:spcBef>
                <a:spcPts val="700"/>
              </a:spcBef>
              <a:spcAft>
                <a:spcPts val="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4"/>
          <p:cNvPicPr preferRelativeResize="0"/>
          <p:nvPr/>
        </p:nvPicPr>
        <p:blipFill>
          <a:blip r:embed="rId3">
            <a:alphaModFix/>
          </a:blip>
          <a:stretch>
            <a:fillRect/>
          </a:stretch>
        </p:blipFill>
        <p:spPr>
          <a:xfrm>
            <a:off x="0" y="0"/>
            <a:ext cx="9144000" cy="5143500"/>
          </a:xfrm>
          <a:prstGeom prst="rect">
            <a:avLst/>
          </a:prstGeom>
          <a:noFill/>
          <a:ln>
            <a:noFill/>
          </a:ln>
        </p:spPr>
      </p:pic>
      <p:sp>
        <p:nvSpPr>
          <p:cNvPr id="152" name="Google Shape;152;p24"/>
          <p:cNvSpPr txBox="1">
            <a:spLocks noGrp="1"/>
          </p:cNvSpPr>
          <p:nvPr>
            <p:ph type="ctrTitle"/>
          </p:nvPr>
        </p:nvSpPr>
        <p:spPr>
          <a:xfrm>
            <a:off x="883950" y="2248950"/>
            <a:ext cx="7376100" cy="645600"/>
          </a:xfrm>
          <a:prstGeom prst="rect">
            <a:avLst/>
          </a:prstGeom>
        </p:spPr>
        <p:txBody>
          <a:bodyPr spcFirstLastPara="1" wrap="square" lIns="34275" tIns="34275" rIns="34275" bIns="34275" anchor="t" anchorCtr="0">
            <a:noAutofit/>
          </a:bodyPr>
          <a:lstStyle/>
          <a:p>
            <a:pPr marL="0" lvl="0" indent="0" algn="ctr" rtl="0">
              <a:spcBef>
                <a:spcPts val="0"/>
              </a:spcBef>
              <a:spcAft>
                <a:spcPts val="0"/>
              </a:spcAft>
              <a:buNone/>
            </a:pPr>
            <a:r>
              <a:rPr lang="en" sz="3600" b="1">
                <a:solidFill>
                  <a:schemeClr val="lt1"/>
                </a:solidFill>
              </a:rPr>
              <a:t>Phase 2: Neural Networks</a:t>
            </a:r>
            <a:endParaRPr sz="3600" b="1">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893700" y="358400"/>
            <a:ext cx="7760100" cy="8574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
              <a:t>Major Types of Artificial Neural Networks </a:t>
            </a:r>
            <a:endParaRPr/>
          </a:p>
        </p:txBody>
      </p:sp>
      <p:sp>
        <p:nvSpPr>
          <p:cNvPr id="158" name="Google Shape;158;p25"/>
          <p:cNvSpPr txBox="1">
            <a:spLocks noGrp="1"/>
          </p:cNvSpPr>
          <p:nvPr>
            <p:ph type="body" idx="1"/>
          </p:nvPr>
        </p:nvSpPr>
        <p:spPr>
          <a:xfrm>
            <a:off x="415050" y="1020600"/>
            <a:ext cx="8313900" cy="3102300"/>
          </a:xfrm>
          <a:prstGeom prst="rect">
            <a:avLst/>
          </a:prstGeom>
        </p:spPr>
        <p:txBody>
          <a:bodyPr spcFirstLastPara="1" wrap="square" lIns="34275" tIns="34275" rIns="34275" bIns="34275" anchor="t" anchorCtr="0">
            <a:noAutofit/>
          </a:bodyPr>
          <a:lstStyle/>
          <a:p>
            <a:pPr marL="457200" lvl="0" indent="-298450" algn="l" rtl="0">
              <a:spcBef>
                <a:spcPts val="1000"/>
              </a:spcBef>
              <a:spcAft>
                <a:spcPts val="0"/>
              </a:spcAft>
              <a:buSzPts val="1100"/>
              <a:buChar char="●"/>
            </a:pPr>
            <a:r>
              <a:rPr lang="en" sz="1100" b="1" dirty="0"/>
              <a:t>FNNs </a:t>
            </a:r>
            <a:r>
              <a:rPr lang="en" sz="1100" dirty="0"/>
              <a:t>are simpler type of neural network where data and information flows in one direction from input layer to output layer.</a:t>
            </a:r>
            <a:endParaRPr sz="1100" dirty="0"/>
          </a:p>
          <a:p>
            <a:pPr marL="457200" lvl="0" indent="-298450" algn="l" rtl="0">
              <a:spcBef>
                <a:spcPts val="0"/>
              </a:spcBef>
              <a:spcAft>
                <a:spcPts val="0"/>
              </a:spcAft>
              <a:buSzPts val="1100"/>
              <a:buChar char="●"/>
            </a:pPr>
            <a:r>
              <a:rPr lang="en" sz="1100" b="1" dirty="0"/>
              <a:t>RNNs </a:t>
            </a:r>
            <a:r>
              <a:rPr lang="en" sz="1100" dirty="0"/>
              <a:t>are designed for sequential data processing, where the output at each step depends not only on the current input but also on previous inputs in the sequence. They are commonly used for tasks like natural language processing (NLP), time series analysis, and speech recognition.</a:t>
            </a:r>
            <a:endParaRPr sz="1100" dirty="0"/>
          </a:p>
          <a:p>
            <a:pPr marL="457200" lvl="0" indent="-298450" algn="l" rtl="0">
              <a:spcBef>
                <a:spcPts val="0"/>
              </a:spcBef>
              <a:spcAft>
                <a:spcPts val="0"/>
              </a:spcAft>
              <a:buSzPts val="1100"/>
              <a:buChar char="●"/>
            </a:pPr>
            <a:r>
              <a:rPr lang="en" sz="1100" b="1" dirty="0"/>
              <a:t>CNNs </a:t>
            </a:r>
            <a:r>
              <a:rPr lang="en" sz="1100" dirty="0"/>
              <a:t>are designed for processing grid-like data such as images. They use convolutional layers to detect patterns and features in the input data, making them highly effective for tasks like image recognition and object detection.</a:t>
            </a:r>
            <a:endParaRPr sz="1100" dirty="0"/>
          </a:p>
          <a:p>
            <a:pPr marL="457200" lvl="0" indent="-298450" algn="l" rtl="0">
              <a:spcBef>
                <a:spcPts val="0"/>
              </a:spcBef>
              <a:spcAft>
                <a:spcPts val="0"/>
              </a:spcAft>
              <a:buSzPts val="1100"/>
              <a:buChar char="●"/>
            </a:pPr>
            <a:r>
              <a:rPr lang="en" sz="1100" b="1" dirty="0"/>
              <a:t>LSTMs </a:t>
            </a:r>
            <a:r>
              <a:rPr lang="en" sz="1100" dirty="0"/>
              <a:t>are a type of RNN designed to address the vanishing gradient problem and handle long-term dependencies in sequential data. They are particularly effective for tasks that require capturing long-term patterns and dependencies, such as machine translation, sentiment analysis, and time-series modeling.</a:t>
            </a:r>
            <a:endParaRPr sz="1100" dirty="0"/>
          </a:p>
          <a:p>
            <a:pPr marL="457200" lvl="0" indent="-298450" algn="l" rtl="0">
              <a:spcBef>
                <a:spcPts val="0"/>
              </a:spcBef>
              <a:spcAft>
                <a:spcPts val="0"/>
              </a:spcAft>
              <a:buSzPts val="1100"/>
              <a:buChar char="●"/>
            </a:pPr>
            <a:r>
              <a:rPr lang="en" sz="1100" b="1" dirty="0"/>
              <a:t>GANs </a:t>
            </a:r>
            <a:r>
              <a:rPr lang="en" sz="1100" dirty="0"/>
              <a:t>consist of two neural networks, the generator and the discriminator, that are trained together in a competitive setting to create new data from a given training dataset. The generator creates new data samples, while the discriminator distinguishes between real and generated samples. GANs are typically used for image generation and data augmentation.</a:t>
            </a:r>
            <a:endParaRPr sz="1100" dirty="0"/>
          </a:p>
          <a:p>
            <a:pPr marL="457200" lvl="0" indent="-298450" algn="l" rtl="0">
              <a:spcBef>
                <a:spcPts val="0"/>
              </a:spcBef>
              <a:spcAft>
                <a:spcPts val="0"/>
              </a:spcAft>
              <a:buSzPts val="1100"/>
              <a:buChar char="●"/>
            </a:pPr>
            <a:r>
              <a:rPr lang="en" sz="1100" b="1" dirty="0"/>
              <a:t>RBFNs </a:t>
            </a:r>
            <a:r>
              <a:rPr lang="en" sz="1100" dirty="0"/>
              <a:t>use radial basis functions as activation functions and are distinguished from other neural networks due to their universal approximation and faster learning speed. </a:t>
            </a:r>
            <a:endParaRPr sz="1100" dirty="0"/>
          </a:p>
          <a:p>
            <a:pPr marL="0" lvl="0" indent="0" algn="l" rtl="0">
              <a:lnSpc>
                <a:spcPct val="115000"/>
              </a:lnSpc>
              <a:spcBef>
                <a:spcPts val="700"/>
              </a:spcBef>
              <a:spcAft>
                <a:spcPts val="0"/>
              </a:spcAft>
              <a:buNone/>
            </a:pPr>
            <a:endParaRPr dirty="0"/>
          </a:p>
        </p:txBody>
      </p:sp>
      <p:pic>
        <p:nvPicPr>
          <p:cNvPr id="159" name="Google Shape;159;p25"/>
          <p:cNvPicPr preferRelativeResize="0"/>
          <p:nvPr/>
        </p:nvPicPr>
        <p:blipFill>
          <a:blip r:embed="rId3">
            <a:alphaModFix/>
          </a:blip>
          <a:stretch>
            <a:fillRect/>
          </a:stretch>
        </p:blipFill>
        <p:spPr>
          <a:xfrm>
            <a:off x="0" y="4183491"/>
            <a:ext cx="9144000" cy="9600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893700" y="358388"/>
            <a:ext cx="6462600" cy="8574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
              <a:t>Literature Review on Related Work</a:t>
            </a:r>
            <a:endParaRPr/>
          </a:p>
        </p:txBody>
      </p:sp>
      <p:sp>
        <p:nvSpPr>
          <p:cNvPr id="165" name="Google Shape;165;p26"/>
          <p:cNvSpPr txBox="1">
            <a:spLocks noGrp="1"/>
          </p:cNvSpPr>
          <p:nvPr>
            <p:ph type="body" idx="1"/>
          </p:nvPr>
        </p:nvSpPr>
        <p:spPr>
          <a:xfrm>
            <a:off x="819000" y="1065378"/>
            <a:ext cx="7431300" cy="3725700"/>
          </a:xfrm>
          <a:prstGeom prst="rect">
            <a:avLst/>
          </a:prstGeom>
        </p:spPr>
        <p:txBody>
          <a:bodyPr spcFirstLastPara="1" wrap="square" lIns="34275" tIns="34275" rIns="34275" bIns="34275" anchor="t" anchorCtr="0">
            <a:noAutofit/>
          </a:bodyPr>
          <a:lstStyle/>
          <a:p>
            <a:pPr marL="400050" lvl="0" indent="-285750" algn="l" rtl="0">
              <a:lnSpc>
                <a:spcPct val="150000"/>
              </a:lnSpc>
              <a:spcBef>
                <a:spcPts val="1000"/>
              </a:spcBef>
              <a:spcAft>
                <a:spcPts val="0"/>
              </a:spcAft>
              <a:buSzPts val="1800"/>
              <a:buFont typeface="Arial" panose="020B0604020202020204" pitchFamily="34" charset="0"/>
              <a:buChar char="•"/>
            </a:pPr>
            <a:r>
              <a:rPr lang="en" dirty="0"/>
              <a:t>Deep neural networks models have shown excellent performance and especially when processing complex data such as image, text and sound. However, their adaptation to tabular data tasks remains highly challenging</a:t>
            </a:r>
          </a:p>
          <a:p>
            <a:pPr marL="400050" lvl="0" indent="-285750" algn="l" rtl="0">
              <a:lnSpc>
                <a:spcPct val="150000"/>
              </a:lnSpc>
              <a:spcBef>
                <a:spcPts val="1000"/>
              </a:spcBef>
              <a:spcAft>
                <a:spcPts val="0"/>
              </a:spcAft>
              <a:buSzPts val="1800"/>
              <a:buFont typeface="Arial" panose="020B0604020202020204" pitchFamily="34" charset="0"/>
              <a:buChar char="•"/>
            </a:pPr>
            <a:r>
              <a:rPr lang="en" dirty="0"/>
              <a:t>No sufficient evidence that neural networks are better than classical models such as gradient boosting decision trees</a:t>
            </a:r>
          </a:p>
          <a:p>
            <a:pPr marL="400050" lvl="0" indent="-285750" algn="l" rtl="0">
              <a:lnSpc>
                <a:spcPct val="150000"/>
              </a:lnSpc>
              <a:spcBef>
                <a:spcPts val="1000"/>
              </a:spcBef>
              <a:spcAft>
                <a:spcPts val="0"/>
              </a:spcAft>
              <a:buSzPts val="1800"/>
              <a:buFont typeface="Arial" panose="020B0604020202020204" pitchFamily="34" charset="0"/>
              <a:buChar char="•"/>
            </a:pPr>
            <a:r>
              <a:rPr lang="en" dirty="0"/>
              <a:t>Gradient boosting methods outperform NNs</a:t>
            </a:r>
          </a:p>
          <a:p>
            <a:pPr marL="400050" lvl="0" indent="-285750" algn="l" rtl="0">
              <a:lnSpc>
                <a:spcPct val="150000"/>
              </a:lnSpc>
              <a:spcBef>
                <a:spcPts val="1000"/>
              </a:spcBef>
              <a:spcAft>
                <a:spcPts val="0"/>
              </a:spcAft>
              <a:buSzPts val="1800"/>
              <a:buFont typeface="Arial" panose="020B0604020202020204" pitchFamily="34" charset="0"/>
              <a:buChar char="•"/>
            </a:pPr>
            <a:r>
              <a:rPr lang="en" dirty="0"/>
              <a:t>A hybrid approach of gradient boosting plus deep neural networks performs the best</a:t>
            </a:r>
            <a:endParaRPr dirty="0"/>
          </a:p>
          <a:p>
            <a:pPr marL="0" lvl="0" indent="0" algn="l" rtl="0">
              <a:lnSpc>
                <a:spcPct val="115000"/>
              </a:lnSpc>
              <a:spcBef>
                <a:spcPts val="700"/>
              </a:spcBef>
              <a:spcAft>
                <a:spcPts val="0"/>
              </a:spcAft>
              <a:buNone/>
            </a:pPr>
            <a:endParaRPr dirty="0"/>
          </a:p>
        </p:txBody>
      </p:sp>
      <p:pic>
        <p:nvPicPr>
          <p:cNvPr id="166" name="Google Shape;166;p26"/>
          <p:cNvPicPr preferRelativeResize="0"/>
          <p:nvPr/>
        </p:nvPicPr>
        <p:blipFill>
          <a:blip r:embed="rId3">
            <a:alphaModFix/>
          </a:blip>
          <a:stretch>
            <a:fillRect/>
          </a:stretch>
        </p:blipFill>
        <p:spPr>
          <a:xfrm>
            <a:off x="0" y="4183491"/>
            <a:ext cx="9144000" cy="96001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893700" y="358388"/>
            <a:ext cx="6462600" cy="8574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
              <a:t>Synthetic Data Tools</a:t>
            </a:r>
            <a:endParaRPr/>
          </a:p>
        </p:txBody>
      </p:sp>
      <p:sp>
        <p:nvSpPr>
          <p:cNvPr id="172" name="Google Shape;172;p27"/>
          <p:cNvSpPr txBox="1">
            <a:spLocks noGrp="1"/>
          </p:cNvSpPr>
          <p:nvPr>
            <p:ph type="body" idx="1"/>
          </p:nvPr>
        </p:nvSpPr>
        <p:spPr>
          <a:xfrm>
            <a:off x="893700" y="1200150"/>
            <a:ext cx="7431300" cy="3725700"/>
          </a:xfrm>
          <a:prstGeom prst="rect">
            <a:avLst/>
          </a:prstGeom>
        </p:spPr>
        <p:txBody>
          <a:bodyPr spcFirstLastPara="1" wrap="square" lIns="34275" tIns="34275" rIns="34275" bIns="34275" anchor="t" anchorCtr="0">
            <a:noAutofit/>
          </a:bodyPr>
          <a:lstStyle/>
          <a:p>
            <a:pPr marL="0" lvl="0" indent="0" algn="l" rtl="0">
              <a:lnSpc>
                <a:spcPct val="115000"/>
              </a:lnSpc>
              <a:spcBef>
                <a:spcPts val="700"/>
              </a:spcBef>
              <a:spcAft>
                <a:spcPts val="0"/>
              </a:spcAft>
              <a:buNone/>
            </a:pPr>
            <a:r>
              <a:rPr lang="en"/>
              <a:t>DataSynthesizer</a:t>
            </a:r>
            <a:endParaRPr/>
          </a:p>
          <a:p>
            <a:pPr marL="457200" lvl="0" indent="-317500" algn="l" rtl="0">
              <a:lnSpc>
                <a:spcPct val="115000"/>
              </a:lnSpc>
              <a:spcBef>
                <a:spcPts val="700"/>
              </a:spcBef>
              <a:spcAft>
                <a:spcPts val="0"/>
              </a:spcAft>
              <a:buSzPts val="1400"/>
              <a:buChar char="●"/>
            </a:pPr>
            <a:r>
              <a:rPr lang="en"/>
              <a:t>Based off </a:t>
            </a:r>
            <a:r>
              <a:rPr lang="en" b="1"/>
              <a:t>Bayesian Networks</a:t>
            </a:r>
            <a:r>
              <a:rPr lang="en"/>
              <a:t>, which represents a graphical model of the joint probability distribution for a set of attributes</a:t>
            </a:r>
            <a:endParaRPr/>
          </a:p>
          <a:p>
            <a:pPr marL="457200" lvl="0" indent="-317500" algn="l" rtl="0">
              <a:lnSpc>
                <a:spcPct val="115000"/>
              </a:lnSpc>
              <a:spcBef>
                <a:spcPts val="0"/>
              </a:spcBef>
              <a:spcAft>
                <a:spcPts val="0"/>
              </a:spcAft>
              <a:buSzPts val="1400"/>
              <a:buChar char="●"/>
            </a:pPr>
            <a:r>
              <a:rPr lang="en"/>
              <a:t>Probabilistic inference about one attribute in the network given the values of other attributes → missing data imputation, synthetic data generation</a:t>
            </a:r>
            <a:endParaRPr/>
          </a:p>
          <a:p>
            <a:pPr marL="457200" lvl="0" indent="-317500" algn="l" rtl="0">
              <a:lnSpc>
                <a:spcPct val="115000"/>
              </a:lnSpc>
              <a:spcBef>
                <a:spcPts val="0"/>
              </a:spcBef>
              <a:spcAft>
                <a:spcPts val="0"/>
              </a:spcAft>
              <a:buSzPts val="1400"/>
              <a:buChar char="●"/>
            </a:pPr>
            <a:r>
              <a:rPr lang="en"/>
              <a:t>Three modules: DataDescriber, DataGenerator, ModelInspector</a:t>
            </a:r>
            <a:endParaRPr/>
          </a:p>
          <a:p>
            <a:pPr marL="0" lvl="0" indent="0" algn="l" rtl="0">
              <a:lnSpc>
                <a:spcPct val="115000"/>
              </a:lnSpc>
              <a:spcBef>
                <a:spcPts val="700"/>
              </a:spcBef>
              <a:spcAft>
                <a:spcPts val="0"/>
              </a:spcAft>
              <a:buNone/>
            </a:pPr>
            <a:endParaRPr/>
          </a:p>
          <a:p>
            <a:pPr marL="0" lvl="0" indent="0" algn="l" rtl="0">
              <a:lnSpc>
                <a:spcPct val="115000"/>
              </a:lnSpc>
              <a:spcBef>
                <a:spcPts val="700"/>
              </a:spcBef>
              <a:spcAft>
                <a:spcPts val="0"/>
              </a:spcAft>
              <a:buNone/>
            </a:pPr>
            <a:r>
              <a:rPr lang="en"/>
              <a:t>REaLTabFormer (Realistic Relational and Tabular Data using Transformers)</a:t>
            </a:r>
            <a:endParaRPr/>
          </a:p>
          <a:p>
            <a:pPr marL="457200" lvl="0" indent="-317500" algn="l" rtl="0">
              <a:lnSpc>
                <a:spcPct val="115000"/>
              </a:lnSpc>
              <a:spcBef>
                <a:spcPts val="700"/>
              </a:spcBef>
              <a:spcAft>
                <a:spcPts val="0"/>
              </a:spcAft>
              <a:buSzPts val="1400"/>
              <a:buChar char="●"/>
            </a:pPr>
            <a:r>
              <a:rPr lang="en"/>
              <a:t>Relational data: </a:t>
            </a:r>
            <a:r>
              <a:rPr lang="en" b="1"/>
              <a:t>A sequence-to-sequence (Seq2Seq) model </a:t>
            </a:r>
            <a:endParaRPr b="1"/>
          </a:p>
          <a:p>
            <a:pPr marL="457200" lvl="0" indent="-317500" algn="l" rtl="0">
              <a:lnSpc>
                <a:spcPct val="115000"/>
              </a:lnSpc>
              <a:spcBef>
                <a:spcPts val="0"/>
              </a:spcBef>
              <a:spcAft>
                <a:spcPts val="0"/>
              </a:spcAft>
              <a:buSzPts val="1400"/>
              <a:buChar char="●"/>
            </a:pPr>
            <a:r>
              <a:rPr lang="en"/>
              <a:t>Non-relational data: GPT-2</a:t>
            </a:r>
            <a:endParaRPr/>
          </a:p>
        </p:txBody>
      </p:sp>
      <p:pic>
        <p:nvPicPr>
          <p:cNvPr id="173" name="Google Shape;173;p27"/>
          <p:cNvPicPr preferRelativeResize="0"/>
          <p:nvPr/>
        </p:nvPicPr>
        <p:blipFill>
          <a:blip r:embed="rId3">
            <a:alphaModFix/>
          </a:blip>
          <a:stretch>
            <a:fillRect/>
          </a:stretch>
        </p:blipFill>
        <p:spPr>
          <a:xfrm>
            <a:off x="0" y="4183491"/>
            <a:ext cx="9144000" cy="96001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893700" y="358388"/>
            <a:ext cx="6462600" cy="8574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
              <a:t>Feedforward Neural Networks (FNNs)</a:t>
            </a:r>
            <a:endParaRPr/>
          </a:p>
        </p:txBody>
      </p:sp>
      <p:sp>
        <p:nvSpPr>
          <p:cNvPr id="179" name="Google Shape;179;p28"/>
          <p:cNvSpPr txBox="1">
            <a:spLocks noGrp="1"/>
          </p:cNvSpPr>
          <p:nvPr>
            <p:ph type="body" idx="1"/>
          </p:nvPr>
        </p:nvSpPr>
        <p:spPr>
          <a:xfrm>
            <a:off x="893700" y="1276350"/>
            <a:ext cx="4571400" cy="2690700"/>
          </a:xfrm>
          <a:prstGeom prst="rect">
            <a:avLst/>
          </a:prstGeom>
        </p:spPr>
        <p:txBody>
          <a:bodyPr spcFirstLastPara="1" wrap="square" lIns="34275" tIns="34275" rIns="34275" bIns="34275" anchor="t" anchorCtr="0">
            <a:noAutofit/>
          </a:bodyPr>
          <a:lstStyle/>
          <a:p>
            <a:pPr marL="0" lvl="0" indent="0" algn="l" rtl="0">
              <a:lnSpc>
                <a:spcPct val="115000"/>
              </a:lnSpc>
              <a:spcBef>
                <a:spcPts val="700"/>
              </a:spcBef>
              <a:spcAft>
                <a:spcPts val="0"/>
              </a:spcAft>
              <a:buNone/>
            </a:pPr>
            <a:r>
              <a:rPr lang="en" sz="1600"/>
              <a:t>FNN Design</a:t>
            </a:r>
            <a:endParaRPr sz="1600"/>
          </a:p>
          <a:p>
            <a:pPr marL="0" lvl="0" indent="0" algn="l" rtl="0">
              <a:lnSpc>
                <a:spcPct val="115000"/>
              </a:lnSpc>
              <a:spcBef>
                <a:spcPts val="700"/>
              </a:spcBef>
              <a:spcAft>
                <a:spcPts val="0"/>
              </a:spcAft>
              <a:buNone/>
            </a:pPr>
            <a:r>
              <a:rPr lang="en"/>
              <a:t>8 models varying in:</a:t>
            </a:r>
            <a:endParaRPr/>
          </a:p>
          <a:p>
            <a:pPr marL="457200" lvl="0" indent="-304800" algn="l" rtl="0">
              <a:lnSpc>
                <a:spcPct val="115000"/>
              </a:lnSpc>
              <a:spcBef>
                <a:spcPts val="700"/>
              </a:spcBef>
              <a:spcAft>
                <a:spcPts val="0"/>
              </a:spcAft>
              <a:buSzPts val="1200"/>
              <a:buChar char="●"/>
            </a:pPr>
            <a:r>
              <a:rPr lang="en" sz="1200"/>
              <a:t>Complexity (# of layers, # of neurons)</a:t>
            </a:r>
            <a:endParaRPr sz="1200"/>
          </a:p>
          <a:p>
            <a:pPr marL="457200" lvl="0" indent="-304800" algn="l" rtl="0">
              <a:lnSpc>
                <a:spcPct val="115000"/>
              </a:lnSpc>
              <a:spcBef>
                <a:spcPts val="0"/>
              </a:spcBef>
              <a:spcAft>
                <a:spcPts val="0"/>
              </a:spcAft>
              <a:buSzPts val="1200"/>
              <a:buChar char="●"/>
            </a:pPr>
            <a:r>
              <a:rPr lang="en" sz="1200"/>
              <a:t>Output activation function (sigmoid vs. softmax)</a:t>
            </a:r>
            <a:endParaRPr sz="1200"/>
          </a:p>
          <a:p>
            <a:pPr marL="457200" lvl="0" indent="-304800" algn="l" rtl="0">
              <a:lnSpc>
                <a:spcPct val="115000"/>
              </a:lnSpc>
              <a:spcBef>
                <a:spcPts val="0"/>
              </a:spcBef>
              <a:spcAft>
                <a:spcPts val="0"/>
              </a:spcAft>
              <a:buSzPts val="1200"/>
              <a:buChar char="●"/>
            </a:pPr>
            <a:r>
              <a:rPr lang="en" sz="1200"/>
              <a:t>Loss function (binary vs. categorical cross entropy)</a:t>
            </a:r>
            <a:endParaRPr sz="1200"/>
          </a:p>
          <a:p>
            <a:pPr marL="457200" lvl="0" indent="-304800" algn="l" rtl="0">
              <a:lnSpc>
                <a:spcPct val="115000"/>
              </a:lnSpc>
              <a:spcBef>
                <a:spcPts val="0"/>
              </a:spcBef>
              <a:spcAft>
                <a:spcPts val="0"/>
              </a:spcAft>
              <a:buSzPts val="1200"/>
              <a:buChar char="●"/>
            </a:pPr>
            <a:r>
              <a:rPr lang="en" sz="1200"/>
              <a:t>Optimizer (SGD vs. Adam)</a:t>
            </a:r>
            <a:endParaRPr sz="1200"/>
          </a:p>
          <a:p>
            <a:pPr marL="0" lvl="0" indent="0" algn="l" rtl="0">
              <a:lnSpc>
                <a:spcPct val="115000"/>
              </a:lnSpc>
              <a:spcBef>
                <a:spcPts val="700"/>
              </a:spcBef>
              <a:spcAft>
                <a:spcPts val="0"/>
              </a:spcAft>
              <a:buNone/>
            </a:pPr>
            <a:endParaRPr sz="1200"/>
          </a:p>
        </p:txBody>
      </p:sp>
      <p:pic>
        <p:nvPicPr>
          <p:cNvPr id="180" name="Google Shape;180;p28"/>
          <p:cNvPicPr preferRelativeResize="0"/>
          <p:nvPr/>
        </p:nvPicPr>
        <p:blipFill>
          <a:blip r:embed="rId3">
            <a:alphaModFix/>
          </a:blip>
          <a:stretch>
            <a:fillRect/>
          </a:stretch>
        </p:blipFill>
        <p:spPr>
          <a:xfrm>
            <a:off x="0" y="4183491"/>
            <a:ext cx="9144000" cy="960018"/>
          </a:xfrm>
          <a:prstGeom prst="rect">
            <a:avLst/>
          </a:prstGeom>
          <a:noFill/>
          <a:ln>
            <a:noFill/>
          </a:ln>
        </p:spPr>
      </p:pic>
      <p:sp>
        <p:nvSpPr>
          <p:cNvPr id="181" name="Google Shape;181;p28"/>
          <p:cNvSpPr txBox="1"/>
          <p:nvPr/>
        </p:nvSpPr>
        <p:spPr>
          <a:xfrm>
            <a:off x="5523350" y="1351000"/>
            <a:ext cx="2452500" cy="1167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700"/>
              </a:spcBef>
              <a:spcAft>
                <a:spcPts val="0"/>
              </a:spcAft>
              <a:buNone/>
            </a:pPr>
            <a:r>
              <a:rPr lang="en" sz="1600">
                <a:solidFill>
                  <a:schemeClr val="dk1"/>
                </a:solidFill>
                <a:latin typeface="Montserrat"/>
                <a:ea typeface="Montserrat"/>
                <a:cs typeface="Montserrat"/>
                <a:sym typeface="Montserrat"/>
              </a:rPr>
              <a:t>Datasets</a:t>
            </a:r>
            <a:endParaRPr sz="1600">
              <a:solidFill>
                <a:schemeClr val="dk1"/>
              </a:solidFill>
              <a:latin typeface="Montserrat"/>
              <a:ea typeface="Montserrat"/>
              <a:cs typeface="Montserrat"/>
              <a:sym typeface="Montserrat"/>
            </a:endParaRPr>
          </a:p>
          <a:p>
            <a:pPr marL="457200" lvl="0" indent="-304800" algn="l" rtl="0">
              <a:lnSpc>
                <a:spcPct val="115000"/>
              </a:lnSpc>
              <a:spcBef>
                <a:spcPts val="700"/>
              </a:spcBef>
              <a:spcAft>
                <a:spcPts val="0"/>
              </a:spcAft>
              <a:buClr>
                <a:schemeClr val="dk1"/>
              </a:buClr>
              <a:buSzPts val="1200"/>
              <a:buChar char="●"/>
            </a:pPr>
            <a:r>
              <a:rPr lang="en" sz="1200">
                <a:solidFill>
                  <a:schemeClr val="dk1"/>
                </a:solidFill>
                <a:latin typeface="Montserrat"/>
                <a:ea typeface="Montserrat"/>
                <a:cs typeface="Montserrat"/>
                <a:sym typeface="Montserrat"/>
              </a:rPr>
              <a:t>Original</a:t>
            </a:r>
            <a:endParaRPr sz="1200">
              <a:solidFill>
                <a:schemeClr val="dk1"/>
              </a:solidFill>
              <a:latin typeface="Montserrat"/>
              <a:ea typeface="Montserrat"/>
              <a:cs typeface="Montserrat"/>
              <a:sym typeface="Montserrat"/>
            </a:endParaRPr>
          </a:p>
          <a:p>
            <a:pPr marL="457200" lvl="0" indent="-304800" algn="l" rtl="0">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REaLTabFormer</a:t>
            </a:r>
            <a:endParaRPr sz="1200">
              <a:solidFill>
                <a:schemeClr val="dk1"/>
              </a:solidFill>
              <a:latin typeface="Montserrat"/>
              <a:ea typeface="Montserrat"/>
              <a:cs typeface="Montserrat"/>
              <a:sym typeface="Montserrat"/>
            </a:endParaRPr>
          </a:p>
          <a:p>
            <a:pPr marL="457200" lvl="0" indent="-304800" algn="l" rtl="0">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DataSynthesizer</a:t>
            </a:r>
            <a:endParaRPr sz="1200">
              <a:solidFill>
                <a:schemeClr val="dk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893700" y="358388"/>
            <a:ext cx="6462600" cy="857400"/>
          </a:xfrm>
          <a:prstGeom prst="rect">
            <a:avLst/>
          </a:prstGeom>
        </p:spPr>
        <p:txBody>
          <a:bodyPr spcFirstLastPara="1" wrap="square" lIns="34275" tIns="34275" rIns="34275" bIns="34275" anchor="ctr" anchorCtr="0">
            <a:noAutofit/>
          </a:bodyPr>
          <a:lstStyle/>
          <a:p>
            <a:pPr marL="457200" lvl="0" indent="-368300" algn="l" rtl="0">
              <a:spcBef>
                <a:spcPts val="0"/>
              </a:spcBef>
              <a:spcAft>
                <a:spcPts val="0"/>
              </a:spcAft>
              <a:buSzPts val="2200"/>
              <a:buAutoNum type="arabicPeriod"/>
            </a:pPr>
            <a:r>
              <a:rPr lang="en" sz="2200"/>
              <a:t>FNNs with Original Data</a:t>
            </a:r>
            <a:endParaRPr sz="2200"/>
          </a:p>
        </p:txBody>
      </p:sp>
      <p:pic>
        <p:nvPicPr>
          <p:cNvPr id="187" name="Google Shape;187;p29"/>
          <p:cNvPicPr preferRelativeResize="0"/>
          <p:nvPr/>
        </p:nvPicPr>
        <p:blipFill>
          <a:blip r:embed="rId3">
            <a:alphaModFix/>
          </a:blip>
          <a:stretch>
            <a:fillRect/>
          </a:stretch>
        </p:blipFill>
        <p:spPr>
          <a:xfrm>
            <a:off x="0" y="4183491"/>
            <a:ext cx="9144000" cy="960018"/>
          </a:xfrm>
          <a:prstGeom prst="rect">
            <a:avLst/>
          </a:prstGeom>
          <a:noFill/>
          <a:ln>
            <a:noFill/>
          </a:ln>
        </p:spPr>
      </p:pic>
      <p:graphicFrame>
        <p:nvGraphicFramePr>
          <p:cNvPr id="188" name="Google Shape;188;p29"/>
          <p:cNvGraphicFramePr/>
          <p:nvPr/>
        </p:nvGraphicFramePr>
        <p:xfrm>
          <a:off x="2362200" y="990600"/>
          <a:ext cx="4686300" cy="3096693"/>
        </p:xfrm>
        <a:graphic>
          <a:graphicData uri="http://schemas.openxmlformats.org/drawingml/2006/table">
            <a:tbl>
              <a:tblPr>
                <a:noFill/>
                <a:tableStyleId>{0BE99A1A-1B26-4ED9-B836-40320D8F5049}</a:tableStyleId>
              </a:tblPr>
              <a:tblGrid>
                <a:gridCol w="1685925">
                  <a:extLst>
                    <a:ext uri="{9D8B030D-6E8A-4147-A177-3AD203B41FA5}">
                      <a16:colId xmlns:a16="http://schemas.microsoft.com/office/drawing/2014/main" val="20000"/>
                    </a:ext>
                  </a:extLst>
                </a:gridCol>
                <a:gridCol w="771525">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33425">
                  <a:extLst>
                    <a:ext uri="{9D8B030D-6E8A-4147-A177-3AD203B41FA5}">
                      <a16:colId xmlns:a16="http://schemas.microsoft.com/office/drawing/2014/main" val="20003"/>
                    </a:ext>
                  </a:extLst>
                </a:gridCol>
                <a:gridCol w="733425">
                  <a:extLst>
                    <a:ext uri="{9D8B030D-6E8A-4147-A177-3AD203B41FA5}">
                      <a16:colId xmlns:a16="http://schemas.microsoft.com/office/drawing/2014/main" val="20004"/>
                    </a:ext>
                  </a:extLst>
                </a:gridCol>
              </a:tblGrid>
              <a:tr h="0">
                <a:tc>
                  <a:txBody>
                    <a:bodyPr/>
                    <a:lstStyle/>
                    <a:p>
                      <a:pPr marL="0" lvl="0" indent="0" algn="ctr" rtl="0">
                        <a:lnSpc>
                          <a:spcPct val="115000"/>
                        </a:lnSpc>
                        <a:spcBef>
                          <a:spcPts val="0"/>
                        </a:spcBef>
                        <a:spcAft>
                          <a:spcPts val="0"/>
                        </a:spcAft>
                        <a:buNone/>
                      </a:pPr>
                      <a:r>
                        <a:rPr lang="en" sz="1000" b="1">
                          <a:latin typeface="Times New Roman"/>
                          <a:ea typeface="Times New Roman"/>
                          <a:cs typeface="Times New Roman"/>
                          <a:sym typeface="Times New Roman"/>
                        </a:rPr>
                        <a:t>Model</a:t>
                      </a:r>
                      <a:endParaRPr sz="1000" b="1">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latin typeface="Times New Roman"/>
                          <a:ea typeface="Times New Roman"/>
                          <a:cs typeface="Times New Roman"/>
                          <a:sym typeface="Times New Roman"/>
                        </a:rPr>
                        <a:t>accuracy</a:t>
                      </a:r>
                      <a:endParaRPr sz="1000" b="1">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latin typeface="Times New Roman"/>
                          <a:ea typeface="Times New Roman"/>
                          <a:cs typeface="Times New Roman"/>
                          <a:sym typeface="Times New Roman"/>
                        </a:rPr>
                        <a:t>f1_score</a:t>
                      </a:r>
                      <a:endParaRPr sz="1000" b="1">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latin typeface="Times New Roman"/>
                          <a:ea typeface="Times New Roman"/>
                          <a:cs typeface="Times New Roman"/>
                          <a:sym typeface="Times New Roman"/>
                        </a:rPr>
                        <a:t>rMSE</a:t>
                      </a:r>
                      <a:endParaRPr sz="1000" b="1">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latin typeface="Times New Roman"/>
                          <a:ea typeface="Times New Roman"/>
                          <a:cs typeface="Times New Roman"/>
                          <a:sym typeface="Times New Roman"/>
                        </a:rPr>
                        <a:t>AUC</a:t>
                      </a:r>
                      <a:endParaRPr sz="1000" b="1">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lnSpc>
                          <a:spcPct val="115000"/>
                        </a:lnSpc>
                        <a:spcBef>
                          <a:spcPts val="0"/>
                        </a:spcBef>
                        <a:spcAft>
                          <a:spcPts val="0"/>
                        </a:spcAft>
                        <a:buNone/>
                      </a:pPr>
                      <a:r>
                        <a:rPr lang="en" sz="1000">
                          <a:latin typeface="Times New Roman"/>
                          <a:ea typeface="Times New Roman"/>
                          <a:cs typeface="Times New Roman"/>
                          <a:sym typeface="Times New Roman"/>
                        </a:rPr>
                        <a:t>FNN-5layer-SGD-sigmoid</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0.7215</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0.6888</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0.4794</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0.7764</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en" sz="1000">
                          <a:latin typeface="Times New Roman"/>
                          <a:ea typeface="Times New Roman"/>
                          <a:cs typeface="Times New Roman"/>
                          <a:sym typeface="Times New Roman"/>
                        </a:rPr>
                        <a:t>FNN-5layer-Adam-sigmoid</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0.7218</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0.6961</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0.4928</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0.7756</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lnSpc>
                          <a:spcPct val="115000"/>
                        </a:lnSpc>
                        <a:spcBef>
                          <a:spcPts val="0"/>
                        </a:spcBef>
                        <a:spcAft>
                          <a:spcPts val="0"/>
                        </a:spcAft>
                        <a:buNone/>
                      </a:pPr>
                      <a:r>
                        <a:rPr lang="en" sz="1000">
                          <a:latin typeface="Times New Roman"/>
                          <a:ea typeface="Times New Roman"/>
                          <a:cs typeface="Times New Roman"/>
                          <a:sym typeface="Times New Roman"/>
                        </a:rPr>
                        <a:t>FNN-7layer-SGD-sigmoid</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0.7174</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0.6954</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0.4850</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0.7741</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lnSpc>
                          <a:spcPct val="115000"/>
                        </a:lnSpc>
                        <a:spcBef>
                          <a:spcPts val="0"/>
                        </a:spcBef>
                        <a:spcAft>
                          <a:spcPts val="0"/>
                        </a:spcAft>
                        <a:buNone/>
                      </a:pPr>
                      <a:r>
                        <a:rPr lang="en" sz="1000">
                          <a:latin typeface="Times New Roman"/>
                          <a:ea typeface="Times New Roman"/>
                          <a:cs typeface="Times New Roman"/>
                          <a:sym typeface="Times New Roman"/>
                        </a:rPr>
                        <a:t>FNN-7layer-Adam-sigmoid</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0.7174</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0.6782</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0.5735</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0.7752</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lnSpc>
                          <a:spcPct val="115000"/>
                        </a:lnSpc>
                        <a:spcBef>
                          <a:spcPts val="0"/>
                        </a:spcBef>
                        <a:spcAft>
                          <a:spcPts val="0"/>
                        </a:spcAft>
                        <a:buNone/>
                      </a:pPr>
                      <a:r>
                        <a:rPr lang="en" sz="1000">
                          <a:highlight>
                            <a:srgbClr val="FFFF00"/>
                          </a:highlight>
                          <a:latin typeface="Times New Roman"/>
                          <a:ea typeface="Times New Roman"/>
                          <a:cs typeface="Times New Roman"/>
                          <a:sym typeface="Times New Roman"/>
                        </a:rPr>
                        <a:t>FNN-5layer-SGD-softmax</a:t>
                      </a:r>
                      <a:endParaRPr sz="1000">
                        <a:highlight>
                          <a:srgbClr val="FFFF00"/>
                        </a:highlight>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highlight>
                            <a:srgbClr val="FFFF00"/>
                          </a:highlight>
                          <a:latin typeface="Times New Roman"/>
                          <a:ea typeface="Times New Roman"/>
                          <a:cs typeface="Times New Roman"/>
                          <a:sym typeface="Times New Roman"/>
                        </a:rPr>
                        <a:t>0.7229</a:t>
                      </a:r>
                      <a:endParaRPr sz="1000">
                        <a:highlight>
                          <a:srgbClr val="FFFF00"/>
                        </a:highlight>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highlight>
                            <a:srgbClr val="FFFF00"/>
                          </a:highlight>
                          <a:latin typeface="Times New Roman"/>
                          <a:ea typeface="Times New Roman"/>
                          <a:cs typeface="Times New Roman"/>
                          <a:sym typeface="Times New Roman"/>
                        </a:rPr>
                        <a:t>0.7200</a:t>
                      </a:r>
                      <a:endParaRPr sz="1000">
                        <a:highlight>
                          <a:srgbClr val="FFFF00"/>
                        </a:highlight>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highlight>
                            <a:srgbClr val="FFFF00"/>
                          </a:highlight>
                          <a:latin typeface="Times New Roman"/>
                          <a:ea typeface="Times New Roman"/>
                          <a:cs typeface="Times New Roman"/>
                          <a:sym typeface="Times New Roman"/>
                        </a:rPr>
                        <a:t>0.4643</a:t>
                      </a:r>
                      <a:endParaRPr sz="1000">
                        <a:highlight>
                          <a:srgbClr val="FFFF00"/>
                        </a:highlight>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highlight>
                            <a:srgbClr val="FFFF00"/>
                          </a:highlight>
                          <a:latin typeface="Times New Roman"/>
                          <a:ea typeface="Times New Roman"/>
                          <a:cs typeface="Times New Roman"/>
                          <a:sym typeface="Times New Roman"/>
                        </a:rPr>
                        <a:t>0.7782</a:t>
                      </a:r>
                      <a:endParaRPr sz="1000">
                        <a:highlight>
                          <a:srgbClr val="FFFF00"/>
                        </a:highlight>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lnSpc>
                          <a:spcPct val="115000"/>
                        </a:lnSpc>
                        <a:spcBef>
                          <a:spcPts val="0"/>
                        </a:spcBef>
                        <a:spcAft>
                          <a:spcPts val="0"/>
                        </a:spcAft>
                        <a:buNone/>
                      </a:pPr>
                      <a:r>
                        <a:rPr lang="en" sz="1000">
                          <a:latin typeface="Times New Roman"/>
                          <a:ea typeface="Times New Roman"/>
                          <a:cs typeface="Times New Roman"/>
                          <a:sym typeface="Times New Roman"/>
                        </a:rPr>
                        <a:t>FNN-5layer-Adam-softmax</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0.7218</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0.7179</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0.4975</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0.7815</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l" rtl="0">
                        <a:lnSpc>
                          <a:spcPct val="115000"/>
                        </a:lnSpc>
                        <a:spcBef>
                          <a:spcPts val="0"/>
                        </a:spcBef>
                        <a:spcAft>
                          <a:spcPts val="0"/>
                        </a:spcAft>
                        <a:buNone/>
                      </a:pPr>
                      <a:r>
                        <a:rPr lang="en" sz="1000">
                          <a:latin typeface="Times New Roman"/>
                          <a:ea typeface="Times New Roman"/>
                          <a:cs typeface="Times New Roman"/>
                          <a:sym typeface="Times New Roman"/>
                        </a:rPr>
                        <a:t>FNN-7layer-SGD-softmax</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0.7181</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0.7150</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0.4780</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0.7780</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7"/>
                  </a:ext>
                </a:extLst>
              </a:tr>
              <a:tr h="0">
                <a:tc>
                  <a:txBody>
                    <a:bodyPr/>
                    <a:lstStyle/>
                    <a:p>
                      <a:pPr marL="0" lvl="0" indent="0" algn="l" rtl="0">
                        <a:lnSpc>
                          <a:spcPct val="115000"/>
                        </a:lnSpc>
                        <a:spcBef>
                          <a:spcPts val="0"/>
                        </a:spcBef>
                        <a:spcAft>
                          <a:spcPts val="0"/>
                        </a:spcAft>
                        <a:buNone/>
                      </a:pPr>
                      <a:r>
                        <a:rPr lang="en" sz="1000">
                          <a:latin typeface="Times New Roman"/>
                          <a:ea typeface="Times New Roman"/>
                          <a:cs typeface="Times New Roman"/>
                          <a:sym typeface="Times New Roman"/>
                        </a:rPr>
                        <a:t>FNN-7layer-Adam-softmax</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0.7185</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0.7118</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0.5587</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0.7766</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893700" y="358388"/>
            <a:ext cx="6462600" cy="8574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 b="1"/>
              <a:t>Overview</a:t>
            </a:r>
            <a:endParaRPr b="1"/>
          </a:p>
        </p:txBody>
      </p:sp>
      <p:sp>
        <p:nvSpPr>
          <p:cNvPr id="60" name="Google Shape;60;p12"/>
          <p:cNvSpPr txBox="1">
            <a:spLocks noGrp="1"/>
          </p:cNvSpPr>
          <p:nvPr>
            <p:ph type="body" idx="1"/>
          </p:nvPr>
        </p:nvSpPr>
        <p:spPr>
          <a:xfrm>
            <a:off x="893625" y="1200150"/>
            <a:ext cx="3136800" cy="3725700"/>
          </a:xfrm>
          <a:prstGeom prst="rect">
            <a:avLst/>
          </a:prstGeom>
        </p:spPr>
        <p:txBody>
          <a:bodyPr spcFirstLastPara="1" wrap="square" lIns="34275" tIns="34275" rIns="34275" bIns="34275" anchor="t" anchorCtr="0">
            <a:noAutofit/>
          </a:bodyPr>
          <a:lstStyle/>
          <a:p>
            <a:pPr marL="0" lvl="0" indent="0" algn="l" rtl="0">
              <a:spcBef>
                <a:spcPts val="700"/>
              </a:spcBef>
              <a:spcAft>
                <a:spcPts val="0"/>
              </a:spcAft>
              <a:buNone/>
            </a:pPr>
            <a:r>
              <a:rPr lang="en"/>
              <a:t>Introduction</a:t>
            </a:r>
            <a:endParaRPr/>
          </a:p>
          <a:p>
            <a:pPr marL="0" lvl="0" indent="0" algn="l" rtl="0">
              <a:spcBef>
                <a:spcPts val="700"/>
              </a:spcBef>
              <a:spcAft>
                <a:spcPts val="0"/>
              </a:spcAft>
              <a:buNone/>
            </a:pPr>
            <a:endParaRPr/>
          </a:p>
          <a:p>
            <a:pPr marL="0" lvl="0" indent="0" algn="l" rtl="0">
              <a:spcBef>
                <a:spcPts val="700"/>
              </a:spcBef>
              <a:spcAft>
                <a:spcPts val="0"/>
              </a:spcAft>
              <a:buNone/>
            </a:pPr>
            <a:r>
              <a:rPr lang="en"/>
              <a:t>Data Preprocessing</a:t>
            </a:r>
            <a:endParaRPr/>
          </a:p>
          <a:p>
            <a:pPr marL="0" lvl="0" indent="0" algn="l" rtl="0">
              <a:spcBef>
                <a:spcPts val="700"/>
              </a:spcBef>
              <a:spcAft>
                <a:spcPts val="0"/>
              </a:spcAft>
              <a:buNone/>
            </a:pPr>
            <a:endParaRPr/>
          </a:p>
          <a:p>
            <a:pPr marL="0" lvl="0" indent="0" algn="l" rtl="0">
              <a:spcBef>
                <a:spcPts val="700"/>
              </a:spcBef>
              <a:spcAft>
                <a:spcPts val="0"/>
              </a:spcAft>
              <a:buNone/>
            </a:pPr>
            <a:r>
              <a:rPr lang="en"/>
              <a:t>Analysis Strategy</a:t>
            </a:r>
            <a:endParaRPr/>
          </a:p>
        </p:txBody>
      </p:sp>
      <p:sp>
        <p:nvSpPr>
          <p:cNvPr id="61" name="Google Shape;61;p12"/>
          <p:cNvSpPr txBox="1">
            <a:spLocks noGrp="1"/>
          </p:cNvSpPr>
          <p:nvPr>
            <p:ph type="body" idx="2"/>
          </p:nvPr>
        </p:nvSpPr>
        <p:spPr>
          <a:xfrm>
            <a:off x="4752850" y="1200150"/>
            <a:ext cx="4203900" cy="2690700"/>
          </a:xfrm>
          <a:prstGeom prst="rect">
            <a:avLst/>
          </a:prstGeom>
        </p:spPr>
        <p:txBody>
          <a:bodyPr spcFirstLastPara="1" wrap="square" lIns="34275" tIns="34275" rIns="34275" bIns="34275" anchor="t" anchorCtr="0">
            <a:noAutofit/>
          </a:bodyPr>
          <a:lstStyle/>
          <a:p>
            <a:pPr marL="0" lvl="0" indent="0" algn="l" rtl="0">
              <a:spcBef>
                <a:spcPts val="700"/>
              </a:spcBef>
              <a:spcAft>
                <a:spcPts val="0"/>
              </a:spcAft>
              <a:buNone/>
            </a:pPr>
            <a:r>
              <a:rPr lang="en" dirty="0"/>
              <a:t>Results</a:t>
            </a:r>
            <a:endParaRPr dirty="0"/>
          </a:p>
          <a:p>
            <a:pPr marL="457200" lvl="0" indent="-355600" algn="l" rtl="0">
              <a:spcBef>
                <a:spcPts val="700"/>
              </a:spcBef>
              <a:spcAft>
                <a:spcPts val="0"/>
              </a:spcAft>
              <a:buSzPts val="2000"/>
              <a:buChar char="-"/>
            </a:pPr>
            <a:r>
              <a:rPr lang="en" dirty="0"/>
              <a:t>Phase 1: Classical models</a:t>
            </a:r>
            <a:endParaRPr dirty="0"/>
          </a:p>
          <a:p>
            <a:pPr marL="457200" lvl="0" indent="-355600" algn="l" rtl="0">
              <a:spcBef>
                <a:spcPts val="0"/>
              </a:spcBef>
              <a:spcAft>
                <a:spcPts val="0"/>
              </a:spcAft>
              <a:buSzPts val="2000"/>
              <a:buChar char="-"/>
            </a:pPr>
            <a:r>
              <a:rPr lang="en" dirty="0"/>
              <a:t>Phase 2: Neural networks</a:t>
            </a:r>
            <a:endParaRPr dirty="0"/>
          </a:p>
          <a:p>
            <a:pPr marL="0" lvl="0" indent="0" algn="l" rtl="0">
              <a:spcBef>
                <a:spcPts val="700"/>
              </a:spcBef>
              <a:spcAft>
                <a:spcPts val="0"/>
              </a:spcAft>
              <a:buNone/>
            </a:pPr>
            <a:endParaRPr dirty="0"/>
          </a:p>
          <a:p>
            <a:pPr marL="0" lvl="0" indent="0" algn="l" rtl="0">
              <a:spcBef>
                <a:spcPts val="700"/>
              </a:spcBef>
              <a:spcAft>
                <a:spcPts val="0"/>
              </a:spcAft>
              <a:buNone/>
            </a:pPr>
            <a:r>
              <a:rPr lang="en" dirty="0"/>
              <a:t>Conclusions</a:t>
            </a:r>
            <a:endParaRPr dirty="0"/>
          </a:p>
        </p:txBody>
      </p:sp>
      <p:pic>
        <p:nvPicPr>
          <p:cNvPr id="62" name="Google Shape;62;p12"/>
          <p:cNvPicPr preferRelativeResize="0"/>
          <p:nvPr/>
        </p:nvPicPr>
        <p:blipFill>
          <a:blip r:embed="rId3">
            <a:alphaModFix/>
          </a:blip>
          <a:stretch>
            <a:fillRect/>
          </a:stretch>
        </p:blipFill>
        <p:spPr>
          <a:xfrm>
            <a:off x="0" y="4183491"/>
            <a:ext cx="9144000" cy="96001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893700" y="358400"/>
            <a:ext cx="7530900" cy="8574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 sz="2200"/>
              <a:t>2. FNNs with Synthetic Data - REaLTabFormer</a:t>
            </a:r>
            <a:endParaRPr sz="2200"/>
          </a:p>
        </p:txBody>
      </p:sp>
      <p:pic>
        <p:nvPicPr>
          <p:cNvPr id="194" name="Google Shape;194;p30"/>
          <p:cNvPicPr preferRelativeResize="0"/>
          <p:nvPr/>
        </p:nvPicPr>
        <p:blipFill>
          <a:blip r:embed="rId3">
            <a:alphaModFix/>
          </a:blip>
          <a:stretch>
            <a:fillRect/>
          </a:stretch>
        </p:blipFill>
        <p:spPr>
          <a:xfrm>
            <a:off x="0" y="4183491"/>
            <a:ext cx="9144000" cy="960018"/>
          </a:xfrm>
          <a:prstGeom prst="rect">
            <a:avLst/>
          </a:prstGeom>
          <a:noFill/>
          <a:ln>
            <a:noFill/>
          </a:ln>
        </p:spPr>
      </p:pic>
      <p:graphicFrame>
        <p:nvGraphicFramePr>
          <p:cNvPr id="195" name="Google Shape;195;p30"/>
          <p:cNvGraphicFramePr/>
          <p:nvPr/>
        </p:nvGraphicFramePr>
        <p:xfrm>
          <a:off x="2362200" y="1066800"/>
          <a:ext cx="4686300" cy="3096693"/>
        </p:xfrm>
        <a:graphic>
          <a:graphicData uri="http://schemas.openxmlformats.org/drawingml/2006/table">
            <a:tbl>
              <a:tblPr>
                <a:noFill/>
                <a:tableStyleId>{0BE99A1A-1B26-4ED9-B836-40320D8F5049}</a:tableStyleId>
              </a:tblPr>
              <a:tblGrid>
                <a:gridCol w="1685925">
                  <a:extLst>
                    <a:ext uri="{9D8B030D-6E8A-4147-A177-3AD203B41FA5}">
                      <a16:colId xmlns:a16="http://schemas.microsoft.com/office/drawing/2014/main" val="20000"/>
                    </a:ext>
                  </a:extLst>
                </a:gridCol>
                <a:gridCol w="771525">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33425">
                  <a:extLst>
                    <a:ext uri="{9D8B030D-6E8A-4147-A177-3AD203B41FA5}">
                      <a16:colId xmlns:a16="http://schemas.microsoft.com/office/drawing/2014/main" val="20003"/>
                    </a:ext>
                  </a:extLst>
                </a:gridCol>
                <a:gridCol w="733425">
                  <a:extLst>
                    <a:ext uri="{9D8B030D-6E8A-4147-A177-3AD203B41FA5}">
                      <a16:colId xmlns:a16="http://schemas.microsoft.com/office/drawing/2014/main" val="20004"/>
                    </a:ext>
                  </a:extLst>
                </a:gridCol>
              </a:tblGrid>
              <a:tr h="0">
                <a:tc>
                  <a:txBody>
                    <a:bodyPr/>
                    <a:lstStyle/>
                    <a:p>
                      <a:pPr marL="0" lvl="0" indent="0" algn="l" rtl="0">
                        <a:lnSpc>
                          <a:spcPct val="115000"/>
                        </a:lnSpc>
                        <a:spcBef>
                          <a:spcPts val="0"/>
                        </a:spcBef>
                        <a:spcAft>
                          <a:spcPts val="0"/>
                        </a:spcAft>
                        <a:buNone/>
                      </a:pPr>
                      <a:r>
                        <a:rPr lang="en" sz="1000" b="1">
                          <a:latin typeface="Times New Roman"/>
                          <a:ea typeface="Times New Roman"/>
                          <a:cs typeface="Times New Roman"/>
                          <a:sym typeface="Times New Roman"/>
                        </a:rPr>
                        <a:t>Model</a:t>
                      </a:r>
                      <a:endParaRPr sz="1000" b="1">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latin typeface="Times New Roman"/>
                          <a:ea typeface="Times New Roman"/>
                          <a:cs typeface="Times New Roman"/>
                          <a:sym typeface="Times New Roman"/>
                        </a:rPr>
                        <a:t>accuracy</a:t>
                      </a:r>
                      <a:endParaRPr sz="1000" b="1">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latin typeface="Times New Roman"/>
                          <a:ea typeface="Times New Roman"/>
                          <a:cs typeface="Times New Roman"/>
                          <a:sym typeface="Times New Roman"/>
                        </a:rPr>
                        <a:t>f1_score</a:t>
                      </a:r>
                      <a:endParaRPr sz="1000" b="1">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latin typeface="Times New Roman"/>
                          <a:ea typeface="Times New Roman"/>
                          <a:cs typeface="Times New Roman"/>
                          <a:sym typeface="Times New Roman"/>
                        </a:rPr>
                        <a:t>rMSE</a:t>
                      </a:r>
                      <a:endParaRPr sz="1000" b="1">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latin typeface="Times New Roman"/>
                          <a:ea typeface="Times New Roman"/>
                          <a:cs typeface="Times New Roman"/>
                          <a:sym typeface="Times New Roman"/>
                        </a:rPr>
                        <a:t>AUC</a:t>
                      </a:r>
                      <a:endParaRPr sz="1000" b="1">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lnSpc>
                          <a:spcPct val="115000"/>
                        </a:lnSpc>
                        <a:spcBef>
                          <a:spcPts val="0"/>
                        </a:spcBef>
                        <a:spcAft>
                          <a:spcPts val="0"/>
                        </a:spcAft>
                        <a:buNone/>
                      </a:pPr>
                      <a:r>
                        <a:rPr lang="en" sz="1000">
                          <a:highlight>
                            <a:srgbClr val="FFFF00"/>
                          </a:highlight>
                          <a:latin typeface="Times New Roman"/>
                          <a:ea typeface="Times New Roman"/>
                          <a:cs typeface="Times New Roman"/>
                          <a:sym typeface="Times New Roman"/>
                        </a:rPr>
                        <a:t>FNN-5layer-SGD-sigmoid</a:t>
                      </a:r>
                      <a:endParaRPr sz="1000">
                        <a:highlight>
                          <a:srgbClr val="FFFF00"/>
                        </a:highlight>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highlight>
                            <a:srgbClr val="FFFF00"/>
                          </a:highlight>
                          <a:latin typeface="Times New Roman"/>
                          <a:ea typeface="Times New Roman"/>
                          <a:cs typeface="Times New Roman"/>
                          <a:sym typeface="Times New Roman"/>
                        </a:rPr>
                        <a:t>0.7362</a:t>
                      </a:r>
                      <a:endParaRPr sz="1000">
                        <a:highlight>
                          <a:srgbClr val="FFFF00"/>
                        </a:highlight>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highlight>
                            <a:srgbClr val="FFFF00"/>
                          </a:highlight>
                          <a:latin typeface="Times New Roman"/>
                          <a:ea typeface="Times New Roman"/>
                          <a:cs typeface="Times New Roman"/>
                          <a:sym typeface="Times New Roman"/>
                        </a:rPr>
                        <a:t>0.7420</a:t>
                      </a:r>
                      <a:endParaRPr sz="1000">
                        <a:highlight>
                          <a:srgbClr val="FFFF00"/>
                        </a:highlight>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highlight>
                            <a:srgbClr val="FFFF00"/>
                          </a:highlight>
                          <a:latin typeface="Times New Roman"/>
                          <a:ea typeface="Times New Roman"/>
                          <a:cs typeface="Times New Roman"/>
                          <a:sym typeface="Times New Roman"/>
                        </a:rPr>
                        <a:t>0.4789</a:t>
                      </a:r>
                      <a:endParaRPr sz="1000">
                        <a:highlight>
                          <a:srgbClr val="FFFF00"/>
                        </a:highlight>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highlight>
                            <a:srgbClr val="FFFF00"/>
                          </a:highlight>
                          <a:latin typeface="Times New Roman"/>
                          <a:ea typeface="Times New Roman"/>
                          <a:cs typeface="Times New Roman"/>
                          <a:sym typeface="Times New Roman"/>
                        </a:rPr>
                        <a:t>0.8006</a:t>
                      </a:r>
                      <a:endParaRPr sz="1000">
                        <a:highlight>
                          <a:srgbClr val="FFFF00"/>
                        </a:highlight>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en" sz="1000">
                          <a:latin typeface="Times New Roman"/>
                          <a:ea typeface="Times New Roman"/>
                          <a:cs typeface="Times New Roman"/>
                          <a:sym typeface="Times New Roman"/>
                        </a:rPr>
                        <a:t>FNN-5layer-Adam-sigmoid</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0.7359</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0.7394</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0.4650</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0.8007</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lnSpc>
                          <a:spcPct val="115000"/>
                        </a:lnSpc>
                        <a:spcBef>
                          <a:spcPts val="0"/>
                        </a:spcBef>
                        <a:spcAft>
                          <a:spcPts val="0"/>
                        </a:spcAft>
                        <a:buNone/>
                      </a:pPr>
                      <a:r>
                        <a:rPr lang="en" sz="1000">
                          <a:latin typeface="Times New Roman"/>
                          <a:ea typeface="Times New Roman"/>
                          <a:cs typeface="Times New Roman"/>
                          <a:sym typeface="Times New Roman"/>
                        </a:rPr>
                        <a:t>FNN-7layer-SGD-sigmoid</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0.7303</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0.7392</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0.4819</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0.7939</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lnSpc>
                          <a:spcPct val="115000"/>
                        </a:lnSpc>
                        <a:spcBef>
                          <a:spcPts val="0"/>
                        </a:spcBef>
                        <a:spcAft>
                          <a:spcPts val="0"/>
                        </a:spcAft>
                        <a:buNone/>
                      </a:pPr>
                      <a:r>
                        <a:rPr lang="en" sz="1000">
                          <a:latin typeface="Times New Roman"/>
                          <a:ea typeface="Times New Roman"/>
                          <a:cs typeface="Times New Roman"/>
                          <a:sym typeface="Times New Roman"/>
                        </a:rPr>
                        <a:t>FNN-7layer-Adam-sigmoid</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0.7351</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0.7315</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0.5577</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0.7972</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lnSpc>
                          <a:spcPct val="115000"/>
                        </a:lnSpc>
                        <a:spcBef>
                          <a:spcPts val="0"/>
                        </a:spcBef>
                        <a:spcAft>
                          <a:spcPts val="0"/>
                        </a:spcAft>
                        <a:buNone/>
                      </a:pPr>
                      <a:r>
                        <a:rPr lang="en" sz="1000">
                          <a:highlight>
                            <a:srgbClr val="FFFF00"/>
                          </a:highlight>
                          <a:latin typeface="Times New Roman"/>
                          <a:ea typeface="Times New Roman"/>
                          <a:cs typeface="Times New Roman"/>
                          <a:sym typeface="Times New Roman"/>
                        </a:rPr>
                        <a:t>FNN-5layer-SGD-softmax</a:t>
                      </a:r>
                      <a:endParaRPr sz="1000">
                        <a:highlight>
                          <a:srgbClr val="FFFF00"/>
                        </a:highlight>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highlight>
                            <a:srgbClr val="FFFF00"/>
                          </a:highlight>
                          <a:latin typeface="Times New Roman"/>
                          <a:ea typeface="Times New Roman"/>
                          <a:cs typeface="Times New Roman"/>
                          <a:sym typeface="Times New Roman"/>
                        </a:rPr>
                        <a:t>0.7381</a:t>
                      </a:r>
                      <a:endParaRPr sz="1000">
                        <a:highlight>
                          <a:srgbClr val="FFFF00"/>
                        </a:highlight>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highlight>
                            <a:srgbClr val="FFFF00"/>
                          </a:highlight>
                          <a:latin typeface="Times New Roman"/>
                          <a:ea typeface="Times New Roman"/>
                          <a:cs typeface="Times New Roman"/>
                          <a:sym typeface="Times New Roman"/>
                        </a:rPr>
                        <a:t>0.7380</a:t>
                      </a:r>
                      <a:endParaRPr sz="1000">
                        <a:highlight>
                          <a:srgbClr val="FFFF00"/>
                        </a:highlight>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highlight>
                            <a:srgbClr val="FFFF00"/>
                          </a:highlight>
                          <a:latin typeface="Times New Roman"/>
                          <a:ea typeface="Times New Roman"/>
                          <a:cs typeface="Times New Roman"/>
                          <a:sym typeface="Times New Roman"/>
                        </a:rPr>
                        <a:t>0.4506</a:t>
                      </a:r>
                      <a:endParaRPr sz="1000">
                        <a:highlight>
                          <a:srgbClr val="FFFF00"/>
                        </a:highlight>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highlight>
                            <a:srgbClr val="FFFF00"/>
                          </a:highlight>
                          <a:latin typeface="Times New Roman"/>
                          <a:ea typeface="Times New Roman"/>
                          <a:cs typeface="Times New Roman"/>
                          <a:sym typeface="Times New Roman"/>
                        </a:rPr>
                        <a:t>0.8008</a:t>
                      </a:r>
                      <a:endParaRPr sz="1000">
                        <a:highlight>
                          <a:srgbClr val="FFFF00"/>
                        </a:highlight>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lnSpc>
                          <a:spcPct val="115000"/>
                        </a:lnSpc>
                        <a:spcBef>
                          <a:spcPts val="0"/>
                        </a:spcBef>
                        <a:spcAft>
                          <a:spcPts val="0"/>
                        </a:spcAft>
                        <a:buNone/>
                      </a:pPr>
                      <a:r>
                        <a:rPr lang="en" sz="1000">
                          <a:latin typeface="Times New Roman"/>
                          <a:ea typeface="Times New Roman"/>
                          <a:cs typeface="Times New Roman"/>
                          <a:sym typeface="Times New Roman"/>
                        </a:rPr>
                        <a:t>FNN-5layer-Adam-softmax</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0.7355</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0.7355</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0.4698</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0.7999</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l" rtl="0">
                        <a:lnSpc>
                          <a:spcPct val="115000"/>
                        </a:lnSpc>
                        <a:spcBef>
                          <a:spcPts val="0"/>
                        </a:spcBef>
                        <a:spcAft>
                          <a:spcPts val="0"/>
                        </a:spcAft>
                        <a:buNone/>
                      </a:pPr>
                      <a:r>
                        <a:rPr lang="en" sz="1000">
                          <a:latin typeface="Times New Roman"/>
                          <a:ea typeface="Times New Roman"/>
                          <a:cs typeface="Times New Roman"/>
                          <a:sym typeface="Times New Roman"/>
                        </a:rPr>
                        <a:t>FNN-7layer-SGD-softmax</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0.7362</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0.7362</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0.4787</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0.7995</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7"/>
                  </a:ext>
                </a:extLst>
              </a:tr>
              <a:tr h="0">
                <a:tc>
                  <a:txBody>
                    <a:bodyPr/>
                    <a:lstStyle/>
                    <a:p>
                      <a:pPr marL="0" lvl="0" indent="0" algn="l" rtl="0">
                        <a:lnSpc>
                          <a:spcPct val="115000"/>
                        </a:lnSpc>
                        <a:spcBef>
                          <a:spcPts val="0"/>
                        </a:spcBef>
                        <a:spcAft>
                          <a:spcPts val="0"/>
                        </a:spcAft>
                        <a:buNone/>
                      </a:pPr>
                      <a:r>
                        <a:rPr lang="en" sz="1000">
                          <a:latin typeface="Times New Roman"/>
                          <a:ea typeface="Times New Roman"/>
                          <a:cs typeface="Times New Roman"/>
                          <a:sym typeface="Times New Roman"/>
                        </a:rPr>
                        <a:t>FNN-7layer-Adam-softmax</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0.7303</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0.7286</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0.5575</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0.7934</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893700" y="358400"/>
            <a:ext cx="8484300" cy="8574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 sz="2200"/>
              <a:t>3. FNNs with Synthetic Data - DataSynthesizer</a:t>
            </a:r>
            <a:endParaRPr sz="2200"/>
          </a:p>
        </p:txBody>
      </p:sp>
      <p:pic>
        <p:nvPicPr>
          <p:cNvPr id="201" name="Google Shape;201;p31"/>
          <p:cNvPicPr preferRelativeResize="0"/>
          <p:nvPr/>
        </p:nvPicPr>
        <p:blipFill>
          <a:blip r:embed="rId3">
            <a:alphaModFix/>
          </a:blip>
          <a:stretch>
            <a:fillRect/>
          </a:stretch>
        </p:blipFill>
        <p:spPr>
          <a:xfrm>
            <a:off x="0" y="4183491"/>
            <a:ext cx="9144000" cy="960018"/>
          </a:xfrm>
          <a:prstGeom prst="rect">
            <a:avLst/>
          </a:prstGeom>
          <a:noFill/>
          <a:ln>
            <a:noFill/>
          </a:ln>
        </p:spPr>
      </p:pic>
      <p:graphicFrame>
        <p:nvGraphicFramePr>
          <p:cNvPr id="202" name="Google Shape;202;p31"/>
          <p:cNvGraphicFramePr/>
          <p:nvPr/>
        </p:nvGraphicFramePr>
        <p:xfrm>
          <a:off x="2286000" y="1066800"/>
          <a:ext cx="4562475" cy="3096693"/>
        </p:xfrm>
        <a:graphic>
          <a:graphicData uri="http://schemas.openxmlformats.org/drawingml/2006/table">
            <a:tbl>
              <a:tblPr>
                <a:noFill/>
                <a:tableStyleId>{0BE99A1A-1B26-4ED9-B836-40320D8F5049}</a:tableStyleId>
              </a:tblPr>
              <a:tblGrid>
                <a:gridCol w="1600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tblGrid>
              <a:tr h="0">
                <a:tc>
                  <a:txBody>
                    <a:bodyPr/>
                    <a:lstStyle/>
                    <a:p>
                      <a:pPr marL="0" lvl="0" indent="0" algn="ctr" rtl="0">
                        <a:lnSpc>
                          <a:spcPct val="115000"/>
                        </a:lnSpc>
                        <a:spcBef>
                          <a:spcPts val="0"/>
                        </a:spcBef>
                        <a:spcAft>
                          <a:spcPts val="0"/>
                        </a:spcAft>
                        <a:buNone/>
                      </a:pPr>
                      <a:r>
                        <a:rPr lang="en" sz="1000" b="1">
                          <a:latin typeface="Times New Roman"/>
                          <a:ea typeface="Times New Roman"/>
                          <a:cs typeface="Times New Roman"/>
                          <a:sym typeface="Times New Roman"/>
                        </a:rPr>
                        <a:t>Model</a:t>
                      </a:r>
                      <a:endParaRPr sz="1000" b="1">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latin typeface="Times New Roman"/>
                          <a:ea typeface="Times New Roman"/>
                          <a:cs typeface="Times New Roman"/>
                          <a:sym typeface="Times New Roman"/>
                        </a:rPr>
                        <a:t>accuracy</a:t>
                      </a:r>
                      <a:endParaRPr sz="1000" b="1">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latin typeface="Times New Roman"/>
                          <a:ea typeface="Times New Roman"/>
                          <a:cs typeface="Times New Roman"/>
                          <a:sym typeface="Times New Roman"/>
                        </a:rPr>
                        <a:t>f1_score</a:t>
                      </a:r>
                      <a:endParaRPr sz="1000" b="1">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latin typeface="Times New Roman"/>
                          <a:ea typeface="Times New Roman"/>
                          <a:cs typeface="Times New Roman"/>
                          <a:sym typeface="Times New Roman"/>
                        </a:rPr>
                        <a:t>rMSE</a:t>
                      </a:r>
                      <a:endParaRPr sz="1000" b="1">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latin typeface="Times New Roman"/>
                          <a:ea typeface="Times New Roman"/>
                          <a:cs typeface="Times New Roman"/>
                          <a:sym typeface="Times New Roman"/>
                        </a:rPr>
                        <a:t>AUC</a:t>
                      </a:r>
                      <a:endParaRPr sz="1000" b="1">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lnSpc>
                          <a:spcPct val="115000"/>
                        </a:lnSpc>
                        <a:spcBef>
                          <a:spcPts val="0"/>
                        </a:spcBef>
                        <a:spcAft>
                          <a:spcPts val="0"/>
                        </a:spcAft>
                        <a:buNone/>
                      </a:pPr>
                      <a:r>
                        <a:rPr lang="en" sz="1000">
                          <a:highlight>
                            <a:srgbClr val="FFFF00"/>
                          </a:highlight>
                          <a:latin typeface="Times New Roman"/>
                          <a:ea typeface="Times New Roman"/>
                          <a:cs typeface="Times New Roman"/>
                          <a:sym typeface="Times New Roman"/>
                        </a:rPr>
                        <a:t>FNN-5layer-SGD-sigmoid</a:t>
                      </a:r>
                      <a:endParaRPr sz="1000">
                        <a:highlight>
                          <a:srgbClr val="FFFF00"/>
                        </a:highlight>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highlight>
                            <a:srgbClr val="FFFF00"/>
                          </a:highlight>
                          <a:latin typeface="Times New Roman"/>
                          <a:ea typeface="Times New Roman"/>
                          <a:cs typeface="Times New Roman"/>
                          <a:sym typeface="Times New Roman"/>
                        </a:rPr>
                        <a:t>0.8718</a:t>
                      </a:r>
                      <a:endParaRPr sz="1000">
                        <a:highlight>
                          <a:srgbClr val="FFFF00"/>
                        </a:highlight>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highlight>
                            <a:srgbClr val="FFFF00"/>
                          </a:highlight>
                          <a:latin typeface="Times New Roman"/>
                          <a:ea typeface="Times New Roman"/>
                          <a:cs typeface="Times New Roman"/>
                          <a:sym typeface="Times New Roman"/>
                        </a:rPr>
                        <a:t>0.8776</a:t>
                      </a:r>
                      <a:endParaRPr sz="1000">
                        <a:highlight>
                          <a:srgbClr val="FFFF00"/>
                        </a:highlight>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highlight>
                            <a:srgbClr val="FFFF00"/>
                          </a:highlight>
                          <a:latin typeface="Times New Roman"/>
                          <a:ea typeface="Times New Roman"/>
                          <a:cs typeface="Times New Roman"/>
                          <a:sym typeface="Times New Roman"/>
                        </a:rPr>
                        <a:t>0.6790</a:t>
                      </a:r>
                      <a:endParaRPr sz="1000">
                        <a:highlight>
                          <a:srgbClr val="FFFF00"/>
                        </a:highlight>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highlight>
                            <a:srgbClr val="FFFF00"/>
                          </a:highlight>
                          <a:latin typeface="Times New Roman"/>
                          <a:ea typeface="Times New Roman"/>
                          <a:cs typeface="Times New Roman"/>
                          <a:sym typeface="Times New Roman"/>
                        </a:rPr>
                        <a:t>0.9386</a:t>
                      </a:r>
                      <a:endParaRPr sz="1000">
                        <a:highlight>
                          <a:srgbClr val="FFFF00"/>
                        </a:highlight>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en" sz="1000">
                          <a:latin typeface="Times New Roman"/>
                          <a:ea typeface="Times New Roman"/>
                          <a:cs typeface="Times New Roman"/>
                          <a:sym typeface="Times New Roman"/>
                        </a:rPr>
                        <a:t>FNN-5layer-Adam-sigmoid</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0.8689</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0.8772</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0.4340</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0.9474</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lnSpc>
                          <a:spcPct val="115000"/>
                        </a:lnSpc>
                        <a:spcBef>
                          <a:spcPts val="0"/>
                        </a:spcBef>
                        <a:spcAft>
                          <a:spcPts val="0"/>
                        </a:spcAft>
                        <a:buNone/>
                      </a:pPr>
                      <a:r>
                        <a:rPr lang="en" sz="1000">
                          <a:latin typeface="Times New Roman"/>
                          <a:ea typeface="Times New Roman"/>
                          <a:cs typeface="Times New Roman"/>
                          <a:sym typeface="Times New Roman"/>
                        </a:rPr>
                        <a:t>FNN-7layer-SGD-sigmoid</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0.8685</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0.8774</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0.5853</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0.9358</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lnSpc>
                          <a:spcPct val="115000"/>
                        </a:lnSpc>
                        <a:spcBef>
                          <a:spcPts val="0"/>
                        </a:spcBef>
                        <a:spcAft>
                          <a:spcPts val="0"/>
                        </a:spcAft>
                        <a:buNone/>
                      </a:pPr>
                      <a:r>
                        <a:rPr lang="en" sz="1000">
                          <a:latin typeface="Times New Roman"/>
                          <a:ea typeface="Times New Roman"/>
                          <a:cs typeface="Times New Roman"/>
                          <a:sym typeface="Times New Roman"/>
                        </a:rPr>
                        <a:t>FNN-7layer-Adam-sigmoid</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0.8626</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0.8712</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0.4222</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0.9456</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lnSpc>
                          <a:spcPct val="115000"/>
                        </a:lnSpc>
                        <a:spcBef>
                          <a:spcPts val="0"/>
                        </a:spcBef>
                        <a:spcAft>
                          <a:spcPts val="0"/>
                        </a:spcAft>
                        <a:buNone/>
                      </a:pPr>
                      <a:r>
                        <a:rPr lang="en" sz="1000">
                          <a:latin typeface="Times New Roman"/>
                          <a:ea typeface="Times New Roman"/>
                          <a:cs typeface="Times New Roman"/>
                          <a:sym typeface="Times New Roman"/>
                        </a:rPr>
                        <a:t>FNN-5layer-SGD-softmax</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0.8751</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0.8749</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0.6119</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0.9421</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lnSpc>
                          <a:spcPct val="115000"/>
                        </a:lnSpc>
                        <a:spcBef>
                          <a:spcPts val="0"/>
                        </a:spcBef>
                        <a:spcAft>
                          <a:spcPts val="0"/>
                        </a:spcAft>
                        <a:buNone/>
                      </a:pPr>
                      <a:r>
                        <a:rPr lang="en" sz="1000">
                          <a:latin typeface="Times New Roman"/>
                          <a:ea typeface="Times New Roman"/>
                          <a:cs typeface="Times New Roman"/>
                          <a:sym typeface="Times New Roman"/>
                        </a:rPr>
                        <a:t>FNN-5layer-Adam-softmax</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0.8696</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0.8696</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0.4286</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0.9495</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l" rtl="0">
                        <a:lnSpc>
                          <a:spcPct val="115000"/>
                        </a:lnSpc>
                        <a:spcBef>
                          <a:spcPts val="0"/>
                        </a:spcBef>
                        <a:spcAft>
                          <a:spcPts val="0"/>
                        </a:spcAft>
                        <a:buNone/>
                      </a:pPr>
                      <a:r>
                        <a:rPr lang="en" sz="1000">
                          <a:highlight>
                            <a:srgbClr val="FFFF00"/>
                          </a:highlight>
                          <a:latin typeface="Times New Roman"/>
                          <a:ea typeface="Times New Roman"/>
                          <a:cs typeface="Times New Roman"/>
                          <a:sym typeface="Times New Roman"/>
                        </a:rPr>
                        <a:t>FNN-7layer-SGD-softmax</a:t>
                      </a:r>
                      <a:endParaRPr sz="1000">
                        <a:highlight>
                          <a:srgbClr val="FFFF00"/>
                        </a:highlight>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highlight>
                            <a:srgbClr val="FFFF00"/>
                          </a:highlight>
                          <a:latin typeface="Times New Roman"/>
                          <a:ea typeface="Times New Roman"/>
                          <a:cs typeface="Times New Roman"/>
                          <a:sym typeface="Times New Roman"/>
                        </a:rPr>
                        <a:t>0.8762</a:t>
                      </a:r>
                      <a:endParaRPr sz="1000">
                        <a:highlight>
                          <a:srgbClr val="FFFF00"/>
                        </a:highlight>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highlight>
                            <a:srgbClr val="FFFF00"/>
                          </a:highlight>
                          <a:latin typeface="Times New Roman"/>
                          <a:ea typeface="Times New Roman"/>
                          <a:cs typeface="Times New Roman"/>
                          <a:sym typeface="Times New Roman"/>
                        </a:rPr>
                        <a:t>0.8762</a:t>
                      </a:r>
                      <a:endParaRPr sz="1000">
                        <a:highlight>
                          <a:srgbClr val="FFFF00"/>
                        </a:highlight>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highlight>
                            <a:srgbClr val="FFFF00"/>
                          </a:highlight>
                          <a:latin typeface="Times New Roman"/>
                          <a:ea typeface="Times New Roman"/>
                          <a:cs typeface="Times New Roman"/>
                          <a:sym typeface="Times New Roman"/>
                        </a:rPr>
                        <a:t>0.5596</a:t>
                      </a:r>
                      <a:endParaRPr sz="1000">
                        <a:highlight>
                          <a:srgbClr val="FFFF00"/>
                        </a:highlight>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highlight>
                            <a:srgbClr val="FFFF00"/>
                          </a:highlight>
                          <a:latin typeface="Times New Roman"/>
                          <a:ea typeface="Times New Roman"/>
                          <a:cs typeface="Times New Roman"/>
                          <a:sym typeface="Times New Roman"/>
                        </a:rPr>
                        <a:t>0.9401</a:t>
                      </a:r>
                      <a:endParaRPr sz="1000">
                        <a:highlight>
                          <a:srgbClr val="FFFF00"/>
                        </a:highlight>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7"/>
                  </a:ext>
                </a:extLst>
              </a:tr>
              <a:tr h="0">
                <a:tc>
                  <a:txBody>
                    <a:bodyPr/>
                    <a:lstStyle/>
                    <a:p>
                      <a:pPr marL="0" lvl="0" indent="0" algn="l" rtl="0">
                        <a:lnSpc>
                          <a:spcPct val="115000"/>
                        </a:lnSpc>
                        <a:spcBef>
                          <a:spcPts val="0"/>
                        </a:spcBef>
                        <a:spcAft>
                          <a:spcPts val="0"/>
                        </a:spcAft>
                        <a:buNone/>
                      </a:pPr>
                      <a:r>
                        <a:rPr lang="en" sz="1000">
                          <a:latin typeface="Times New Roman"/>
                          <a:ea typeface="Times New Roman"/>
                          <a:cs typeface="Times New Roman"/>
                          <a:sym typeface="Times New Roman"/>
                        </a:rPr>
                        <a:t>FNN-7layer-Adam-softmax</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0.8670</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0.8667</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0.4513</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Times New Roman"/>
                          <a:ea typeface="Times New Roman"/>
                          <a:cs typeface="Times New Roman"/>
                          <a:sym typeface="Times New Roman"/>
                        </a:rPr>
                        <a:t>0.9474</a:t>
                      </a:r>
                      <a:endParaRPr sz="1000">
                        <a:latin typeface="Times New Roman"/>
                        <a:ea typeface="Times New Roman"/>
                        <a:cs typeface="Times New Roman"/>
                        <a:sym typeface="Times New Roman"/>
                      </a:endParaRPr>
                    </a:p>
                  </a:txBody>
                  <a:tcPr marL="68575" marR="68575" marT="91425" marB="91425">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893700" y="358400"/>
            <a:ext cx="8484300" cy="8574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 sz="2200"/>
              <a:t>4. CNNs with Synthetic Data </a:t>
            </a:r>
            <a:endParaRPr sz="2200"/>
          </a:p>
        </p:txBody>
      </p:sp>
      <p:pic>
        <p:nvPicPr>
          <p:cNvPr id="208" name="Google Shape;208;p32"/>
          <p:cNvPicPr preferRelativeResize="0"/>
          <p:nvPr/>
        </p:nvPicPr>
        <p:blipFill>
          <a:blip r:embed="rId3">
            <a:alphaModFix/>
          </a:blip>
          <a:stretch>
            <a:fillRect/>
          </a:stretch>
        </p:blipFill>
        <p:spPr>
          <a:xfrm>
            <a:off x="0" y="4183491"/>
            <a:ext cx="9144000" cy="960018"/>
          </a:xfrm>
          <a:prstGeom prst="rect">
            <a:avLst/>
          </a:prstGeom>
          <a:noFill/>
          <a:ln>
            <a:noFill/>
          </a:ln>
        </p:spPr>
      </p:pic>
      <p:pic>
        <p:nvPicPr>
          <p:cNvPr id="209" name="Google Shape;209;p32"/>
          <p:cNvPicPr preferRelativeResize="0"/>
          <p:nvPr/>
        </p:nvPicPr>
        <p:blipFill>
          <a:blip r:embed="rId4">
            <a:alphaModFix/>
          </a:blip>
          <a:stretch>
            <a:fillRect/>
          </a:stretch>
        </p:blipFill>
        <p:spPr>
          <a:xfrm>
            <a:off x="152400" y="1821525"/>
            <a:ext cx="8839202" cy="124629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893700" y="358388"/>
            <a:ext cx="6462600" cy="8574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 dirty="0"/>
              <a:t>Conclusion</a:t>
            </a:r>
            <a:endParaRPr dirty="0"/>
          </a:p>
        </p:txBody>
      </p:sp>
      <p:sp>
        <p:nvSpPr>
          <p:cNvPr id="215" name="Google Shape;215;p33"/>
          <p:cNvSpPr txBox="1">
            <a:spLocks noGrp="1"/>
          </p:cNvSpPr>
          <p:nvPr>
            <p:ph type="body" idx="1"/>
          </p:nvPr>
        </p:nvSpPr>
        <p:spPr>
          <a:xfrm>
            <a:off x="795226" y="1502605"/>
            <a:ext cx="7896900" cy="1768133"/>
          </a:xfrm>
          <a:prstGeom prst="rect">
            <a:avLst/>
          </a:prstGeom>
        </p:spPr>
        <p:txBody>
          <a:bodyPr spcFirstLastPara="1" wrap="square" lIns="34275" tIns="34275" rIns="34275" bIns="34275" anchor="t" anchorCtr="0">
            <a:noAutofit/>
          </a:bodyPr>
          <a:lstStyle/>
          <a:p>
            <a:pPr marL="457200" lvl="0" indent="-317500" algn="l" rtl="0">
              <a:lnSpc>
                <a:spcPct val="150000"/>
              </a:lnSpc>
              <a:spcBef>
                <a:spcPts val="700"/>
              </a:spcBef>
              <a:spcAft>
                <a:spcPts val="0"/>
              </a:spcAft>
              <a:buSzPts val="1400"/>
              <a:buChar char="●"/>
            </a:pPr>
            <a:r>
              <a:rPr lang="en" dirty="0"/>
              <a:t>For both classical models and neural networks, best performance was found in models using synthetic data from DataSynthesizer</a:t>
            </a:r>
            <a:endParaRPr dirty="0"/>
          </a:p>
          <a:p>
            <a:pPr marL="457200" lvl="0" indent="-317500" algn="l" rtl="0">
              <a:lnSpc>
                <a:spcPct val="150000"/>
              </a:lnSpc>
              <a:spcBef>
                <a:spcPts val="0"/>
              </a:spcBef>
              <a:spcAft>
                <a:spcPts val="0"/>
              </a:spcAft>
              <a:buSzPts val="1400"/>
              <a:buChar char="●"/>
            </a:pPr>
            <a:r>
              <a:rPr lang="en" dirty="0"/>
              <a:t>Bayesian networks might have some systematic influence on optimizers</a:t>
            </a:r>
            <a:endParaRPr dirty="0"/>
          </a:p>
          <a:p>
            <a:pPr marL="457200" lvl="0" indent="-317500" algn="l" rtl="0">
              <a:lnSpc>
                <a:spcPct val="150000"/>
              </a:lnSpc>
              <a:spcBef>
                <a:spcPts val="0"/>
              </a:spcBef>
              <a:spcAft>
                <a:spcPts val="0"/>
              </a:spcAft>
              <a:buSzPts val="1400"/>
              <a:buChar char="●"/>
            </a:pPr>
            <a:r>
              <a:rPr lang="en" dirty="0"/>
              <a:t>Compared with FNNs, CNNs might not be suitable for analyzing tabular data</a:t>
            </a:r>
            <a:endParaRPr dirty="0"/>
          </a:p>
        </p:txBody>
      </p:sp>
      <p:pic>
        <p:nvPicPr>
          <p:cNvPr id="216" name="Google Shape;216;p33"/>
          <p:cNvPicPr preferRelativeResize="0"/>
          <p:nvPr/>
        </p:nvPicPr>
        <p:blipFill>
          <a:blip r:embed="rId3">
            <a:alphaModFix/>
          </a:blip>
          <a:stretch>
            <a:fillRect/>
          </a:stretch>
        </p:blipFill>
        <p:spPr>
          <a:xfrm>
            <a:off x="0" y="4183491"/>
            <a:ext cx="9144000" cy="96001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34"/>
          <p:cNvPicPr preferRelativeResize="0"/>
          <p:nvPr/>
        </p:nvPicPr>
        <p:blipFill>
          <a:blip r:embed="rId3">
            <a:alphaModFix/>
          </a:blip>
          <a:stretch>
            <a:fillRect/>
          </a:stretch>
        </p:blipFill>
        <p:spPr>
          <a:xfrm>
            <a:off x="0" y="0"/>
            <a:ext cx="9144000" cy="5143500"/>
          </a:xfrm>
          <a:prstGeom prst="rect">
            <a:avLst/>
          </a:prstGeom>
          <a:noFill/>
          <a:ln>
            <a:noFill/>
          </a:ln>
        </p:spPr>
      </p:pic>
      <p:sp>
        <p:nvSpPr>
          <p:cNvPr id="222" name="Google Shape;222;p34"/>
          <p:cNvSpPr txBox="1">
            <a:spLocks noGrp="1"/>
          </p:cNvSpPr>
          <p:nvPr>
            <p:ph type="ctrTitle"/>
          </p:nvPr>
        </p:nvSpPr>
        <p:spPr>
          <a:xfrm>
            <a:off x="883950" y="2248950"/>
            <a:ext cx="7376100" cy="645600"/>
          </a:xfrm>
          <a:prstGeom prst="rect">
            <a:avLst/>
          </a:prstGeom>
        </p:spPr>
        <p:txBody>
          <a:bodyPr spcFirstLastPara="1" wrap="square" lIns="34275" tIns="34275" rIns="34275" bIns="34275" anchor="t" anchorCtr="0">
            <a:noAutofit/>
          </a:bodyPr>
          <a:lstStyle/>
          <a:p>
            <a:pPr marL="0" lvl="0" indent="0" algn="ctr" rtl="0">
              <a:spcBef>
                <a:spcPts val="0"/>
              </a:spcBef>
              <a:spcAft>
                <a:spcPts val="0"/>
              </a:spcAft>
              <a:buNone/>
            </a:pPr>
            <a:r>
              <a:rPr lang="en" sz="4200" b="1">
                <a:solidFill>
                  <a:schemeClr val="lt1"/>
                </a:solidFill>
              </a:rPr>
              <a:t>Thank You!</a:t>
            </a:r>
            <a:endParaRPr sz="4200" b="1">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893700" y="358388"/>
            <a:ext cx="6462600" cy="8574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
              <a:t>Introduction</a:t>
            </a:r>
            <a:endParaRPr/>
          </a:p>
        </p:txBody>
      </p:sp>
      <p:sp>
        <p:nvSpPr>
          <p:cNvPr id="68" name="Google Shape;68;p13"/>
          <p:cNvSpPr txBox="1">
            <a:spLocks noGrp="1"/>
          </p:cNvSpPr>
          <p:nvPr>
            <p:ph type="body" idx="1"/>
          </p:nvPr>
        </p:nvSpPr>
        <p:spPr>
          <a:xfrm>
            <a:off x="893700" y="1200150"/>
            <a:ext cx="4848300" cy="3725700"/>
          </a:xfrm>
          <a:prstGeom prst="rect">
            <a:avLst/>
          </a:prstGeom>
        </p:spPr>
        <p:txBody>
          <a:bodyPr spcFirstLastPara="1" wrap="square" lIns="34275" tIns="34275" rIns="34275" bIns="34275" anchor="t" anchorCtr="0">
            <a:noAutofit/>
          </a:bodyPr>
          <a:lstStyle/>
          <a:p>
            <a:pPr marL="0" lvl="0" indent="0" algn="l" rtl="0">
              <a:spcBef>
                <a:spcPts val="700"/>
              </a:spcBef>
              <a:spcAft>
                <a:spcPts val="0"/>
              </a:spcAft>
              <a:buNone/>
            </a:pPr>
            <a:r>
              <a:rPr lang="en"/>
              <a:t>Coronary Artery Bypass Graft (CABG) is a common cardiac surgery</a:t>
            </a:r>
            <a:endParaRPr/>
          </a:p>
          <a:p>
            <a:pPr marL="457200" lvl="0" indent="-317500" algn="l" rtl="0">
              <a:spcBef>
                <a:spcPts val="700"/>
              </a:spcBef>
              <a:spcAft>
                <a:spcPts val="0"/>
              </a:spcAft>
              <a:buSzPts val="1400"/>
              <a:buChar char="●"/>
            </a:pPr>
            <a:r>
              <a:rPr lang="en"/>
              <a:t>May cause major bleeding which needs blood transfusion</a:t>
            </a:r>
            <a:endParaRPr/>
          </a:p>
          <a:p>
            <a:pPr marL="457200" lvl="0" indent="0" algn="l" rtl="0">
              <a:spcBef>
                <a:spcPts val="700"/>
              </a:spcBef>
              <a:spcAft>
                <a:spcPts val="0"/>
              </a:spcAft>
              <a:buNone/>
            </a:pPr>
            <a:endParaRPr/>
          </a:p>
          <a:p>
            <a:pPr marL="0" lvl="0" indent="0" algn="l" rtl="0">
              <a:spcBef>
                <a:spcPts val="700"/>
              </a:spcBef>
              <a:spcAft>
                <a:spcPts val="0"/>
              </a:spcAft>
              <a:buNone/>
            </a:pPr>
            <a:r>
              <a:rPr lang="en"/>
              <a:t>Blood transfusion is associated with:</a:t>
            </a:r>
            <a:endParaRPr/>
          </a:p>
          <a:p>
            <a:pPr marL="457200" lvl="0" indent="-317500" algn="l" rtl="0">
              <a:spcBef>
                <a:spcPts val="700"/>
              </a:spcBef>
              <a:spcAft>
                <a:spcPts val="0"/>
              </a:spcAft>
              <a:buSzPts val="1400"/>
              <a:buChar char="●"/>
            </a:pPr>
            <a:r>
              <a:rPr lang="en"/>
              <a:t>Higher risks of mortality after surgery</a:t>
            </a:r>
            <a:endParaRPr/>
          </a:p>
          <a:p>
            <a:pPr marL="457200" lvl="0" indent="-317500" algn="l" rtl="0">
              <a:spcBef>
                <a:spcPts val="0"/>
              </a:spcBef>
              <a:spcAft>
                <a:spcPts val="0"/>
              </a:spcAft>
              <a:buSzPts val="1400"/>
              <a:buChar char="●"/>
            </a:pPr>
            <a:r>
              <a:rPr lang="en"/>
              <a:t>Higher odds of readmission and heart failure within 30 days</a:t>
            </a:r>
            <a:endParaRPr/>
          </a:p>
        </p:txBody>
      </p:sp>
      <p:pic>
        <p:nvPicPr>
          <p:cNvPr id="69" name="Google Shape;69;p13" descr="What is Open Surgery?"/>
          <p:cNvPicPr preferRelativeResize="0"/>
          <p:nvPr/>
        </p:nvPicPr>
        <p:blipFill>
          <a:blip r:embed="rId3">
            <a:alphaModFix/>
          </a:blip>
          <a:stretch>
            <a:fillRect/>
          </a:stretch>
        </p:blipFill>
        <p:spPr>
          <a:xfrm>
            <a:off x="6199200" y="1291988"/>
            <a:ext cx="2619375" cy="1743075"/>
          </a:xfrm>
          <a:prstGeom prst="rect">
            <a:avLst/>
          </a:prstGeom>
          <a:noFill/>
          <a:ln>
            <a:noFill/>
          </a:ln>
        </p:spPr>
      </p:pic>
      <p:sp>
        <p:nvSpPr>
          <p:cNvPr id="70" name="Google Shape;70;p13"/>
          <p:cNvSpPr txBox="1"/>
          <p:nvPr/>
        </p:nvSpPr>
        <p:spPr>
          <a:xfrm>
            <a:off x="457200" y="457200"/>
            <a:ext cx="3000000" cy="3000000"/>
          </a:xfrm>
          <a:prstGeom prst="rect">
            <a:avLst/>
          </a:prstGeom>
          <a:noFill/>
          <a:ln>
            <a:noFill/>
          </a:ln>
        </p:spPr>
        <p:txBody>
          <a:bodyPr spcFirstLastPara="1" wrap="square" lIns="91425" tIns="91425" rIns="91425" bIns="91425" anchor="ctr" anchorCtr="0">
            <a:noAutofit/>
          </a:bodyPr>
          <a:lstStyle/>
          <a:p>
            <a:pPr marL="38100" marR="38100" lvl="0" indent="0" algn="l" rtl="0">
              <a:lnSpc>
                <a:spcPct val="120000"/>
              </a:lnSpc>
              <a:spcBef>
                <a:spcPts val="0"/>
              </a:spcBef>
              <a:spcAft>
                <a:spcPts val="0"/>
              </a:spcAft>
              <a:buNone/>
            </a:pPr>
            <a:r>
              <a:rPr lang="en" sz="750">
                <a:solidFill>
                  <a:srgbClr val="F1F3F4"/>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1,452 × 966</a:t>
            </a:r>
            <a:endParaRPr sz="750">
              <a:solidFill>
                <a:srgbClr val="F1F3F4"/>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endParaRPr>
          </a:p>
        </p:txBody>
      </p:sp>
      <p:pic>
        <p:nvPicPr>
          <p:cNvPr id="71" name="Google Shape;71;p13"/>
          <p:cNvPicPr preferRelativeResize="0"/>
          <p:nvPr/>
        </p:nvPicPr>
        <p:blipFill>
          <a:blip r:embed="rId5">
            <a:alphaModFix/>
          </a:blip>
          <a:stretch>
            <a:fillRect/>
          </a:stretch>
        </p:blipFill>
        <p:spPr>
          <a:xfrm>
            <a:off x="0" y="4183491"/>
            <a:ext cx="9144000" cy="9600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893700" y="358388"/>
            <a:ext cx="6462600" cy="8574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
              <a:t>Research Gap</a:t>
            </a:r>
            <a:endParaRPr/>
          </a:p>
        </p:txBody>
      </p:sp>
      <p:sp>
        <p:nvSpPr>
          <p:cNvPr id="77" name="Google Shape;77;p14"/>
          <p:cNvSpPr txBox="1">
            <a:spLocks noGrp="1"/>
          </p:cNvSpPr>
          <p:nvPr>
            <p:ph type="body" idx="1"/>
          </p:nvPr>
        </p:nvSpPr>
        <p:spPr>
          <a:xfrm>
            <a:off x="893700" y="1200150"/>
            <a:ext cx="2371200" cy="3725700"/>
          </a:xfrm>
          <a:prstGeom prst="rect">
            <a:avLst/>
          </a:prstGeom>
        </p:spPr>
        <p:txBody>
          <a:bodyPr spcFirstLastPara="1" wrap="square" lIns="34275" tIns="34275" rIns="34275" bIns="34275" anchor="t" anchorCtr="0">
            <a:noAutofit/>
          </a:bodyPr>
          <a:lstStyle/>
          <a:p>
            <a:pPr marL="0" lvl="0" indent="0" algn="l" rtl="0">
              <a:spcBef>
                <a:spcPts val="700"/>
              </a:spcBef>
              <a:spcAft>
                <a:spcPts val="0"/>
              </a:spcAft>
              <a:buNone/>
            </a:pPr>
            <a:r>
              <a:rPr lang="en"/>
              <a:t>Previous research*:</a:t>
            </a:r>
            <a:endParaRPr/>
          </a:p>
          <a:p>
            <a:pPr marL="0" lvl="0" indent="0" algn="l" rtl="0">
              <a:spcBef>
                <a:spcPts val="700"/>
              </a:spcBef>
              <a:spcAft>
                <a:spcPts val="0"/>
              </a:spcAft>
              <a:buNone/>
            </a:pPr>
            <a:endParaRPr/>
          </a:p>
          <a:p>
            <a:pPr marL="457200" lvl="0" indent="-304800" algn="l" rtl="0">
              <a:spcBef>
                <a:spcPts val="700"/>
              </a:spcBef>
              <a:spcAft>
                <a:spcPts val="0"/>
              </a:spcAft>
              <a:buSzPts val="1200"/>
              <a:buChar char="●"/>
            </a:pPr>
            <a:r>
              <a:rPr lang="en" sz="1200"/>
              <a:t>A single cardiac surgery center in Austria</a:t>
            </a:r>
            <a:endParaRPr sz="1200"/>
          </a:p>
          <a:p>
            <a:pPr marL="457200" lvl="0" indent="0" algn="l" rtl="0">
              <a:spcBef>
                <a:spcPts val="700"/>
              </a:spcBef>
              <a:spcAft>
                <a:spcPts val="0"/>
              </a:spcAft>
              <a:buNone/>
            </a:pPr>
            <a:endParaRPr sz="1200"/>
          </a:p>
          <a:p>
            <a:pPr marL="457200" lvl="0" indent="-304800" algn="l" rtl="0">
              <a:spcBef>
                <a:spcPts val="700"/>
              </a:spcBef>
              <a:spcAft>
                <a:spcPts val="0"/>
              </a:spcAft>
              <a:buSzPts val="1200"/>
              <a:buChar char="●"/>
            </a:pPr>
            <a:r>
              <a:rPr lang="en" sz="1200"/>
              <a:t>N = 3782 (2010-2019)</a:t>
            </a:r>
            <a:endParaRPr sz="1200"/>
          </a:p>
          <a:p>
            <a:pPr marL="457200" lvl="0" indent="0" algn="l" rtl="0">
              <a:spcBef>
                <a:spcPts val="700"/>
              </a:spcBef>
              <a:spcAft>
                <a:spcPts val="0"/>
              </a:spcAft>
              <a:buNone/>
            </a:pPr>
            <a:endParaRPr sz="1200"/>
          </a:p>
          <a:p>
            <a:pPr marL="457200" lvl="0" indent="-304800" algn="l" rtl="0">
              <a:spcBef>
                <a:spcPts val="700"/>
              </a:spcBef>
              <a:spcAft>
                <a:spcPts val="0"/>
              </a:spcAft>
              <a:buSzPts val="1200"/>
              <a:buChar char="●"/>
            </a:pPr>
            <a:r>
              <a:rPr lang="en" sz="1200"/>
              <a:t>Random Forest: </a:t>
            </a:r>
            <a:endParaRPr sz="1200"/>
          </a:p>
          <a:p>
            <a:pPr marL="457200" lvl="0" indent="0" algn="l" rtl="0">
              <a:spcBef>
                <a:spcPts val="700"/>
              </a:spcBef>
              <a:spcAft>
                <a:spcPts val="0"/>
              </a:spcAft>
              <a:buNone/>
            </a:pPr>
            <a:r>
              <a:rPr lang="en" sz="1200"/>
              <a:t>AUC: 0.76-0.86 </a:t>
            </a:r>
            <a:endParaRPr sz="1200"/>
          </a:p>
        </p:txBody>
      </p:sp>
      <p:sp>
        <p:nvSpPr>
          <p:cNvPr id="78" name="Google Shape;78;p14"/>
          <p:cNvSpPr txBox="1">
            <a:spLocks noGrp="1"/>
          </p:cNvSpPr>
          <p:nvPr>
            <p:ph type="body" idx="2"/>
          </p:nvPr>
        </p:nvSpPr>
        <p:spPr>
          <a:xfrm>
            <a:off x="3767404" y="1200150"/>
            <a:ext cx="2371200" cy="3725700"/>
          </a:xfrm>
          <a:prstGeom prst="rect">
            <a:avLst/>
          </a:prstGeom>
        </p:spPr>
        <p:txBody>
          <a:bodyPr spcFirstLastPara="1" wrap="square" lIns="34275" tIns="34275" rIns="34275" bIns="34275" anchor="t" anchorCtr="0">
            <a:noAutofit/>
          </a:bodyPr>
          <a:lstStyle/>
          <a:p>
            <a:pPr marL="0" lvl="0" indent="0" algn="l" rtl="0">
              <a:spcBef>
                <a:spcPts val="700"/>
              </a:spcBef>
              <a:spcAft>
                <a:spcPts val="0"/>
              </a:spcAft>
              <a:buNone/>
            </a:pPr>
            <a:r>
              <a:rPr lang="en"/>
              <a:t>In the current project:</a:t>
            </a:r>
            <a:endParaRPr/>
          </a:p>
          <a:p>
            <a:pPr marL="0" lvl="0" indent="0" algn="l" rtl="0">
              <a:spcBef>
                <a:spcPts val="700"/>
              </a:spcBef>
              <a:spcAft>
                <a:spcPts val="0"/>
              </a:spcAft>
              <a:buNone/>
            </a:pPr>
            <a:endParaRPr/>
          </a:p>
          <a:p>
            <a:pPr marL="457200" lvl="0" indent="-304800" algn="l" rtl="0">
              <a:spcBef>
                <a:spcPts val="700"/>
              </a:spcBef>
              <a:spcAft>
                <a:spcPts val="0"/>
              </a:spcAft>
              <a:buSzPts val="1200"/>
              <a:buChar char="●"/>
            </a:pPr>
            <a:r>
              <a:rPr lang="en" sz="1200"/>
              <a:t>US national database </a:t>
            </a:r>
            <a:r>
              <a:rPr lang="en" sz="1200" u="sng">
                <a:solidFill>
                  <a:srgbClr val="1155C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ACS NSQIP</a:t>
            </a:r>
            <a:endParaRPr sz="1200"/>
          </a:p>
          <a:p>
            <a:pPr marL="457200" lvl="0" indent="0" algn="l" rtl="0">
              <a:spcBef>
                <a:spcPts val="700"/>
              </a:spcBef>
              <a:spcAft>
                <a:spcPts val="0"/>
              </a:spcAft>
              <a:buNone/>
            </a:pPr>
            <a:endParaRPr sz="1200"/>
          </a:p>
          <a:p>
            <a:pPr marL="457200" lvl="0" indent="-304800" algn="l" rtl="0">
              <a:spcBef>
                <a:spcPts val="700"/>
              </a:spcBef>
              <a:spcAft>
                <a:spcPts val="0"/>
              </a:spcAft>
              <a:buSzPts val="1200"/>
              <a:buChar char="●"/>
            </a:pPr>
            <a:r>
              <a:rPr lang="en" sz="1200"/>
              <a:t>N = 13534 (2015-2022)</a:t>
            </a:r>
            <a:endParaRPr sz="1200"/>
          </a:p>
          <a:p>
            <a:pPr marL="457200" lvl="0" indent="0" algn="l" rtl="0">
              <a:spcBef>
                <a:spcPts val="700"/>
              </a:spcBef>
              <a:spcAft>
                <a:spcPts val="0"/>
              </a:spcAft>
              <a:buNone/>
            </a:pPr>
            <a:endParaRPr sz="1200"/>
          </a:p>
          <a:p>
            <a:pPr marL="457200" lvl="0" indent="-304800" algn="l" rtl="0">
              <a:spcBef>
                <a:spcPts val="700"/>
              </a:spcBef>
              <a:spcAft>
                <a:spcPts val="0"/>
              </a:spcAft>
              <a:buSzPts val="1200"/>
              <a:buChar char="●"/>
            </a:pPr>
            <a:r>
              <a:rPr lang="en" sz="1200"/>
              <a:t>Basic models +  Neural networks + Feature engineering/selection + data synthesis</a:t>
            </a:r>
            <a:endParaRPr sz="1200"/>
          </a:p>
        </p:txBody>
      </p:sp>
      <p:pic>
        <p:nvPicPr>
          <p:cNvPr id="79" name="Google Shape;79;p14"/>
          <p:cNvPicPr preferRelativeResize="0"/>
          <p:nvPr/>
        </p:nvPicPr>
        <p:blipFill rotWithShape="1">
          <a:blip r:embed="rId4">
            <a:alphaModFix/>
          </a:blip>
          <a:srcRect l="49830" r="17169"/>
          <a:stretch/>
        </p:blipFill>
        <p:spPr>
          <a:xfrm>
            <a:off x="6126350" y="0"/>
            <a:ext cx="3017651" cy="5143500"/>
          </a:xfrm>
          <a:prstGeom prst="rect">
            <a:avLst/>
          </a:prstGeom>
          <a:noFill/>
          <a:ln>
            <a:noFill/>
          </a:ln>
        </p:spPr>
      </p:pic>
      <p:sp>
        <p:nvSpPr>
          <p:cNvPr id="80" name="Google Shape;80;p14"/>
          <p:cNvSpPr txBox="1">
            <a:spLocks noGrp="1"/>
          </p:cNvSpPr>
          <p:nvPr>
            <p:ph type="body" idx="1"/>
          </p:nvPr>
        </p:nvSpPr>
        <p:spPr>
          <a:xfrm>
            <a:off x="982375" y="4334275"/>
            <a:ext cx="4507500" cy="591600"/>
          </a:xfrm>
          <a:prstGeom prst="rect">
            <a:avLst/>
          </a:prstGeom>
        </p:spPr>
        <p:txBody>
          <a:bodyPr spcFirstLastPara="1" wrap="square" lIns="34275" tIns="34275" rIns="34275" bIns="34275" anchor="t" anchorCtr="0">
            <a:noAutofit/>
          </a:bodyPr>
          <a:lstStyle/>
          <a:p>
            <a:pPr marL="0" lvl="0" indent="0" algn="l" rtl="0">
              <a:spcBef>
                <a:spcPts val="700"/>
              </a:spcBef>
              <a:spcAft>
                <a:spcPts val="0"/>
              </a:spcAft>
              <a:buNone/>
            </a:pPr>
            <a:r>
              <a:rPr lang="en" sz="1000"/>
              <a:t>*Tschoellitsch et al. (2022)</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893700" y="358388"/>
            <a:ext cx="6462600" cy="8574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
              <a:t>Objectives</a:t>
            </a:r>
            <a:endParaRPr/>
          </a:p>
        </p:txBody>
      </p:sp>
      <p:sp>
        <p:nvSpPr>
          <p:cNvPr id="86" name="Google Shape;86;p15"/>
          <p:cNvSpPr txBox="1">
            <a:spLocks noGrp="1"/>
          </p:cNvSpPr>
          <p:nvPr>
            <p:ph type="body" idx="1"/>
          </p:nvPr>
        </p:nvSpPr>
        <p:spPr>
          <a:xfrm>
            <a:off x="893700" y="1101225"/>
            <a:ext cx="6555600" cy="3725700"/>
          </a:xfrm>
          <a:prstGeom prst="rect">
            <a:avLst/>
          </a:prstGeom>
        </p:spPr>
        <p:txBody>
          <a:bodyPr spcFirstLastPara="1" wrap="square" lIns="34275" tIns="34275" rIns="34275" bIns="34275" anchor="t" anchorCtr="0">
            <a:noAutofit/>
          </a:bodyPr>
          <a:lstStyle/>
          <a:p>
            <a:pPr marL="457200" lvl="0" indent="-317500" algn="l" rtl="0">
              <a:spcBef>
                <a:spcPts val="700"/>
              </a:spcBef>
              <a:spcAft>
                <a:spcPts val="0"/>
              </a:spcAft>
              <a:buSzPts val="1400"/>
              <a:buAutoNum type="arabicPeriod"/>
            </a:pPr>
            <a:r>
              <a:rPr lang="en" b="1"/>
              <a:t>Develop models that can best predict which CABG patients need blood transfusion </a:t>
            </a:r>
            <a:endParaRPr b="1"/>
          </a:p>
          <a:p>
            <a:pPr marL="457200" lvl="0" indent="-317500" algn="l" rtl="0">
              <a:spcBef>
                <a:spcPts val="0"/>
              </a:spcBef>
              <a:spcAft>
                <a:spcPts val="0"/>
              </a:spcAft>
              <a:buSzPts val="1400"/>
              <a:buChar char="●"/>
            </a:pPr>
            <a:r>
              <a:rPr lang="en"/>
              <a:t>Improve patient selection and education</a:t>
            </a:r>
            <a:endParaRPr/>
          </a:p>
          <a:p>
            <a:pPr marL="457200" lvl="0" indent="-317500" algn="l" rtl="0">
              <a:spcBef>
                <a:spcPts val="0"/>
              </a:spcBef>
              <a:spcAft>
                <a:spcPts val="0"/>
              </a:spcAft>
              <a:buSzPts val="1400"/>
              <a:buChar char="●"/>
            </a:pPr>
            <a:r>
              <a:rPr lang="en"/>
              <a:t>Enhance physician preoperative awareness</a:t>
            </a:r>
            <a:endParaRPr/>
          </a:p>
          <a:p>
            <a:pPr marL="457200" lvl="0" indent="-317500" algn="l" rtl="0">
              <a:spcBef>
                <a:spcPts val="0"/>
              </a:spcBef>
              <a:spcAft>
                <a:spcPts val="0"/>
              </a:spcAft>
              <a:buSzPts val="1400"/>
              <a:buChar char="●"/>
            </a:pPr>
            <a:r>
              <a:rPr lang="en"/>
              <a:t>Inform periop guidelines for CABG patients</a:t>
            </a:r>
            <a:endParaRPr/>
          </a:p>
          <a:p>
            <a:pPr marL="0" lvl="0" indent="0" algn="l" rtl="0">
              <a:spcBef>
                <a:spcPts val="700"/>
              </a:spcBef>
              <a:spcAft>
                <a:spcPts val="0"/>
              </a:spcAft>
              <a:buNone/>
            </a:pPr>
            <a:endParaRPr/>
          </a:p>
          <a:p>
            <a:pPr marL="457200" lvl="0" indent="-317500" algn="l" rtl="0">
              <a:spcBef>
                <a:spcPts val="700"/>
              </a:spcBef>
              <a:spcAft>
                <a:spcPts val="0"/>
              </a:spcAft>
              <a:buSzPts val="1400"/>
              <a:buAutoNum type="arabicPeriod"/>
            </a:pPr>
            <a:r>
              <a:rPr lang="en" b="1"/>
              <a:t>Experiment with different DS techniques</a:t>
            </a:r>
            <a:r>
              <a:rPr lang="en"/>
              <a:t> (e.g., feature selection, feature engineering, synthetic data) applied in basic and advanced models </a:t>
            </a:r>
            <a:r>
              <a:rPr lang="en" b="1"/>
              <a:t>to achieve best outcomes</a:t>
            </a:r>
            <a:endParaRPr b="1"/>
          </a:p>
          <a:p>
            <a:pPr marL="457200" lvl="0" indent="0" algn="l" rtl="0">
              <a:spcBef>
                <a:spcPts val="700"/>
              </a:spcBef>
              <a:spcAft>
                <a:spcPts val="0"/>
              </a:spcAft>
              <a:buNone/>
            </a:pPr>
            <a:endParaRPr b="1"/>
          </a:p>
          <a:p>
            <a:pPr marL="457200" lvl="0" indent="-317500" algn="l" rtl="0">
              <a:spcBef>
                <a:spcPts val="700"/>
              </a:spcBef>
              <a:spcAft>
                <a:spcPts val="0"/>
              </a:spcAft>
              <a:buSzPts val="1400"/>
              <a:buAutoNum type="arabicPeriod"/>
            </a:pPr>
            <a:r>
              <a:rPr lang="en" b="1"/>
              <a:t>Develop a full set of modules that can be reused in the future, </a:t>
            </a:r>
            <a:r>
              <a:rPr lang="en"/>
              <a:t>which covers preprocessing, feature selection and feature engineering, and modeling</a:t>
            </a:r>
            <a:endParaRPr/>
          </a:p>
        </p:txBody>
      </p:sp>
      <p:pic>
        <p:nvPicPr>
          <p:cNvPr id="87" name="Google Shape;87;p15"/>
          <p:cNvPicPr preferRelativeResize="0"/>
          <p:nvPr/>
        </p:nvPicPr>
        <p:blipFill>
          <a:blip r:embed="rId3">
            <a:alphaModFix/>
          </a:blip>
          <a:stretch>
            <a:fillRect/>
          </a:stretch>
        </p:blipFill>
        <p:spPr>
          <a:xfrm>
            <a:off x="0" y="4183491"/>
            <a:ext cx="9144000" cy="96001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893700" y="358388"/>
            <a:ext cx="6462600" cy="8574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
              <a:t>Data Preprocessing</a:t>
            </a:r>
            <a:endParaRPr/>
          </a:p>
        </p:txBody>
      </p:sp>
      <p:sp>
        <p:nvSpPr>
          <p:cNvPr id="93" name="Google Shape;93;p16"/>
          <p:cNvSpPr txBox="1">
            <a:spLocks noGrp="1"/>
          </p:cNvSpPr>
          <p:nvPr>
            <p:ph type="body" idx="1"/>
          </p:nvPr>
        </p:nvSpPr>
        <p:spPr>
          <a:xfrm>
            <a:off x="893625" y="1200150"/>
            <a:ext cx="3136800" cy="3725700"/>
          </a:xfrm>
          <a:prstGeom prst="rect">
            <a:avLst/>
          </a:prstGeom>
        </p:spPr>
        <p:txBody>
          <a:bodyPr spcFirstLastPara="1" wrap="square" lIns="34275" tIns="34275" rIns="34275" bIns="34275" anchor="t" anchorCtr="0">
            <a:noAutofit/>
          </a:bodyPr>
          <a:lstStyle/>
          <a:p>
            <a:pPr marL="0" lvl="0" indent="0" algn="l" rtl="0">
              <a:spcBef>
                <a:spcPts val="700"/>
              </a:spcBef>
              <a:spcAft>
                <a:spcPts val="0"/>
              </a:spcAft>
              <a:buNone/>
            </a:pPr>
            <a:r>
              <a:rPr lang="en" sz="1600"/>
              <a:t>Datasets</a:t>
            </a:r>
            <a:endParaRPr sz="1600"/>
          </a:p>
          <a:p>
            <a:pPr marL="0" lvl="0" indent="0" algn="l" rtl="0">
              <a:lnSpc>
                <a:spcPct val="115000"/>
              </a:lnSpc>
              <a:spcBef>
                <a:spcPts val="700"/>
              </a:spcBef>
              <a:spcAft>
                <a:spcPts val="0"/>
              </a:spcAft>
              <a:buNone/>
            </a:pPr>
            <a:endParaRPr sz="1600"/>
          </a:p>
          <a:p>
            <a:pPr marL="457200" lvl="0" indent="-304800" algn="l" rtl="0">
              <a:lnSpc>
                <a:spcPct val="115000"/>
              </a:lnSpc>
              <a:spcBef>
                <a:spcPts val="0"/>
              </a:spcBef>
              <a:spcAft>
                <a:spcPts val="0"/>
              </a:spcAft>
              <a:buSzPts val="1200"/>
              <a:buFont typeface="Montserrat"/>
              <a:buChar char="●"/>
            </a:pPr>
            <a:r>
              <a:rPr lang="en" sz="1200"/>
              <a:t>Participant Use Data File (PUF) on the American College of Surgeons National Surgical Quality Improvement Program (</a:t>
            </a:r>
            <a:r>
              <a:rPr lang="en" sz="1200">
                <a:uFill>
                  <a:noFill/>
                </a:uFill>
                <a:hlinkClick r:id="rId3"/>
              </a:rPr>
              <a:t>ACS NSQIP</a:t>
            </a:r>
            <a:r>
              <a:rPr lang="en" sz="1200"/>
              <a:t>)</a:t>
            </a:r>
            <a:endParaRPr sz="1200"/>
          </a:p>
          <a:p>
            <a:pPr marL="457200" lvl="0" indent="-304800" algn="l" rtl="0">
              <a:lnSpc>
                <a:spcPct val="115000"/>
              </a:lnSpc>
              <a:spcBef>
                <a:spcPts val="0"/>
              </a:spcBef>
              <a:spcAft>
                <a:spcPts val="0"/>
              </a:spcAft>
              <a:buSzPts val="1200"/>
              <a:buFont typeface="Montserrat"/>
              <a:buChar char="●"/>
            </a:pPr>
            <a:r>
              <a:rPr lang="en" sz="1200"/>
              <a:t>Year 2015 - 2022 (N = 13534, # of features = 296)</a:t>
            </a:r>
            <a:endParaRPr sz="1800"/>
          </a:p>
          <a:p>
            <a:pPr marL="0" lvl="0" indent="0" algn="l" rtl="0">
              <a:spcBef>
                <a:spcPts val="700"/>
              </a:spcBef>
              <a:spcAft>
                <a:spcPts val="0"/>
              </a:spcAft>
              <a:buNone/>
            </a:pPr>
            <a:endParaRPr/>
          </a:p>
        </p:txBody>
      </p:sp>
      <p:sp>
        <p:nvSpPr>
          <p:cNvPr id="94" name="Google Shape;94;p16"/>
          <p:cNvSpPr txBox="1">
            <a:spLocks noGrp="1"/>
          </p:cNvSpPr>
          <p:nvPr>
            <p:ph type="body" idx="2"/>
          </p:nvPr>
        </p:nvSpPr>
        <p:spPr>
          <a:xfrm>
            <a:off x="4219449" y="1200150"/>
            <a:ext cx="3662100" cy="3725700"/>
          </a:xfrm>
          <a:prstGeom prst="rect">
            <a:avLst/>
          </a:prstGeom>
        </p:spPr>
        <p:txBody>
          <a:bodyPr spcFirstLastPara="1" wrap="square" lIns="34275" tIns="34275" rIns="34275" bIns="34275" anchor="t" anchorCtr="0">
            <a:noAutofit/>
          </a:bodyPr>
          <a:lstStyle/>
          <a:p>
            <a:pPr marL="0" lvl="0" indent="0" algn="l" rtl="0">
              <a:spcBef>
                <a:spcPts val="700"/>
              </a:spcBef>
              <a:spcAft>
                <a:spcPts val="0"/>
              </a:spcAft>
              <a:buNone/>
            </a:pPr>
            <a:r>
              <a:rPr lang="en" sz="1600"/>
              <a:t>Key preprocessing steps:</a:t>
            </a:r>
            <a:endParaRPr sz="1600"/>
          </a:p>
          <a:p>
            <a:pPr marL="0" lvl="0" indent="0" algn="l" rtl="0">
              <a:spcBef>
                <a:spcPts val="700"/>
              </a:spcBef>
              <a:spcAft>
                <a:spcPts val="0"/>
              </a:spcAft>
              <a:buNone/>
            </a:pPr>
            <a:endParaRPr sz="1600"/>
          </a:p>
          <a:p>
            <a:pPr marL="457200" lvl="0" indent="-304800" algn="l" rtl="0">
              <a:lnSpc>
                <a:spcPct val="115000"/>
              </a:lnSpc>
              <a:spcBef>
                <a:spcPts val="700"/>
              </a:spcBef>
              <a:spcAft>
                <a:spcPts val="0"/>
              </a:spcAft>
              <a:buSzPts val="1200"/>
              <a:buAutoNum type="arabicPeriod"/>
            </a:pPr>
            <a:r>
              <a:rPr lang="en" sz="1200"/>
              <a:t>Basic clean-up (e.g., recode values, correct data type)</a:t>
            </a:r>
            <a:endParaRPr sz="1200"/>
          </a:p>
          <a:p>
            <a:pPr marL="457200" lvl="0" indent="-304800" algn="l" rtl="0">
              <a:lnSpc>
                <a:spcPct val="115000"/>
              </a:lnSpc>
              <a:spcBef>
                <a:spcPts val="0"/>
              </a:spcBef>
              <a:spcAft>
                <a:spcPts val="0"/>
              </a:spcAft>
              <a:buSzPts val="1200"/>
              <a:buAutoNum type="arabicPeriod"/>
            </a:pPr>
            <a:r>
              <a:rPr lang="en" sz="1200"/>
              <a:t>Remove columns with over 50% missing values</a:t>
            </a:r>
            <a:endParaRPr sz="1200"/>
          </a:p>
          <a:p>
            <a:pPr marL="457200" lvl="0" indent="-304800" algn="l" rtl="0">
              <a:lnSpc>
                <a:spcPct val="115000"/>
              </a:lnSpc>
              <a:spcBef>
                <a:spcPts val="0"/>
              </a:spcBef>
              <a:spcAft>
                <a:spcPts val="0"/>
              </a:spcAft>
              <a:buSzPts val="1200"/>
              <a:buAutoNum type="arabicPeriod"/>
            </a:pPr>
            <a:r>
              <a:rPr lang="en" sz="1200"/>
              <a:t>Impute with mean (numeric) and most frequent values (categorical)</a:t>
            </a:r>
            <a:endParaRPr sz="1200"/>
          </a:p>
          <a:p>
            <a:pPr marL="457200" lvl="0" indent="-304800" algn="l" rtl="0">
              <a:lnSpc>
                <a:spcPct val="115000"/>
              </a:lnSpc>
              <a:spcBef>
                <a:spcPts val="0"/>
              </a:spcBef>
              <a:spcAft>
                <a:spcPts val="0"/>
              </a:spcAft>
              <a:buSzPts val="1200"/>
              <a:buAutoNum type="arabicPeriod"/>
            </a:pPr>
            <a:r>
              <a:rPr lang="en" sz="1200"/>
              <a:t>Standardize all numeric features</a:t>
            </a:r>
            <a:endParaRPr sz="1200"/>
          </a:p>
          <a:p>
            <a:pPr marL="457200" lvl="0" indent="-304800" algn="l" rtl="0">
              <a:lnSpc>
                <a:spcPct val="115000"/>
              </a:lnSpc>
              <a:spcBef>
                <a:spcPts val="0"/>
              </a:spcBef>
              <a:spcAft>
                <a:spcPts val="0"/>
              </a:spcAft>
              <a:buSzPts val="1200"/>
              <a:buAutoNum type="arabicPeriod"/>
            </a:pPr>
            <a:r>
              <a:rPr lang="en" sz="1200"/>
              <a:t>Remove post-operative and irrelevant features by expert</a:t>
            </a:r>
            <a:endParaRPr sz="1200"/>
          </a:p>
          <a:p>
            <a:pPr marL="457200" lvl="0" indent="0" algn="l" rtl="0">
              <a:lnSpc>
                <a:spcPct val="115000"/>
              </a:lnSpc>
              <a:spcBef>
                <a:spcPts val="700"/>
              </a:spcBef>
              <a:spcAft>
                <a:spcPts val="0"/>
              </a:spcAft>
              <a:buNone/>
            </a:pPr>
            <a:r>
              <a:rPr lang="en" sz="1600"/>
              <a:t>Final dataset size: </a:t>
            </a:r>
            <a:endParaRPr sz="1600"/>
          </a:p>
          <a:p>
            <a:pPr marL="457200" lvl="0" indent="0" algn="l" rtl="0">
              <a:lnSpc>
                <a:spcPct val="115000"/>
              </a:lnSpc>
              <a:spcBef>
                <a:spcPts val="700"/>
              </a:spcBef>
              <a:spcAft>
                <a:spcPts val="0"/>
              </a:spcAft>
              <a:buNone/>
            </a:pPr>
            <a:r>
              <a:rPr lang="en" sz="1600"/>
              <a:t>N = 13534, # of features = 41</a:t>
            </a:r>
            <a:endParaRPr sz="1600"/>
          </a:p>
        </p:txBody>
      </p:sp>
      <p:pic>
        <p:nvPicPr>
          <p:cNvPr id="95" name="Google Shape;95;p16"/>
          <p:cNvPicPr preferRelativeResize="0"/>
          <p:nvPr/>
        </p:nvPicPr>
        <p:blipFill>
          <a:blip r:embed="rId4">
            <a:alphaModFix/>
          </a:blip>
          <a:stretch>
            <a:fillRect/>
          </a:stretch>
        </p:blipFill>
        <p:spPr>
          <a:xfrm>
            <a:off x="0" y="4630101"/>
            <a:ext cx="9144000" cy="51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7"/>
          <p:cNvPicPr preferRelativeResize="0"/>
          <p:nvPr/>
        </p:nvPicPr>
        <p:blipFill>
          <a:blip r:embed="rId3">
            <a:alphaModFix/>
          </a:blip>
          <a:stretch>
            <a:fillRect/>
          </a:stretch>
        </p:blipFill>
        <p:spPr>
          <a:xfrm>
            <a:off x="0" y="0"/>
            <a:ext cx="9144000" cy="5143500"/>
          </a:xfrm>
          <a:prstGeom prst="rect">
            <a:avLst/>
          </a:prstGeom>
          <a:noFill/>
          <a:ln>
            <a:noFill/>
          </a:ln>
        </p:spPr>
      </p:pic>
      <p:sp>
        <p:nvSpPr>
          <p:cNvPr id="101" name="Google Shape;101;p17"/>
          <p:cNvSpPr txBox="1">
            <a:spLocks noGrp="1"/>
          </p:cNvSpPr>
          <p:nvPr>
            <p:ph type="ctrTitle"/>
          </p:nvPr>
        </p:nvSpPr>
        <p:spPr>
          <a:xfrm>
            <a:off x="883950" y="2248950"/>
            <a:ext cx="7376100" cy="645600"/>
          </a:xfrm>
          <a:prstGeom prst="rect">
            <a:avLst/>
          </a:prstGeom>
        </p:spPr>
        <p:txBody>
          <a:bodyPr spcFirstLastPara="1" wrap="square" lIns="34275" tIns="34275" rIns="34275" bIns="34275" anchor="t" anchorCtr="0">
            <a:noAutofit/>
          </a:bodyPr>
          <a:lstStyle/>
          <a:p>
            <a:pPr marL="0" lvl="0" indent="0" algn="ctr" rtl="0">
              <a:spcBef>
                <a:spcPts val="0"/>
              </a:spcBef>
              <a:spcAft>
                <a:spcPts val="0"/>
              </a:spcAft>
              <a:buNone/>
            </a:pPr>
            <a:r>
              <a:rPr lang="en" sz="3600" b="1" dirty="0">
                <a:solidFill>
                  <a:schemeClr val="lt1"/>
                </a:solidFill>
              </a:rPr>
              <a:t>Phase 1: Classcial Models</a:t>
            </a:r>
            <a:endParaRPr sz="3600" b="1" dirty="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idx="4294967295"/>
          </p:nvPr>
        </p:nvSpPr>
        <p:spPr>
          <a:xfrm>
            <a:off x="152400" y="152400"/>
            <a:ext cx="2474700" cy="11667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
              <a:t>Analysis </a:t>
            </a:r>
            <a:endParaRPr/>
          </a:p>
          <a:p>
            <a:pPr marL="0" lvl="0" indent="0" algn="l" rtl="0">
              <a:spcBef>
                <a:spcPts val="0"/>
              </a:spcBef>
              <a:spcAft>
                <a:spcPts val="0"/>
              </a:spcAft>
              <a:buNone/>
            </a:pPr>
            <a:r>
              <a:rPr lang="en"/>
              <a:t>Strategy</a:t>
            </a:r>
            <a:endParaRPr/>
          </a:p>
        </p:txBody>
      </p:sp>
      <p:pic>
        <p:nvPicPr>
          <p:cNvPr id="107" name="Google Shape;107;p18"/>
          <p:cNvPicPr preferRelativeResize="0"/>
          <p:nvPr/>
        </p:nvPicPr>
        <p:blipFill>
          <a:blip r:embed="rId3">
            <a:alphaModFix/>
          </a:blip>
          <a:stretch>
            <a:fillRect/>
          </a:stretch>
        </p:blipFill>
        <p:spPr>
          <a:xfrm>
            <a:off x="2017500" y="232800"/>
            <a:ext cx="6697050" cy="4910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19"/>
          <p:cNvPicPr preferRelativeResize="0"/>
          <p:nvPr/>
        </p:nvPicPr>
        <p:blipFill>
          <a:blip r:embed="rId3">
            <a:alphaModFix/>
          </a:blip>
          <a:stretch>
            <a:fillRect/>
          </a:stretch>
        </p:blipFill>
        <p:spPr>
          <a:xfrm>
            <a:off x="357438" y="152400"/>
            <a:ext cx="8429116" cy="4838699"/>
          </a:xfrm>
          <a:prstGeom prst="rect">
            <a:avLst/>
          </a:prstGeom>
          <a:noFill/>
          <a:ln>
            <a:noFill/>
          </a:ln>
        </p:spPr>
      </p:pic>
      <p:sp>
        <p:nvSpPr>
          <p:cNvPr id="113" name="Google Shape;113;p19"/>
          <p:cNvSpPr txBox="1">
            <a:spLocks noGrp="1"/>
          </p:cNvSpPr>
          <p:nvPr>
            <p:ph type="title"/>
          </p:nvPr>
        </p:nvSpPr>
        <p:spPr>
          <a:xfrm>
            <a:off x="203525" y="-145100"/>
            <a:ext cx="3487200" cy="8574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 sz="2200"/>
              <a:t>Analysis Strategy</a:t>
            </a:r>
            <a:endParaRPr sz="2200"/>
          </a:p>
        </p:txBody>
      </p:sp>
    </p:spTree>
  </p:cSld>
  <p:clrMapOvr>
    <a:masterClrMapping/>
  </p:clrMapOvr>
</p:sld>
</file>

<file path=ppt/theme/theme1.xml><?xml version="1.0" encoding="utf-8"?>
<a:theme xmlns:a="http://schemas.openxmlformats.org/drawingml/2006/main" name="Office Theme">
  <a:themeElements>
    <a:clrScheme name="Black Minimal 1">
      <a:dk1>
        <a:srgbClr val="000000"/>
      </a:dk1>
      <a:lt1>
        <a:srgbClr val="FFFFFF"/>
      </a:lt1>
      <a:dk2>
        <a:srgbClr val="000000"/>
      </a:dk2>
      <a:lt2>
        <a:srgbClr val="F6F7FA"/>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B0B1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1202</Words>
  <Application>Microsoft Office PowerPoint</Application>
  <PresentationFormat>On-screen Show (16:9)</PresentationFormat>
  <Paragraphs>262</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Montserrat</vt:lpstr>
      <vt:lpstr>Roboto</vt:lpstr>
      <vt:lpstr>Arial</vt:lpstr>
      <vt:lpstr>Calibri</vt:lpstr>
      <vt:lpstr>Quattrocento Sans</vt:lpstr>
      <vt:lpstr>Times New Roman</vt:lpstr>
      <vt:lpstr>Office Theme</vt:lpstr>
      <vt:lpstr>Medical AI Research: Predicting perioperative blood transfusion for CABG patients</vt:lpstr>
      <vt:lpstr>Overview</vt:lpstr>
      <vt:lpstr>Introduction</vt:lpstr>
      <vt:lpstr>Research Gap</vt:lpstr>
      <vt:lpstr>Objectives</vt:lpstr>
      <vt:lpstr>Data Preprocessing</vt:lpstr>
      <vt:lpstr>Phase 1: Classcial Models</vt:lpstr>
      <vt:lpstr>Analysis  Strategy</vt:lpstr>
      <vt:lpstr>Analysis Strategy</vt:lpstr>
      <vt:lpstr>Modules and Utilities </vt:lpstr>
      <vt:lpstr>Model Results</vt:lpstr>
      <vt:lpstr>Post-training Analysis</vt:lpstr>
      <vt:lpstr>Phase 1 modeling summary</vt:lpstr>
      <vt:lpstr>Phase 2: Neural Networks</vt:lpstr>
      <vt:lpstr>Major Types of Artificial Neural Networks </vt:lpstr>
      <vt:lpstr>Literature Review on Related Work</vt:lpstr>
      <vt:lpstr>Synthetic Data Tools</vt:lpstr>
      <vt:lpstr>Feedforward Neural Networks (FNNs)</vt:lpstr>
      <vt:lpstr>FNNs with Original Data</vt:lpstr>
      <vt:lpstr>2. FNNs with Synthetic Data - REaLTabFormer</vt:lpstr>
      <vt:lpstr>3. FNNs with Synthetic Data - DataSynthesizer</vt:lpstr>
      <vt:lpstr>4. CNNs with Synthetic Data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AI Research: Predicting perioperative blood transfusion for CABG patients</dc:title>
  <cp:lastModifiedBy>Jichong Wu</cp:lastModifiedBy>
  <cp:revision>3</cp:revision>
  <dcterms:modified xsi:type="dcterms:W3CDTF">2024-05-04T01:31:53Z</dcterms:modified>
</cp:coreProperties>
</file>