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Quattrocento Sans" panose="020B0502050000020003" pitchFamily="34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3028">
          <p15:clr>
            <a:srgbClr val="A4A3A4"/>
          </p15:clr>
        </p15:guide>
        <p15:guide id="3" orient="horz" pos="240">
          <p15:clr>
            <a:srgbClr val="9AA0A6"/>
          </p15:clr>
        </p15:guide>
        <p15:guide id="4" orient="horz" pos="318">
          <p15:clr>
            <a:srgbClr val="9AA0A6"/>
          </p15:clr>
        </p15:guide>
        <p15:guide id="6" pos="21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38"/>
      </p:cViewPr>
      <p:guideLst>
        <p:guide orient="horz" pos="1440"/>
        <p:guide pos="3028"/>
        <p:guide orient="horz" pos="240"/>
        <p:guide orient="horz" pos="318"/>
        <p:guide pos="2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3732df5c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a3732df5c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4046c26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4046c26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461f2a37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461f2a37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461f2a3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461f2a3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4046c26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4046c26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0621333c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0621333c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2b5a6b2c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2b5a6b2c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b5a6b2c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b5a6b2c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43c79dd7b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43c79dd7b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research has been done to explore factors that can help to predict the need for blood transfusion, but often with limitations. For example…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43c79dd7b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43c79dd7b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the our project is three-fold.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2b5a6b2c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2b5a6b2c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2b5a6b2c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2b5a6b2c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4046c26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4046c26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remove GANs as Prof. says it’s not easy to train and is not as powerful as realtabformer.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43c79dd7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43c79dd7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laceholder">
  <p:cSld name="Slide with Placehol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with Placeholder">
  <p:cSld name="1_Slide with Placehol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type="pic" idx="2"/>
          </p:nvPr>
        </p:nvSpPr>
        <p:spPr>
          <a:xfrm>
            <a:off x="6242820" y="0"/>
            <a:ext cx="290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ortfolio Three">
  <p:cSld name="2_Portfolio Thre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6123778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5"/>
          <p:cNvSpPr>
            <a:spLocks noGrp="1"/>
          </p:cNvSpPr>
          <p:nvPr>
            <p:ph type="pic" idx="3"/>
          </p:nvPr>
        </p:nvSpPr>
        <p:spPr>
          <a:xfrm>
            <a:off x="0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5"/>
          <p:cNvSpPr>
            <a:spLocks noGrp="1"/>
          </p:cNvSpPr>
          <p:nvPr>
            <p:ph type="pic" idx="4"/>
          </p:nvPr>
        </p:nvSpPr>
        <p:spPr>
          <a:xfrm>
            <a:off x="3061889" y="0"/>
            <a:ext cx="3020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laceholder">
  <p:cSld name="3_Placehol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658247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>
            <a:spLocks noGrp="1"/>
          </p:cNvSpPr>
          <p:nvPr>
            <p:ph type="pic" idx="3"/>
          </p:nvPr>
        </p:nvSpPr>
        <p:spPr>
          <a:xfrm>
            <a:off x="3404645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6"/>
          <p:cNvSpPr>
            <a:spLocks noGrp="1"/>
          </p:cNvSpPr>
          <p:nvPr>
            <p:ph type="pic" idx="4"/>
          </p:nvPr>
        </p:nvSpPr>
        <p:spPr>
          <a:xfrm>
            <a:off x="6151042" y="2275655"/>
            <a:ext cx="2365200" cy="23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laceholder">
  <p:cSld name="1_Placehol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0" y="3095625"/>
            <a:ext cx="9144000" cy="2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8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rtl="0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hyperlink" Target="https://www.merillife.com/blog/medtech/what-is-open-surge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s.org/quality-programs/data-and-registries/acs-nsqi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s.org/quality-programs/data-and-registries/acs-nsqi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ctrTitle"/>
          </p:nvPr>
        </p:nvSpPr>
        <p:spPr>
          <a:xfrm>
            <a:off x="339900" y="1775300"/>
            <a:ext cx="7920300" cy="645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Medical AI Research: Predicting postoperative blood transfusion for CABG patients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54" name="Google Shape;54;p11"/>
          <p:cNvSpPr txBox="1"/>
          <p:nvPr/>
        </p:nvSpPr>
        <p:spPr>
          <a:xfrm>
            <a:off x="2531550" y="2742350"/>
            <a:ext cx="43968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Capstone Preliminary Presentation, March 19, 2024</a:t>
            </a: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Team: </a:t>
            </a:r>
            <a:r>
              <a:rPr lang="en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Jenny Tsai </a:t>
            </a:r>
            <a:r>
              <a:rPr lang="en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r>
              <a:rPr lang="en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&amp; Jichong Wu </a:t>
            </a:r>
            <a:r>
              <a:rPr lang="en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Collaborator: </a:t>
            </a:r>
            <a:r>
              <a:rPr lang="en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Dr. Puneet Gupta </a:t>
            </a:r>
            <a:r>
              <a:rPr lang="en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aseline="30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Advisor: </a:t>
            </a:r>
            <a:r>
              <a:rPr lang="en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Professor Amir Jafari </a:t>
            </a:r>
            <a:r>
              <a:rPr lang="en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</a:t>
            </a:r>
            <a:r>
              <a:rPr lang="en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George Washington University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aseline="30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</a:t>
            </a:r>
            <a:r>
              <a:rPr lang="en" sz="1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George Washington University Hospital</a:t>
            </a:r>
            <a:endParaRPr sz="11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152400" y="-5"/>
            <a:ext cx="6462600" cy="5358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5800"/>
            <a:ext cx="6069725" cy="12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8850" y="2862"/>
            <a:ext cx="2835150" cy="2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3821850" y="2405238"/>
            <a:ext cx="1500300" cy="1203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40649"/>
            <a:ext cx="2537600" cy="2132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3025" y="3851950"/>
            <a:ext cx="6827543" cy="12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344850" y="86092"/>
            <a:ext cx="4925700" cy="294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Post-training Analysis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700" y="434922"/>
            <a:ext cx="3452574" cy="2059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125" y="2543896"/>
            <a:ext cx="3333150" cy="251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7737" y="505100"/>
            <a:ext cx="3540351" cy="20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374" y="2781249"/>
            <a:ext cx="3309066" cy="214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39900" y="76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255494" y="567376"/>
            <a:ext cx="84540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PUFYEAR, ASACLAS, RACE_NEW may cause multicollinearity. 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Gradient Boosting</a:t>
            </a:r>
            <a:r>
              <a:rPr lang="en" dirty="0"/>
              <a:t>, XGBoost, Random Forest perform the best.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Synthetic data generation</a:t>
            </a:r>
            <a:r>
              <a:rPr lang="en" dirty="0"/>
              <a:t> techniques (DataSynthesizer using Bayesian networks) significantly improve model performance.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Race, days from preoperative labs to operation, operation time</a:t>
            </a:r>
            <a:r>
              <a:rPr lang="en" dirty="0"/>
              <a:t>, other procedure, BMI, sex, length of hospital stay, shortness of breath, age, preoperative blood test measures </a:t>
            </a:r>
            <a:endParaRPr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 dirty="0"/>
              <a:t>days from preoperative labs to operation, operation time may have a negative impact on model results while other procedure, BMI have a positive effect.</a:t>
            </a:r>
            <a:endParaRPr dirty="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78969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Improve model performance by: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more samples (older datasets from 2015-2017)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Recategorize target variable (intra vs. postop blood transfusion)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Other ways to generate synthetic data (e.g., realtabformer)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Conduct post-training analysis (continued) to study impacts of features to model performance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Neural networks (e.g., CNN, transformers)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>
            <a:spLocks noGrp="1"/>
          </p:cNvSpPr>
          <p:nvPr>
            <p:ph type="ctrTitle"/>
          </p:nvPr>
        </p:nvSpPr>
        <p:spPr>
          <a:xfrm>
            <a:off x="883950" y="2248950"/>
            <a:ext cx="7376100" cy="645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>
                <a:solidFill>
                  <a:schemeClr val="lt1"/>
                </a:solidFill>
              </a:rPr>
              <a:t>Thank You!</a:t>
            </a:r>
            <a:endParaRPr sz="42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Overview</a:t>
            </a:r>
            <a:endParaRPr b="1"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Analysis Strategy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752856" y="1200150"/>
            <a:ext cx="31368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Modeling &amp; Results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48483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Coronary Artery Bypass Graft (CABG) is a common cardiac surgery</a:t>
            </a:r>
            <a:endParaRPr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May cause major bleeding which needs blood transfusion</a:t>
            </a:r>
            <a:endParaRPr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Blood transfusion is associate with:</a:t>
            </a:r>
            <a:endParaRPr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risks of mortality after surgery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odds of readmission and heart failure within 30 days</a:t>
            </a:r>
            <a:endParaRPr/>
          </a:p>
        </p:txBody>
      </p:sp>
      <p:pic>
        <p:nvPicPr>
          <p:cNvPr id="69" name="Google Shape;69;p13" descr="What is Open Surgery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9200" y="1291988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57200" y="457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" marR="381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1F3F4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1,452 × 966</a:t>
            </a:r>
            <a:endParaRPr sz="750">
              <a:solidFill>
                <a:srgbClr val="F1F3F4"/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Previous research*: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single cardiac surgery center in Austria</a:t>
            </a:r>
            <a:endParaRPr sz="12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 = 3782 (2010-2019)</a:t>
            </a:r>
            <a:endParaRPr sz="12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Random Forest: </a:t>
            </a:r>
            <a:endParaRPr sz="12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/>
              <a:t>RUC: 0.76-0.86 </a:t>
            </a:r>
            <a:endParaRPr sz="1200"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3767404" y="1200150"/>
            <a:ext cx="23712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In the current project: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 national database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ACS NSQIP</a:t>
            </a:r>
            <a:endParaRPr sz="12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 = 8587 (2018-2022)</a:t>
            </a:r>
            <a:endParaRPr sz="1200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7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Basic models +  Neural Networks + Feature engineering/selection</a:t>
            </a:r>
            <a:endParaRPr sz="1200"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4">
            <a:alphaModFix/>
          </a:blip>
          <a:srcRect l="49830" r="17169"/>
          <a:stretch/>
        </p:blipFill>
        <p:spPr>
          <a:xfrm>
            <a:off x="6126350" y="0"/>
            <a:ext cx="30176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982375" y="4334275"/>
            <a:ext cx="4507500" cy="591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000"/>
              <a:t>*Tschoellitsch et al. (2022)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93700" y="1101225"/>
            <a:ext cx="65556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Develop models that can best predict which patients need blood transfusion 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patient selection and education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 physician preoperative awareness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Inform periop guidelines for CABG patients</a:t>
            </a:r>
            <a:endParaRPr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Experiment with different DS techniques</a:t>
            </a:r>
            <a:r>
              <a:rPr lang="en"/>
              <a:t> (e.g., feature selection, feature engineering, synthetic data) applied in basic and advanced models </a:t>
            </a:r>
            <a:r>
              <a:rPr lang="en" b="1"/>
              <a:t>to achieve best outcomes</a:t>
            </a:r>
            <a:endParaRPr b="1"/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" b="1"/>
              <a:t>Develop a full set of modules that can be reused in the future, </a:t>
            </a:r>
            <a:r>
              <a:rPr lang="en"/>
              <a:t>which covers preprocessing, feature selection and feature engineering, and modeling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Datasets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/>
              <a:t>Participant Use Data File (PUF) on the American College of Surgeons National Surgical Quality Improvement Program (</a:t>
            </a:r>
            <a:r>
              <a:rPr lang="en" sz="1200">
                <a:uFill>
                  <a:noFill/>
                </a:uFill>
                <a:hlinkClick r:id="rId3"/>
              </a:rPr>
              <a:t>ACS NSQIP</a:t>
            </a:r>
            <a:r>
              <a:rPr lang="en" sz="1200"/>
              <a:t>)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/>
              <a:t>Year 2018 - 2022 (N = 8587, # of features = 294)</a:t>
            </a:r>
            <a:endParaRPr sz="18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2"/>
          </p:nvPr>
        </p:nvSpPr>
        <p:spPr>
          <a:xfrm>
            <a:off x="4219449" y="1200150"/>
            <a:ext cx="3662100" cy="37257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Key preprocessing steps:</a:t>
            </a:r>
            <a:endParaRPr sz="1600"/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Basic clean-up (e.g., recode values, correct data type)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Remove columns with over 50% missing values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Impute with mean (numeric) and most frequent values (categorical)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Standardize all numeric features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Remove post-operative and irrelevant features by expert</a:t>
            </a:r>
            <a:endParaRPr sz="1200"/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Final dataset size: 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N = 8587, # of features = 41</a:t>
            </a:r>
            <a:endParaRPr sz="16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0101"/>
            <a:ext cx="9144000" cy="5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2474700" cy="1166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500" y="0"/>
            <a:ext cx="7206902" cy="526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38" y="152400"/>
            <a:ext cx="8429116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203525" y="-145100"/>
            <a:ext cx="34872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Analysis Strategy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Utilities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8188"/>
            <a:ext cx="8839200" cy="2628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83491"/>
            <a:ext cx="9144000" cy="96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 Minimal 1">
      <a:dk1>
        <a:srgbClr val="000000"/>
      </a:dk1>
      <a:lt1>
        <a:srgbClr val="FFFFFF"/>
      </a:lt1>
      <a:dk2>
        <a:srgbClr val="000000"/>
      </a:dk2>
      <a:lt2>
        <a:srgbClr val="F6F7FA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B0B1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On-screen Show (16:9)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Montserrat</vt:lpstr>
      <vt:lpstr>Quattrocento Sans</vt:lpstr>
      <vt:lpstr>Office Theme</vt:lpstr>
      <vt:lpstr>Medical AI Research: Predicting postoperative blood transfusion for CABG patients</vt:lpstr>
      <vt:lpstr>Overview</vt:lpstr>
      <vt:lpstr>Introduction</vt:lpstr>
      <vt:lpstr>Research Gap</vt:lpstr>
      <vt:lpstr>Objectives</vt:lpstr>
      <vt:lpstr>Data Preprocessing</vt:lpstr>
      <vt:lpstr>Analysis  Strategy</vt:lpstr>
      <vt:lpstr>Analysis Strategy</vt:lpstr>
      <vt:lpstr>Modules and Utilities </vt:lpstr>
      <vt:lpstr>Model Results</vt:lpstr>
      <vt:lpstr>Post-training Analysis</vt:lpstr>
      <vt:lpstr>Conclusions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AI Research: Predicting postoperative blood transfusion for CABG patients</dc:title>
  <cp:lastModifiedBy>Jichong Wu</cp:lastModifiedBy>
  <cp:revision>1</cp:revision>
  <dcterms:modified xsi:type="dcterms:W3CDTF">2024-03-19T21:15:27Z</dcterms:modified>
</cp:coreProperties>
</file>