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4"/>
  </p:notesMasterIdLst>
  <p:handoutMasterIdLst>
    <p:handoutMasterId r:id="rId25"/>
  </p:handoutMasterIdLst>
  <p:sldIdLst>
    <p:sldId id="1857" r:id="rId5"/>
    <p:sldId id="1858" r:id="rId6"/>
    <p:sldId id="1862" r:id="rId7"/>
    <p:sldId id="1863" r:id="rId8"/>
    <p:sldId id="1864" r:id="rId9"/>
    <p:sldId id="1865" r:id="rId10"/>
    <p:sldId id="1866" r:id="rId11"/>
    <p:sldId id="1867" r:id="rId12"/>
    <p:sldId id="1868" r:id="rId13"/>
    <p:sldId id="1869" r:id="rId14"/>
    <p:sldId id="1870" r:id="rId15"/>
    <p:sldId id="1871" r:id="rId16"/>
    <p:sldId id="1872" r:id="rId17"/>
    <p:sldId id="1873" r:id="rId18"/>
    <p:sldId id="1874" r:id="rId19"/>
    <p:sldId id="1875" r:id="rId20"/>
    <p:sldId id="1716" r:id="rId21"/>
    <p:sldId id="1855" r:id="rId22"/>
    <p:sldId id="1532" r:id="rId2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084EB-97D1-4A94-89D4-184E34A92BD9}" v="24" dt="2018-10-03T05:11:59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09" autoAdjust="0"/>
  </p:normalViewPr>
  <p:slideViewPr>
    <p:cSldViewPr snapToGrid="0">
      <p:cViewPr varScale="1">
        <p:scale>
          <a:sx n="73" d="100"/>
          <a:sy n="73" d="100"/>
        </p:scale>
        <p:origin x="27" y="27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Bhangar (Populus Group LLC)" userId="7dc1ecd6-d667-4e94-a4d1-bc28bda4a5e3" providerId="ADAL" clId="{6B4D0F7F-E5AA-4B91-94B0-BB905DD7F5FA}"/>
    <pc:docChg chg="addSld delSld modSld">
      <pc:chgData name="Sameer Bhangar (Populus Group LLC)" userId="7dc1ecd6-d667-4e94-a4d1-bc28bda4a5e3" providerId="ADAL" clId="{6B4D0F7F-E5AA-4B91-94B0-BB905DD7F5FA}" dt="2018-07-20T07:43:15.694" v="113" actId="2696"/>
      <pc:docMkLst>
        <pc:docMk/>
      </pc:docMkLst>
      <pc:sldChg chg="addSp modSp add">
        <pc:chgData name="Sameer Bhangar (Populus Group LLC)" userId="7dc1ecd6-d667-4e94-a4d1-bc28bda4a5e3" providerId="ADAL" clId="{6B4D0F7F-E5AA-4B91-94B0-BB905DD7F5FA}" dt="2018-07-20T07:43:01.225" v="112" actId="20577"/>
        <pc:sldMkLst>
          <pc:docMk/>
          <pc:sldMk cId="2988334431" sldId="1857"/>
        </pc:sldMkLst>
        <pc:spChg chg="mod">
          <ac:chgData name="Sameer Bhangar (Populus Group LLC)" userId="7dc1ecd6-d667-4e94-a4d1-bc28bda4a5e3" providerId="ADAL" clId="{6B4D0F7F-E5AA-4B91-94B0-BB905DD7F5FA}" dt="2018-07-20T07:42:48.483" v="100" actId="1076"/>
          <ac:spMkLst>
            <pc:docMk/>
            <pc:sldMk cId="2988334431" sldId="1857"/>
            <ac:spMk id="2" creationId="{16A5FE3F-13A9-4EC5-9B1A-0134061B264F}"/>
          </ac:spMkLst>
        </pc:spChg>
        <pc:spChg chg="mod">
          <ac:chgData name="Sameer Bhangar (Populus Group LLC)" userId="7dc1ecd6-d667-4e94-a4d1-bc28bda4a5e3" providerId="ADAL" clId="{6B4D0F7F-E5AA-4B91-94B0-BB905DD7F5FA}" dt="2018-07-20T07:42:52.168" v="101" actId="1076"/>
          <ac:spMkLst>
            <pc:docMk/>
            <pc:sldMk cId="2988334431" sldId="1857"/>
            <ac:spMk id="3" creationId="{1F09E480-12D1-4AD7-8621-B7AEB8785A68}"/>
          </ac:spMkLst>
        </pc:spChg>
        <pc:spChg chg="add mod">
          <ac:chgData name="Sameer Bhangar (Populus Group LLC)" userId="7dc1ecd6-d667-4e94-a4d1-bc28bda4a5e3" providerId="ADAL" clId="{6B4D0F7F-E5AA-4B91-94B0-BB905DD7F5FA}" dt="2018-07-20T07:41:59.916" v="47" actId="404"/>
          <ac:spMkLst>
            <pc:docMk/>
            <pc:sldMk cId="2988334431" sldId="1857"/>
            <ac:spMk id="4" creationId="{23496577-506A-4E64-B5E4-DF84C9556182}"/>
          </ac:spMkLst>
        </pc:spChg>
        <pc:spChg chg="add mod">
          <ac:chgData name="Sameer Bhangar (Populus Group LLC)" userId="7dc1ecd6-d667-4e94-a4d1-bc28bda4a5e3" providerId="ADAL" clId="{6B4D0F7F-E5AA-4B91-94B0-BB905DD7F5FA}" dt="2018-07-20T07:43:01.225" v="112" actId="20577"/>
          <ac:spMkLst>
            <pc:docMk/>
            <pc:sldMk cId="2988334431" sldId="1857"/>
            <ac:spMk id="5" creationId="{AFAE4C4F-47EC-4CAF-83F5-783823A1CC2B}"/>
          </ac:spMkLst>
        </pc:spChg>
      </pc:sldChg>
    </pc:docChg>
  </pc:docChgLst>
  <pc:docChgLst>
    <pc:chgData name="Sameer Bhangar" userId="7dc1ecd6-d667-4e94-a4d1-bc28bda4a5e3" providerId="ADAL" clId="{FA1084EB-97D1-4A94-89D4-184E34A92BD9}"/>
    <pc:docChg chg="undo custSel addSld delSld modSld">
      <pc:chgData name="Sameer Bhangar" userId="7dc1ecd6-d667-4e94-a4d1-bc28bda4a5e3" providerId="ADAL" clId="{FA1084EB-97D1-4A94-89D4-184E34A92BD9}" dt="2018-10-03T05:11:37.241" v="493" actId="20577"/>
      <pc:docMkLst>
        <pc:docMk/>
      </pc:docMkLst>
      <pc:sldChg chg="addSp delSp modSp">
        <pc:chgData name="Sameer Bhangar" userId="7dc1ecd6-d667-4e94-a4d1-bc28bda4a5e3" providerId="ADAL" clId="{FA1084EB-97D1-4A94-89D4-184E34A92BD9}" dt="2018-09-27T13:42:03.887" v="190" actId="478"/>
        <pc:sldMkLst>
          <pc:docMk/>
          <pc:sldMk cId="1490695021" sldId="1716"/>
        </pc:sldMkLst>
        <pc:spChg chg="add del mod">
          <ac:chgData name="Sameer Bhangar" userId="7dc1ecd6-d667-4e94-a4d1-bc28bda4a5e3" providerId="ADAL" clId="{FA1084EB-97D1-4A94-89D4-184E34A92BD9}" dt="2018-09-27T13:42:03.887" v="190" actId="478"/>
          <ac:spMkLst>
            <pc:docMk/>
            <pc:sldMk cId="1490695021" sldId="1716"/>
            <ac:spMk id="4" creationId="{E64448A4-F883-49D9-B9C3-0D9CB7A7543E}"/>
          </ac:spMkLst>
        </pc:spChg>
        <pc:spChg chg="mod">
          <ac:chgData name="Sameer Bhangar" userId="7dc1ecd6-d667-4e94-a4d1-bc28bda4a5e3" providerId="ADAL" clId="{FA1084EB-97D1-4A94-89D4-184E34A92BD9}" dt="2018-09-27T13:42:00.932" v="189" actId="20577"/>
          <ac:spMkLst>
            <pc:docMk/>
            <pc:sldMk cId="1490695021" sldId="1716"/>
            <ac:spMk id="8" creationId="{D18A1E48-C74E-4B7C-95F4-2342DAC963A9}"/>
          </ac:spMkLst>
        </pc:spChg>
      </pc:sldChg>
      <pc:sldChg chg="addSp delSp modSp">
        <pc:chgData name="Sameer Bhangar" userId="7dc1ecd6-d667-4e94-a4d1-bc28bda4a5e3" providerId="ADAL" clId="{FA1084EB-97D1-4A94-89D4-184E34A92BD9}" dt="2018-10-03T05:11:37.241" v="493" actId="20577"/>
        <pc:sldMkLst>
          <pc:docMk/>
          <pc:sldMk cId="2280014451" sldId="1855"/>
        </pc:sldMkLst>
        <pc:spChg chg="mod">
          <ac:chgData name="Sameer Bhangar" userId="7dc1ecd6-d667-4e94-a4d1-bc28bda4a5e3" providerId="ADAL" clId="{FA1084EB-97D1-4A94-89D4-184E34A92BD9}" dt="2018-09-27T13:43:32.890" v="197" actId="1076"/>
          <ac:spMkLst>
            <pc:docMk/>
            <pc:sldMk cId="2280014451" sldId="1855"/>
            <ac:spMk id="3" creationId="{EB03E4EA-274B-4BE4-9A52-00B5B2697A08}"/>
          </ac:spMkLst>
        </pc:spChg>
        <pc:spChg chg="add mod">
          <ac:chgData name="Sameer Bhangar" userId="7dc1ecd6-d667-4e94-a4d1-bc28bda4a5e3" providerId="ADAL" clId="{FA1084EB-97D1-4A94-89D4-184E34A92BD9}" dt="2018-09-27T13:43:37.284" v="213" actId="20577"/>
          <ac:spMkLst>
            <pc:docMk/>
            <pc:sldMk cId="2280014451" sldId="1855"/>
            <ac:spMk id="5" creationId="{E08F0335-A2FE-4CDE-8CDB-1000D00473AD}"/>
          </ac:spMkLst>
        </pc:spChg>
        <pc:spChg chg="add mod">
          <ac:chgData name="Sameer Bhangar" userId="7dc1ecd6-d667-4e94-a4d1-bc28bda4a5e3" providerId="ADAL" clId="{FA1084EB-97D1-4A94-89D4-184E34A92BD9}" dt="2018-10-03T05:11:37.241" v="493" actId="20577"/>
          <ac:spMkLst>
            <pc:docMk/>
            <pc:sldMk cId="2280014451" sldId="1855"/>
            <ac:spMk id="6" creationId="{18DAB5D6-9FE8-4697-B4DF-62A0153AA87B}"/>
          </ac:spMkLst>
        </pc:spChg>
        <pc:spChg chg="mod">
          <ac:chgData name="Sameer Bhangar" userId="7dc1ecd6-d667-4e94-a4d1-bc28bda4a5e3" providerId="ADAL" clId="{FA1084EB-97D1-4A94-89D4-184E34A92BD9}" dt="2018-09-27T13:43:26.990" v="196" actId="20577"/>
          <ac:spMkLst>
            <pc:docMk/>
            <pc:sldMk cId="2280014451" sldId="1855"/>
            <ac:spMk id="8" creationId="{D18A1E48-C74E-4B7C-95F4-2342DAC963A9}"/>
          </ac:spMkLst>
        </pc:spChg>
        <pc:picChg chg="mod modCrop">
          <ac:chgData name="Sameer Bhangar" userId="7dc1ecd6-d667-4e94-a4d1-bc28bda4a5e3" providerId="ADAL" clId="{FA1084EB-97D1-4A94-89D4-184E34A92BD9}" dt="2018-09-27T13:47:08.023" v="379" actId="1076"/>
          <ac:picMkLst>
            <pc:docMk/>
            <pc:sldMk cId="2280014451" sldId="1855"/>
            <ac:picMk id="2" creationId="{600ED7AD-D982-48E5-8420-0B9DD523DAD6}"/>
          </ac:picMkLst>
        </pc:picChg>
        <pc:picChg chg="add del mod">
          <ac:chgData name="Sameer Bhangar" userId="7dc1ecd6-d667-4e94-a4d1-bc28bda4a5e3" providerId="ADAL" clId="{FA1084EB-97D1-4A94-89D4-184E34A92BD9}" dt="2018-09-27T13:45:51.193" v="369" actId="478"/>
          <ac:picMkLst>
            <pc:docMk/>
            <pc:sldMk cId="2280014451" sldId="1855"/>
            <ac:picMk id="4" creationId="{2BBB4064-884D-4B54-BCF0-DC41A17444A4}"/>
          </ac:picMkLst>
        </pc:picChg>
        <pc:picChg chg="add mod">
          <ac:chgData name="Sameer Bhangar" userId="7dc1ecd6-d667-4e94-a4d1-bc28bda4a5e3" providerId="ADAL" clId="{FA1084EB-97D1-4A94-89D4-184E34A92BD9}" dt="2018-09-27T13:47:11.284" v="380" actId="1076"/>
          <ac:picMkLst>
            <pc:docMk/>
            <pc:sldMk cId="2280014451" sldId="1855"/>
            <ac:picMk id="7" creationId="{FD3C9E0F-CB4A-45FD-BAB7-94196876DF35}"/>
          </ac:picMkLst>
        </pc:picChg>
      </pc:sldChg>
      <pc:sldChg chg="addSp delSp modSp">
        <pc:chgData name="Sameer Bhangar" userId="7dc1ecd6-d667-4e94-a4d1-bc28bda4a5e3" providerId="ADAL" clId="{FA1084EB-97D1-4A94-89D4-184E34A92BD9}" dt="2018-10-03T05:08:52.030" v="414" actId="948"/>
        <pc:sldMkLst>
          <pc:docMk/>
          <pc:sldMk cId="2988334431" sldId="1857"/>
        </pc:sldMkLst>
        <pc:spChg chg="mod">
          <ac:chgData name="Sameer Bhangar" userId="7dc1ecd6-d667-4e94-a4d1-bc28bda4a5e3" providerId="ADAL" clId="{FA1084EB-97D1-4A94-89D4-184E34A92BD9}" dt="2018-10-03T05:07:25.496" v="396" actId="1076"/>
          <ac:spMkLst>
            <pc:docMk/>
            <pc:sldMk cId="2988334431" sldId="1857"/>
            <ac:spMk id="3" creationId="{1F09E480-12D1-4AD7-8621-B7AEB8785A68}"/>
          </ac:spMkLst>
        </pc:spChg>
        <pc:spChg chg="mod">
          <ac:chgData name="Sameer Bhangar" userId="7dc1ecd6-d667-4e94-a4d1-bc28bda4a5e3" providerId="ADAL" clId="{FA1084EB-97D1-4A94-89D4-184E34A92BD9}" dt="2018-10-03T05:08:52.030" v="414" actId="948"/>
          <ac:spMkLst>
            <pc:docMk/>
            <pc:sldMk cId="2988334431" sldId="1857"/>
            <ac:spMk id="5" creationId="{AFAE4C4F-47EC-4CAF-83F5-783823A1CC2B}"/>
          </ac:spMkLst>
        </pc:spChg>
        <pc:graphicFrameChg chg="add del mod">
          <ac:chgData name="Sameer Bhangar" userId="7dc1ecd6-d667-4e94-a4d1-bc28bda4a5e3" providerId="ADAL" clId="{FA1084EB-97D1-4A94-89D4-184E34A92BD9}" dt="2018-09-27T13:37:59.763" v="1"/>
          <ac:graphicFrameMkLst>
            <pc:docMk/>
            <pc:sldMk cId="2988334431" sldId="1857"/>
            <ac:graphicFrameMk id="6" creationId="{C4E4AAD8-F4C7-4D21-8BD8-C86340328B7F}"/>
          </ac:graphicFrameMkLst>
        </pc:graphicFrameChg>
      </pc:sldChg>
      <pc:sldChg chg="modSp add">
        <pc:chgData name="Sameer Bhangar" userId="7dc1ecd6-d667-4e94-a4d1-bc28bda4a5e3" providerId="ADAL" clId="{FA1084EB-97D1-4A94-89D4-184E34A92BD9}" dt="2018-10-03T05:10:06.128" v="480" actId="20577"/>
        <pc:sldMkLst>
          <pc:docMk/>
          <pc:sldMk cId="895555256" sldId="1858"/>
        </pc:sldMkLst>
        <pc:spChg chg="mod">
          <ac:chgData name="Sameer Bhangar" userId="7dc1ecd6-d667-4e94-a4d1-bc28bda4a5e3" providerId="ADAL" clId="{FA1084EB-97D1-4A94-89D4-184E34A92BD9}" dt="2018-10-03T05:10:06.128" v="480" actId="20577"/>
          <ac:spMkLst>
            <pc:docMk/>
            <pc:sldMk cId="895555256" sldId="1858"/>
            <ac:spMk id="9" creationId="{4DA82BD3-6E3F-4149-AA22-A63DC22EAA04}"/>
          </ac:spMkLst>
        </pc:spChg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1481974861" sldId="1862"/>
        </pc:sldMkLst>
      </pc:sldChg>
      <pc:sldChg chg="modSp add">
        <pc:chgData name="Sameer Bhangar" userId="7dc1ecd6-d667-4e94-a4d1-bc28bda4a5e3" providerId="ADAL" clId="{FA1084EB-97D1-4A94-89D4-184E34A92BD9}" dt="2018-09-27T13:47:47.241" v="386" actId="6549"/>
        <pc:sldMkLst>
          <pc:docMk/>
          <pc:sldMk cId="3703453575" sldId="1863"/>
        </pc:sldMkLst>
        <pc:spChg chg="mod">
          <ac:chgData name="Sameer Bhangar" userId="7dc1ecd6-d667-4e94-a4d1-bc28bda4a5e3" providerId="ADAL" clId="{FA1084EB-97D1-4A94-89D4-184E34A92BD9}" dt="2018-09-27T13:47:47.241" v="386" actId="6549"/>
          <ac:spMkLst>
            <pc:docMk/>
            <pc:sldMk cId="3703453575" sldId="1863"/>
            <ac:spMk id="9" creationId="{4DA82BD3-6E3F-4149-AA22-A63DC22EAA04}"/>
          </ac:spMkLst>
        </pc:spChg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151228807" sldId="1864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737861307" sldId="1865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133023186" sldId="1866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887220685" sldId="1867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021045228" sldId="1868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937690267" sldId="1869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603864558" sldId="1870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888514957" sldId="1871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653100181" sldId="1872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166169173" sldId="1873"/>
        </pc:sldMkLst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2624928636" sldId="1874"/>
        </pc:sldMkLst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2856295718" sldId="1875"/>
        </pc:sldMkLst>
      </pc:sldChg>
    </pc:docChg>
  </pc:docChgLst>
  <pc:docChgLst>
    <pc:chgData name="Sameer Bhangar (Populus Group LLC)" userId="7dc1ecd6-d667-4e94-a4d1-bc28bda4a5e3" providerId="ADAL" clId="{ACD1B3CA-FBF0-4B4B-8440-7CA7C17B034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10/2/2018 10:07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10/2/2018 10:06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10/2/2018 10:06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9606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10/2/2018 10:06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41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10/2/2018 10:06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2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10/2/2018 10:06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10/2/2018 10:06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10/2/2018 10:06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97214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10/2/2018 10:06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0554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B6C8E-AC23-4D33-968A-F1D4A4F91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B6C8E-AC23-4D33-968A-F1D4A4F91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15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10/2/2018 10:06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89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10/2/2018 10:06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37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10/2/2018 10:06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6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10/2/2018 10:06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5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F6B113F-63E0-4604-B908-E444BC7896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5588" y="965103"/>
            <a:ext cx="6856412" cy="51368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0BEB9C-E620-48A9-8B21-E4AD7CB2CFDC}"/>
              </a:ext>
            </a:extLst>
          </p:cNvPr>
          <p:cNvSpPr/>
          <p:nvPr userDrawn="1"/>
        </p:nvSpPr>
        <p:spPr>
          <a:xfrm>
            <a:off x="481070" y="196387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App in a Day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Business Application Platform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PowerApps, Microsoft Flow </a:t>
            </a:r>
            <a:b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&amp; Common Data Service for Apps (CDS)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497C0-C2FA-4D5B-B2D1-00191EA71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A4497-145F-4992-BC24-0BA1F8C66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A6ECF-8F9C-45B4-B165-13DEF5BA0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539"/>
            <a:ext cx="4167887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F6B113F-63E0-4604-B908-E444BC7896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5588" y="965103"/>
            <a:ext cx="6856412" cy="51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7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703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700" r:id="rId10"/>
    <p:sldLayoutId id="2147484701" r:id="rId11"/>
    <p:sldLayoutId id="2147484702" r:id="rId12"/>
    <p:sldLayoutId id="2147484249" r:id="rId13"/>
    <p:sldLayoutId id="2147484582" r:id="rId14"/>
    <p:sldLayoutId id="2147484584" r:id="rId15"/>
    <p:sldLayoutId id="2147484583" r:id="rId16"/>
    <p:sldLayoutId id="2147484256" r:id="rId17"/>
    <p:sldLayoutId id="2147484585" r:id="rId18"/>
    <p:sldLayoutId id="2147484299" r:id="rId19"/>
    <p:sldLayoutId id="2147484263" r:id="rId2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ppinadayLabSurve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ArrivaVideo" TargetMode="External"/><Relationship Id="rId3" Type="http://schemas.openxmlformats.org/officeDocument/2006/relationships/hyperlink" Target="http://aka.ms/powerapps-resources" TargetMode="External"/><Relationship Id="rId7" Type="http://schemas.openxmlformats.org/officeDocument/2006/relationships/hyperlink" Target="http://aka.ms/GJPepsiVide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aka.ms/PowerAppsStories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hyperlink" Target="http://aka.ms/flow-resources" TargetMode="External"/><Relationship Id="rId9" Type="http://schemas.openxmlformats.org/officeDocument/2006/relationships/hyperlink" Target="http://aka.ms/HeathrowVide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ppinada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powerapps.microsoft.com/pricing/" TargetMode="External"/><Relationship Id="rId7" Type="http://schemas.openxmlformats.org/officeDocument/2006/relationships/hyperlink" Target="https://aka.ms/powerappsandro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ka.ms/powerappsios" TargetMode="External"/><Relationship Id="rId5" Type="http://schemas.openxmlformats.org/officeDocument/2006/relationships/hyperlink" Target="https://web.powerapps.com/" TargetMode="External"/><Relationship Id="rId4" Type="http://schemas.openxmlformats.org/officeDocument/2006/relationships/hyperlink" Target="http://aka.ms/Office365E5Tri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dmin.powerapp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FE3F-13A9-4EC5-9B1A-0134061B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5" y="1398328"/>
            <a:ext cx="4167887" cy="553998"/>
          </a:xfrm>
        </p:spPr>
        <p:txBody>
          <a:bodyPr/>
          <a:lstStyle/>
          <a:p>
            <a:r>
              <a:rPr lang="en-US" dirty="0"/>
              <a:t>App in a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9E480-12D1-4AD7-8621-B7AEB8785A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735" y="5459672"/>
            <a:ext cx="4164583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496577-506A-4E64-B5E4-DF84C9556182}"/>
              </a:ext>
            </a:extLst>
          </p:cNvPr>
          <p:cNvSpPr txBox="1">
            <a:spLocks/>
          </p:cNvSpPr>
          <p:nvPr/>
        </p:nvSpPr>
        <p:spPr>
          <a:xfrm>
            <a:off x="578737" y="2388920"/>
            <a:ext cx="4167887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Microsoft Power platform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AE4C4F-47EC-4CAF-83F5-783823A1CC2B}"/>
              </a:ext>
            </a:extLst>
          </p:cNvPr>
          <p:cNvSpPr txBox="1">
            <a:spLocks/>
          </p:cNvSpPr>
          <p:nvPr/>
        </p:nvSpPr>
        <p:spPr>
          <a:xfrm>
            <a:off x="578735" y="3102513"/>
            <a:ext cx="4167887" cy="163121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PowerApps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Microsoft Flow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Power BI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Common Data Service for Apps </a:t>
            </a:r>
          </a:p>
        </p:txBody>
      </p:sp>
    </p:spTree>
    <p:extLst>
      <p:ext uri="{BB962C8B-B14F-4D97-AF65-F5344CB8AC3E}">
        <p14:creationId xmlns:p14="http://schemas.microsoft.com/office/powerpoint/2010/main" val="29883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85114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Provision a CDS database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Get familiar with standard entities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custom entity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entity fields and option sets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calculated fields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Canvas app form control to save data to CDS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Office365 connector to get user’s manager info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Configure Canvas app settings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Save and share a Canvas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Run a Canvas app on a mobile device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7F8C4-02E8-47A8-B493-5010C9C41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32"/>
          <a:stretch/>
        </p:blipFill>
        <p:spPr>
          <a:xfrm>
            <a:off x="7256204" y="666338"/>
            <a:ext cx="4470367" cy="250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7EBDCA-5611-4BAF-83A2-091F467CC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04" y="3681684"/>
            <a:ext cx="4471738" cy="250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69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9"/>
            <a:ext cx="4380901" cy="9848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3: PowerApps Model-driven App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36038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563194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standalone Model-driven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forms for the Model-driven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Business Process Flow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9B8EA-4E14-4E75-A579-835E22C7E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8"/>
          <a:stretch/>
        </p:blipFill>
        <p:spPr>
          <a:xfrm>
            <a:off x="6594725" y="3588389"/>
            <a:ext cx="5009012" cy="2812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5BA1B1-1699-46A4-907B-CFA7F065A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25" y="457200"/>
            <a:ext cx="5009012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5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60"/>
            <a:ext cx="4380901" cy="9848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4: Microsoft Flow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36531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58959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Trigger a Flow when a new record is created in CDS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Send an approval request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Conditional branching based on the approval response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Send email notifications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Update the CDS record with the approval status and the approver’s comments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approval center on web and mobile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Check the status of Flow runs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DDB75-5D70-4DBC-8266-97A200FB2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4"/>
          <a:stretch/>
        </p:blipFill>
        <p:spPr>
          <a:xfrm>
            <a:off x="7171204" y="547206"/>
            <a:ext cx="4556738" cy="2558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55FBB2-A8BF-4322-B9B0-0AC7B56114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8"/>
          <a:stretch/>
        </p:blipFill>
        <p:spPr>
          <a:xfrm>
            <a:off x="7171204" y="3681086"/>
            <a:ext cx="4556738" cy="2629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3429004"/>
            <a:ext cx="4380901" cy="492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5: Power BI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6249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58959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Connect Power BI to the Common Data Service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Transform CDS data for use in visualizations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visualizations on the CDS data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Combine CDS data with other data sources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DDB75-5D70-4DBC-8266-97A200FB2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4"/>
          <a:stretch/>
        </p:blipFill>
        <p:spPr>
          <a:xfrm>
            <a:off x="7171204" y="547206"/>
            <a:ext cx="4556738" cy="2558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55FBB2-A8BF-4322-B9B0-0AC7B56114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8"/>
          <a:stretch/>
        </p:blipFill>
        <p:spPr>
          <a:xfrm>
            <a:off x="7171204" y="3681086"/>
            <a:ext cx="4556738" cy="2629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2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n-US" dirty="0"/>
              <a:t>Lab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756" y="3496575"/>
            <a:ext cx="4162425" cy="30777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http://aka.ms/appinadayLabSurvey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9D4537-8F3D-44B7-82C0-25DB4E4B3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8" y="541583"/>
            <a:ext cx="4161981" cy="553998"/>
          </a:xfrm>
        </p:spPr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4158" y="1320055"/>
            <a:ext cx="4162425" cy="927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http://aka.ms/powerapps-resources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http://aka.ms/flow-resources</a:t>
            </a:r>
            <a:r>
              <a:rPr lang="en-US" dirty="0"/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ED7AD-D982-48E5-8420-0B9DD523D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969"/>
          <a:stretch/>
        </p:blipFill>
        <p:spPr>
          <a:xfrm>
            <a:off x="5186150" y="241110"/>
            <a:ext cx="6298394" cy="352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E08F0335-A2FE-4CDE-8CDB-1000D00473AD}"/>
              </a:ext>
            </a:extLst>
          </p:cNvPr>
          <p:cNvSpPr txBox="1">
            <a:spLocks/>
          </p:cNvSpPr>
          <p:nvPr/>
        </p:nvSpPr>
        <p:spPr>
          <a:xfrm>
            <a:off x="490940" y="3105088"/>
            <a:ext cx="4161981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49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Customer stories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DAB5D6-9FE8-4697-B4DF-62A0153AA87B}"/>
              </a:ext>
            </a:extLst>
          </p:cNvPr>
          <p:cNvSpPr txBox="1">
            <a:spLocks/>
          </p:cNvSpPr>
          <p:nvPr/>
        </p:nvSpPr>
        <p:spPr>
          <a:xfrm>
            <a:off x="534158" y="3842617"/>
            <a:ext cx="4162425" cy="1974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619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56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http://aka.ms/PowerAppsStories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7"/>
              </a:rPr>
              <a:t>http://aka.ms/GJPepsiVideo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8"/>
              </a:rPr>
              <a:t>http://aka.ms/ArrivaVideo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9"/>
              </a:rPr>
              <a:t>http://aka.</a:t>
            </a:r>
            <a:r>
              <a:rPr lang="en-US">
                <a:hlinkClick r:id="rId9"/>
              </a:rPr>
              <a:t>ms/HeathrowVideo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C9E0F-CB4A-45FD-BAB7-94196876DF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8887" y="3251166"/>
            <a:ext cx="6255224" cy="3411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0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A82BD3-6E3F-4149-AA22-A63DC22EAA04}"/>
              </a:ext>
            </a:extLst>
          </p:cNvPr>
          <p:cNvSpPr txBox="1">
            <a:spLocks/>
          </p:cNvSpPr>
          <p:nvPr/>
        </p:nvSpPr>
        <p:spPr>
          <a:xfrm>
            <a:off x="398610" y="1128719"/>
            <a:ext cx="11655078" cy="169277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Imagine an organization where every three years employees go through a hardware refresh cycle. </a:t>
            </a:r>
          </a:p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They would like to streamline the device order, procurement and approval process and view aggregate reports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Light"/>
            </a:endParaRPr>
          </a:p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 employee facing device ordering app needs to run in a web browser and on mobile devices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83813-9126-4D58-B7C8-07C47CA69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8"/>
          <a:stretch/>
        </p:blipFill>
        <p:spPr>
          <a:xfrm>
            <a:off x="643858" y="3657600"/>
            <a:ext cx="488574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E7467-F418-49AA-BEBB-F11C3E51EE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4"/>
          <a:stretch/>
        </p:blipFill>
        <p:spPr>
          <a:xfrm>
            <a:off x="6662399" y="3657600"/>
            <a:ext cx="488574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7F69C0-3E21-439B-B095-D56F12214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277" y="2926079"/>
            <a:ext cx="488574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5552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71C40-EA67-4914-9747-BDA91367A0ED}"/>
              </a:ext>
            </a:extLst>
          </p:cNvPr>
          <p:cNvSpPr/>
          <p:nvPr/>
        </p:nvSpPr>
        <p:spPr>
          <a:xfrm>
            <a:off x="250136" y="1356827"/>
            <a:ext cx="58458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PowerApps Canvas App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employee facing device ordering experience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Data Service for Apps (CDS for Apps)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store the device orders in the cloud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PowerApps Model-driven App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complete the procurement process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Flow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build an approval workflow for device approval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BI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visualize device order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77CEF-3B7A-4138-A588-E9845876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57" y="292217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544EF-6753-45BE-AA5C-728B601E0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32"/>
          <a:stretch/>
        </p:blipFill>
        <p:spPr>
          <a:xfrm>
            <a:off x="6867854" y="1507841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FBB819-A440-4D56-9D94-FBC56428D6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08"/>
          <a:stretch/>
        </p:blipFill>
        <p:spPr>
          <a:xfrm>
            <a:off x="7336551" y="2692488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B0B42C-E8E1-4D19-8212-C6D9052D9C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4"/>
          <a:stretch/>
        </p:blipFill>
        <p:spPr>
          <a:xfrm>
            <a:off x="7870410" y="4182273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A81E8-66EB-44FE-A836-0EA0DA19B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3995" y="3243165"/>
            <a:ext cx="3948313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974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Lab content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A82BD3-6E3F-4149-AA22-A63DC22EAA04}"/>
              </a:ext>
            </a:extLst>
          </p:cNvPr>
          <p:cNvSpPr txBox="1">
            <a:spLocks/>
          </p:cNvSpPr>
          <p:nvPr/>
        </p:nvSpPr>
        <p:spPr>
          <a:xfrm>
            <a:off x="536922" y="1185520"/>
            <a:ext cx="11655078" cy="626633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Package: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  <a:hlinkClick r:id="rId3"/>
              </a:rPr>
              <a:t>http://aka.ms/appinaday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Unzip the package on your local machine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Follow instructions: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“00-AppinaDay Lab Overview.pdf”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Contains 5 modules with a lab doc for each: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01-PowerApps Canvas App 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02-Common Data Service for Apps 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03-PowerApps Model-driven App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04-Microsoft Flow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05-Power BI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Completed Modules: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\Completed folder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contains solution packages that you can import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e.g. To work on Module 5 without completing previous modules -&gt; see \Completed\Module4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14D-2EF5-4A74-B85D-B28A02987EFC}"/>
              </a:ext>
            </a:extLst>
          </p:cNvPr>
          <p:cNvSpPr txBox="1"/>
          <p:nvPr/>
        </p:nvSpPr>
        <p:spPr>
          <a:xfrm>
            <a:off x="8090874" y="1128034"/>
            <a:ext cx="290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 docs: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D746C-2589-4677-BB7C-BBC66306E422}"/>
              </a:ext>
            </a:extLst>
          </p:cNvPr>
          <p:cNvSpPr txBox="1"/>
          <p:nvPr/>
        </p:nvSpPr>
        <p:spPr>
          <a:xfrm>
            <a:off x="8090874" y="3875450"/>
            <a:ext cx="290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Completed modules: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06834-75D7-4A43-99AC-FDFFADC8E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74" y="1557003"/>
            <a:ext cx="2918182" cy="2047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BFDA1-2A21-42E3-A0D7-C0057ECD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361" y="4318685"/>
            <a:ext cx="3286125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45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ECC0A-0335-47BF-8212-DCD82CFB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Pre-requisites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85BE-203D-4872-B716-15538C102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282556"/>
            <a:ext cx="7447372" cy="46289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Valid PowerApps Plan 2 license: </a:t>
            </a:r>
          </a:p>
          <a:p>
            <a:r>
              <a:rPr lang="en-US" sz="2000" dirty="0"/>
              <a:t>Common Data Service usage requires a </a:t>
            </a:r>
            <a:r>
              <a:rPr lang="en-US" sz="2000" b="1" dirty="0"/>
              <a:t>PowerApps Plan 2</a:t>
            </a:r>
            <a:r>
              <a:rPr lang="en-US" sz="2000" dirty="0"/>
              <a:t> license</a:t>
            </a:r>
          </a:p>
          <a:p>
            <a:r>
              <a:rPr lang="en-US" sz="2000" dirty="0"/>
              <a:t>Visit </a:t>
            </a:r>
            <a:r>
              <a:rPr lang="en-US" sz="2000" dirty="0">
                <a:hlinkClick r:id="rId3"/>
              </a:rPr>
              <a:t>https://powerapps.microsoft.com/pricing/</a:t>
            </a:r>
            <a:r>
              <a:rPr lang="en-US" sz="2000" dirty="0"/>
              <a:t> and click </a:t>
            </a:r>
            <a:r>
              <a:rPr lang="en-US" sz="2000" b="1" dirty="0"/>
              <a:t>Free Trial</a:t>
            </a:r>
            <a:endParaRPr lang="en-US" sz="2000" dirty="0"/>
          </a:p>
          <a:p>
            <a:r>
              <a:rPr lang="en-US" sz="2000" dirty="0"/>
              <a:t>If you are unable to acquire a trial license:</a:t>
            </a:r>
          </a:p>
          <a:p>
            <a:pPr lvl="1"/>
            <a:r>
              <a:rPr lang="en-US" sz="1200" dirty="0"/>
              <a:t>Ask the instructor for a trial user account that you may use for this session OR</a:t>
            </a:r>
          </a:p>
          <a:p>
            <a:pPr lvl="1"/>
            <a:r>
              <a:rPr lang="en-US" sz="1200" dirty="0"/>
              <a:t>Create your own Office 365 trial tenant – </a:t>
            </a:r>
            <a:r>
              <a:rPr lang="en-US" sz="1200" dirty="0">
                <a:hlinkClick r:id="rId4"/>
              </a:rPr>
              <a:t>http://aka.ms/Office365E5Trial</a:t>
            </a:r>
            <a:r>
              <a:rPr lang="en-US" sz="1200" dirty="0"/>
              <a:t> </a:t>
            </a:r>
            <a:endParaRPr lang="en-US" sz="16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lang="en-US" sz="32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authoring environment: </a:t>
            </a:r>
          </a:p>
          <a:p>
            <a:pPr lvl="0"/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Launch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5"/>
              </a:rPr>
              <a:t>https://web.powerapps.com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using any modern browser</a:t>
            </a:r>
          </a:p>
          <a:p>
            <a:pPr marL="0" indent="0">
              <a:buNone/>
            </a:pPr>
            <a:endParaRPr lang="en-US" sz="16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lang="en-US" sz="32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mobile apps (Optional): </a:t>
            </a:r>
          </a:p>
          <a:p>
            <a:pPr lvl="0"/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– iOS :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6"/>
              </a:rPr>
              <a:t>https://aka.ms/PowerAppsiOS</a:t>
            </a:r>
            <a:endParaRPr lang="en-US" sz="20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– Android :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7"/>
              </a:rPr>
              <a:t>https://aka.ms/PowerAppsAndroid</a:t>
            </a:r>
            <a:endParaRPr lang="en-US" sz="20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2B09B8-CFAE-4857-9FD0-C84F6B194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866" y="1282556"/>
            <a:ext cx="253365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ECC0A-0335-47BF-8212-DCD82CF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sz="3600" dirty="0"/>
              <a:t>Provision environment and Common Data 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85BE-203D-4872-B716-15538C102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282556"/>
            <a:ext cx="11492901" cy="46782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This lab requires a new PowerApps environment and CDS database that was provisioned after Apr 1, 2018.</a:t>
            </a:r>
          </a:p>
          <a:p>
            <a:r>
              <a:rPr lang="en-US" sz="2000" dirty="0"/>
              <a:t>Go to the PowerApps Admin center – </a:t>
            </a:r>
            <a:r>
              <a:rPr lang="en-US" sz="2000" b="1" dirty="0">
                <a:hlinkClick r:id="rId3"/>
              </a:rPr>
              <a:t>http://admin.powerapps.com</a:t>
            </a:r>
            <a:r>
              <a:rPr lang="en-US" sz="2000" b="1" dirty="0"/>
              <a:t> </a:t>
            </a:r>
          </a:p>
          <a:p>
            <a:r>
              <a:rPr lang="en-US" sz="2000" dirty="0"/>
              <a:t>Select </a:t>
            </a:r>
            <a:r>
              <a:rPr lang="en-US" sz="2000" b="1" dirty="0"/>
              <a:t>+New environment</a:t>
            </a:r>
            <a:r>
              <a:rPr lang="en-US" sz="2000" dirty="0"/>
              <a:t>, fill out the form and select </a:t>
            </a:r>
            <a:r>
              <a:rPr lang="en-US" sz="2000" b="1" dirty="0"/>
              <a:t>Create</a:t>
            </a:r>
          </a:p>
          <a:p>
            <a:r>
              <a:rPr lang="en-US" sz="2000" dirty="0"/>
              <a:t>Select the </a:t>
            </a:r>
            <a:r>
              <a:rPr lang="en-US" sz="2000" b="1" dirty="0"/>
              <a:t>Create database </a:t>
            </a:r>
            <a:r>
              <a:rPr lang="en-US" sz="2000" dirty="0"/>
              <a:t>option</a:t>
            </a:r>
          </a:p>
          <a:p>
            <a:r>
              <a:rPr lang="en-US" sz="2000" dirty="0"/>
              <a:t>Fill out the form and select </a:t>
            </a:r>
            <a:r>
              <a:rPr lang="en-US" sz="2000" b="1" dirty="0"/>
              <a:t>Create database</a:t>
            </a:r>
          </a:p>
          <a:p>
            <a:r>
              <a:rPr lang="en-US" sz="2000" dirty="0"/>
              <a:t>You will be taken to a screen that shows the newly created environment</a:t>
            </a:r>
          </a:p>
          <a:p>
            <a:r>
              <a:rPr lang="en-US" sz="2000" b="1" dirty="0"/>
              <a:t>IMPORTANT</a:t>
            </a:r>
            <a:r>
              <a:rPr lang="en-US" sz="2000" dirty="0"/>
              <a:t>: The database has not yet been provisioned</a:t>
            </a:r>
          </a:p>
          <a:p>
            <a:r>
              <a:rPr lang="en-US" sz="2000" b="1" dirty="0"/>
              <a:t>Select the environment </a:t>
            </a:r>
            <a:r>
              <a:rPr lang="en-US" sz="2000" dirty="0"/>
              <a:t>you just created</a:t>
            </a:r>
          </a:p>
          <a:p>
            <a:r>
              <a:rPr lang="en-US" sz="2000" dirty="0"/>
              <a:t>Wait for the </a:t>
            </a:r>
            <a:r>
              <a:rPr lang="en-US" sz="2000" b="1" dirty="0"/>
              <a:t>“Provisioning database…” </a:t>
            </a:r>
            <a:r>
              <a:rPr lang="en-US" sz="2000" dirty="0"/>
              <a:t>message to go away</a:t>
            </a:r>
          </a:p>
          <a:p>
            <a:r>
              <a:rPr lang="en-US" sz="2000" dirty="0"/>
              <a:t>You may need to refresh the screen every couple of minutes</a:t>
            </a:r>
          </a:p>
          <a:p>
            <a:r>
              <a:rPr lang="en-US" sz="2000" dirty="0"/>
              <a:t>Once the provisioning is complete, then proceed to create apps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7378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7"/>
            <a:ext cx="4380901" cy="984885"/>
          </a:xfrm>
        </p:spPr>
        <p:txBody>
          <a:bodyPr/>
          <a:lstStyle/>
          <a:p>
            <a:r>
              <a:rPr lang="en-US" sz="3200" b="1" dirty="0"/>
              <a:t>Module 1: PowerApps Canvas App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13302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13070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Sign-in and create a new Canvas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Connect to data sources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Filter data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Work with multiple screens and navigation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the user experience – galleries and controls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47AD2-E0D0-40B1-8A2D-65D1239C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97" y="457200"/>
            <a:ext cx="488574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6F2D6-4CE6-4145-9E4F-42BFB7D9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97" y="3605243"/>
            <a:ext cx="4885745" cy="259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2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8"/>
            <a:ext cx="4380901" cy="984885"/>
          </a:xfrm>
        </p:spPr>
        <p:txBody>
          <a:bodyPr/>
          <a:lstStyle/>
          <a:p>
            <a:r>
              <a:rPr lang="en-US" sz="3200" b="1" dirty="0"/>
              <a:t>Module 2: Common Data Service for Apps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02104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DeckTemplate.potx" id="{39027C32-B71D-4436-8F98-B88DA53FCAE6}" vid="{D65DBACD-7D61-421D-8E8F-ED7AEA1E4E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23F0DE61C01647AADD57BC023588A4" ma:contentTypeVersion="13" ma:contentTypeDescription="Create a new document." ma:contentTypeScope="" ma:versionID="8c04b4e58f75a427df11d4c594c2aeee">
  <xsd:schema xmlns:xsd="http://www.w3.org/2001/XMLSchema" xmlns:xs="http://www.w3.org/2001/XMLSchema" xmlns:p="http://schemas.microsoft.com/office/2006/metadata/properties" xmlns:ns2="80b0474e-37b4-4751-81bc-12d5121181de" xmlns:ns3="670f2bc3-833b-4a76-b13f-f7d6db0b8f4d" targetNamespace="http://schemas.microsoft.com/office/2006/metadata/properties" ma:root="true" ma:fieldsID="d7ee94238749e9917706dcb281b6ed6c" ns2:_="" ns3:_="">
    <xsd:import namespace="80b0474e-37b4-4751-81bc-12d5121181de"/>
    <xsd:import namespace="670f2bc3-833b-4a76-b13f-f7d6db0b8f4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Flow_SignoffStatu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0474e-37b4-4751-81bc-12d5121181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f2bc3-833b-4a76-b13f-f7d6db0b8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8" nillable="true" ma:displayName="Sign-off status" ma:internalName="_x0024_Resources_x003a_core_x002c_Signoff_Status_x003b_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70f2bc3-833b-4a76-b13f-f7d6db0b8f4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40A83-4482-4718-85E4-DEE15000E2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0474e-37b4-4751-81bc-12d5121181de"/>
    <ds:schemaRef ds:uri="670f2bc3-833b-4a76-b13f-f7d6db0b8f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70f2bc3-833b-4a76-b13f-f7d6db0b8f4d"/>
    <ds:schemaRef ds:uri="http://purl.org/dc/elements/1.1/"/>
    <ds:schemaRef ds:uri="http://schemas.microsoft.com/office/2006/metadata/properties"/>
    <ds:schemaRef ds:uri="80b0474e-37b4-4751-81bc-12d5121181d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AppInADay Lab Intro</Template>
  <TotalTime>181</TotalTime>
  <Words>1070</Words>
  <Application>Microsoft Office PowerPoint</Application>
  <PresentationFormat>Widescreen</PresentationFormat>
  <Paragraphs>152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App in a Day</vt:lpstr>
      <vt:lpstr>Business scenario</vt:lpstr>
      <vt:lpstr>Lab objectives</vt:lpstr>
      <vt:lpstr>Lab content</vt:lpstr>
      <vt:lpstr>Pre-requisites</vt:lpstr>
      <vt:lpstr>Provision environment and Common Data Service</vt:lpstr>
      <vt:lpstr>Module 1: PowerApps Canvas App</vt:lpstr>
      <vt:lpstr>Learning objectives</vt:lpstr>
      <vt:lpstr>Module 2: Common Data Service for Apps</vt:lpstr>
      <vt:lpstr>Learning objectives</vt:lpstr>
      <vt:lpstr>Module 3: PowerApps Model-driven App</vt:lpstr>
      <vt:lpstr>Learning objectives</vt:lpstr>
      <vt:lpstr>Module 4: Microsoft Flow</vt:lpstr>
      <vt:lpstr>Learning objectives</vt:lpstr>
      <vt:lpstr>Module 5: Power BI</vt:lpstr>
      <vt:lpstr>Learning objectives</vt:lpstr>
      <vt:lpstr>Lab survey</vt:lpstr>
      <vt:lpstr>Learning resources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sameerb@microsoft.com</dc:creator>
  <cp:keywords/>
  <dc:description/>
  <cp:lastModifiedBy>Sameer Bhangar</cp:lastModifiedBy>
  <cp:revision>4</cp:revision>
  <dcterms:created xsi:type="dcterms:W3CDTF">2018-04-25T08:36:10Z</dcterms:created>
  <dcterms:modified xsi:type="dcterms:W3CDTF">2018-10-03T05:12:08Z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0x010100F523F0DE61C01647AADD57BC023588A4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