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6413"/>
  <p:notesSz cx="12192000" cy="10420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6" d="100"/>
          <a:sy n="56" d="100"/>
        </p:scale>
        <p:origin x="1685" y="57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612199"/>
            <a:ext cx="10363200" cy="1769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1A5275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4718812"/>
            <a:ext cx="8534400" cy="21066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3398DA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1A5275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3398DA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1A5275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938083"/>
            <a:ext cx="5303520" cy="55614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938083"/>
            <a:ext cx="5303520" cy="55614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1A5275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534649" y="6381749"/>
            <a:ext cx="1466850" cy="285750"/>
          </a:xfrm>
          <a:custGeom>
            <a:avLst/>
            <a:gdLst/>
            <a:ahLst/>
            <a:cxnLst/>
            <a:rect l="l" t="t" r="r" b="b"/>
            <a:pathLst>
              <a:path w="1466850" h="285750">
                <a:moveTo>
                  <a:pt x="1433802" y="285749"/>
                </a:moveTo>
                <a:lnTo>
                  <a:pt x="33047" y="285749"/>
                </a:lnTo>
                <a:lnTo>
                  <a:pt x="28187" y="284783"/>
                </a:lnTo>
                <a:lnTo>
                  <a:pt x="966" y="257562"/>
                </a:lnTo>
                <a:lnTo>
                  <a:pt x="0" y="252702"/>
                </a:lnTo>
                <a:lnTo>
                  <a:pt x="0" y="2476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433802" y="0"/>
                </a:lnTo>
                <a:lnTo>
                  <a:pt x="1465882" y="28187"/>
                </a:lnTo>
                <a:lnTo>
                  <a:pt x="1466849" y="33047"/>
                </a:lnTo>
                <a:lnTo>
                  <a:pt x="1466849" y="252702"/>
                </a:lnTo>
                <a:lnTo>
                  <a:pt x="1438662" y="284783"/>
                </a:lnTo>
                <a:lnTo>
                  <a:pt x="1433802" y="2857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8949" y="6457949"/>
            <a:ext cx="133349" cy="1333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0999" y="800099"/>
            <a:ext cx="11430000" cy="9525"/>
          </a:xfrm>
          <a:custGeom>
            <a:avLst/>
            <a:gdLst/>
            <a:ahLst/>
            <a:cxnLst/>
            <a:rect l="l" t="t" r="r" b="b"/>
            <a:pathLst>
              <a:path w="11430000" h="9525">
                <a:moveTo>
                  <a:pt x="11429999" y="9524"/>
                </a:moveTo>
                <a:lnTo>
                  <a:pt x="0" y="9524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299" y="184943"/>
            <a:ext cx="6857365" cy="715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1A5275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9275" y="3940175"/>
            <a:ext cx="6574790" cy="2418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3398DA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7836598"/>
            <a:ext cx="3901440" cy="4213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7836598"/>
            <a:ext cx="2804160" cy="4213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7836598"/>
            <a:ext cx="2804160" cy="4213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9.png"/><Relationship Id="rId7" Type="http://schemas.openxmlformats.org/officeDocument/2006/relationships/image" Target="../media/image5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0" Type="http://schemas.openxmlformats.org/officeDocument/2006/relationships/image" Target="../media/image47.png"/><Relationship Id="rId4" Type="http://schemas.openxmlformats.org/officeDocument/2006/relationships/image" Target="../media/image9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4561" y="2368550"/>
            <a:ext cx="9363075" cy="21189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 algn="ctr">
              <a:lnSpc>
                <a:spcPts val="3600"/>
              </a:lnSpc>
              <a:spcBef>
                <a:spcPts val="820"/>
              </a:spcBef>
            </a:pPr>
            <a:r>
              <a:rPr sz="3600" b="1" dirty="0">
                <a:solidFill>
                  <a:srgbClr val="1A5275"/>
                </a:solidFill>
                <a:latin typeface="Lato"/>
                <a:cs typeface="Lato"/>
              </a:rPr>
              <a:t>Environmental</a:t>
            </a:r>
            <a:r>
              <a:rPr sz="3600" b="1" spc="-30" dirty="0">
                <a:solidFill>
                  <a:srgbClr val="1A5275"/>
                </a:solidFill>
                <a:latin typeface="Lato"/>
                <a:cs typeface="Lato"/>
              </a:rPr>
              <a:t> </a:t>
            </a:r>
            <a:r>
              <a:rPr sz="3600" b="1" dirty="0">
                <a:solidFill>
                  <a:srgbClr val="1A5275"/>
                </a:solidFill>
                <a:latin typeface="Lato"/>
                <a:cs typeface="Lato"/>
              </a:rPr>
              <a:t>Awareness</a:t>
            </a:r>
            <a:r>
              <a:rPr sz="3600" b="1" spc="-30" dirty="0">
                <a:solidFill>
                  <a:srgbClr val="1A5275"/>
                </a:solidFill>
                <a:latin typeface="Lato"/>
                <a:cs typeface="Lato"/>
              </a:rPr>
              <a:t> </a:t>
            </a:r>
            <a:r>
              <a:rPr sz="3600" b="1" dirty="0">
                <a:solidFill>
                  <a:srgbClr val="1A5275"/>
                </a:solidFill>
                <a:latin typeface="Lato"/>
                <a:cs typeface="Lato"/>
              </a:rPr>
              <a:t>and</a:t>
            </a:r>
            <a:r>
              <a:rPr sz="3600" b="1" spc="-25" dirty="0">
                <a:solidFill>
                  <a:srgbClr val="1A5275"/>
                </a:solidFill>
                <a:latin typeface="Lato"/>
                <a:cs typeface="Lato"/>
              </a:rPr>
              <a:t> </a:t>
            </a:r>
            <a:r>
              <a:rPr sz="3600" b="1" dirty="0">
                <a:solidFill>
                  <a:srgbClr val="1A5275"/>
                </a:solidFill>
                <a:latin typeface="Lato"/>
                <a:cs typeface="Lato"/>
              </a:rPr>
              <a:t>Synthetic</a:t>
            </a:r>
            <a:r>
              <a:rPr sz="3600" b="1" spc="-30" dirty="0">
                <a:solidFill>
                  <a:srgbClr val="1A5275"/>
                </a:solidFill>
                <a:latin typeface="Lato"/>
                <a:cs typeface="Lato"/>
              </a:rPr>
              <a:t> </a:t>
            </a:r>
            <a:r>
              <a:rPr sz="3600" b="1" spc="-20" dirty="0">
                <a:solidFill>
                  <a:srgbClr val="1A5275"/>
                </a:solidFill>
                <a:latin typeface="Lato"/>
                <a:cs typeface="Lato"/>
              </a:rPr>
              <a:t>Data </a:t>
            </a:r>
            <a:r>
              <a:rPr sz="3600" b="1" spc="-10" dirty="0">
                <a:solidFill>
                  <a:srgbClr val="1A5275"/>
                </a:solidFill>
                <a:latin typeface="Lato"/>
                <a:cs typeface="Lato"/>
              </a:rPr>
              <a:t>Generation</a:t>
            </a:r>
            <a:endParaRPr sz="3600">
              <a:latin typeface="Lato"/>
              <a:cs typeface="Lato"/>
            </a:endParaRPr>
          </a:p>
          <a:p>
            <a:pPr marL="1062990" marR="1055370" algn="ctr">
              <a:lnSpc>
                <a:spcPct val="111100"/>
              </a:lnSpc>
              <a:spcBef>
                <a:spcPts val="1365"/>
              </a:spcBef>
            </a:pPr>
            <a:r>
              <a:rPr sz="1800" dirty="0">
                <a:solidFill>
                  <a:srgbClr val="2873A6"/>
                </a:solidFill>
                <a:latin typeface="Lato"/>
                <a:cs typeface="Lato"/>
              </a:rPr>
              <a:t>Examining</a:t>
            </a:r>
            <a:r>
              <a:rPr sz="1800" spc="-8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2873A6"/>
                </a:solidFill>
                <a:latin typeface="Lato"/>
                <a:cs typeface="Lato"/>
              </a:rPr>
              <a:t>the</a:t>
            </a:r>
            <a:r>
              <a:rPr sz="1800" spc="-8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2873A6"/>
                </a:solidFill>
                <a:latin typeface="Lato"/>
                <a:cs typeface="Lato"/>
              </a:rPr>
              <a:t>impact</a:t>
            </a:r>
            <a:r>
              <a:rPr sz="1800" spc="-8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800" spc="-30" dirty="0">
                <a:solidFill>
                  <a:srgbClr val="2873A6"/>
                </a:solidFill>
                <a:latin typeface="Lato"/>
                <a:cs typeface="Lato"/>
              </a:rPr>
              <a:t>of</a:t>
            </a:r>
            <a:r>
              <a:rPr sz="1800" spc="-8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800" spc="-35" dirty="0">
                <a:solidFill>
                  <a:srgbClr val="2873A6"/>
                </a:solidFill>
                <a:latin typeface="Lato"/>
                <a:cs typeface="Lato"/>
              </a:rPr>
              <a:t>eco-</a:t>
            </a:r>
            <a:r>
              <a:rPr sz="1800" dirty="0">
                <a:solidFill>
                  <a:srgbClr val="2873A6"/>
                </a:solidFill>
                <a:latin typeface="Lato"/>
                <a:cs typeface="Lato"/>
              </a:rPr>
              <a:t>tourism</a:t>
            </a:r>
            <a:r>
              <a:rPr sz="1800" spc="-8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2873A6"/>
                </a:solidFill>
                <a:latin typeface="Lato"/>
                <a:cs typeface="Lato"/>
              </a:rPr>
              <a:t>on</a:t>
            </a:r>
            <a:r>
              <a:rPr sz="1800" spc="-8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2873A6"/>
                </a:solidFill>
                <a:latin typeface="Lato"/>
                <a:cs typeface="Lato"/>
              </a:rPr>
              <a:t>promoting</a:t>
            </a:r>
            <a:r>
              <a:rPr sz="1800" spc="-8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2873A6"/>
                </a:solidFill>
                <a:latin typeface="Lato"/>
                <a:cs typeface="Lato"/>
              </a:rPr>
              <a:t>sustainable</a:t>
            </a:r>
            <a:r>
              <a:rPr sz="1800" spc="-8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2873A6"/>
                </a:solidFill>
                <a:latin typeface="Lato"/>
                <a:cs typeface="Lato"/>
              </a:rPr>
              <a:t>behaviors and</a:t>
            </a:r>
            <a:r>
              <a:rPr sz="1800" spc="-8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2873A6"/>
                </a:solidFill>
                <a:latin typeface="Lato"/>
                <a:cs typeface="Lato"/>
              </a:rPr>
              <a:t>the</a:t>
            </a:r>
            <a:r>
              <a:rPr sz="1800" spc="-8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2873A6"/>
                </a:solidFill>
                <a:latin typeface="Lato"/>
                <a:cs typeface="Lato"/>
              </a:rPr>
              <a:t>technical</a:t>
            </a:r>
            <a:r>
              <a:rPr sz="1800" spc="-8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2873A6"/>
                </a:solidFill>
                <a:latin typeface="Lato"/>
                <a:cs typeface="Lato"/>
              </a:rPr>
              <a:t>achievements</a:t>
            </a:r>
            <a:r>
              <a:rPr sz="1800" spc="-8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800" spc="-30" dirty="0">
                <a:solidFill>
                  <a:srgbClr val="2873A6"/>
                </a:solidFill>
                <a:latin typeface="Lato"/>
                <a:cs typeface="Lato"/>
              </a:rPr>
              <a:t>of</a:t>
            </a:r>
            <a:r>
              <a:rPr sz="1800" spc="-8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800" spc="-30" dirty="0">
                <a:solidFill>
                  <a:srgbClr val="2873A6"/>
                </a:solidFill>
                <a:latin typeface="Lato"/>
                <a:cs typeface="Lato"/>
              </a:rPr>
              <a:t>CTGAN</a:t>
            </a:r>
            <a:r>
              <a:rPr sz="1800" spc="-8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2873A6"/>
                </a:solidFill>
                <a:latin typeface="Lato"/>
                <a:cs typeface="Lato"/>
              </a:rPr>
              <a:t>in</a:t>
            </a:r>
            <a:r>
              <a:rPr sz="1800" spc="-8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2873A6"/>
                </a:solidFill>
                <a:latin typeface="Lato"/>
                <a:cs typeface="Lato"/>
              </a:rPr>
              <a:t>generating</a:t>
            </a:r>
            <a:r>
              <a:rPr sz="1800" spc="-8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2873A6"/>
                </a:solidFill>
                <a:latin typeface="Lato"/>
                <a:cs typeface="Lato"/>
              </a:rPr>
              <a:t>high-fidelity </a:t>
            </a:r>
            <a:r>
              <a:rPr sz="1800" dirty="0">
                <a:solidFill>
                  <a:srgbClr val="2873A6"/>
                </a:solidFill>
                <a:latin typeface="Lato"/>
                <a:cs typeface="Lato"/>
              </a:rPr>
              <a:t>synthetic</a:t>
            </a:r>
            <a:r>
              <a:rPr sz="1800" spc="-10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2873A6"/>
                </a:solidFill>
                <a:latin typeface="Lato"/>
                <a:cs typeface="Lato"/>
              </a:rPr>
              <a:t>datasets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28799" y="4876799"/>
            <a:ext cx="4114800" cy="1981200"/>
            <a:chOff x="1828799" y="4876799"/>
            <a:chExt cx="4114800" cy="1981200"/>
          </a:xfrm>
        </p:grpSpPr>
        <p:sp>
          <p:nvSpPr>
            <p:cNvPr id="4" name="object 4"/>
            <p:cNvSpPr/>
            <p:nvPr/>
          </p:nvSpPr>
          <p:spPr>
            <a:xfrm>
              <a:off x="1828799" y="4876799"/>
              <a:ext cx="4114800" cy="1981200"/>
            </a:xfrm>
            <a:custGeom>
              <a:avLst/>
              <a:gdLst/>
              <a:ahLst/>
              <a:cxnLst/>
              <a:rect l="l" t="t" r="r" b="b"/>
              <a:pathLst>
                <a:path w="4114800" h="1981200">
                  <a:moveTo>
                    <a:pt x="4043603" y="1981199"/>
                  </a:moveTo>
                  <a:lnTo>
                    <a:pt x="71196" y="1981199"/>
                  </a:lnTo>
                  <a:lnTo>
                    <a:pt x="66241" y="1980711"/>
                  </a:lnTo>
                  <a:lnTo>
                    <a:pt x="29705" y="1965577"/>
                  </a:lnTo>
                  <a:lnTo>
                    <a:pt x="3885" y="1929537"/>
                  </a:lnTo>
                  <a:lnTo>
                    <a:pt x="0" y="1910003"/>
                  </a:lnTo>
                  <a:lnTo>
                    <a:pt x="0" y="1904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043603" y="0"/>
                  </a:lnTo>
                  <a:lnTo>
                    <a:pt x="4085093" y="15621"/>
                  </a:lnTo>
                  <a:lnTo>
                    <a:pt x="4110913" y="51661"/>
                  </a:lnTo>
                  <a:lnTo>
                    <a:pt x="4114799" y="71196"/>
                  </a:lnTo>
                  <a:lnTo>
                    <a:pt x="4114799" y="1910003"/>
                  </a:lnTo>
                  <a:lnTo>
                    <a:pt x="4099177" y="1951493"/>
                  </a:lnTo>
                  <a:lnTo>
                    <a:pt x="4063137" y="1977313"/>
                  </a:lnTo>
                  <a:lnTo>
                    <a:pt x="4048557" y="1980711"/>
                  </a:lnTo>
                  <a:lnTo>
                    <a:pt x="4043603" y="19811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399" y="5164224"/>
              <a:ext cx="190499" cy="16739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85962" y="5591174"/>
              <a:ext cx="47625" cy="962025"/>
            </a:xfrm>
            <a:custGeom>
              <a:avLst/>
              <a:gdLst/>
              <a:ahLst/>
              <a:cxnLst/>
              <a:rect l="l" t="t" r="r" b="b"/>
              <a:pathLst>
                <a:path w="47625" h="962025">
                  <a:moveTo>
                    <a:pt x="47625" y="935062"/>
                  </a:moveTo>
                  <a:lnTo>
                    <a:pt x="26974" y="914400"/>
                  </a:lnTo>
                  <a:lnTo>
                    <a:pt x="20662" y="914400"/>
                  </a:lnTo>
                  <a:lnTo>
                    <a:pt x="0" y="935062"/>
                  </a:lnTo>
                  <a:lnTo>
                    <a:pt x="0" y="941374"/>
                  </a:lnTo>
                  <a:lnTo>
                    <a:pt x="20662" y="962025"/>
                  </a:lnTo>
                  <a:lnTo>
                    <a:pt x="26974" y="962025"/>
                  </a:lnTo>
                  <a:lnTo>
                    <a:pt x="47625" y="941374"/>
                  </a:lnTo>
                  <a:lnTo>
                    <a:pt x="47625" y="938212"/>
                  </a:lnTo>
                  <a:lnTo>
                    <a:pt x="47625" y="935062"/>
                  </a:lnTo>
                  <a:close/>
                </a:path>
                <a:path w="47625" h="962025">
                  <a:moveTo>
                    <a:pt x="47625" y="630262"/>
                  </a:moveTo>
                  <a:lnTo>
                    <a:pt x="26974" y="609600"/>
                  </a:lnTo>
                  <a:lnTo>
                    <a:pt x="20662" y="609600"/>
                  </a:lnTo>
                  <a:lnTo>
                    <a:pt x="0" y="630262"/>
                  </a:lnTo>
                  <a:lnTo>
                    <a:pt x="0" y="636574"/>
                  </a:lnTo>
                  <a:lnTo>
                    <a:pt x="20662" y="657225"/>
                  </a:lnTo>
                  <a:lnTo>
                    <a:pt x="26974" y="657225"/>
                  </a:lnTo>
                  <a:lnTo>
                    <a:pt x="47625" y="636574"/>
                  </a:lnTo>
                  <a:lnTo>
                    <a:pt x="47625" y="633412"/>
                  </a:lnTo>
                  <a:lnTo>
                    <a:pt x="47625" y="630262"/>
                  </a:lnTo>
                  <a:close/>
                </a:path>
                <a:path w="47625" h="962025">
                  <a:moveTo>
                    <a:pt x="47625" y="325462"/>
                  </a:moveTo>
                  <a:lnTo>
                    <a:pt x="26974" y="304800"/>
                  </a:lnTo>
                  <a:lnTo>
                    <a:pt x="20662" y="304800"/>
                  </a:lnTo>
                  <a:lnTo>
                    <a:pt x="0" y="325462"/>
                  </a:lnTo>
                  <a:lnTo>
                    <a:pt x="0" y="331774"/>
                  </a:lnTo>
                  <a:lnTo>
                    <a:pt x="20662" y="352425"/>
                  </a:lnTo>
                  <a:lnTo>
                    <a:pt x="26974" y="352425"/>
                  </a:lnTo>
                  <a:lnTo>
                    <a:pt x="47625" y="331774"/>
                  </a:lnTo>
                  <a:lnTo>
                    <a:pt x="47625" y="328612"/>
                  </a:lnTo>
                  <a:lnTo>
                    <a:pt x="47625" y="325462"/>
                  </a:lnTo>
                  <a:close/>
                </a:path>
                <a:path w="47625" h="9620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35200" y="5111750"/>
            <a:ext cx="2256790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26AE60"/>
                </a:solidFill>
                <a:latin typeface="Lato"/>
                <a:cs typeface="Lato"/>
              </a:rPr>
              <a:t>Eco-</a:t>
            </a:r>
            <a:r>
              <a:rPr sz="1500" b="1" dirty="0">
                <a:solidFill>
                  <a:srgbClr val="26AE60"/>
                </a:solidFill>
                <a:latin typeface="Lato"/>
                <a:cs typeface="Lato"/>
              </a:rPr>
              <a:t>tourism</a:t>
            </a:r>
            <a:r>
              <a:rPr sz="1500" b="1" spc="15" dirty="0">
                <a:solidFill>
                  <a:srgbClr val="26AE60"/>
                </a:solidFill>
                <a:latin typeface="Lato"/>
                <a:cs typeface="Lato"/>
              </a:rPr>
              <a:t> </a:t>
            </a:r>
            <a:r>
              <a:rPr sz="1500" b="1" spc="-20" dirty="0">
                <a:solidFill>
                  <a:srgbClr val="26AE60"/>
                </a:solidFill>
                <a:latin typeface="Lato"/>
                <a:cs typeface="Lato"/>
              </a:rPr>
              <a:t>Focus</a:t>
            </a:r>
            <a:endParaRPr sz="1500">
              <a:latin typeface="Lato"/>
              <a:cs typeface="Lato"/>
            </a:endParaRPr>
          </a:p>
          <a:p>
            <a:pPr marL="12700" marR="5080">
              <a:lnSpc>
                <a:spcPct val="166700"/>
              </a:lnSpc>
              <a:spcBef>
                <a:spcPts val="240"/>
              </a:spcBef>
            </a:pP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Environmental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awareness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growth Sustainable</a:t>
            </a:r>
            <a:r>
              <a:rPr sz="1200" spc="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behavior</a:t>
            </a:r>
            <a:r>
              <a:rPr sz="1200" spc="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adoption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Direct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nature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interaction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impact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Educational</a:t>
            </a:r>
            <a:r>
              <a:rPr sz="1200" spc="-6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experience</a:t>
            </a:r>
            <a:r>
              <a:rPr sz="1200" spc="-6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design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48398" y="4876799"/>
            <a:ext cx="4114800" cy="1981200"/>
            <a:chOff x="6248398" y="4876799"/>
            <a:chExt cx="4114800" cy="1981200"/>
          </a:xfrm>
        </p:grpSpPr>
        <p:sp>
          <p:nvSpPr>
            <p:cNvPr id="9" name="object 9"/>
            <p:cNvSpPr/>
            <p:nvPr/>
          </p:nvSpPr>
          <p:spPr>
            <a:xfrm>
              <a:off x="6248398" y="4876799"/>
              <a:ext cx="4114800" cy="1981200"/>
            </a:xfrm>
            <a:custGeom>
              <a:avLst/>
              <a:gdLst/>
              <a:ahLst/>
              <a:cxnLst/>
              <a:rect l="l" t="t" r="r" b="b"/>
              <a:pathLst>
                <a:path w="4114800" h="1981200">
                  <a:moveTo>
                    <a:pt x="4043603" y="1981199"/>
                  </a:moveTo>
                  <a:lnTo>
                    <a:pt x="71196" y="1981199"/>
                  </a:lnTo>
                  <a:lnTo>
                    <a:pt x="66241" y="1980711"/>
                  </a:lnTo>
                  <a:lnTo>
                    <a:pt x="29705" y="1965577"/>
                  </a:lnTo>
                  <a:lnTo>
                    <a:pt x="3885" y="1929537"/>
                  </a:lnTo>
                  <a:lnTo>
                    <a:pt x="0" y="1910003"/>
                  </a:lnTo>
                  <a:lnTo>
                    <a:pt x="0" y="1904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043603" y="0"/>
                  </a:lnTo>
                  <a:lnTo>
                    <a:pt x="4085092" y="15621"/>
                  </a:lnTo>
                  <a:lnTo>
                    <a:pt x="4110913" y="51661"/>
                  </a:lnTo>
                  <a:lnTo>
                    <a:pt x="4114799" y="71196"/>
                  </a:lnTo>
                  <a:lnTo>
                    <a:pt x="4114799" y="1910003"/>
                  </a:lnTo>
                  <a:lnTo>
                    <a:pt x="4099176" y="1951493"/>
                  </a:lnTo>
                  <a:lnTo>
                    <a:pt x="4063137" y="1977313"/>
                  </a:lnTo>
                  <a:lnTo>
                    <a:pt x="4048557" y="1980711"/>
                  </a:lnTo>
                  <a:lnTo>
                    <a:pt x="4043603" y="19811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999" y="5153024"/>
              <a:ext cx="166687" cy="1904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505562" y="5591174"/>
              <a:ext cx="47625" cy="962025"/>
            </a:xfrm>
            <a:custGeom>
              <a:avLst/>
              <a:gdLst/>
              <a:ahLst/>
              <a:cxnLst/>
              <a:rect l="l" t="t" r="r" b="b"/>
              <a:pathLst>
                <a:path w="47625" h="962025">
                  <a:moveTo>
                    <a:pt x="47625" y="935062"/>
                  </a:moveTo>
                  <a:lnTo>
                    <a:pt x="26974" y="914400"/>
                  </a:lnTo>
                  <a:lnTo>
                    <a:pt x="20662" y="914400"/>
                  </a:lnTo>
                  <a:lnTo>
                    <a:pt x="0" y="935062"/>
                  </a:lnTo>
                  <a:lnTo>
                    <a:pt x="0" y="941374"/>
                  </a:lnTo>
                  <a:lnTo>
                    <a:pt x="20662" y="962025"/>
                  </a:lnTo>
                  <a:lnTo>
                    <a:pt x="26974" y="962025"/>
                  </a:lnTo>
                  <a:lnTo>
                    <a:pt x="47625" y="941374"/>
                  </a:lnTo>
                  <a:lnTo>
                    <a:pt x="47625" y="938212"/>
                  </a:lnTo>
                  <a:lnTo>
                    <a:pt x="47625" y="935062"/>
                  </a:lnTo>
                  <a:close/>
                </a:path>
                <a:path w="47625" h="962025">
                  <a:moveTo>
                    <a:pt x="47625" y="630262"/>
                  </a:moveTo>
                  <a:lnTo>
                    <a:pt x="26974" y="609600"/>
                  </a:lnTo>
                  <a:lnTo>
                    <a:pt x="20662" y="609600"/>
                  </a:lnTo>
                  <a:lnTo>
                    <a:pt x="0" y="630262"/>
                  </a:lnTo>
                  <a:lnTo>
                    <a:pt x="0" y="636574"/>
                  </a:lnTo>
                  <a:lnTo>
                    <a:pt x="20662" y="657225"/>
                  </a:lnTo>
                  <a:lnTo>
                    <a:pt x="26974" y="657225"/>
                  </a:lnTo>
                  <a:lnTo>
                    <a:pt x="47625" y="636574"/>
                  </a:lnTo>
                  <a:lnTo>
                    <a:pt x="47625" y="633412"/>
                  </a:lnTo>
                  <a:lnTo>
                    <a:pt x="47625" y="630262"/>
                  </a:lnTo>
                  <a:close/>
                </a:path>
                <a:path w="47625" h="962025">
                  <a:moveTo>
                    <a:pt x="47625" y="325462"/>
                  </a:moveTo>
                  <a:lnTo>
                    <a:pt x="26974" y="304800"/>
                  </a:lnTo>
                  <a:lnTo>
                    <a:pt x="20662" y="304800"/>
                  </a:lnTo>
                  <a:lnTo>
                    <a:pt x="0" y="325462"/>
                  </a:lnTo>
                  <a:lnTo>
                    <a:pt x="0" y="331774"/>
                  </a:lnTo>
                  <a:lnTo>
                    <a:pt x="20662" y="352425"/>
                  </a:lnTo>
                  <a:lnTo>
                    <a:pt x="26974" y="352425"/>
                  </a:lnTo>
                  <a:lnTo>
                    <a:pt x="47625" y="331774"/>
                  </a:lnTo>
                  <a:lnTo>
                    <a:pt x="47625" y="328612"/>
                  </a:lnTo>
                  <a:lnTo>
                    <a:pt x="47625" y="325462"/>
                  </a:lnTo>
                  <a:close/>
                </a:path>
                <a:path w="47625" h="9620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54800" y="5111750"/>
            <a:ext cx="2381250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3398DA"/>
                </a:solidFill>
                <a:latin typeface="Lato"/>
                <a:cs typeface="Lato"/>
              </a:rPr>
              <a:t>CTGAN</a:t>
            </a:r>
            <a:r>
              <a:rPr sz="1500" b="1" spc="-50" dirty="0">
                <a:solidFill>
                  <a:srgbClr val="3398DA"/>
                </a:solidFill>
                <a:latin typeface="Lato"/>
                <a:cs typeface="Lato"/>
              </a:rPr>
              <a:t> </a:t>
            </a:r>
            <a:r>
              <a:rPr sz="1500" b="1" spc="-10" dirty="0">
                <a:solidFill>
                  <a:srgbClr val="3398DA"/>
                </a:solidFill>
                <a:latin typeface="Lato"/>
                <a:cs typeface="Lato"/>
              </a:rPr>
              <a:t>Analysis</a:t>
            </a:r>
            <a:endParaRPr sz="1500">
              <a:latin typeface="Lato"/>
              <a:cs typeface="Lato"/>
            </a:endParaRPr>
          </a:p>
          <a:p>
            <a:pPr marL="12700" marR="5080">
              <a:lnSpc>
                <a:spcPct val="166700"/>
              </a:lnSpc>
              <a:spcBef>
                <a:spcPts val="240"/>
              </a:spcBef>
            </a:pP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High-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fidelity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data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synthesis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Statistical distribution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preservation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Privacy-preserving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data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sharing Model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capabilities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and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limitations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0048" y="300990"/>
            <a:ext cx="11430000" cy="1905000"/>
            <a:chOff x="380999" y="304799"/>
            <a:chExt cx="11430000" cy="1905000"/>
          </a:xfrm>
        </p:grpSpPr>
        <p:pic>
          <p:nvPicPr>
            <p:cNvPr id="16" name="object 16"/>
            <p:cNvPicPr/>
            <p:nvPr/>
          </p:nvPicPr>
          <p:blipFill>
            <a:blip r:embed="rId4" cstate="print">
              <a:alphaModFix/>
            </a:blip>
            <a:stretch>
              <a:fillRect/>
            </a:stretch>
          </p:blipFill>
          <p:spPr>
            <a:xfrm>
              <a:off x="380999" y="304799"/>
              <a:ext cx="11429999" cy="19049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80999" y="304799"/>
              <a:ext cx="11430000" cy="1905000"/>
            </a:xfrm>
            <a:custGeom>
              <a:avLst/>
              <a:gdLst/>
              <a:ahLst/>
              <a:cxnLst/>
              <a:rect l="l" t="t" r="r" b="b"/>
              <a:pathLst>
                <a:path w="11430000" h="1905000">
                  <a:moveTo>
                    <a:pt x="11429999" y="1904999"/>
                  </a:moveTo>
                  <a:lnTo>
                    <a:pt x="0" y="1904999"/>
                  </a:lnTo>
                  <a:lnTo>
                    <a:pt x="0" y="0"/>
                  </a:lnTo>
                  <a:lnTo>
                    <a:pt x="11429999" y="0"/>
                  </a:lnTo>
                  <a:lnTo>
                    <a:pt x="11429999" y="1904999"/>
                  </a:lnTo>
                  <a:close/>
                </a:path>
              </a:pathLst>
            </a:custGeom>
            <a:solidFill>
              <a:srgbClr val="FFFFFF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210446" y="1035050"/>
            <a:ext cx="37712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solidFill>
                  <a:srgbClr val="26AE60"/>
                </a:solidFill>
              </a:rPr>
              <a:t>Eco-</a:t>
            </a:r>
            <a:r>
              <a:rPr sz="2700" dirty="0">
                <a:solidFill>
                  <a:srgbClr val="26AE60"/>
                </a:solidFill>
              </a:rPr>
              <a:t>tourism</a:t>
            </a:r>
            <a:r>
              <a:rPr sz="2700" spc="-45" dirty="0">
                <a:solidFill>
                  <a:srgbClr val="26AE60"/>
                </a:solidFill>
              </a:rPr>
              <a:t> </a:t>
            </a:r>
            <a:r>
              <a:rPr sz="2700" dirty="0">
                <a:solidFill>
                  <a:srgbClr val="333333"/>
                </a:solidFill>
              </a:rPr>
              <a:t>and</a:t>
            </a:r>
            <a:r>
              <a:rPr sz="2700" spc="-40" dirty="0">
                <a:solidFill>
                  <a:srgbClr val="333333"/>
                </a:solidFill>
              </a:rPr>
              <a:t> </a:t>
            </a:r>
            <a:r>
              <a:rPr sz="2700" spc="-10" dirty="0">
                <a:solidFill>
                  <a:srgbClr val="3398DA"/>
                </a:solidFill>
              </a:rPr>
              <a:t>CTGAN</a:t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8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Practical</a:t>
            </a:r>
            <a:r>
              <a:rPr spc="15" dirty="0"/>
              <a:t> </a:t>
            </a:r>
            <a:r>
              <a:rPr dirty="0"/>
              <a:t>Implications</a:t>
            </a:r>
            <a:r>
              <a:rPr spc="15" dirty="0"/>
              <a:t> </a:t>
            </a:r>
            <a:r>
              <a:rPr dirty="0"/>
              <a:t>for</a:t>
            </a:r>
            <a:r>
              <a:rPr spc="15" dirty="0"/>
              <a:t> </a:t>
            </a:r>
            <a:r>
              <a:rPr spc="-25" dirty="0"/>
              <a:t>Eco-</a:t>
            </a:r>
            <a:r>
              <a:rPr dirty="0"/>
              <a:t>tourism</a:t>
            </a:r>
            <a:r>
              <a:rPr spc="15" dirty="0"/>
              <a:t> </a:t>
            </a:r>
            <a:r>
              <a:rPr spc="-10" dirty="0"/>
              <a:t>Practitioners</a:t>
            </a:r>
          </a:p>
        </p:txBody>
      </p:sp>
      <p:sp>
        <p:nvSpPr>
          <p:cNvPr id="3" name="object 3"/>
          <p:cNvSpPr/>
          <p:nvPr/>
        </p:nvSpPr>
        <p:spPr>
          <a:xfrm>
            <a:off x="380999" y="1038224"/>
            <a:ext cx="28575" cy="4838700"/>
          </a:xfrm>
          <a:custGeom>
            <a:avLst/>
            <a:gdLst/>
            <a:ahLst/>
            <a:cxnLst/>
            <a:rect l="l" t="t" r="r" b="b"/>
            <a:pathLst>
              <a:path w="28575" h="4838700">
                <a:moveTo>
                  <a:pt x="28574" y="4838699"/>
                </a:moveTo>
                <a:lnTo>
                  <a:pt x="0" y="4838699"/>
                </a:lnTo>
                <a:lnTo>
                  <a:pt x="0" y="0"/>
                </a:lnTo>
                <a:lnTo>
                  <a:pt x="28574" y="0"/>
                </a:lnTo>
                <a:lnTo>
                  <a:pt x="28574" y="4838699"/>
                </a:lnTo>
                <a:close/>
              </a:path>
            </a:pathLst>
          </a:custGeom>
          <a:solidFill>
            <a:srgbClr val="26A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61974" y="2028824"/>
            <a:ext cx="6581775" cy="1257300"/>
            <a:chOff x="561974" y="2028824"/>
            <a:chExt cx="6581775" cy="1257300"/>
          </a:xfrm>
        </p:grpSpPr>
        <p:sp>
          <p:nvSpPr>
            <p:cNvPr id="5" name="object 5"/>
            <p:cNvSpPr/>
            <p:nvPr/>
          </p:nvSpPr>
          <p:spPr>
            <a:xfrm>
              <a:off x="561974" y="2028824"/>
              <a:ext cx="6581775" cy="1257300"/>
            </a:xfrm>
            <a:custGeom>
              <a:avLst/>
              <a:gdLst/>
              <a:ahLst/>
              <a:cxnLst/>
              <a:rect l="l" t="t" r="r" b="b"/>
              <a:pathLst>
                <a:path w="6581775" h="1257300">
                  <a:moveTo>
                    <a:pt x="6528377" y="1257299"/>
                  </a:moveTo>
                  <a:lnTo>
                    <a:pt x="53397" y="1257299"/>
                  </a:lnTo>
                  <a:lnTo>
                    <a:pt x="49680" y="1256933"/>
                  </a:lnTo>
                  <a:lnTo>
                    <a:pt x="14085" y="1237907"/>
                  </a:lnTo>
                  <a:lnTo>
                    <a:pt x="0" y="1203902"/>
                  </a:lnTo>
                  <a:lnTo>
                    <a:pt x="0" y="120014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6528377" y="0"/>
                  </a:lnTo>
                  <a:lnTo>
                    <a:pt x="6567688" y="19391"/>
                  </a:lnTo>
                  <a:lnTo>
                    <a:pt x="6581773" y="53397"/>
                  </a:lnTo>
                  <a:lnTo>
                    <a:pt x="6581773" y="1203902"/>
                  </a:lnTo>
                  <a:lnTo>
                    <a:pt x="6562382" y="1243214"/>
                  </a:lnTo>
                  <a:lnTo>
                    <a:pt x="6532093" y="1256933"/>
                  </a:lnTo>
                  <a:lnTo>
                    <a:pt x="6528377" y="12572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893" y="2219324"/>
              <a:ext cx="169931" cy="23011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61974" y="3438524"/>
            <a:ext cx="6581775" cy="1028700"/>
            <a:chOff x="561974" y="3438524"/>
            <a:chExt cx="6581775" cy="1028700"/>
          </a:xfrm>
        </p:grpSpPr>
        <p:sp>
          <p:nvSpPr>
            <p:cNvPr id="8" name="object 8"/>
            <p:cNvSpPr/>
            <p:nvPr/>
          </p:nvSpPr>
          <p:spPr>
            <a:xfrm>
              <a:off x="561974" y="3438524"/>
              <a:ext cx="6581775" cy="1028700"/>
            </a:xfrm>
            <a:custGeom>
              <a:avLst/>
              <a:gdLst/>
              <a:ahLst/>
              <a:cxnLst/>
              <a:rect l="l" t="t" r="r" b="b"/>
              <a:pathLst>
                <a:path w="6581775" h="1028700">
                  <a:moveTo>
                    <a:pt x="6528377" y="1028699"/>
                  </a:moveTo>
                  <a:lnTo>
                    <a:pt x="53397" y="1028699"/>
                  </a:lnTo>
                  <a:lnTo>
                    <a:pt x="49680" y="1028333"/>
                  </a:lnTo>
                  <a:lnTo>
                    <a:pt x="14085" y="1009306"/>
                  </a:lnTo>
                  <a:lnTo>
                    <a:pt x="0" y="975302"/>
                  </a:lnTo>
                  <a:lnTo>
                    <a:pt x="0" y="97154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6528377" y="0"/>
                  </a:lnTo>
                  <a:lnTo>
                    <a:pt x="6567688" y="19391"/>
                  </a:lnTo>
                  <a:lnTo>
                    <a:pt x="6581773" y="53397"/>
                  </a:lnTo>
                  <a:lnTo>
                    <a:pt x="6581773" y="975302"/>
                  </a:lnTo>
                  <a:lnTo>
                    <a:pt x="6562382" y="1014614"/>
                  </a:lnTo>
                  <a:lnTo>
                    <a:pt x="6532093" y="1028333"/>
                  </a:lnTo>
                  <a:lnTo>
                    <a:pt x="6528377" y="10286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4374" y="3629024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100012" y="50497"/>
                  </a:moveTo>
                  <a:lnTo>
                    <a:pt x="93469" y="47251"/>
                  </a:lnTo>
                  <a:lnTo>
                    <a:pt x="86478" y="44854"/>
                  </a:lnTo>
                  <a:lnTo>
                    <a:pt x="79110" y="43371"/>
                  </a:lnTo>
                  <a:lnTo>
                    <a:pt x="71437" y="42862"/>
                  </a:lnTo>
                  <a:lnTo>
                    <a:pt x="71437" y="28575"/>
                  </a:lnTo>
                  <a:lnTo>
                    <a:pt x="73685" y="17461"/>
                  </a:lnTo>
                  <a:lnTo>
                    <a:pt x="79814" y="8377"/>
                  </a:lnTo>
                  <a:lnTo>
                    <a:pt x="88898" y="2248"/>
                  </a:lnTo>
                  <a:lnTo>
                    <a:pt x="100012" y="0"/>
                  </a:lnTo>
                  <a:lnTo>
                    <a:pt x="257175" y="0"/>
                  </a:lnTo>
                  <a:lnTo>
                    <a:pt x="268288" y="2248"/>
                  </a:lnTo>
                  <a:lnTo>
                    <a:pt x="277372" y="8377"/>
                  </a:lnTo>
                  <a:lnTo>
                    <a:pt x="283501" y="17461"/>
                  </a:lnTo>
                  <a:lnTo>
                    <a:pt x="285750" y="28575"/>
                  </a:lnTo>
                  <a:lnTo>
                    <a:pt x="100012" y="28575"/>
                  </a:lnTo>
                  <a:lnTo>
                    <a:pt x="100012" y="50497"/>
                  </a:lnTo>
                  <a:close/>
                </a:path>
                <a:path w="285750" h="228600">
                  <a:moveTo>
                    <a:pt x="257175" y="185737"/>
                  </a:moveTo>
                  <a:lnTo>
                    <a:pt x="150375" y="185737"/>
                  </a:lnTo>
                  <a:lnTo>
                    <a:pt x="145910" y="177505"/>
                  </a:lnTo>
                  <a:lnTo>
                    <a:pt x="140469" y="169943"/>
                  </a:lnTo>
                  <a:lnTo>
                    <a:pt x="134132" y="163134"/>
                  </a:lnTo>
                  <a:lnTo>
                    <a:pt x="126980" y="157162"/>
                  </a:lnTo>
                  <a:lnTo>
                    <a:pt x="257175" y="157162"/>
                  </a:lnTo>
                  <a:lnTo>
                    <a:pt x="257175" y="28575"/>
                  </a:lnTo>
                  <a:lnTo>
                    <a:pt x="285750" y="28575"/>
                  </a:lnTo>
                  <a:lnTo>
                    <a:pt x="285750" y="157162"/>
                  </a:lnTo>
                  <a:lnTo>
                    <a:pt x="283501" y="168276"/>
                  </a:lnTo>
                  <a:lnTo>
                    <a:pt x="277372" y="177360"/>
                  </a:lnTo>
                  <a:lnTo>
                    <a:pt x="268288" y="183489"/>
                  </a:lnTo>
                  <a:lnTo>
                    <a:pt x="257175" y="185737"/>
                  </a:lnTo>
                  <a:close/>
                </a:path>
                <a:path w="285750" h="228600">
                  <a:moveTo>
                    <a:pt x="77121" y="142874"/>
                  </a:moveTo>
                  <a:lnTo>
                    <a:pt x="65753" y="142874"/>
                  </a:lnTo>
                  <a:lnTo>
                    <a:pt x="60285" y="141787"/>
                  </a:lnTo>
                  <a:lnTo>
                    <a:pt x="29662" y="111164"/>
                  </a:lnTo>
                  <a:lnTo>
                    <a:pt x="28574" y="105696"/>
                  </a:lnTo>
                  <a:lnTo>
                    <a:pt x="28574" y="94328"/>
                  </a:lnTo>
                  <a:lnTo>
                    <a:pt x="49783" y="62587"/>
                  </a:lnTo>
                  <a:lnTo>
                    <a:pt x="65753" y="57150"/>
                  </a:lnTo>
                  <a:lnTo>
                    <a:pt x="77121" y="57150"/>
                  </a:lnTo>
                  <a:lnTo>
                    <a:pt x="108862" y="78358"/>
                  </a:lnTo>
                  <a:lnTo>
                    <a:pt x="114299" y="94328"/>
                  </a:lnTo>
                  <a:lnTo>
                    <a:pt x="114299" y="105696"/>
                  </a:lnTo>
                  <a:lnTo>
                    <a:pt x="93091" y="137437"/>
                  </a:lnTo>
                  <a:lnTo>
                    <a:pt x="77121" y="142874"/>
                  </a:lnTo>
                  <a:close/>
                </a:path>
                <a:path w="285750" h="228600">
                  <a:moveTo>
                    <a:pt x="228600" y="157162"/>
                  </a:moveTo>
                  <a:lnTo>
                    <a:pt x="171450" y="157162"/>
                  </a:lnTo>
                  <a:lnTo>
                    <a:pt x="171450" y="134972"/>
                  </a:lnTo>
                  <a:lnTo>
                    <a:pt x="177834" y="128587"/>
                  </a:lnTo>
                  <a:lnTo>
                    <a:pt x="222215" y="128587"/>
                  </a:lnTo>
                  <a:lnTo>
                    <a:pt x="228600" y="134972"/>
                  </a:lnTo>
                  <a:lnTo>
                    <a:pt x="228600" y="157162"/>
                  </a:lnTo>
                  <a:close/>
                </a:path>
                <a:path w="285750" h="228600">
                  <a:moveTo>
                    <a:pt x="137561" y="228600"/>
                  </a:moveTo>
                  <a:lnTo>
                    <a:pt x="5313" y="228600"/>
                  </a:lnTo>
                  <a:lnTo>
                    <a:pt x="0" y="223242"/>
                  </a:lnTo>
                  <a:lnTo>
                    <a:pt x="0" y="216678"/>
                  </a:lnTo>
                  <a:lnTo>
                    <a:pt x="4678" y="193516"/>
                  </a:lnTo>
                  <a:lnTo>
                    <a:pt x="17435" y="174597"/>
                  </a:lnTo>
                  <a:lnTo>
                    <a:pt x="36353" y="161840"/>
                  </a:lnTo>
                  <a:lnTo>
                    <a:pt x="59516" y="157162"/>
                  </a:lnTo>
                  <a:lnTo>
                    <a:pt x="83313" y="157162"/>
                  </a:lnTo>
                  <a:lnTo>
                    <a:pt x="106502" y="161840"/>
                  </a:lnTo>
                  <a:lnTo>
                    <a:pt x="125434" y="174597"/>
                  </a:lnTo>
                  <a:lnTo>
                    <a:pt x="138195" y="193516"/>
                  </a:lnTo>
                  <a:lnTo>
                    <a:pt x="142875" y="216678"/>
                  </a:lnTo>
                  <a:lnTo>
                    <a:pt x="142875" y="223242"/>
                  </a:lnTo>
                  <a:lnTo>
                    <a:pt x="137561" y="228600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61974" y="4619624"/>
            <a:ext cx="6581775" cy="1257300"/>
            <a:chOff x="561974" y="4619624"/>
            <a:chExt cx="6581775" cy="1257300"/>
          </a:xfrm>
        </p:grpSpPr>
        <p:sp>
          <p:nvSpPr>
            <p:cNvPr id="11" name="object 11"/>
            <p:cNvSpPr/>
            <p:nvPr/>
          </p:nvSpPr>
          <p:spPr>
            <a:xfrm>
              <a:off x="561974" y="4619624"/>
              <a:ext cx="6581775" cy="1257300"/>
            </a:xfrm>
            <a:custGeom>
              <a:avLst/>
              <a:gdLst/>
              <a:ahLst/>
              <a:cxnLst/>
              <a:rect l="l" t="t" r="r" b="b"/>
              <a:pathLst>
                <a:path w="6581775" h="1257300">
                  <a:moveTo>
                    <a:pt x="6528377" y="1257299"/>
                  </a:moveTo>
                  <a:lnTo>
                    <a:pt x="53397" y="1257299"/>
                  </a:lnTo>
                  <a:lnTo>
                    <a:pt x="49680" y="1256933"/>
                  </a:lnTo>
                  <a:lnTo>
                    <a:pt x="14085" y="1237906"/>
                  </a:lnTo>
                  <a:lnTo>
                    <a:pt x="0" y="1203901"/>
                  </a:lnTo>
                  <a:lnTo>
                    <a:pt x="0" y="1200149"/>
                  </a:lnTo>
                  <a:lnTo>
                    <a:pt x="0" y="53397"/>
                  </a:lnTo>
                  <a:lnTo>
                    <a:pt x="19392" y="14084"/>
                  </a:lnTo>
                  <a:lnTo>
                    <a:pt x="53397" y="0"/>
                  </a:lnTo>
                  <a:lnTo>
                    <a:pt x="6528377" y="0"/>
                  </a:lnTo>
                  <a:lnTo>
                    <a:pt x="6567688" y="19391"/>
                  </a:lnTo>
                  <a:lnTo>
                    <a:pt x="6581773" y="53397"/>
                  </a:lnTo>
                  <a:lnTo>
                    <a:pt x="6581773" y="1203901"/>
                  </a:lnTo>
                  <a:lnTo>
                    <a:pt x="6562382" y="1243214"/>
                  </a:lnTo>
                  <a:lnTo>
                    <a:pt x="6532093" y="1256933"/>
                  </a:lnTo>
                  <a:lnTo>
                    <a:pt x="6528377" y="12572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4374" y="4838699"/>
              <a:ext cx="285750" cy="171450"/>
            </a:xfrm>
            <a:custGeom>
              <a:avLst/>
              <a:gdLst/>
              <a:ahLst/>
              <a:cxnLst/>
              <a:rect l="l" t="t" r="r" b="b"/>
              <a:pathLst>
                <a:path w="285750" h="171450">
                  <a:moveTo>
                    <a:pt x="125969" y="171410"/>
                  </a:moveTo>
                  <a:lnTo>
                    <a:pt x="117847" y="170210"/>
                  </a:lnTo>
                  <a:lnTo>
                    <a:pt x="110549" y="165824"/>
                  </a:lnTo>
                  <a:lnTo>
                    <a:pt x="69740" y="128587"/>
                  </a:lnTo>
                  <a:lnTo>
                    <a:pt x="57150" y="128587"/>
                  </a:lnTo>
                  <a:lnTo>
                    <a:pt x="57150" y="28575"/>
                  </a:lnTo>
                  <a:lnTo>
                    <a:pt x="96576" y="2321"/>
                  </a:lnTo>
                  <a:lnTo>
                    <a:pt x="96890" y="2321"/>
                  </a:lnTo>
                  <a:lnTo>
                    <a:pt x="104477" y="0"/>
                  </a:lnTo>
                  <a:lnTo>
                    <a:pt x="118318" y="0"/>
                  </a:lnTo>
                  <a:lnTo>
                    <a:pt x="124122" y="1160"/>
                  </a:lnTo>
                  <a:lnTo>
                    <a:pt x="129301" y="3348"/>
                  </a:lnTo>
                  <a:lnTo>
                    <a:pt x="92154" y="33397"/>
                  </a:lnTo>
                  <a:lnTo>
                    <a:pt x="84355" y="42699"/>
                  </a:lnTo>
                  <a:lnTo>
                    <a:pt x="80696" y="53868"/>
                  </a:lnTo>
                  <a:lnTo>
                    <a:pt x="81315" y="65008"/>
                  </a:lnTo>
                  <a:lnTo>
                    <a:pt x="81348" y="65606"/>
                  </a:lnTo>
                  <a:lnTo>
                    <a:pt x="86484" y="76616"/>
                  </a:lnTo>
                  <a:lnTo>
                    <a:pt x="95983" y="85254"/>
                  </a:lnTo>
                  <a:lnTo>
                    <a:pt x="107664" y="89330"/>
                  </a:lnTo>
                  <a:lnTo>
                    <a:pt x="181109" y="89330"/>
                  </a:lnTo>
                  <a:lnTo>
                    <a:pt x="214491" y="119925"/>
                  </a:lnTo>
                  <a:lnTo>
                    <a:pt x="219490" y="126802"/>
                  </a:lnTo>
                  <a:lnTo>
                    <a:pt x="221400" y="134793"/>
                  </a:lnTo>
                  <a:lnTo>
                    <a:pt x="220179" y="142918"/>
                  </a:lnTo>
                  <a:lnTo>
                    <a:pt x="215785" y="150197"/>
                  </a:lnTo>
                  <a:lnTo>
                    <a:pt x="211372" y="153545"/>
                  </a:lnTo>
                  <a:lnTo>
                    <a:pt x="188059" y="153545"/>
                  </a:lnTo>
                  <a:lnTo>
                    <a:pt x="187580" y="154889"/>
                  </a:lnTo>
                  <a:lnTo>
                    <a:pt x="187455" y="155242"/>
                  </a:lnTo>
                  <a:lnTo>
                    <a:pt x="145777" y="155242"/>
                  </a:lnTo>
                  <a:lnTo>
                    <a:pt x="144928" y="158546"/>
                  </a:lnTo>
                  <a:lnTo>
                    <a:pt x="143276" y="161716"/>
                  </a:lnTo>
                  <a:lnTo>
                    <a:pt x="140821" y="164440"/>
                  </a:lnTo>
                  <a:lnTo>
                    <a:pt x="133950" y="169472"/>
                  </a:lnTo>
                  <a:lnTo>
                    <a:pt x="125969" y="171410"/>
                  </a:lnTo>
                  <a:close/>
                </a:path>
                <a:path w="285750" h="171450">
                  <a:moveTo>
                    <a:pt x="109656" y="75160"/>
                  </a:moveTo>
                  <a:lnTo>
                    <a:pt x="103249" y="72922"/>
                  </a:lnTo>
                  <a:lnTo>
                    <a:pt x="98047" y="68178"/>
                  </a:lnTo>
                  <a:lnTo>
                    <a:pt x="95227" y="62144"/>
                  </a:lnTo>
                  <a:lnTo>
                    <a:pt x="94872" y="55704"/>
                  </a:lnTo>
                  <a:lnTo>
                    <a:pt x="96886" y="49574"/>
                  </a:lnTo>
                  <a:lnTo>
                    <a:pt x="101173" y="44469"/>
                  </a:lnTo>
                  <a:lnTo>
                    <a:pt x="144393" y="9465"/>
                  </a:lnTo>
                  <a:lnTo>
                    <a:pt x="150412" y="5405"/>
                  </a:lnTo>
                  <a:lnTo>
                    <a:pt x="157243" y="2321"/>
                  </a:lnTo>
                  <a:lnTo>
                    <a:pt x="157432" y="2321"/>
                  </a:lnTo>
                  <a:lnTo>
                    <a:pt x="163957" y="618"/>
                  </a:lnTo>
                  <a:lnTo>
                    <a:pt x="171182" y="0"/>
                  </a:lnTo>
                  <a:lnTo>
                    <a:pt x="179308" y="0"/>
                  </a:lnTo>
                  <a:lnTo>
                    <a:pt x="187300" y="2321"/>
                  </a:lnTo>
                  <a:lnTo>
                    <a:pt x="228287" y="28575"/>
                  </a:lnTo>
                  <a:lnTo>
                    <a:pt x="228600" y="28575"/>
                  </a:lnTo>
                  <a:lnTo>
                    <a:pt x="228600" y="34781"/>
                  </a:lnTo>
                  <a:lnTo>
                    <a:pt x="170199" y="34781"/>
                  </a:lnTo>
                  <a:lnTo>
                    <a:pt x="122738" y="71660"/>
                  </a:lnTo>
                  <a:lnTo>
                    <a:pt x="116431" y="74777"/>
                  </a:lnTo>
                  <a:lnTo>
                    <a:pt x="109656" y="75160"/>
                  </a:lnTo>
                  <a:close/>
                </a:path>
                <a:path w="285750" h="171450">
                  <a:moveTo>
                    <a:pt x="228600" y="112871"/>
                  </a:moveTo>
                  <a:lnTo>
                    <a:pt x="166560" y="55704"/>
                  </a:lnTo>
                  <a:lnTo>
                    <a:pt x="175870" y="48488"/>
                  </a:lnTo>
                  <a:lnTo>
                    <a:pt x="178995" y="46032"/>
                  </a:lnTo>
                  <a:lnTo>
                    <a:pt x="179576" y="41567"/>
                  </a:lnTo>
                  <a:lnTo>
                    <a:pt x="174664" y="35316"/>
                  </a:lnTo>
                  <a:lnTo>
                    <a:pt x="170199" y="34781"/>
                  </a:lnTo>
                  <a:lnTo>
                    <a:pt x="228600" y="34781"/>
                  </a:lnTo>
                  <a:lnTo>
                    <a:pt x="228600" y="112871"/>
                  </a:lnTo>
                  <a:close/>
                </a:path>
                <a:path w="285750" h="171450">
                  <a:moveTo>
                    <a:pt x="181109" y="89330"/>
                  </a:moveTo>
                  <a:lnTo>
                    <a:pt x="107664" y="89330"/>
                  </a:lnTo>
                  <a:lnTo>
                    <a:pt x="120005" y="88634"/>
                  </a:lnTo>
                  <a:lnTo>
                    <a:pt x="131489" y="82956"/>
                  </a:lnTo>
                  <a:lnTo>
                    <a:pt x="154572" y="65008"/>
                  </a:lnTo>
                  <a:lnTo>
                    <a:pt x="181109" y="89330"/>
                  </a:lnTo>
                  <a:close/>
                </a:path>
                <a:path w="285750" h="171450">
                  <a:moveTo>
                    <a:pt x="202441" y="157028"/>
                  </a:moveTo>
                  <a:lnTo>
                    <a:pt x="195022" y="156589"/>
                  </a:lnTo>
                  <a:lnTo>
                    <a:pt x="188059" y="153545"/>
                  </a:lnTo>
                  <a:lnTo>
                    <a:pt x="211372" y="153545"/>
                  </a:lnTo>
                  <a:lnTo>
                    <a:pt x="209601" y="154889"/>
                  </a:lnTo>
                  <a:lnTo>
                    <a:pt x="202441" y="157028"/>
                  </a:lnTo>
                  <a:close/>
                </a:path>
                <a:path w="285750" h="171450">
                  <a:moveTo>
                    <a:pt x="168771" y="167822"/>
                  </a:moveTo>
                  <a:lnTo>
                    <a:pt x="160646" y="166601"/>
                  </a:lnTo>
                  <a:lnTo>
                    <a:pt x="153367" y="162207"/>
                  </a:lnTo>
                  <a:lnTo>
                    <a:pt x="145777" y="155242"/>
                  </a:lnTo>
                  <a:lnTo>
                    <a:pt x="187455" y="155242"/>
                  </a:lnTo>
                  <a:lnTo>
                    <a:pt x="187121" y="156180"/>
                  </a:lnTo>
                  <a:lnTo>
                    <a:pt x="185751" y="158546"/>
                  </a:lnTo>
                  <a:lnTo>
                    <a:pt x="185648" y="158725"/>
                  </a:lnTo>
                  <a:lnTo>
                    <a:pt x="183639" y="160912"/>
                  </a:lnTo>
                  <a:lnTo>
                    <a:pt x="176882" y="165824"/>
                  </a:lnTo>
                  <a:lnTo>
                    <a:pt x="177129" y="165824"/>
                  </a:lnTo>
                  <a:lnTo>
                    <a:pt x="168771" y="167822"/>
                  </a:lnTo>
                  <a:close/>
                </a:path>
                <a:path w="285750" h="171450">
                  <a:moveTo>
                    <a:pt x="36477" y="142875"/>
                  </a:moveTo>
                  <a:lnTo>
                    <a:pt x="6384" y="142875"/>
                  </a:lnTo>
                  <a:lnTo>
                    <a:pt x="0" y="136490"/>
                  </a:lnTo>
                  <a:lnTo>
                    <a:pt x="0" y="31789"/>
                  </a:lnTo>
                  <a:lnTo>
                    <a:pt x="3214" y="28575"/>
                  </a:lnTo>
                  <a:lnTo>
                    <a:pt x="42862" y="28575"/>
                  </a:lnTo>
                  <a:lnTo>
                    <a:pt x="42862" y="114300"/>
                  </a:lnTo>
                  <a:lnTo>
                    <a:pt x="19458" y="114300"/>
                  </a:lnTo>
                  <a:lnTo>
                    <a:pt x="17774" y="114997"/>
                  </a:lnTo>
                  <a:lnTo>
                    <a:pt x="14984" y="117787"/>
                  </a:lnTo>
                  <a:lnTo>
                    <a:pt x="14287" y="119471"/>
                  </a:lnTo>
                  <a:lnTo>
                    <a:pt x="14287" y="123416"/>
                  </a:lnTo>
                  <a:lnTo>
                    <a:pt x="14984" y="125100"/>
                  </a:lnTo>
                  <a:lnTo>
                    <a:pt x="17774" y="127890"/>
                  </a:lnTo>
                  <a:lnTo>
                    <a:pt x="19458" y="128587"/>
                  </a:lnTo>
                  <a:lnTo>
                    <a:pt x="42862" y="128587"/>
                  </a:lnTo>
                  <a:lnTo>
                    <a:pt x="42862" y="136490"/>
                  </a:lnTo>
                  <a:lnTo>
                    <a:pt x="36477" y="142875"/>
                  </a:lnTo>
                  <a:close/>
                </a:path>
                <a:path w="285750" h="171450">
                  <a:moveTo>
                    <a:pt x="42862" y="128587"/>
                  </a:moveTo>
                  <a:lnTo>
                    <a:pt x="23403" y="128587"/>
                  </a:lnTo>
                  <a:lnTo>
                    <a:pt x="25087" y="127890"/>
                  </a:lnTo>
                  <a:lnTo>
                    <a:pt x="27877" y="125100"/>
                  </a:lnTo>
                  <a:lnTo>
                    <a:pt x="28574" y="123416"/>
                  </a:lnTo>
                  <a:lnTo>
                    <a:pt x="28574" y="119471"/>
                  </a:lnTo>
                  <a:lnTo>
                    <a:pt x="27877" y="117787"/>
                  </a:lnTo>
                  <a:lnTo>
                    <a:pt x="25087" y="114997"/>
                  </a:lnTo>
                  <a:lnTo>
                    <a:pt x="23403" y="114300"/>
                  </a:lnTo>
                  <a:lnTo>
                    <a:pt x="42862" y="114300"/>
                  </a:lnTo>
                  <a:lnTo>
                    <a:pt x="42862" y="128587"/>
                  </a:lnTo>
                  <a:close/>
                </a:path>
                <a:path w="285750" h="171450">
                  <a:moveTo>
                    <a:pt x="279365" y="142875"/>
                  </a:moveTo>
                  <a:lnTo>
                    <a:pt x="249272" y="142875"/>
                  </a:lnTo>
                  <a:lnTo>
                    <a:pt x="242887" y="136490"/>
                  </a:lnTo>
                  <a:lnTo>
                    <a:pt x="242887" y="28575"/>
                  </a:lnTo>
                  <a:lnTo>
                    <a:pt x="282535" y="28575"/>
                  </a:lnTo>
                  <a:lnTo>
                    <a:pt x="285750" y="31789"/>
                  </a:lnTo>
                  <a:lnTo>
                    <a:pt x="285750" y="114300"/>
                  </a:lnTo>
                  <a:lnTo>
                    <a:pt x="262346" y="114300"/>
                  </a:lnTo>
                  <a:lnTo>
                    <a:pt x="260662" y="114997"/>
                  </a:lnTo>
                  <a:lnTo>
                    <a:pt x="257872" y="117787"/>
                  </a:lnTo>
                  <a:lnTo>
                    <a:pt x="257174" y="119471"/>
                  </a:lnTo>
                  <a:lnTo>
                    <a:pt x="257174" y="123416"/>
                  </a:lnTo>
                  <a:lnTo>
                    <a:pt x="257872" y="125100"/>
                  </a:lnTo>
                  <a:lnTo>
                    <a:pt x="260662" y="127890"/>
                  </a:lnTo>
                  <a:lnTo>
                    <a:pt x="262346" y="128587"/>
                  </a:lnTo>
                  <a:lnTo>
                    <a:pt x="285750" y="128587"/>
                  </a:lnTo>
                  <a:lnTo>
                    <a:pt x="285750" y="136490"/>
                  </a:lnTo>
                  <a:lnTo>
                    <a:pt x="279365" y="142875"/>
                  </a:lnTo>
                  <a:close/>
                </a:path>
                <a:path w="285750" h="171450">
                  <a:moveTo>
                    <a:pt x="285750" y="128587"/>
                  </a:moveTo>
                  <a:lnTo>
                    <a:pt x="266291" y="128587"/>
                  </a:lnTo>
                  <a:lnTo>
                    <a:pt x="267975" y="127890"/>
                  </a:lnTo>
                  <a:lnTo>
                    <a:pt x="270765" y="125100"/>
                  </a:lnTo>
                  <a:lnTo>
                    <a:pt x="271462" y="123416"/>
                  </a:lnTo>
                  <a:lnTo>
                    <a:pt x="271462" y="119471"/>
                  </a:lnTo>
                  <a:lnTo>
                    <a:pt x="270765" y="117787"/>
                  </a:lnTo>
                  <a:lnTo>
                    <a:pt x="267975" y="114997"/>
                  </a:lnTo>
                  <a:lnTo>
                    <a:pt x="266291" y="114300"/>
                  </a:lnTo>
                  <a:lnTo>
                    <a:pt x="285750" y="114300"/>
                  </a:lnTo>
                  <a:lnTo>
                    <a:pt x="285750" y="128587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49275" y="1044575"/>
            <a:ext cx="6433185" cy="466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6AE60"/>
                </a:solidFill>
                <a:latin typeface="Lato"/>
                <a:cs typeface="Lato"/>
              </a:rPr>
              <a:t>Research-Informed</a:t>
            </a:r>
            <a:r>
              <a:rPr sz="1500" b="1" spc="-25" dirty="0">
                <a:solidFill>
                  <a:srgbClr val="26AE60"/>
                </a:solidFill>
                <a:latin typeface="Lato"/>
                <a:cs typeface="Lato"/>
              </a:rPr>
              <a:t> </a:t>
            </a:r>
            <a:r>
              <a:rPr sz="1500" b="1" spc="-10" dirty="0">
                <a:solidFill>
                  <a:srgbClr val="26AE60"/>
                </a:solidFill>
                <a:latin typeface="Lato"/>
                <a:cs typeface="Lato"/>
              </a:rPr>
              <a:t>Guidelines</a:t>
            </a:r>
            <a:endParaRPr sz="1500">
              <a:latin typeface="Lato"/>
              <a:cs typeface="Lato"/>
            </a:endParaRPr>
          </a:p>
          <a:p>
            <a:pPr marL="12700" marR="398780">
              <a:lnSpc>
                <a:spcPct val="125000"/>
              </a:lnSpc>
              <a:spcBef>
                <a:spcPts val="840"/>
              </a:spcBef>
            </a:pP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Our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findings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suggest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that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eco-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tourism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operators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should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prioritize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the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following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elements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to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maximize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environmental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awareness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and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sustainable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behavior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change: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Lato"/>
              <a:cs typeface="Lato"/>
            </a:endParaRPr>
          </a:p>
          <a:p>
            <a:pPr marL="450215">
              <a:lnSpc>
                <a:spcPct val="100000"/>
              </a:lnSpc>
            </a:pP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Create Immersive</a:t>
            </a:r>
            <a:r>
              <a:rPr sz="1200" b="1" spc="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Nature</a:t>
            </a:r>
            <a:r>
              <a:rPr sz="1200" b="1" spc="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Experiences</a:t>
            </a:r>
            <a:endParaRPr sz="1200">
              <a:latin typeface="Lato"/>
              <a:cs typeface="Lato"/>
            </a:endParaRPr>
          </a:p>
          <a:p>
            <a:pPr marL="450215" marR="5080">
              <a:lnSpc>
                <a:spcPct val="125000"/>
              </a:lnSpc>
              <a:spcBef>
                <a:spcPts val="300"/>
              </a:spcBef>
            </a:pP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Design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programs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that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facilitate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direct,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meaningful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interaction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with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natural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environments. Survey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results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show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these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experiences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create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the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strongest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environmental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connection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and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behavior</a:t>
            </a:r>
            <a:r>
              <a:rPr sz="1200" spc="-1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change.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200">
              <a:latin typeface="Lato"/>
              <a:cs typeface="Lato"/>
            </a:endParaRPr>
          </a:p>
          <a:p>
            <a:pPr marL="564515">
              <a:lnSpc>
                <a:spcPct val="100000"/>
              </a:lnSpc>
            </a:pP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Integrate</a:t>
            </a:r>
            <a:r>
              <a:rPr sz="1200" b="1" spc="1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Educational</a:t>
            </a:r>
            <a:r>
              <a:rPr sz="1200" b="1" spc="1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Components</a:t>
            </a:r>
            <a:endParaRPr sz="1200">
              <a:latin typeface="Lato"/>
              <a:cs typeface="Lato"/>
            </a:endParaRPr>
          </a:p>
          <a:p>
            <a:pPr marL="564515" marR="330200">
              <a:lnSpc>
                <a:spcPct val="125000"/>
              </a:lnSpc>
              <a:spcBef>
                <a:spcPts val="300"/>
              </a:spcBef>
            </a:pP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Incorporate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structured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learning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opportunities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about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local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ecosystems,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conservation challenges,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and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sustainable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practices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that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travelers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can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apply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in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their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daily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lives.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200">
              <a:latin typeface="Lato"/>
              <a:cs typeface="Lato"/>
            </a:endParaRPr>
          </a:p>
          <a:p>
            <a:pPr marL="564515">
              <a:lnSpc>
                <a:spcPct val="100000"/>
              </a:lnSpc>
            </a:pP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Involve</a:t>
            </a:r>
            <a:r>
              <a:rPr sz="1200" b="1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Local</a:t>
            </a:r>
            <a:r>
              <a:rPr sz="1200" b="1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Communities</a:t>
            </a:r>
            <a:endParaRPr sz="1200">
              <a:latin typeface="Lato"/>
              <a:cs typeface="Lato"/>
            </a:endParaRPr>
          </a:p>
          <a:p>
            <a:pPr marL="564515" marR="143510">
              <a:lnSpc>
                <a:spcPct val="125000"/>
              </a:lnSpc>
              <a:spcBef>
                <a:spcPts val="300"/>
              </a:spcBef>
            </a:pP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Actively</a:t>
            </a:r>
            <a:r>
              <a:rPr sz="1200" spc="-6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engage</a:t>
            </a:r>
            <a:r>
              <a:rPr sz="1200" spc="-6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local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residents</a:t>
            </a:r>
            <a:r>
              <a:rPr sz="1200" spc="-6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in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program</a:t>
            </a:r>
            <a:r>
              <a:rPr sz="1200" spc="-6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development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and</a:t>
            </a:r>
            <a:r>
              <a:rPr sz="1200" spc="-6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delivery,</a:t>
            </a:r>
            <a:r>
              <a:rPr sz="1200" spc="-6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ensuring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tourism benefits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flow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to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communities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and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reinforce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cultural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preservation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alongside environmental</a:t>
            </a:r>
            <a:r>
              <a:rPr sz="1200" spc="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protection.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72349" y="1038225"/>
            <a:ext cx="4438650" cy="3171825"/>
            <a:chOff x="7372349" y="1038225"/>
            <a:chExt cx="4438650" cy="3171825"/>
          </a:xfrm>
        </p:grpSpPr>
        <p:sp>
          <p:nvSpPr>
            <p:cNvPr id="15" name="object 15"/>
            <p:cNvSpPr/>
            <p:nvPr/>
          </p:nvSpPr>
          <p:spPr>
            <a:xfrm>
              <a:off x="7372349" y="1038225"/>
              <a:ext cx="4438650" cy="3171825"/>
            </a:xfrm>
            <a:custGeom>
              <a:avLst/>
              <a:gdLst/>
              <a:ahLst/>
              <a:cxnLst/>
              <a:rect l="l" t="t" r="r" b="b"/>
              <a:pathLst>
                <a:path w="4438650" h="3171825">
                  <a:moveTo>
                    <a:pt x="4367453" y="3171824"/>
                  </a:moveTo>
                  <a:lnTo>
                    <a:pt x="71196" y="3171824"/>
                  </a:lnTo>
                  <a:lnTo>
                    <a:pt x="66241" y="3171336"/>
                  </a:lnTo>
                  <a:lnTo>
                    <a:pt x="29705" y="3156202"/>
                  </a:lnTo>
                  <a:lnTo>
                    <a:pt x="3885" y="3120162"/>
                  </a:lnTo>
                  <a:lnTo>
                    <a:pt x="0" y="3100627"/>
                  </a:lnTo>
                  <a:lnTo>
                    <a:pt x="0" y="30956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367453" y="0"/>
                  </a:lnTo>
                  <a:lnTo>
                    <a:pt x="4408945" y="15621"/>
                  </a:lnTo>
                  <a:lnTo>
                    <a:pt x="4434764" y="51661"/>
                  </a:lnTo>
                  <a:lnTo>
                    <a:pt x="4438650" y="71196"/>
                  </a:lnTo>
                  <a:lnTo>
                    <a:pt x="4438650" y="3100627"/>
                  </a:lnTo>
                  <a:lnTo>
                    <a:pt x="4423027" y="3142118"/>
                  </a:lnTo>
                  <a:lnTo>
                    <a:pt x="4386988" y="3167938"/>
                  </a:lnTo>
                  <a:lnTo>
                    <a:pt x="4372408" y="3171336"/>
                  </a:lnTo>
                  <a:lnTo>
                    <a:pt x="4367453" y="31718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62838" y="2257424"/>
              <a:ext cx="4057650" cy="1762125"/>
            </a:xfrm>
            <a:custGeom>
              <a:avLst/>
              <a:gdLst/>
              <a:ahLst/>
              <a:cxnLst/>
              <a:rect l="l" t="t" r="r" b="b"/>
              <a:pathLst>
                <a:path w="4057650" h="1762125">
                  <a:moveTo>
                    <a:pt x="4057650" y="1733550"/>
                  </a:moveTo>
                  <a:lnTo>
                    <a:pt x="0" y="1733550"/>
                  </a:lnTo>
                  <a:lnTo>
                    <a:pt x="0" y="1762125"/>
                  </a:lnTo>
                  <a:lnTo>
                    <a:pt x="4057650" y="1762125"/>
                  </a:lnTo>
                  <a:lnTo>
                    <a:pt x="4057650" y="1733550"/>
                  </a:lnTo>
                  <a:close/>
                </a:path>
                <a:path w="4057650" h="1762125">
                  <a:moveTo>
                    <a:pt x="4057650" y="866775"/>
                  </a:moveTo>
                  <a:lnTo>
                    <a:pt x="0" y="866775"/>
                  </a:lnTo>
                  <a:lnTo>
                    <a:pt x="0" y="895350"/>
                  </a:lnTo>
                  <a:lnTo>
                    <a:pt x="4057650" y="895350"/>
                  </a:lnTo>
                  <a:lnTo>
                    <a:pt x="4057650" y="866775"/>
                  </a:lnTo>
                  <a:close/>
                </a:path>
                <a:path w="4057650" h="1762125">
                  <a:moveTo>
                    <a:pt x="4057650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4057650" y="28575"/>
                  </a:lnTo>
                  <a:lnTo>
                    <a:pt x="4057650" y="0"/>
                  </a:lnTo>
                  <a:close/>
                </a:path>
              </a:pathLst>
            </a:custGeom>
            <a:solidFill>
              <a:srgbClr val="26A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62850" y="1609724"/>
              <a:ext cx="152399" cy="1523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62850" y="2476499"/>
              <a:ext cx="133349" cy="1523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65380" y="3345804"/>
              <a:ext cx="147339" cy="14733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553870" y="1235075"/>
            <a:ext cx="3841750" cy="267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74050"/>
                </a:solidFill>
                <a:latin typeface="Lato"/>
                <a:cs typeface="Lato"/>
              </a:rPr>
              <a:t>Implementation</a:t>
            </a:r>
            <a:r>
              <a:rPr sz="1200" b="1" spc="6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74050"/>
                </a:solidFill>
                <a:latin typeface="Lato"/>
                <a:cs typeface="Lato"/>
              </a:rPr>
              <a:t>Strategy</a:t>
            </a:r>
            <a:endParaRPr sz="1200">
              <a:latin typeface="Lato"/>
              <a:cs typeface="Lato"/>
            </a:endParaRPr>
          </a:p>
          <a:p>
            <a:pPr marL="270510">
              <a:lnSpc>
                <a:spcPct val="100000"/>
              </a:lnSpc>
              <a:spcBef>
                <a:spcPts val="1260"/>
              </a:spcBef>
            </a:pP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Short-</a:t>
            </a:r>
            <a:r>
              <a:rPr sz="1200" b="1" spc="-20" dirty="0">
                <a:solidFill>
                  <a:srgbClr val="2873A6"/>
                </a:solidFill>
                <a:latin typeface="Lato"/>
                <a:cs typeface="Lato"/>
              </a:rPr>
              <a:t>term</a:t>
            </a:r>
            <a:endParaRPr sz="1200">
              <a:latin typeface="Lato"/>
              <a:cs typeface="Lato"/>
            </a:endParaRPr>
          </a:p>
          <a:p>
            <a:pPr marL="240665" marR="88265">
              <a:lnSpc>
                <a:spcPct val="119000"/>
              </a:lnSpc>
              <a:spcBef>
                <a:spcPts val="45"/>
              </a:spcBef>
            </a:pPr>
            <a:r>
              <a:rPr sz="1050" spc="-20" dirty="0">
                <a:solidFill>
                  <a:srgbClr val="374050"/>
                </a:solidFill>
                <a:latin typeface="Lato"/>
                <a:cs typeface="Lato"/>
              </a:rPr>
              <a:t>Train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guides</a:t>
            </a:r>
            <a:r>
              <a:rPr sz="1050" spc="-1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in</a:t>
            </a:r>
            <a:r>
              <a:rPr sz="1050" spc="-2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environmental</a:t>
            </a:r>
            <a:r>
              <a:rPr sz="1050" spc="-1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education</a:t>
            </a:r>
            <a:r>
              <a:rPr sz="1050" spc="-2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techniques;</a:t>
            </a:r>
            <a:r>
              <a:rPr sz="1050" spc="-1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develop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interpretive materials;</a:t>
            </a:r>
            <a:r>
              <a:rPr sz="1050" spc="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establish</a:t>
            </a:r>
            <a:r>
              <a:rPr sz="1050" spc="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community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partnerships</a:t>
            </a:r>
            <a:endParaRPr sz="105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050">
              <a:latin typeface="Lato"/>
              <a:cs typeface="Lato"/>
            </a:endParaRPr>
          </a:p>
          <a:p>
            <a:pPr marL="251460">
              <a:lnSpc>
                <a:spcPct val="100000"/>
              </a:lnSpc>
            </a:pP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Medium-</a:t>
            </a:r>
            <a:r>
              <a:rPr sz="1200" b="1" spc="-20" dirty="0">
                <a:solidFill>
                  <a:srgbClr val="2873A6"/>
                </a:solidFill>
                <a:latin typeface="Lato"/>
                <a:cs typeface="Lato"/>
              </a:rPr>
              <a:t>term</a:t>
            </a:r>
            <a:endParaRPr sz="1200">
              <a:latin typeface="Lato"/>
              <a:cs typeface="Lato"/>
            </a:endParaRPr>
          </a:p>
          <a:p>
            <a:pPr marL="240665" marR="67945">
              <a:lnSpc>
                <a:spcPct val="119000"/>
              </a:lnSpc>
              <a:spcBef>
                <a:spcPts val="45"/>
              </a:spcBef>
            </a:pP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Implement</a:t>
            </a:r>
            <a:r>
              <a:rPr sz="105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visitor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feedback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systems;</a:t>
            </a:r>
            <a:r>
              <a:rPr sz="105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measure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environmental impact;</a:t>
            </a:r>
            <a:r>
              <a:rPr sz="105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refine</a:t>
            </a:r>
            <a:r>
              <a:rPr sz="105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programs</a:t>
            </a:r>
            <a:r>
              <a:rPr sz="105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based</a:t>
            </a:r>
            <a:r>
              <a:rPr sz="105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Lato"/>
                <a:cs typeface="Lato"/>
              </a:rPr>
              <a:t>on</a:t>
            </a:r>
            <a:r>
              <a:rPr sz="105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research</a:t>
            </a:r>
            <a:r>
              <a:rPr sz="105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findings</a:t>
            </a:r>
            <a:endParaRPr sz="105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050">
              <a:latin typeface="Lato"/>
              <a:cs typeface="Lato"/>
            </a:endParaRPr>
          </a:p>
          <a:p>
            <a:pPr marL="270510">
              <a:lnSpc>
                <a:spcPct val="100000"/>
              </a:lnSpc>
            </a:pPr>
            <a:r>
              <a:rPr sz="1200" b="1" spc="-20" dirty="0">
                <a:solidFill>
                  <a:srgbClr val="2873A6"/>
                </a:solidFill>
                <a:latin typeface="Lato"/>
                <a:cs typeface="Lato"/>
              </a:rPr>
              <a:t>Long-term</a:t>
            </a:r>
            <a:endParaRPr sz="1200">
              <a:latin typeface="Lato"/>
              <a:cs typeface="Lato"/>
            </a:endParaRPr>
          </a:p>
          <a:p>
            <a:pPr marL="240665" marR="5080">
              <a:lnSpc>
                <a:spcPct val="119000"/>
              </a:lnSpc>
              <a:spcBef>
                <a:spcPts val="45"/>
              </a:spcBef>
            </a:pP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Develop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certification</a:t>
            </a:r>
            <a:r>
              <a:rPr sz="105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standards;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create</a:t>
            </a:r>
            <a:r>
              <a:rPr sz="105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practitioner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networks; advocate</a:t>
            </a:r>
            <a:r>
              <a:rPr sz="105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for</a:t>
            </a:r>
            <a:r>
              <a:rPr sz="105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supportive</a:t>
            </a:r>
            <a:r>
              <a:rPr sz="105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policy</a:t>
            </a:r>
            <a:r>
              <a:rPr sz="105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frameworks</a:t>
            </a:r>
            <a:endParaRPr sz="1050">
              <a:latin typeface="Lato"/>
              <a:cs typeface="La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372349" y="4048123"/>
            <a:ext cx="4438650" cy="2781300"/>
            <a:chOff x="7372349" y="4400549"/>
            <a:chExt cx="4438650" cy="2781300"/>
          </a:xfrm>
        </p:grpSpPr>
        <p:sp>
          <p:nvSpPr>
            <p:cNvPr id="22" name="object 22"/>
            <p:cNvSpPr/>
            <p:nvPr/>
          </p:nvSpPr>
          <p:spPr>
            <a:xfrm>
              <a:off x="7372349" y="4400549"/>
              <a:ext cx="4438650" cy="2781300"/>
            </a:xfrm>
            <a:custGeom>
              <a:avLst/>
              <a:gdLst/>
              <a:ahLst/>
              <a:cxnLst/>
              <a:rect l="l" t="t" r="r" b="b"/>
              <a:pathLst>
                <a:path w="4438650" h="2781300">
                  <a:moveTo>
                    <a:pt x="4367453" y="2781299"/>
                  </a:moveTo>
                  <a:lnTo>
                    <a:pt x="71196" y="2781299"/>
                  </a:lnTo>
                  <a:lnTo>
                    <a:pt x="66241" y="2780811"/>
                  </a:lnTo>
                  <a:lnTo>
                    <a:pt x="29705" y="2765676"/>
                  </a:lnTo>
                  <a:lnTo>
                    <a:pt x="3885" y="2729636"/>
                  </a:lnTo>
                  <a:lnTo>
                    <a:pt x="0" y="2710102"/>
                  </a:lnTo>
                  <a:lnTo>
                    <a:pt x="0" y="2705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367453" y="0"/>
                  </a:lnTo>
                  <a:lnTo>
                    <a:pt x="4408945" y="15621"/>
                  </a:lnTo>
                  <a:lnTo>
                    <a:pt x="4434764" y="51661"/>
                  </a:lnTo>
                  <a:lnTo>
                    <a:pt x="4438650" y="71196"/>
                  </a:lnTo>
                  <a:lnTo>
                    <a:pt x="4438650" y="2710102"/>
                  </a:lnTo>
                  <a:lnTo>
                    <a:pt x="4423027" y="2751593"/>
                  </a:lnTo>
                  <a:lnTo>
                    <a:pt x="4386988" y="2777413"/>
                  </a:lnTo>
                  <a:lnTo>
                    <a:pt x="4372408" y="2780811"/>
                  </a:lnTo>
                  <a:lnTo>
                    <a:pt x="4367453" y="27812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62850" y="4972049"/>
              <a:ext cx="152399" cy="1523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62850" y="5505449"/>
              <a:ext cx="152399" cy="1523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62850" y="6038849"/>
              <a:ext cx="152399" cy="1523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62850" y="6572249"/>
              <a:ext cx="152399" cy="15239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553870" y="4244973"/>
            <a:ext cx="4037329" cy="2379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74050"/>
                </a:solidFill>
                <a:latin typeface="Lato"/>
                <a:cs typeface="Lato"/>
              </a:rPr>
              <a:t>Expected</a:t>
            </a:r>
            <a:r>
              <a:rPr sz="1200" b="1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74050"/>
                </a:solidFill>
                <a:latin typeface="Lato"/>
                <a:cs typeface="Lato"/>
              </a:rPr>
              <a:t>Outcomes</a:t>
            </a:r>
            <a:endParaRPr sz="1200">
              <a:latin typeface="Lato"/>
              <a:cs typeface="Lato"/>
            </a:endParaRPr>
          </a:p>
          <a:p>
            <a:pPr marL="240665" marR="46990">
              <a:lnSpc>
                <a:spcPct val="125000"/>
              </a:lnSpc>
              <a:spcBef>
                <a:spcPts val="900"/>
              </a:spcBef>
            </a:pP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Increased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visitor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environmental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awareness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and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behavior change</a:t>
            </a:r>
            <a:endParaRPr sz="1200">
              <a:latin typeface="Lato"/>
              <a:cs typeface="Lato"/>
            </a:endParaRPr>
          </a:p>
          <a:p>
            <a:pPr marL="240665" marR="409575">
              <a:lnSpc>
                <a:spcPct val="125000"/>
              </a:lnSpc>
              <a:spcBef>
                <a:spcPts val="600"/>
              </a:spcBef>
            </a:pP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Enhanced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conservation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funding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and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local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economic benefits</a:t>
            </a:r>
            <a:endParaRPr sz="1200">
              <a:latin typeface="Lato"/>
              <a:cs typeface="Lato"/>
            </a:endParaRPr>
          </a:p>
          <a:p>
            <a:pPr marL="240665" marR="87630">
              <a:lnSpc>
                <a:spcPct val="125000"/>
              </a:lnSpc>
              <a:spcBef>
                <a:spcPts val="600"/>
              </a:spcBef>
            </a:pP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Strengthened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community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engagement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in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environmental stewardship</a:t>
            </a:r>
            <a:endParaRPr sz="1200">
              <a:latin typeface="Lato"/>
              <a:cs typeface="Lato"/>
            </a:endParaRPr>
          </a:p>
          <a:p>
            <a:pPr marL="240665" marR="5080">
              <a:lnSpc>
                <a:spcPct val="125000"/>
              </a:lnSpc>
              <a:spcBef>
                <a:spcPts val="600"/>
              </a:spcBef>
            </a:pP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Evolution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of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eco-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tourism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from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niche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segment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to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powerful force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for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global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environmental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stewardship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8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Conclusions</a:t>
            </a:r>
            <a:r>
              <a:rPr spc="-95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20" dirty="0"/>
              <a:t>Key</a:t>
            </a:r>
            <a:r>
              <a:rPr spc="-90" dirty="0"/>
              <a:t> </a:t>
            </a:r>
            <a:r>
              <a:rPr spc="-20" dirty="0"/>
              <a:t>Takeaways</a:t>
            </a:r>
          </a:p>
        </p:txBody>
      </p:sp>
      <p:sp>
        <p:nvSpPr>
          <p:cNvPr id="3" name="object 3"/>
          <p:cNvSpPr/>
          <p:nvPr/>
        </p:nvSpPr>
        <p:spPr>
          <a:xfrm>
            <a:off x="380999" y="1038225"/>
            <a:ext cx="28575" cy="1981200"/>
          </a:xfrm>
          <a:custGeom>
            <a:avLst/>
            <a:gdLst/>
            <a:ahLst/>
            <a:cxnLst/>
            <a:rect l="l" t="t" r="r" b="b"/>
            <a:pathLst>
              <a:path w="28575" h="1981200">
                <a:moveTo>
                  <a:pt x="28574" y="1981199"/>
                </a:moveTo>
                <a:lnTo>
                  <a:pt x="0" y="1981199"/>
                </a:lnTo>
                <a:lnTo>
                  <a:pt x="0" y="0"/>
                </a:lnTo>
                <a:lnTo>
                  <a:pt x="28574" y="0"/>
                </a:lnTo>
                <a:lnTo>
                  <a:pt x="28574" y="1981199"/>
                </a:lnTo>
                <a:close/>
              </a:path>
            </a:pathLst>
          </a:custGeom>
          <a:solidFill>
            <a:srgbClr val="26A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466284"/>
            <a:ext cx="152399" cy="1339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975" y="2028825"/>
            <a:ext cx="190499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975" y="2602274"/>
            <a:ext cx="173027" cy="1504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9275" y="1044575"/>
            <a:ext cx="5374640" cy="196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26AE60"/>
                </a:solidFill>
                <a:latin typeface="Lato"/>
                <a:cs typeface="Lato"/>
              </a:rPr>
              <a:t>Eco-</a:t>
            </a:r>
            <a:r>
              <a:rPr sz="1500" b="1" dirty="0">
                <a:solidFill>
                  <a:srgbClr val="26AE60"/>
                </a:solidFill>
                <a:latin typeface="Lato"/>
                <a:cs typeface="Lato"/>
              </a:rPr>
              <a:t>tourism</a:t>
            </a:r>
            <a:r>
              <a:rPr sz="1500" b="1" spc="15" dirty="0">
                <a:solidFill>
                  <a:srgbClr val="26AE60"/>
                </a:solidFill>
                <a:latin typeface="Lato"/>
                <a:cs typeface="Lato"/>
              </a:rPr>
              <a:t> </a:t>
            </a:r>
            <a:r>
              <a:rPr sz="1500" b="1" spc="-10" dirty="0">
                <a:solidFill>
                  <a:srgbClr val="26AE60"/>
                </a:solidFill>
                <a:latin typeface="Lato"/>
                <a:cs typeface="Lato"/>
              </a:rPr>
              <a:t>Impact</a:t>
            </a:r>
            <a:endParaRPr sz="1500">
              <a:latin typeface="Lato"/>
              <a:cs typeface="Lato"/>
            </a:endParaRPr>
          </a:p>
          <a:p>
            <a:pPr marL="240665">
              <a:lnSpc>
                <a:spcPct val="100000"/>
              </a:lnSpc>
              <a:spcBef>
                <a:spcPts val="1200"/>
              </a:spcBef>
            </a:pPr>
            <a:r>
              <a:rPr sz="1200" spc="-15" dirty="0">
                <a:solidFill>
                  <a:srgbClr val="374050"/>
                </a:solidFill>
                <a:latin typeface="Lato"/>
                <a:cs typeface="Lato"/>
              </a:rPr>
              <a:t>Eco-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tourism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serves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as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a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powerful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catalyst</a:t>
            </a:r>
            <a:r>
              <a:rPr sz="1200" b="1" spc="-2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for</a:t>
            </a:r>
            <a:r>
              <a:rPr sz="1200" b="1" spc="-2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environmental</a:t>
            </a:r>
            <a:r>
              <a:rPr sz="1200" b="1" spc="-2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2873A6"/>
                </a:solidFill>
                <a:latin typeface="Lato"/>
                <a:cs typeface="Lato"/>
              </a:rPr>
              <a:t>awareness</a:t>
            </a:r>
            <a:endParaRPr sz="1200">
              <a:latin typeface="Lato"/>
              <a:cs typeface="Lato"/>
            </a:endParaRPr>
          </a:p>
          <a:p>
            <a:pPr marL="240665">
              <a:lnSpc>
                <a:spcPct val="100000"/>
              </a:lnSpc>
              <a:spcBef>
                <a:spcPts val="359"/>
              </a:spcBef>
            </a:pP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when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designed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with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educational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components</a:t>
            </a:r>
            <a:endParaRPr sz="1200">
              <a:latin typeface="Lato"/>
              <a:cs typeface="Lato"/>
            </a:endParaRPr>
          </a:p>
          <a:p>
            <a:pPr marL="278765" marR="116205">
              <a:lnSpc>
                <a:spcPct val="125000"/>
              </a:lnSpc>
              <a:spcBef>
                <a:spcPts val="900"/>
              </a:spcBef>
            </a:pP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Direct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interaction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with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nature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and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community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involvement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create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the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spc="-20" dirty="0">
                <a:solidFill>
                  <a:srgbClr val="2873A6"/>
                </a:solidFill>
                <a:latin typeface="Lato"/>
                <a:cs typeface="Lato"/>
              </a:rPr>
              <a:t>most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significant</a:t>
            </a:r>
            <a:r>
              <a:rPr sz="1200" b="1" spc="-2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and</a:t>
            </a:r>
            <a:r>
              <a:rPr sz="1200" b="1" spc="-2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lasting</a:t>
            </a:r>
            <a:r>
              <a:rPr sz="1200" b="1" spc="-2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impact</a:t>
            </a:r>
            <a:r>
              <a:rPr sz="1200" b="1" spc="-2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on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participants</a:t>
            </a:r>
            <a:endParaRPr sz="1200">
              <a:latin typeface="Lato"/>
              <a:cs typeface="Lato"/>
            </a:endParaRPr>
          </a:p>
          <a:p>
            <a:pPr marL="259715" marR="5080">
              <a:lnSpc>
                <a:spcPct val="125000"/>
              </a:lnSpc>
              <a:spcBef>
                <a:spcPts val="900"/>
              </a:spcBef>
            </a:pP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Survey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data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confirms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participants'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increased</a:t>
            </a:r>
            <a:r>
              <a:rPr sz="1200" b="1" spc="-2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willingness</a:t>
            </a:r>
            <a:r>
              <a:rPr sz="1200" b="1" spc="-1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to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adopt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sustainable behaviors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after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eco-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tourism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experiences</a:t>
            </a:r>
            <a:endParaRPr sz="1200">
              <a:latin typeface="Lato"/>
              <a:cs typeface="La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48399" y="1038225"/>
            <a:ext cx="28575" cy="1981200"/>
          </a:xfrm>
          <a:custGeom>
            <a:avLst/>
            <a:gdLst/>
            <a:ahLst/>
            <a:cxnLst/>
            <a:rect l="l" t="t" r="r" b="b"/>
            <a:pathLst>
              <a:path w="28575" h="1981200">
                <a:moveTo>
                  <a:pt x="28574" y="1981199"/>
                </a:moveTo>
                <a:lnTo>
                  <a:pt x="0" y="1981199"/>
                </a:lnTo>
                <a:lnTo>
                  <a:pt x="0" y="0"/>
                </a:lnTo>
                <a:lnTo>
                  <a:pt x="28574" y="0"/>
                </a:lnTo>
                <a:lnTo>
                  <a:pt x="28574" y="19811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9374" y="1457325"/>
            <a:ext cx="133349" cy="152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29374" y="2028825"/>
            <a:ext cx="133349" cy="1523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28838" y="2609850"/>
            <a:ext cx="153471" cy="13334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416674" y="1044575"/>
            <a:ext cx="5337175" cy="196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3398DA"/>
                </a:solidFill>
                <a:latin typeface="Lato"/>
                <a:cs typeface="Lato"/>
              </a:rPr>
              <a:t>CTGAN</a:t>
            </a:r>
            <a:r>
              <a:rPr sz="1500" b="1" spc="-30" dirty="0">
                <a:solidFill>
                  <a:srgbClr val="3398DA"/>
                </a:solidFill>
                <a:latin typeface="Lato"/>
                <a:cs typeface="Lato"/>
              </a:rPr>
              <a:t> </a:t>
            </a:r>
            <a:r>
              <a:rPr sz="1500" b="1" spc="-20" dirty="0">
                <a:solidFill>
                  <a:srgbClr val="3398DA"/>
                </a:solidFill>
                <a:latin typeface="Lato"/>
                <a:cs typeface="Lato"/>
              </a:rPr>
              <a:t>Technical</a:t>
            </a:r>
            <a:r>
              <a:rPr sz="1500" b="1" spc="-30" dirty="0">
                <a:solidFill>
                  <a:srgbClr val="3398DA"/>
                </a:solidFill>
                <a:latin typeface="Lato"/>
                <a:cs typeface="Lato"/>
              </a:rPr>
              <a:t> </a:t>
            </a:r>
            <a:r>
              <a:rPr sz="1500" b="1" spc="-10" dirty="0">
                <a:solidFill>
                  <a:srgbClr val="3398DA"/>
                </a:solidFill>
                <a:latin typeface="Lato"/>
                <a:cs typeface="Lato"/>
              </a:rPr>
              <a:t>Achievements</a:t>
            </a:r>
            <a:endParaRPr sz="1500">
              <a:latin typeface="Lato"/>
              <a:cs typeface="Lato"/>
            </a:endParaRPr>
          </a:p>
          <a:p>
            <a:pPr marL="221615" marR="15240">
              <a:lnSpc>
                <a:spcPct val="125000"/>
              </a:lnSpc>
              <a:spcBef>
                <a:spcPts val="840"/>
              </a:spcBef>
            </a:pP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CTGAN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successfully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generates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2873A6"/>
                </a:solidFill>
                <a:latin typeface="Lato"/>
                <a:cs typeface="Lato"/>
              </a:rPr>
              <a:t>high-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fidelity synthetic</a:t>
            </a:r>
            <a:r>
              <a:rPr sz="1200" b="1" spc="-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datasets</a:t>
            </a:r>
            <a:r>
              <a:rPr sz="1200" b="1" spc="-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that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preserve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statistical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distributions</a:t>
            </a:r>
            <a:r>
              <a:rPr sz="1200" spc="-1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and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relationships</a:t>
            </a:r>
            <a:endParaRPr sz="1200">
              <a:latin typeface="Lato"/>
              <a:cs typeface="Lato"/>
            </a:endParaRPr>
          </a:p>
          <a:p>
            <a:pPr marL="221615" marR="5080">
              <a:lnSpc>
                <a:spcPct val="125000"/>
              </a:lnSpc>
              <a:spcBef>
                <a:spcPts val="900"/>
              </a:spcBef>
            </a:pP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Privacy-preserving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data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sharing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enables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broader</a:t>
            </a:r>
            <a:r>
              <a:rPr sz="1200" b="1" spc="-2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access</a:t>
            </a:r>
            <a:r>
              <a:rPr sz="1200" b="1" spc="-2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to</a:t>
            </a:r>
            <a:r>
              <a:rPr sz="1200" b="1" spc="-2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valuable</a:t>
            </a:r>
            <a:r>
              <a:rPr sz="1200" b="1" spc="-2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2873A6"/>
                </a:solidFill>
                <a:latin typeface="Lato"/>
                <a:cs typeface="Lato"/>
              </a:rPr>
              <a:t>research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data</a:t>
            </a:r>
            <a:r>
              <a:rPr sz="1200" b="1" spc="-2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without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exposing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sensitive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information</a:t>
            </a:r>
            <a:endParaRPr sz="1200">
              <a:latin typeface="Lato"/>
              <a:cs typeface="Lato"/>
            </a:endParaRPr>
          </a:p>
          <a:p>
            <a:pPr marL="240665" marR="63500">
              <a:lnSpc>
                <a:spcPct val="125000"/>
              </a:lnSpc>
              <a:spcBef>
                <a:spcPts val="900"/>
              </a:spcBef>
            </a:pP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Careful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attention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to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overfitting</a:t>
            </a:r>
            <a:r>
              <a:rPr sz="1200" b="1" spc="-3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risks</a:t>
            </a:r>
            <a:r>
              <a:rPr sz="1200" b="1" spc="-3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and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data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quality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is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essential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for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reliable synthetic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data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generation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0999" y="3248024"/>
            <a:ext cx="11430000" cy="1447800"/>
            <a:chOff x="380999" y="3248024"/>
            <a:chExt cx="11430000" cy="1447800"/>
          </a:xfrm>
        </p:grpSpPr>
        <p:sp>
          <p:nvSpPr>
            <p:cNvPr id="14" name="object 14"/>
            <p:cNvSpPr/>
            <p:nvPr/>
          </p:nvSpPr>
          <p:spPr>
            <a:xfrm>
              <a:off x="380999" y="3257549"/>
              <a:ext cx="11430000" cy="1428750"/>
            </a:xfrm>
            <a:custGeom>
              <a:avLst/>
              <a:gdLst/>
              <a:ahLst/>
              <a:cxnLst/>
              <a:rect l="l" t="t" r="r" b="b"/>
              <a:pathLst>
                <a:path w="11430000" h="1428750">
                  <a:moveTo>
                    <a:pt x="11358802" y="1428749"/>
                  </a:moveTo>
                  <a:lnTo>
                    <a:pt x="71196" y="1428749"/>
                  </a:lnTo>
                  <a:lnTo>
                    <a:pt x="66241" y="1428322"/>
                  </a:lnTo>
                  <a:lnTo>
                    <a:pt x="29705" y="1415080"/>
                  </a:lnTo>
                  <a:lnTo>
                    <a:pt x="3885" y="1383545"/>
                  </a:lnTo>
                  <a:lnTo>
                    <a:pt x="0" y="1366452"/>
                  </a:lnTo>
                  <a:lnTo>
                    <a:pt x="0" y="1362074"/>
                  </a:lnTo>
                  <a:lnTo>
                    <a:pt x="0" y="62297"/>
                  </a:lnTo>
                  <a:lnTo>
                    <a:pt x="15621" y="25992"/>
                  </a:lnTo>
                  <a:lnTo>
                    <a:pt x="51661" y="3400"/>
                  </a:lnTo>
                  <a:lnTo>
                    <a:pt x="71196" y="0"/>
                  </a:lnTo>
                  <a:lnTo>
                    <a:pt x="11358802" y="0"/>
                  </a:lnTo>
                  <a:lnTo>
                    <a:pt x="11400293" y="13668"/>
                  </a:lnTo>
                  <a:lnTo>
                    <a:pt x="11426113" y="45203"/>
                  </a:lnTo>
                  <a:lnTo>
                    <a:pt x="11429999" y="62297"/>
                  </a:lnTo>
                  <a:lnTo>
                    <a:pt x="11429999" y="1366452"/>
                  </a:lnTo>
                  <a:lnTo>
                    <a:pt x="11414376" y="1402757"/>
                  </a:lnTo>
                  <a:lnTo>
                    <a:pt x="11378337" y="1425349"/>
                  </a:lnTo>
                  <a:lnTo>
                    <a:pt x="11363757" y="1428322"/>
                  </a:lnTo>
                  <a:lnTo>
                    <a:pt x="11358802" y="142874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838" y="3248024"/>
              <a:ext cx="11428730" cy="1447800"/>
            </a:xfrm>
            <a:custGeom>
              <a:avLst/>
              <a:gdLst/>
              <a:ahLst/>
              <a:cxnLst/>
              <a:rect l="l" t="t" r="r" b="b"/>
              <a:pathLst>
                <a:path w="11428730" h="1447800">
                  <a:moveTo>
                    <a:pt x="11428311" y="1382356"/>
                  </a:moveTo>
                  <a:lnTo>
                    <a:pt x="11401273" y="1415808"/>
                  </a:lnTo>
                  <a:lnTo>
                    <a:pt x="11360468" y="1428483"/>
                  </a:lnTo>
                  <a:lnTo>
                    <a:pt x="11352949" y="1428750"/>
                  </a:lnTo>
                  <a:lnTo>
                    <a:pt x="75349" y="1428750"/>
                  </a:lnTo>
                  <a:lnTo>
                    <a:pt x="33007" y="1419136"/>
                  </a:lnTo>
                  <a:lnTo>
                    <a:pt x="1092" y="1386471"/>
                  </a:lnTo>
                  <a:lnTo>
                    <a:pt x="0" y="1382356"/>
                  </a:lnTo>
                  <a:lnTo>
                    <a:pt x="609" y="1386471"/>
                  </a:lnTo>
                  <a:lnTo>
                    <a:pt x="21475" y="1425486"/>
                  </a:lnTo>
                  <a:lnTo>
                    <a:pt x="60490" y="1446352"/>
                  </a:lnTo>
                  <a:lnTo>
                    <a:pt x="75349" y="1447800"/>
                  </a:lnTo>
                  <a:lnTo>
                    <a:pt x="11352949" y="1447800"/>
                  </a:lnTo>
                  <a:lnTo>
                    <a:pt x="11395291" y="1434973"/>
                  </a:lnTo>
                  <a:lnTo>
                    <a:pt x="11403241" y="1428750"/>
                  </a:lnTo>
                  <a:lnTo>
                    <a:pt x="11406835" y="1425486"/>
                  </a:lnTo>
                  <a:lnTo>
                    <a:pt x="11423460" y="1400479"/>
                  </a:lnTo>
                  <a:lnTo>
                    <a:pt x="11425898" y="1393698"/>
                  </a:lnTo>
                  <a:lnTo>
                    <a:pt x="11427701" y="1386471"/>
                  </a:lnTo>
                  <a:lnTo>
                    <a:pt x="11428311" y="1382356"/>
                  </a:lnTo>
                  <a:close/>
                </a:path>
                <a:path w="11428730" h="1447800">
                  <a:moveTo>
                    <a:pt x="11428311" y="65455"/>
                  </a:moveTo>
                  <a:lnTo>
                    <a:pt x="11411890" y="27889"/>
                  </a:lnTo>
                  <a:lnTo>
                    <a:pt x="11375047" y="3263"/>
                  </a:lnTo>
                  <a:lnTo>
                    <a:pt x="11352949" y="0"/>
                  </a:lnTo>
                  <a:lnTo>
                    <a:pt x="75349" y="0"/>
                  </a:lnTo>
                  <a:lnTo>
                    <a:pt x="33007" y="12839"/>
                  </a:lnTo>
                  <a:lnTo>
                    <a:pt x="4953" y="47040"/>
                  </a:lnTo>
                  <a:lnTo>
                    <a:pt x="4851" y="47332"/>
                  </a:lnTo>
                  <a:lnTo>
                    <a:pt x="2413" y="54114"/>
                  </a:lnTo>
                  <a:lnTo>
                    <a:pt x="609" y="61341"/>
                  </a:lnTo>
                  <a:lnTo>
                    <a:pt x="0" y="65455"/>
                  </a:lnTo>
                  <a:lnTo>
                    <a:pt x="1092" y="61341"/>
                  </a:lnTo>
                  <a:lnTo>
                    <a:pt x="8826" y="47332"/>
                  </a:lnTo>
                  <a:lnTo>
                    <a:pt x="46189" y="23406"/>
                  </a:lnTo>
                  <a:lnTo>
                    <a:pt x="75349" y="19050"/>
                  </a:lnTo>
                  <a:lnTo>
                    <a:pt x="11352949" y="19050"/>
                  </a:lnTo>
                  <a:lnTo>
                    <a:pt x="11395291" y="28676"/>
                  </a:lnTo>
                  <a:lnTo>
                    <a:pt x="11427219" y="61341"/>
                  </a:lnTo>
                  <a:lnTo>
                    <a:pt x="11428311" y="65455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599" y="3495674"/>
              <a:ext cx="314325" cy="381000"/>
            </a:xfrm>
            <a:custGeom>
              <a:avLst/>
              <a:gdLst/>
              <a:ahLst/>
              <a:cxnLst/>
              <a:rect l="l" t="t" r="r" b="b"/>
              <a:pathLst>
                <a:path w="314325" h="381000">
                  <a:moveTo>
                    <a:pt x="157162" y="380999"/>
                  </a:moveTo>
                  <a:lnTo>
                    <a:pt x="118965" y="376288"/>
                  </a:lnTo>
                  <a:lnTo>
                    <a:pt x="83075" y="362443"/>
                  </a:lnTo>
                  <a:lnTo>
                    <a:pt x="51624" y="340293"/>
                  </a:lnTo>
                  <a:lnTo>
                    <a:pt x="26486" y="311151"/>
                  </a:lnTo>
                  <a:lnTo>
                    <a:pt x="9182" y="276775"/>
                  </a:lnTo>
                  <a:lnTo>
                    <a:pt x="754" y="239242"/>
                  </a:lnTo>
                  <a:lnTo>
                    <a:pt x="0" y="223837"/>
                  </a:lnTo>
                  <a:lnTo>
                    <a:pt x="0" y="157162"/>
                  </a:lnTo>
                  <a:lnTo>
                    <a:pt x="4711" y="118965"/>
                  </a:lnTo>
                  <a:lnTo>
                    <a:pt x="18555" y="83075"/>
                  </a:lnTo>
                  <a:lnTo>
                    <a:pt x="40705" y="51624"/>
                  </a:lnTo>
                  <a:lnTo>
                    <a:pt x="69847" y="26486"/>
                  </a:lnTo>
                  <a:lnTo>
                    <a:pt x="104224" y="9182"/>
                  </a:lnTo>
                  <a:lnTo>
                    <a:pt x="141757" y="754"/>
                  </a:lnTo>
                  <a:lnTo>
                    <a:pt x="157162" y="0"/>
                  </a:lnTo>
                  <a:lnTo>
                    <a:pt x="164883" y="188"/>
                  </a:lnTo>
                  <a:lnTo>
                    <a:pt x="202784" y="6765"/>
                  </a:lnTo>
                  <a:lnTo>
                    <a:pt x="237952" y="22353"/>
                  </a:lnTo>
                  <a:lnTo>
                    <a:pt x="268293" y="46031"/>
                  </a:lnTo>
                  <a:lnTo>
                    <a:pt x="291970" y="76371"/>
                  </a:lnTo>
                  <a:lnTo>
                    <a:pt x="307559" y="111539"/>
                  </a:lnTo>
                  <a:lnTo>
                    <a:pt x="314136" y="149441"/>
                  </a:lnTo>
                  <a:lnTo>
                    <a:pt x="314324" y="157162"/>
                  </a:lnTo>
                  <a:lnTo>
                    <a:pt x="314324" y="223837"/>
                  </a:lnTo>
                  <a:lnTo>
                    <a:pt x="309613" y="262033"/>
                  </a:lnTo>
                  <a:lnTo>
                    <a:pt x="295768" y="297923"/>
                  </a:lnTo>
                  <a:lnTo>
                    <a:pt x="273619" y="329374"/>
                  </a:lnTo>
                  <a:lnTo>
                    <a:pt x="244477" y="354512"/>
                  </a:lnTo>
                  <a:lnTo>
                    <a:pt x="210100" y="371816"/>
                  </a:lnTo>
                  <a:lnTo>
                    <a:pt x="172567" y="380244"/>
                  </a:lnTo>
                  <a:lnTo>
                    <a:pt x="157162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1278" y="3590924"/>
              <a:ext cx="130961" cy="1904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025971" y="3511550"/>
            <a:ext cx="10561955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F2937"/>
                </a:solidFill>
                <a:latin typeface="Lato"/>
                <a:cs typeface="Lato"/>
              </a:rPr>
              <a:t>Integrated</a:t>
            </a:r>
            <a:r>
              <a:rPr sz="1350" b="1" spc="-5" dirty="0">
                <a:solidFill>
                  <a:srgbClr val="1F2937"/>
                </a:solidFill>
                <a:latin typeface="Lato"/>
                <a:cs typeface="Lato"/>
              </a:rPr>
              <a:t> </a:t>
            </a:r>
            <a:r>
              <a:rPr sz="1350" b="1" dirty="0">
                <a:solidFill>
                  <a:srgbClr val="1F2937"/>
                </a:solidFill>
                <a:latin typeface="Lato"/>
                <a:cs typeface="Lato"/>
              </a:rPr>
              <a:t>Research </a:t>
            </a:r>
            <a:r>
              <a:rPr sz="1350" b="1" spc="-10" dirty="0">
                <a:solidFill>
                  <a:srgbClr val="1F2937"/>
                </a:solidFill>
                <a:latin typeface="Lato"/>
                <a:cs typeface="Lato"/>
              </a:rPr>
              <a:t>Impact</a:t>
            </a:r>
            <a:endParaRPr sz="13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The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combination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of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eco-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tourism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research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with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advanced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data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synthesis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technologies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like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CTGAN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creates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a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powerful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framework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for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environmental</a:t>
            </a:r>
            <a:r>
              <a:rPr sz="1200" b="1" spc="-2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2873A6"/>
                </a:solidFill>
                <a:latin typeface="Lato"/>
                <a:cs typeface="Lato"/>
              </a:rPr>
              <a:t>stewardship</a:t>
            </a:r>
            <a:endParaRPr sz="12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powered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by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data-driven</a:t>
            </a:r>
            <a:r>
              <a:rPr sz="1200" b="1" spc="-2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2873A6"/>
                </a:solidFill>
                <a:latin typeface="Lato"/>
                <a:cs typeface="Lato"/>
              </a:rPr>
              <a:t>insights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.</a:t>
            </a:r>
            <a:endParaRPr sz="1200">
              <a:latin typeface="Lato"/>
              <a:cs typeface="La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0999" y="4924424"/>
            <a:ext cx="3705225" cy="1181100"/>
          </a:xfrm>
          <a:custGeom>
            <a:avLst/>
            <a:gdLst/>
            <a:ahLst/>
            <a:cxnLst/>
            <a:rect l="l" t="t" r="r" b="b"/>
            <a:pathLst>
              <a:path w="3705225" h="1181100">
                <a:moveTo>
                  <a:pt x="3634027" y="1181099"/>
                </a:moveTo>
                <a:lnTo>
                  <a:pt x="71196" y="1181099"/>
                </a:lnTo>
                <a:lnTo>
                  <a:pt x="66241" y="1180611"/>
                </a:lnTo>
                <a:lnTo>
                  <a:pt x="29705" y="1165477"/>
                </a:lnTo>
                <a:lnTo>
                  <a:pt x="3885" y="1129437"/>
                </a:lnTo>
                <a:lnTo>
                  <a:pt x="0" y="1109902"/>
                </a:lnTo>
                <a:lnTo>
                  <a:pt x="0" y="11048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634027" y="0"/>
                </a:lnTo>
                <a:lnTo>
                  <a:pt x="3675519" y="15621"/>
                </a:lnTo>
                <a:lnTo>
                  <a:pt x="3701338" y="51661"/>
                </a:lnTo>
                <a:lnTo>
                  <a:pt x="3705224" y="71196"/>
                </a:lnTo>
                <a:lnTo>
                  <a:pt x="3705224" y="1109902"/>
                </a:lnTo>
                <a:lnTo>
                  <a:pt x="3689602" y="1151392"/>
                </a:lnTo>
                <a:lnTo>
                  <a:pt x="3653562" y="1177212"/>
                </a:lnTo>
                <a:lnTo>
                  <a:pt x="3638983" y="1180611"/>
                </a:lnTo>
                <a:lnTo>
                  <a:pt x="3634027" y="11810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0700" y="5083175"/>
            <a:ext cx="3375025" cy="861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F2937"/>
                </a:solidFill>
                <a:latin typeface="Lato"/>
                <a:cs typeface="Lato"/>
              </a:rPr>
              <a:t>Expand</a:t>
            </a:r>
            <a:r>
              <a:rPr sz="1200" b="1" spc="-25" dirty="0">
                <a:solidFill>
                  <a:srgbClr val="1F2937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1F2937"/>
                </a:solidFill>
                <a:latin typeface="Lato"/>
                <a:cs typeface="Lato"/>
              </a:rPr>
              <a:t>Research</a:t>
            </a:r>
            <a:r>
              <a:rPr sz="1200" b="1" spc="-20" dirty="0">
                <a:solidFill>
                  <a:srgbClr val="1F2937"/>
                </a:solidFill>
                <a:latin typeface="Lato"/>
                <a:cs typeface="Lato"/>
              </a:rPr>
              <a:t> Scope</a:t>
            </a:r>
            <a:endParaRPr sz="1200">
              <a:latin typeface="Lato"/>
              <a:cs typeface="Lato"/>
            </a:endParaRPr>
          </a:p>
          <a:p>
            <a:pPr marL="12700" marR="5080">
              <a:lnSpc>
                <a:spcPct val="119000"/>
              </a:lnSpc>
              <a:spcBef>
                <a:spcPts val="645"/>
              </a:spcBef>
            </a:pP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Diversify</a:t>
            </a:r>
            <a:r>
              <a:rPr sz="105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sample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populations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and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increase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dataset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size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25" dirty="0">
                <a:solidFill>
                  <a:srgbClr val="374050"/>
                </a:solidFill>
                <a:latin typeface="Lato"/>
                <a:cs typeface="Lato"/>
              </a:rPr>
              <a:t>for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more</a:t>
            </a:r>
            <a:r>
              <a:rPr sz="105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generalizable</a:t>
            </a:r>
            <a:r>
              <a:rPr sz="105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findings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and</a:t>
            </a:r>
            <a:r>
              <a:rPr sz="105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higher-quality</a:t>
            </a:r>
            <a:r>
              <a:rPr sz="105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synthetic </a:t>
            </a:r>
            <a:r>
              <a:rPr sz="1050" spc="-20" dirty="0">
                <a:solidFill>
                  <a:srgbClr val="374050"/>
                </a:solidFill>
                <a:latin typeface="Lato"/>
                <a:cs typeface="Lato"/>
              </a:rPr>
              <a:t>data</a:t>
            </a:r>
            <a:endParaRPr sz="1050">
              <a:latin typeface="Lato"/>
              <a:cs typeface="La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38624" y="4924424"/>
            <a:ext cx="3714750" cy="1181100"/>
          </a:xfrm>
          <a:custGeom>
            <a:avLst/>
            <a:gdLst/>
            <a:ahLst/>
            <a:cxnLst/>
            <a:rect l="l" t="t" r="r" b="b"/>
            <a:pathLst>
              <a:path w="3714750" h="1181100">
                <a:moveTo>
                  <a:pt x="3643552" y="1181099"/>
                </a:moveTo>
                <a:lnTo>
                  <a:pt x="71196" y="1181099"/>
                </a:lnTo>
                <a:lnTo>
                  <a:pt x="66241" y="1180611"/>
                </a:lnTo>
                <a:lnTo>
                  <a:pt x="29705" y="1165477"/>
                </a:lnTo>
                <a:lnTo>
                  <a:pt x="3885" y="1129437"/>
                </a:lnTo>
                <a:lnTo>
                  <a:pt x="0" y="1109902"/>
                </a:lnTo>
                <a:lnTo>
                  <a:pt x="0" y="11048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643552" y="0"/>
                </a:lnTo>
                <a:lnTo>
                  <a:pt x="3685043" y="15621"/>
                </a:lnTo>
                <a:lnTo>
                  <a:pt x="3710862" y="51661"/>
                </a:lnTo>
                <a:lnTo>
                  <a:pt x="3714749" y="71196"/>
                </a:lnTo>
                <a:lnTo>
                  <a:pt x="3714749" y="1109902"/>
                </a:lnTo>
                <a:lnTo>
                  <a:pt x="3699126" y="1151392"/>
                </a:lnTo>
                <a:lnTo>
                  <a:pt x="3663086" y="1177212"/>
                </a:lnTo>
                <a:lnTo>
                  <a:pt x="3648507" y="1180611"/>
                </a:lnTo>
                <a:lnTo>
                  <a:pt x="3643552" y="1181099"/>
                </a:lnTo>
                <a:close/>
              </a:path>
            </a:pathLst>
          </a:custGeom>
          <a:solidFill>
            <a:srgbClr val="ECFD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81450" y="5083175"/>
            <a:ext cx="3278504" cy="861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F2937"/>
                </a:solidFill>
                <a:latin typeface="Lato"/>
                <a:cs typeface="Lato"/>
              </a:rPr>
              <a:t>Enhance</a:t>
            </a:r>
            <a:r>
              <a:rPr sz="1200" b="1" spc="-25" dirty="0">
                <a:solidFill>
                  <a:srgbClr val="1F2937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1F2937"/>
                </a:solidFill>
                <a:latin typeface="Lato"/>
                <a:cs typeface="Lato"/>
              </a:rPr>
              <a:t>Program</a:t>
            </a:r>
            <a:r>
              <a:rPr sz="1200" b="1" spc="-20" dirty="0">
                <a:solidFill>
                  <a:srgbClr val="1F2937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1F2937"/>
                </a:solidFill>
                <a:latin typeface="Lato"/>
                <a:cs typeface="Lato"/>
              </a:rPr>
              <a:t>Design</a:t>
            </a:r>
            <a:endParaRPr sz="1200">
              <a:latin typeface="Lato"/>
              <a:cs typeface="Lato"/>
            </a:endParaRPr>
          </a:p>
          <a:p>
            <a:pPr marL="12700" marR="5080">
              <a:lnSpc>
                <a:spcPct val="119000"/>
              </a:lnSpc>
              <a:spcBef>
                <a:spcPts val="645"/>
              </a:spcBef>
            </a:pP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Create</a:t>
            </a:r>
            <a:r>
              <a:rPr sz="105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immersive,</a:t>
            </a:r>
            <a:r>
              <a:rPr sz="1050" spc="-2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educational</a:t>
            </a:r>
            <a:r>
              <a:rPr sz="1050" spc="-2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experiences</a:t>
            </a:r>
            <a:r>
              <a:rPr sz="105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that</a:t>
            </a:r>
            <a:r>
              <a:rPr sz="1050" spc="-2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connect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participants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directly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with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nature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and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involve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Lato"/>
                <a:cs typeface="Lato"/>
              </a:rPr>
              <a:t>local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communities</a:t>
            </a:r>
            <a:endParaRPr sz="1050">
              <a:latin typeface="Lato"/>
              <a:cs typeface="La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05773" y="4924424"/>
            <a:ext cx="3705225" cy="1181100"/>
          </a:xfrm>
          <a:custGeom>
            <a:avLst/>
            <a:gdLst/>
            <a:ahLst/>
            <a:cxnLst/>
            <a:rect l="l" t="t" r="r" b="b"/>
            <a:pathLst>
              <a:path w="3705225" h="1181100">
                <a:moveTo>
                  <a:pt x="3634028" y="1181099"/>
                </a:moveTo>
                <a:lnTo>
                  <a:pt x="71196" y="1181099"/>
                </a:lnTo>
                <a:lnTo>
                  <a:pt x="66241" y="1180611"/>
                </a:lnTo>
                <a:lnTo>
                  <a:pt x="29705" y="1165477"/>
                </a:lnTo>
                <a:lnTo>
                  <a:pt x="3885" y="1129437"/>
                </a:lnTo>
                <a:lnTo>
                  <a:pt x="0" y="1109902"/>
                </a:lnTo>
                <a:lnTo>
                  <a:pt x="0" y="11048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634028" y="0"/>
                </a:lnTo>
                <a:lnTo>
                  <a:pt x="3675520" y="15621"/>
                </a:lnTo>
                <a:lnTo>
                  <a:pt x="3701339" y="51661"/>
                </a:lnTo>
                <a:lnTo>
                  <a:pt x="3705225" y="71196"/>
                </a:lnTo>
                <a:lnTo>
                  <a:pt x="3705225" y="1109902"/>
                </a:lnTo>
                <a:lnTo>
                  <a:pt x="3689602" y="1151392"/>
                </a:lnTo>
                <a:lnTo>
                  <a:pt x="3653563" y="1177212"/>
                </a:lnTo>
                <a:lnTo>
                  <a:pt x="3638983" y="1180611"/>
                </a:lnTo>
                <a:lnTo>
                  <a:pt x="3634028" y="1181099"/>
                </a:lnTo>
                <a:close/>
              </a:path>
            </a:pathLst>
          </a:custGeom>
          <a:solidFill>
            <a:srgbClr val="F5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242200" y="5083175"/>
            <a:ext cx="2991485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F2937"/>
                </a:solidFill>
                <a:latin typeface="Lato"/>
                <a:cs typeface="Lato"/>
              </a:rPr>
              <a:t>Refine</a:t>
            </a:r>
            <a:r>
              <a:rPr sz="1200" b="1" spc="-50" dirty="0">
                <a:solidFill>
                  <a:srgbClr val="1F2937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1F2937"/>
                </a:solidFill>
                <a:latin typeface="Lato"/>
                <a:cs typeface="Lato"/>
              </a:rPr>
              <a:t>Data</a:t>
            </a:r>
            <a:r>
              <a:rPr sz="1200" b="1" spc="-45" dirty="0">
                <a:solidFill>
                  <a:srgbClr val="1F2937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1F2937"/>
                </a:solidFill>
                <a:latin typeface="Lato"/>
                <a:cs typeface="Lato"/>
              </a:rPr>
              <a:t>Models</a:t>
            </a:r>
            <a:endParaRPr sz="1200">
              <a:latin typeface="Lato"/>
              <a:cs typeface="Lato"/>
            </a:endParaRPr>
          </a:p>
          <a:p>
            <a:pPr marL="12700" marR="5080">
              <a:lnSpc>
                <a:spcPct val="119000"/>
              </a:lnSpc>
              <a:spcBef>
                <a:spcPts val="645"/>
              </a:spcBef>
            </a:pP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Explore</a:t>
            </a:r>
            <a:r>
              <a:rPr sz="105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alternative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generative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models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and</a:t>
            </a:r>
            <a:r>
              <a:rPr sz="105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enhance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evaluation</a:t>
            </a:r>
            <a:r>
              <a:rPr sz="105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methods</a:t>
            </a:r>
            <a:r>
              <a:rPr sz="105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for</a:t>
            </a:r>
            <a:r>
              <a:rPr sz="105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synthetic</a:t>
            </a:r>
            <a:r>
              <a:rPr sz="105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dataset</a:t>
            </a:r>
            <a:r>
              <a:rPr sz="105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fidelity</a:t>
            </a:r>
            <a:endParaRPr sz="1050">
              <a:latin typeface="Lato"/>
              <a:cs typeface="La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0999" y="6410324"/>
            <a:ext cx="11430000" cy="9525"/>
          </a:xfrm>
          <a:custGeom>
            <a:avLst/>
            <a:gdLst/>
            <a:ahLst/>
            <a:cxnLst/>
            <a:rect l="l" t="t" r="r" b="b"/>
            <a:pathLst>
              <a:path w="11430000" h="9525">
                <a:moveTo>
                  <a:pt x="11429999" y="9524"/>
                </a:moveTo>
                <a:lnTo>
                  <a:pt x="0" y="9524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1206" y="273050"/>
            <a:ext cx="30499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Executive</a:t>
            </a:r>
            <a:r>
              <a:rPr sz="2700" spc="-160" dirty="0"/>
              <a:t> </a:t>
            </a:r>
            <a:r>
              <a:rPr sz="2700" spc="-10" dirty="0"/>
              <a:t>Summary</a:t>
            </a:r>
            <a:endParaRPr sz="2700"/>
          </a:p>
        </p:txBody>
      </p:sp>
      <p:grpSp>
        <p:nvGrpSpPr>
          <p:cNvPr id="3" name="object 3"/>
          <p:cNvGrpSpPr/>
          <p:nvPr/>
        </p:nvGrpSpPr>
        <p:grpSpPr>
          <a:xfrm>
            <a:off x="1289684" y="2157729"/>
            <a:ext cx="4724400" cy="1028700"/>
            <a:chOff x="1219199" y="2324099"/>
            <a:chExt cx="4724400" cy="1028700"/>
          </a:xfrm>
        </p:grpSpPr>
        <p:sp>
          <p:nvSpPr>
            <p:cNvPr id="4" name="object 4"/>
            <p:cNvSpPr/>
            <p:nvPr/>
          </p:nvSpPr>
          <p:spPr>
            <a:xfrm>
              <a:off x="1238249" y="2324099"/>
              <a:ext cx="4705350" cy="1028700"/>
            </a:xfrm>
            <a:custGeom>
              <a:avLst/>
              <a:gdLst/>
              <a:ahLst/>
              <a:cxnLst/>
              <a:rect l="l" t="t" r="r" b="b"/>
              <a:pathLst>
                <a:path w="4705350" h="1028700">
                  <a:moveTo>
                    <a:pt x="4651952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4651952" y="0"/>
                  </a:lnTo>
                  <a:lnTo>
                    <a:pt x="4655668" y="365"/>
                  </a:lnTo>
                  <a:lnTo>
                    <a:pt x="4691263" y="19391"/>
                  </a:lnTo>
                  <a:lnTo>
                    <a:pt x="4705349" y="53397"/>
                  </a:lnTo>
                  <a:lnTo>
                    <a:pt x="4705349" y="975302"/>
                  </a:lnTo>
                  <a:lnTo>
                    <a:pt x="4685956" y="1014614"/>
                  </a:lnTo>
                  <a:lnTo>
                    <a:pt x="4651952" y="10286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199" y="23240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26A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89684" y="3338829"/>
            <a:ext cx="4724400" cy="1028700"/>
            <a:chOff x="1219199" y="3505199"/>
            <a:chExt cx="4724400" cy="1028700"/>
          </a:xfrm>
        </p:grpSpPr>
        <p:sp>
          <p:nvSpPr>
            <p:cNvPr id="7" name="object 7"/>
            <p:cNvSpPr/>
            <p:nvPr/>
          </p:nvSpPr>
          <p:spPr>
            <a:xfrm>
              <a:off x="1238249" y="3505199"/>
              <a:ext cx="4705350" cy="1028700"/>
            </a:xfrm>
            <a:custGeom>
              <a:avLst/>
              <a:gdLst/>
              <a:ahLst/>
              <a:cxnLst/>
              <a:rect l="l" t="t" r="r" b="b"/>
              <a:pathLst>
                <a:path w="4705350" h="1028700">
                  <a:moveTo>
                    <a:pt x="4651952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4651952" y="0"/>
                  </a:lnTo>
                  <a:lnTo>
                    <a:pt x="4655668" y="365"/>
                  </a:lnTo>
                  <a:lnTo>
                    <a:pt x="4691263" y="19391"/>
                  </a:lnTo>
                  <a:lnTo>
                    <a:pt x="4705349" y="53397"/>
                  </a:lnTo>
                  <a:lnTo>
                    <a:pt x="4705349" y="975302"/>
                  </a:lnTo>
                  <a:lnTo>
                    <a:pt x="4685956" y="1014614"/>
                  </a:lnTo>
                  <a:lnTo>
                    <a:pt x="4651952" y="10286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9199" y="35051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26A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289684" y="4519929"/>
            <a:ext cx="4724400" cy="1028700"/>
            <a:chOff x="1219199" y="4686299"/>
            <a:chExt cx="4724400" cy="1028700"/>
          </a:xfrm>
        </p:grpSpPr>
        <p:sp>
          <p:nvSpPr>
            <p:cNvPr id="10" name="object 10"/>
            <p:cNvSpPr/>
            <p:nvPr/>
          </p:nvSpPr>
          <p:spPr>
            <a:xfrm>
              <a:off x="1238249" y="4686299"/>
              <a:ext cx="4705350" cy="1028700"/>
            </a:xfrm>
            <a:custGeom>
              <a:avLst/>
              <a:gdLst/>
              <a:ahLst/>
              <a:cxnLst/>
              <a:rect l="l" t="t" r="r" b="b"/>
              <a:pathLst>
                <a:path w="4705350" h="1028700">
                  <a:moveTo>
                    <a:pt x="4651952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4651952" y="0"/>
                  </a:lnTo>
                  <a:lnTo>
                    <a:pt x="4655668" y="365"/>
                  </a:lnTo>
                  <a:lnTo>
                    <a:pt x="4691263" y="19391"/>
                  </a:lnTo>
                  <a:lnTo>
                    <a:pt x="4705349" y="53397"/>
                  </a:lnTo>
                  <a:lnTo>
                    <a:pt x="4705349" y="975302"/>
                  </a:lnTo>
                  <a:lnTo>
                    <a:pt x="4685956" y="1014614"/>
                  </a:lnTo>
                  <a:lnTo>
                    <a:pt x="4651952" y="10286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9199" y="46862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26A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289684" y="5701029"/>
            <a:ext cx="4724400" cy="1028700"/>
            <a:chOff x="1219199" y="5867399"/>
            <a:chExt cx="4724400" cy="1028700"/>
          </a:xfrm>
        </p:grpSpPr>
        <p:sp>
          <p:nvSpPr>
            <p:cNvPr id="13" name="object 13"/>
            <p:cNvSpPr/>
            <p:nvPr/>
          </p:nvSpPr>
          <p:spPr>
            <a:xfrm>
              <a:off x="1238249" y="5867399"/>
              <a:ext cx="4705350" cy="1028700"/>
            </a:xfrm>
            <a:custGeom>
              <a:avLst/>
              <a:gdLst/>
              <a:ahLst/>
              <a:cxnLst/>
              <a:rect l="l" t="t" r="r" b="b"/>
              <a:pathLst>
                <a:path w="4705350" h="1028700">
                  <a:moveTo>
                    <a:pt x="4651952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4651952" y="0"/>
                  </a:lnTo>
                  <a:lnTo>
                    <a:pt x="4691263" y="19391"/>
                  </a:lnTo>
                  <a:lnTo>
                    <a:pt x="4705349" y="53397"/>
                  </a:lnTo>
                  <a:lnTo>
                    <a:pt x="4705349" y="975302"/>
                  </a:lnTo>
                  <a:lnTo>
                    <a:pt x="4685956" y="1014614"/>
                  </a:lnTo>
                  <a:lnTo>
                    <a:pt x="4651952" y="10286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9199" y="58673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26A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684" y="1713969"/>
            <a:ext cx="228600" cy="20087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467484" y="2232659"/>
            <a:ext cx="4321810" cy="7874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Enhanced Environmental</a:t>
            </a:r>
            <a:r>
              <a:rPr sz="1200" b="1" spc="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Awareness</a:t>
            </a:r>
            <a:endParaRPr sz="1200">
              <a:latin typeface="Lato"/>
              <a:cs typeface="Lato"/>
            </a:endParaRPr>
          </a:p>
          <a:p>
            <a:pPr marL="12700" marR="5080">
              <a:lnSpc>
                <a:spcPct val="125000"/>
              </a:lnSpc>
              <a:spcBef>
                <a:spcPts val="300"/>
              </a:spcBef>
            </a:pP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Participants</a:t>
            </a:r>
            <a:r>
              <a:rPr sz="1200" spc="-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demonstrated</a:t>
            </a:r>
            <a:r>
              <a:rPr sz="1200" spc="-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significant</a:t>
            </a:r>
            <a:r>
              <a:rPr sz="1200" spc="-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increases</a:t>
            </a:r>
            <a:r>
              <a:rPr sz="1200" spc="-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in</a:t>
            </a:r>
            <a:r>
              <a:rPr sz="1200" spc="-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environmental consciousness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following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eco-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tourism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experiences</a:t>
            </a:r>
            <a:endParaRPr sz="1200">
              <a:latin typeface="Lato"/>
              <a:cs typeface="La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7484" y="3413759"/>
            <a:ext cx="4323715" cy="7874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Behavior</a:t>
            </a:r>
            <a:r>
              <a:rPr sz="1200" b="1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Change</a:t>
            </a:r>
            <a:r>
              <a:rPr sz="1200" b="1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Catalyst</a:t>
            </a:r>
            <a:endParaRPr sz="1200">
              <a:latin typeface="Lato"/>
              <a:cs typeface="Lato"/>
            </a:endParaRPr>
          </a:p>
          <a:p>
            <a:pPr marL="12700" marR="5080">
              <a:lnSpc>
                <a:spcPct val="125000"/>
              </a:lnSpc>
              <a:spcBef>
                <a:spcPts val="300"/>
              </a:spcBef>
            </a:pP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Increased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willingness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to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adopt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sustainable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practices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like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reducing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plastic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use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and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conserving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resources</a:t>
            </a:r>
            <a:endParaRPr sz="1200">
              <a:latin typeface="Lato"/>
              <a:cs typeface="La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67484" y="4594859"/>
            <a:ext cx="3949065" cy="7874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Immersive</a:t>
            </a:r>
            <a:r>
              <a:rPr sz="1200" b="1" spc="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Experience</a:t>
            </a:r>
            <a:r>
              <a:rPr sz="1200" b="1" spc="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Impact</a:t>
            </a:r>
            <a:endParaRPr sz="1200">
              <a:latin typeface="Lato"/>
              <a:cs typeface="Lato"/>
            </a:endParaRPr>
          </a:p>
          <a:p>
            <a:pPr marL="12700" marR="5080">
              <a:lnSpc>
                <a:spcPct val="125000"/>
              </a:lnSpc>
              <a:spcBef>
                <a:spcPts val="300"/>
              </a:spcBef>
            </a:pP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Direct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interaction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with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nature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and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educational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components proved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most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effective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at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fostering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sustainable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behaviors</a:t>
            </a:r>
            <a:endParaRPr sz="1200">
              <a:latin typeface="Lato"/>
              <a:cs typeface="La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67484" y="5775959"/>
            <a:ext cx="3816985" cy="7874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Program</a:t>
            </a:r>
            <a:r>
              <a:rPr sz="1200" b="1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Design</a:t>
            </a:r>
            <a:r>
              <a:rPr sz="1200" b="1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Significance</a:t>
            </a:r>
            <a:endParaRPr sz="1200">
              <a:latin typeface="Lato"/>
              <a:cs typeface="Lato"/>
            </a:endParaRPr>
          </a:p>
          <a:p>
            <a:pPr marL="12700" marR="5080">
              <a:lnSpc>
                <a:spcPct val="125000"/>
              </a:lnSpc>
              <a:spcBef>
                <a:spcPts val="300"/>
              </a:spcBef>
            </a:pP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Design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eco-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tourism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programs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critically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influences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their effectiveness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in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promoting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environmental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stewardship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48399" y="2324099"/>
            <a:ext cx="4724400" cy="1028700"/>
            <a:chOff x="6248399" y="2324099"/>
            <a:chExt cx="4724400" cy="1028700"/>
          </a:xfrm>
        </p:grpSpPr>
        <p:sp>
          <p:nvSpPr>
            <p:cNvPr id="21" name="object 21"/>
            <p:cNvSpPr/>
            <p:nvPr/>
          </p:nvSpPr>
          <p:spPr>
            <a:xfrm>
              <a:off x="6267449" y="2324099"/>
              <a:ext cx="4705350" cy="1028700"/>
            </a:xfrm>
            <a:custGeom>
              <a:avLst/>
              <a:gdLst/>
              <a:ahLst/>
              <a:cxnLst/>
              <a:rect l="l" t="t" r="r" b="b"/>
              <a:pathLst>
                <a:path w="4705350" h="1028700">
                  <a:moveTo>
                    <a:pt x="4651951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4651951" y="0"/>
                  </a:lnTo>
                  <a:lnTo>
                    <a:pt x="4655667" y="365"/>
                  </a:lnTo>
                  <a:lnTo>
                    <a:pt x="4691263" y="19391"/>
                  </a:lnTo>
                  <a:lnTo>
                    <a:pt x="4705348" y="53397"/>
                  </a:lnTo>
                  <a:lnTo>
                    <a:pt x="4705348" y="975302"/>
                  </a:lnTo>
                  <a:lnTo>
                    <a:pt x="4685955" y="1014614"/>
                  </a:lnTo>
                  <a:lnTo>
                    <a:pt x="4651951" y="10286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48399" y="23240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248399" y="3505199"/>
            <a:ext cx="4724400" cy="1028700"/>
            <a:chOff x="6248399" y="3505199"/>
            <a:chExt cx="4724400" cy="1028700"/>
          </a:xfrm>
        </p:grpSpPr>
        <p:sp>
          <p:nvSpPr>
            <p:cNvPr id="24" name="object 24"/>
            <p:cNvSpPr/>
            <p:nvPr/>
          </p:nvSpPr>
          <p:spPr>
            <a:xfrm>
              <a:off x="6267449" y="3505199"/>
              <a:ext cx="4705350" cy="1028700"/>
            </a:xfrm>
            <a:custGeom>
              <a:avLst/>
              <a:gdLst/>
              <a:ahLst/>
              <a:cxnLst/>
              <a:rect l="l" t="t" r="r" b="b"/>
              <a:pathLst>
                <a:path w="4705350" h="1028700">
                  <a:moveTo>
                    <a:pt x="4651951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4651951" y="0"/>
                  </a:lnTo>
                  <a:lnTo>
                    <a:pt x="4655667" y="365"/>
                  </a:lnTo>
                  <a:lnTo>
                    <a:pt x="4691263" y="19391"/>
                  </a:lnTo>
                  <a:lnTo>
                    <a:pt x="4705348" y="53397"/>
                  </a:lnTo>
                  <a:lnTo>
                    <a:pt x="4705348" y="975302"/>
                  </a:lnTo>
                  <a:lnTo>
                    <a:pt x="4685955" y="1014614"/>
                  </a:lnTo>
                  <a:lnTo>
                    <a:pt x="4651951" y="10286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48399" y="35051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248399" y="4686299"/>
            <a:ext cx="4724400" cy="1028700"/>
            <a:chOff x="6248399" y="4686299"/>
            <a:chExt cx="4724400" cy="1028700"/>
          </a:xfrm>
        </p:grpSpPr>
        <p:sp>
          <p:nvSpPr>
            <p:cNvPr id="27" name="object 27"/>
            <p:cNvSpPr/>
            <p:nvPr/>
          </p:nvSpPr>
          <p:spPr>
            <a:xfrm>
              <a:off x="6267449" y="4686299"/>
              <a:ext cx="4705350" cy="1028700"/>
            </a:xfrm>
            <a:custGeom>
              <a:avLst/>
              <a:gdLst/>
              <a:ahLst/>
              <a:cxnLst/>
              <a:rect l="l" t="t" r="r" b="b"/>
              <a:pathLst>
                <a:path w="4705350" h="1028700">
                  <a:moveTo>
                    <a:pt x="4651951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4651951" y="0"/>
                  </a:lnTo>
                  <a:lnTo>
                    <a:pt x="4655667" y="365"/>
                  </a:lnTo>
                  <a:lnTo>
                    <a:pt x="4691263" y="19391"/>
                  </a:lnTo>
                  <a:lnTo>
                    <a:pt x="4705348" y="53397"/>
                  </a:lnTo>
                  <a:lnTo>
                    <a:pt x="4705348" y="975302"/>
                  </a:lnTo>
                  <a:lnTo>
                    <a:pt x="4685955" y="1014614"/>
                  </a:lnTo>
                  <a:lnTo>
                    <a:pt x="4651951" y="10286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48399" y="46862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248399" y="5867399"/>
            <a:ext cx="4724400" cy="1028700"/>
            <a:chOff x="6248399" y="5867399"/>
            <a:chExt cx="4724400" cy="1028700"/>
          </a:xfrm>
        </p:grpSpPr>
        <p:sp>
          <p:nvSpPr>
            <p:cNvPr id="30" name="object 30"/>
            <p:cNvSpPr/>
            <p:nvPr/>
          </p:nvSpPr>
          <p:spPr>
            <a:xfrm>
              <a:off x="6267449" y="5867399"/>
              <a:ext cx="4705350" cy="1028700"/>
            </a:xfrm>
            <a:custGeom>
              <a:avLst/>
              <a:gdLst/>
              <a:ahLst/>
              <a:cxnLst/>
              <a:rect l="l" t="t" r="r" b="b"/>
              <a:pathLst>
                <a:path w="4705350" h="1028700">
                  <a:moveTo>
                    <a:pt x="4651951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4651951" y="0"/>
                  </a:lnTo>
                  <a:lnTo>
                    <a:pt x="4691263" y="19391"/>
                  </a:lnTo>
                  <a:lnTo>
                    <a:pt x="4705348" y="53397"/>
                  </a:lnTo>
                  <a:lnTo>
                    <a:pt x="4705348" y="975302"/>
                  </a:lnTo>
                  <a:lnTo>
                    <a:pt x="4685955" y="1014614"/>
                  </a:lnTo>
                  <a:lnTo>
                    <a:pt x="4651951" y="10286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48399" y="58673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399" y="1866899"/>
            <a:ext cx="200025" cy="228600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549399" y="882650"/>
            <a:ext cx="8952865" cy="124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4410" marR="5080" indent="-842010">
              <a:lnSpc>
                <a:spcPct val="116700"/>
              </a:lnSpc>
              <a:spcBef>
                <a:spcPts val="100"/>
              </a:spcBef>
            </a:pPr>
            <a:r>
              <a:rPr sz="1500" dirty="0">
                <a:solidFill>
                  <a:srgbClr val="374050"/>
                </a:solidFill>
                <a:latin typeface="Lato"/>
                <a:cs typeface="Lato"/>
              </a:rPr>
              <a:t>This</a:t>
            </a:r>
            <a:r>
              <a:rPr sz="1500" spc="-6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374050"/>
                </a:solidFill>
                <a:latin typeface="Lato"/>
                <a:cs typeface="Lato"/>
              </a:rPr>
              <a:t>research</a:t>
            </a:r>
            <a:r>
              <a:rPr sz="1500" spc="-6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ato"/>
                <a:cs typeface="Lato"/>
              </a:rPr>
              <a:t>explores</a:t>
            </a:r>
            <a:r>
              <a:rPr sz="1500" spc="-6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374050"/>
                </a:solidFill>
                <a:latin typeface="Lato"/>
                <a:cs typeface="Lato"/>
              </a:rPr>
              <a:t>the</a:t>
            </a:r>
            <a:r>
              <a:rPr sz="1500" spc="-6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374050"/>
                </a:solidFill>
                <a:latin typeface="Lato"/>
                <a:cs typeface="Lato"/>
              </a:rPr>
              <a:t>dual</a:t>
            </a:r>
            <a:r>
              <a:rPr sz="1500" spc="-6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ato"/>
                <a:cs typeface="Lato"/>
              </a:rPr>
              <a:t>aspects</a:t>
            </a:r>
            <a:r>
              <a:rPr sz="1500" spc="-6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500" spc="-25" dirty="0">
                <a:solidFill>
                  <a:srgbClr val="374050"/>
                </a:solidFill>
                <a:latin typeface="Lato"/>
                <a:cs typeface="Lato"/>
              </a:rPr>
              <a:t>of</a:t>
            </a:r>
            <a:r>
              <a:rPr sz="1500" spc="-6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500" spc="-30" dirty="0">
                <a:solidFill>
                  <a:srgbClr val="374050"/>
                </a:solidFill>
                <a:latin typeface="Lato"/>
                <a:cs typeface="Lato"/>
              </a:rPr>
              <a:t>eco-</a:t>
            </a:r>
            <a:r>
              <a:rPr sz="1500" dirty="0">
                <a:solidFill>
                  <a:srgbClr val="374050"/>
                </a:solidFill>
                <a:latin typeface="Lato"/>
                <a:cs typeface="Lato"/>
              </a:rPr>
              <a:t>tourism's</a:t>
            </a:r>
            <a:r>
              <a:rPr sz="1500" spc="-6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374050"/>
                </a:solidFill>
                <a:latin typeface="Lato"/>
                <a:cs typeface="Lato"/>
              </a:rPr>
              <a:t>impact</a:t>
            </a:r>
            <a:r>
              <a:rPr sz="1500" spc="-6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500" spc="-20" dirty="0">
                <a:solidFill>
                  <a:srgbClr val="374050"/>
                </a:solidFill>
                <a:latin typeface="Lato"/>
                <a:cs typeface="Lato"/>
              </a:rPr>
              <a:t>on</a:t>
            </a:r>
            <a:r>
              <a:rPr sz="1500" spc="-6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374050"/>
                </a:solidFill>
                <a:latin typeface="Lato"/>
                <a:cs typeface="Lato"/>
              </a:rPr>
              <a:t>environmental</a:t>
            </a:r>
            <a:r>
              <a:rPr sz="1500" spc="-6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ato"/>
                <a:cs typeface="Lato"/>
              </a:rPr>
              <a:t>awareness</a:t>
            </a:r>
            <a:r>
              <a:rPr sz="1500" spc="-6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374050"/>
                </a:solidFill>
                <a:latin typeface="Lato"/>
                <a:cs typeface="Lato"/>
              </a:rPr>
              <a:t>and</a:t>
            </a:r>
            <a:r>
              <a:rPr sz="1500" spc="-6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ato"/>
                <a:cs typeface="Lato"/>
              </a:rPr>
              <a:t>CTGAN's </a:t>
            </a:r>
            <a:r>
              <a:rPr sz="1500" dirty="0">
                <a:solidFill>
                  <a:srgbClr val="374050"/>
                </a:solidFill>
                <a:latin typeface="Lato"/>
                <a:cs typeface="Lato"/>
              </a:rPr>
              <a:t>capabilities</a:t>
            </a:r>
            <a:r>
              <a:rPr sz="15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374050"/>
                </a:solidFill>
                <a:latin typeface="Lato"/>
                <a:cs typeface="Lato"/>
              </a:rPr>
              <a:t>in</a:t>
            </a:r>
            <a:r>
              <a:rPr sz="15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374050"/>
                </a:solidFill>
                <a:latin typeface="Lato"/>
                <a:cs typeface="Lato"/>
              </a:rPr>
              <a:t>synthetic</a:t>
            </a:r>
            <a:r>
              <a:rPr sz="15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374050"/>
                </a:solidFill>
                <a:latin typeface="Lato"/>
                <a:cs typeface="Lato"/>
              </a:rPr>
              <a:t>data</a:t>
            </a:r>
            <a:r>
              <a:rPr sz="15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ato"/>
                <a:cs typeface="Lato"/>
              </a:rPr>
              <a:t>generation,</a:t>
            </a:r>
            <a:r>
              <a:rPr sz="15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374050"/>
                </a:solidFill>
                <a:latin typeface="Lato"/>
                <a:cs typeface="Lato"/>
              </a:rPr>
              <a:t>revealing</a:t>
            </a:r>
            <a:r>
              <a:rPr sz="15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ato"/>
                <a:cs typeface="Lato"/>
              </a:rPr>
              <a:t>significant</a:t>
            </a:r>
            <a:r>
              <a:rPr sz="15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374050"/>
                </a:solidFill>
                <a:latin typeface="Lato"/>
                <a:cs typeface="Lato"/>
              </a:rPr>
              <a:t>insights</a:t>
            </a:r>
            <a:r>
              <a:rPr sz="15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374050"/>
                </a:solidFill>
                <a:latin typeface="Lato"/>
                <a:cs typeface="Lato"/>
              </a:rPr>
              <a:t>in</a:t>
            </a:r>
            <a:r>
              <a:rPr sz="15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ato"/>
                <a:cs typeface="Lato"/>
              </a:rPr>
              <a:t>both</a:t>
            </a:r>
            <a:r>
              <a:rPr sz="15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ato"/>
                <a:cs typeface="Lato"/>
              </a:rPr>
              <a:t>domains.</a:t>
            </a:r>
            <a:endParaRPr sz="15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420"/>
              </a:spcBef>
            </a:pPr>
            <a:endParaRPr sz="15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012690" algn="l"/>
              </a:tabLst>
            </a:pPr>
            <a:r>
              <a:rPr sz="1800" b="1" spc="-25" dirty="0">
                <a:solidFill>
                  <a:srgbClr val="26AE60"/>
                </a:solidFill>
                <a:latin typeface="Lato"/>
                <a:cs typeface="Lato"/>
              </a:rPr>
              <a:t>Eco-</a:t>
            </a:r>
            <a:r>
              <a:rPr sz="1800" b="1" dirty="0">
                <a:solidFill>
                  <a:srgbClr val="26AE60"/>
                </a:solidFill>
                <a:latin typeface="Lato"/>
                <a:cs typeface="Lato"/>
              </a:rPr>
              <a:t>tourism</a:t>
            </a:r>
            <a:r>
              <a:rPr sz="1800" b="1" spc="15" dirty="0">
                <a:solidFill>
                  <a:srgbClr val="26AE60"/>
                </a:solidFill>
                <a:latin typeface="Lato"/>
                <a:cs typeface="Lato"/>
              </a:rPr>
              <a:t> </a:t>
            </a:r>
            <a:r>
              <a:rPr sz="1800" b="1" spc="-10" dirty="0">
                <a:solidFill>
                  <a:srgbClr val="26AE60"/>
                </a:solidFill>
                <a:latin typeface="Lato"/>
                <a:cs typeface="Lato"/>
              </a:rPr>
              <a:t>Findings</a:t>
            </a:r>
            <a:r>
              <a:rPr sz="1800" b="1" dirty="0">
                <a:solidFill>
                  <a:srgbClr val="26AE60"/>
                </a:solidFill>
                <a:latin typeface="Lato"/>
                <a:cs typeface="Lato"/>
              </a:rPr>
              <a:t>	</a:t>
            </a:r>
            <a:r>
              <a:rPr sz="1800" b="1" spc="-20" dirty="0">
                <a:solidFill>
                  <a:srgbClr val="3398DA"/>
                </a:solidFill>
                <a:latin typeface="Lato"/>
                <a:cs typeface="Lato"/>
              </a:rPr>
              <a:t>CTGAN</a:t>
            </a:r>
            <a:r>
              <a:rPr sz="1800" b="1" spc="-55" dirty="0">
                <a:solidFill>
                  <a:srgbClr val="3398DA"/>
                </a:solidFill>
                <a:latin typeface="Lato"/>
                <a:cs typeface="Lato"/>
              </a:rPr>
              <a:t> </a:t>
            </a:r>
            <a:r>
              <a:rPr sz="1800" b="1" dirty="0">
                <a:solidFill>
                  <a:srgbClr val="3398DA"/>
                </a:solidFill>
                <a:latin typeface="Lato"/>
                <a:cs typeface="Lato"/>
              </a:rPr>
              <a:t>Research</a:t>
            </a:r>
            <a:r>
              <a:rPr sz="1800" b="1" spc="-50" dirty="0">
                <a:solidFill>
                  <a:srgbClr val="3398DA"/>
                </a:solidFill>
                <a:latin typeface="Lato"/>
                <a:cs typeface="Lato"/>
              </a:rPr>
              <a:t> </a:t>
            </a:r>
            <a:r>
              <a:rPr sz="1800" b="1" spc="-10" dirty="0">
                <a:solidFill>
                  <a:srgbClr val="3398DA"/>
                </a:solidFill>
                <a:latin typeface="Lato"/>
                <a:cs typeface="Lato"/>
              </a:rPr>
              <a:t>Outcomes</a:t>
            </a:r>
            <a:endParaRPr sz="1800">
              <a:latin typeface="Lato"/>
              <a:cs typeface="La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26199" y="2399029"/>
            <a:ext cx="4312285" cy="7874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Technical</a:t>
            </a:r>
            <a:r>
              <a:rPr sz="1200" b="1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Achievement</a:t>
            </a:r>
            <a:endParaRPr sz="1200">
              <a:latin typeface="Lato"/>
              <a:cs typeface="Lato"/>
            </a:endParaRPr>
          </a:p>
          <a:p>
            <a:pPr marL="12700" marR="5080">
              <a:lnSpc>
                <a:spcPct val="125000"/>
              </a:lnSpc>
              <a:spcBef>
                <a:spcPts val="300"/>
              </a:spcBef>
            </a:pP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Successful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generation</a:t>
            </a: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 high-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fidelity</a:t>
            </a: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synthetic</a:t>
            </a: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dataset</a:t>
            </a: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mirroring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statistical</a:t>
            </a:r>
            <a:r>
              <a:rPr sz="1200" spc="-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distributions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 of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original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survey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responses</a:t>
            </a:r>
            <a:endParaRPr sz="1200">
              <a:latin typeface="Lato"/>
              <a:cs typeface="La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26199" y="3580129"/>
            <a:ext cx="4001770" cy="7874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Relationship</a:t>
            </a:r>
            <a:r>
              <a:rPr sz="1200" b="1" spc="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Preservation</a:t>
            </a:r>
            <a:endParaRPr sz="1200">
              <a:latin typeface="Lato"/>
              <a:cs typeface="Lato"/>
            </a:endParaRPr>
          </a:p>
          <a:p>
            <a:pPr marL="12700" marR="5080">
              <a:lnSpc>
                <a:spcPct val="125000"/>
              </a:lnSpc>
              <a:spcBef>
                <a:spcPts val="300"/>
              </a:spcBef>
            </a:pP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CTGAN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preserved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complex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relationships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between</a:t>
            </a:r>
            <a:r>
              <a:rPr sz="1200" spc="-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variables, enabling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robust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data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analysis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without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privacy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concerns</a:t>
            </a:r>
            <a:endParaRPr sz="1200">
              <a:latin typeface="Lato"/>
              <a:cs typeface="La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26199" y="4761229"/>
            <a:ext cx="3909695" cy="7874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Research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 Applications</a:t>
            </a:r>
            <a:endParaRPr sz="1200">
              <a:latin typeface="Lato"/>
              <a:cs typeface="Lato"/>
            </a:endParaRPr>
          </a:p>
          <a:p>
            <a:pPr marL="12700" marR="5080">
              <a:lnSpc>
                <a:spcPct val="125000"/>
              </a:lnSpc>
              <a:spcBef>
                <a:spcPts val="300"/>
              </a:spcBef>
            </a:pP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Opens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possibilities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for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privacy-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preserving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data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sharing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and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predictive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modeling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without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extensive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data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collection</a:t>
            </a:r>
            <a:endParaRPr sz="1200">
              <a:latin typeface="Lato"/>
              <a:cs typeface="La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26199" y="5942329"/>
            <a:ext cx="4173220" cy="7874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Model</a:t>
            </a:r>
            <a:r>
              <a:rPr sz="1200" b="1" spc="-6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Limitations</a:t>
            </a:r>
            <a:endParaRPr sz="1200">
              <a:latin typeface="Lato"/>
              <a:cs typeface="Lato"/>
            </a:endParaRPr>
          </a:p>
          <a:p>
            <a:pPr marL="12700" marR="5080">
              <a:lnSpc>
                <a:spcPct val="125000"/>
              </a:lnSpc>
              <a:spcBef>
                <a:spcPts val="300"/>
              </a:spcBef>
            </a:pP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Challenges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with</a:t>
            </a:r>
            <a:r>
              <a:rPr sz="1200" spc="-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small/biased</a:t>
            </a:r>
            <a:r>
              <a:rPr sz="1200" spc="-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samples</a:t>
            </a:r>
            <a:r>
              <a:rPr sz="1200" spc="-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and</a:t>
            </a:r>
            <a:r>
              <a:rPr sz="1200" spc="-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overfitting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risks</a:t>
            </a:r>
            <a:r>
              <a:rPr sz="1200" spc="-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that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may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compromise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data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privacy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require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careful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implementation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8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Eco-</a:t>
            </a:r>
            <a:r>
              <a:rPr dirty="0"/>
              <a:t>tourism:</a:t>
            </a:r>
            <a:r>
              <a:rPr spc="5" dirty="0"/>
              <a:t> </a:t>
            </a:r>
            <a:r>
              <a:rPr dirty="0"/>
              <a:t>Environmental</a:t>
            </a:r>
            <a:r>
              <a:rPr spc="20" dirty="0"/>
              <a:t> </a:t>
            </a:r>
            <a:r>
              <a:rPr dirty="0"/>
              <a:t>Impact</a:t>
            </a:r>
            <a:r>
              <a:rPr spc="1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380999" y="1038224"/>
            <a:ext cx="28575" cy="2514600"/>
          </a:xfrm>
          <a:custGeom>
            <a:avLst/>
            <a:gdLst/>
            <a:ahLst/>
            <a:cxnLst/>
            <a:rect l="l" t="t" r="r" b="b"/>
            <a:pathLst>
              <a:path w="28575" h="2514600">
                <a:moveTo>
                  <a:pt x="28574" y="2514599"/>
                </a:moveTo>
                <a:lnTo>
                  <a:pt x="0" y="2514599"/>
                </a:lnTo>
                <a:lnTo>
                  <a:pt x="0" y="0"/>
                </a:lnTo>
                <a:lnTo>
                  <a:pt x="28574" y="0"/>
                </a:lnTo>
                <a:lnTo>
                  <a:pt x="28574" y="2514599"/>
                </a:lnTo>
                <a:close/>
              </a:path>
            </a:pathLst>
          </a:custGeom>
          <a:solidFill>
            <a:srgbClr val="26A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999" y="3781424"/>
            <a:ext cx="28575" cy="1981200"/>
          </a:xfrm>
          <a:custGeom>
            <a:avLst/>
            <a:gdLst/>
            <a:ahLst/>
            <a:cxnLst/>
            <a:rect l="l" t="t" r="r" b="b"/>
            <a:pathLst>
              <a:path w="28575" h="1981200">
                <a:moveTo>
                  <a:pt x="28574" y="1981199"/>
                </a:moveTo>
                <a:lnTo>
                  <a:pt x="0" y="1981199"/>
                </a:lnTo>
                <a:lnTo>
                  <a:pt x="0" y="0"/>
                </a:lnTo>
                <a:lnTo>
                  <a:pt x="28574" y="0"/>
                </a:lnTo>
                <a:lnTo>
                  <a:pt x="28574" y="1981199"/>
                </a:lnTo>
                <a:close/>
              </a:path>
            </a:pathLst>
          </a:custGeom>
          <a:solidFill>
            <a:srgbClr val="26A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9275" y="1044575"/>
            <a:ext cx="636206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6AE60"/>
                </a:solidFill>
                <a:latin typeface="Lato"/>
                <a:cs typeface="Lato"/>
              </a:rPr>
              <a:t>What</a:t>
            </a:r>
            <a:r>
              <a:rPr sz="1500" b="1" spc="-45" dirty="0">
                <a:solidFill>
                  <a:srgbClr val="26AE60"/>
                </a:solidFill>
                <a:latin typeface="Lato"/>
                <a:cs typeface="Lato"/>
              </a:rPr>
              <a:t> </a:t>
            </a:r>
            <a:r>
              <a:rPr sz="1500" b="1" dirty="0">
                <a:solidFill>
                  <a:srgbClr val="26AE60"/>
                </a:solidFill>
                <a:latin typeface="Lato"/>
                <a:cs typeface="Lato"/>
              </a:rPr>
              <a:t>is</a:t>
            </a:r>
            <a:r>
              <a:rPr sz="1500" b="1" spc="-45" dirty="0">
                <a:solidFill>
                  <a:srgbClr val="26AE60"/>
                </a:solidFill>
                <a:latin typeface="Lato"/>
                <a:cs typeface="Lato"/>
              </a:rPr>
              <a:t> </a:t>
            </a:r>
            <a:r>
              <a:rPr sz="1500" b="1" spc="-25" dirty="0">
                <a:solidFill>
                  <a:srgbClr val="26AE60"/>
                </a:solidFill>
                <a:latin typeface="Lato"/>
                <a:cs typeface="Lato"/>
              </a:rPr>
              <a:t>Eco-</a:t>
            </a:r>
            <a:r>
              <a:rPr sz="1500" b="1" spc="-10" dirty="0">
                <a:solidFill>
                  <a:srgbClr val="26AE60"/>
                </a:solidFill>
                <a:latin typeface="Lato"/>
                <a:cs typeface="Lato"/>
              </a:rPr>
              <a:t>tourism?</a:t>
            </a:r>
            <a:endParaRPr sz="1500">
              <a:latin typeface="Lato"/>
              <a:cs typeface="Lato"/>
            </a:endParaRPr>
          </a:p>
          <a:p>
            <a:pPr marL="12700" marR="5080">
              <a:lnSpc>
                <a:spcPct val="125000"/>
              </a:lnSpc>
              <a:spcBef>
                <a:spcPts val="840"/>
              </a:spcBef>
            </a:pPr>
            <a:r>
              <a:rPr sz="1200" spc="-15" dirty="0">
                <a:solidFill>
                  <a:srgbClr val="374050"/>
                </a:solidFill>
                <a:latin typeface="Lato"/>
                <a:cs typeface="Lato"/>
              </a:rPr>
              <a:t>Eco-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tourism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integrates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responsible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travel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to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natural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areas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that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conserves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the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environment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while sustaining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the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well-being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of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local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communities.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It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emphasizes: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1974" y="2028824"/>
            <a:ext cx="3219450" cy="685800"/>
            <a:chOff x="561974" y="2028824"/>
            <a:chExt cx="3219450" cy="685800"/>
          </a:xfrm>
        </p:grpSpPr>
        <p:sp>
          <p:nvSpPr>
            <p:cNvPr id="7" name="object 7"/>
            <p:cNvSpPr/>
            <p:nvPr/>
          </p:nvSpPr>
          <p:spPr>
            <a:xfrm>
              <a:off x="561974" y="2028824"/>
              <a:ext cx="3219450" cy="685800"/>
            </a:xfrm>
            <a:custGeom>
              <a:avLst/>
              <a:gdLst/>
              <a:ahLst/>
              <a:cxnLst/>
              <a:rect l="l" t="t" r="r" b="b"/>
              <a:pathLst>
                <a:path w="3219450" h="685800">
                  <a:moveTo>
                    <a:pt x="3166052" y="685799"/>
                  </a:moveTo>
                  <a:lnTo>
                    <a:pt x="53397" y="685799"/>
                  </a:lnTo>
                  <a:lnTo>
                    <a:pt x="49680" y="685433"/>
                  </a:lnTo>
                  <a:lnTo>
                    <a:pt x="14085" y="666407"/>
                  </a:lnTo>
                  <a:lnTo>
                    <a:pt x="0" y="632402"/>
                  </a:lnTo>
                  <a:lnTo>
                    <a:pt x="0" y="62864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3166052" y="0"/>
                  </a:lnTo>
                  <a:lnTo>
                    <a:pt x="3205363" y="19391"/>
                  </a:lnTo>
                  <a:lnTo>
                    <a:pt x="3219449" y="53397"/>
                  </a:lnTo>
                  <a:lnTo>
                    <a:pt x="3219449" y="632402"/>
                  </a:lnTo>
                  <a:lnTo>
                    <a:pt x="3200057" y="671714"/>
                  </a:lnTo>
                  <a:lnTo>
                    <a:pt x="3169768" y="685433"/>
                  </a:lnTo>
                  <a:lnTo>
                    <a:pt x="3166052" y="6857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4" y="2190184"/>
              <a:ext cx="152399" cy="13391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92175" y="2103754"/>
            <a:ext cx="2699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Conservation</a:t>
            </a:r>
            <a:r>
              <a:rPr sz="1200" b="1" spc="-2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natural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ecosystems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and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biodiversity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33824" y="2028824"/>
            <a:ext cx="3209925" cy="685800"/>
            <a:chOff x="3933824" y="2028824"/>
            <a:chExt cx="3209925" cy="685800"/>
          </a:xfrm>
        </p:grpSpPr>
        <p:sp>
          <p:nvSpPr>
            <p:cNvPr id="11" name="object 11"/>
            <p:cNvSpPr/>
            <p:nvPr/>
          </p:nvSpPr>
          <p:spPr>
            <a:xfrm>
              <a:off x="3933824" y="2028824"/>
              <a:ext cx="3209925" cy="685800"/>
            </a:xfrm>
            <a:custGeom>
              <a:avLst/>
              <a:gdLst/>
              <a:ahLst/>
              <a:cxnLst/>
              <a:rect l="l" t="t" r="r" b="b"/>
              <a:pathLst>
                <a:path w="3209925" h="685800">
                  <a:moveTo>
                    <a:pt x="3156527" y="685799"/>
                  </a:moveTo>
                  <a:lnTo>
                    <a:pt x="53397" y="685799"/>
                  </a:lnTo>
                  <a:lnTo>
                    <a:pt x="49680" y="685433"/>
                  </a:lnTo>
                  <a:lnTo>
                    <a:pt x="14085" y="666407"/>
                  </a:lnTo>
                  <a:lnTo>
                    <a:pt x="0" y="632402"/>
                  </a:lnTo>
                  <a:lnTo>
                    <a:pt x="0" y="628649"/>
                  </a:lnTo>
                  <a:lnTo>
                    <a:pt x="0" y="53397"/>
                  </a:lnTo>
                  <a:lnTo>
                    <a:pt x="19391" y="14085"/>
                  </a:lnTo>
                  <a:lnTo>
                    <a:pt x="53397" y="0"/>
                  </a:lnTo>
                  <a:lnTo>
                    <a:pt x="3156527" y="0"/>
                  </a:lnTo>
                  <a:lnTo>
                    <a:pt x="3195838" y="19391"/>
                  </a:lnTo>
                  <a:lnTo>
                    <a:pt x="3209924" y="53397"/>
                  </a:lnTo>
                  <a:lnTo>
                    <a:pt x="3209924" y="632402"/>
                  </a:lnTo>
                  <a:lnTo>
                    <a:pt x="3190532" y="671714"/>
                  </a:lnTo>
                  <a:lnTo>
                    <a:pt x="3160243" y="685433"/>
                  </a:lnTo>
                  <a:lnTo>
                    <a:pt x="3156527" y="6857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8124" y="2181224"/>
              <a:ext cx="152399" cy="15239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261048" y="2103754"/>
            <a:ext cx="2590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Education</a:t>
            </a:r>
            <a:r>
              <a:rPr sz="1200" b="1" spc="-2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about</a:t>
            </a:r>
            <a:r>
              <a:rPr sz="1200" spc="-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natural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environments and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cultural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contexts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1974" y="2867024"/>
            <a:ext cx="3219450" cy="685800"/>
            <a:chOff x="561974" y="2867024"/>
            <a:chExt cx="3219450" cy="685800"/>
          </a:xfrm>
        </p:grpSpPr>
        <p:sp>
          <p:nvSpPr>
            <p:cNvPr id="15" name="object 15"/>
            <p:cNvSpPr/>
            <p:nvPr/>
          </p:nvSpPr>
          <p:spPr>
            <a:xfrm>
              <a:off x="561974" y="2867024"/>
              <a:ext cx="3219450" cy="685800"/>
            </a:xfrm>
            <a:custGeom>
              <a:avLst/>
              <a:gdLst/>
              <a:ahLst/>
              <a:cxnLst/>
              <a:rect l="l" t="t" r="r" b="b"/>
              <a:pathLst>
                <a:path w="3219450" h="685800">
                  <a:moveTo>
                    <a:pt x="3166052" y="685799"/>
                  </a:moveTo>
                  <a:lnTo>
                    <a:pt x="53397" y="685799"/>
                  </a:lnTo>
                  <a:lnTo>
                    <a:pt x="49680" y="685433"/>
                  </a:lnTo>
                  <a:lnTo>
                    <a:pt x="14085" y="666407"/>
                  </a:lnTo>
                  <a:lnTo>
                    <a:pt x="0" y="632402"/>
                  </a:lnTo>
                  <a:lnTo>
                    <a:pt x="0" y="628649"/>
                  </a:lnTo>
                  <a:lnTo>
                    <a:pt x="0" y="53397"/>
                  </a:lnTo>
                  <a:lnTo>
                    <a:pt x="19392" y="14084"/>
                  </a:lnTo>
                  <a:lnTo>
                    <a:pt x="53397" y="0"/>
                  </a:lnTo>
                  <a:lnTo>
                    <a:pt x="3166052" y="0"/>
                  </a:lnTo>
                  <a:lnTo>
                    <a:pt x="3205363" y="19391"/>
                  </a:lnTo>
                  <a:lnTo>
                    <a:pt x="3219449" y="53397"/>
                  </a:lnTo>
                  <a:lnTo>
                    <a:pt x="3219449" y="632402"/>
                  </a:lnTo>
                  <a:lnTo>
                    <a:pt x="3200057" y="671714"/>
                  </a:lnTo>
                  <a:lnTo>
                    <a:pt x="3169768" y="685433"/>
                  </a:lnTo>
                  <a:lnTo>
                    <a:pt x="3166052" y="6857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274" y="3019424"/>
              <a:ext cx="190499" cy="15239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30275" y="2941954"/>
            <a:ext cx="26092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Local</a:t>
            </a:r>
            <a:r>
              <a:rPr sz="1200" b="1" spc="-4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Involvement</a:t>
            </a:r>
            <a:r>
              <a:rPr sz="1200" b="1" spc="-3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through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community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participation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and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benefits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33824" y="2867024"/>
            <a:ext cx="3209925" cy="685800"/>
            <a:chOff x="3933824" y="2867024"/>
            <a:chExt cx="3209925" cy="685800"/>
          </a:xfrm>
        </p:grpSpPr>
        <p:sp>
          <p:nvSpPr>
            <p:cNvPr id="19" name="object 19"/>
            <p:cNvSpPr/>
            <p:nvPr/>
          </p:nvSpPr>
          <p:spPr>
            <a:xfrm>
              <a:off x="3933824" y="2867024"/>
              <a:ext cx="3209925" cy="685800"/>
            </a:xfrm>
            <a:custGeom>
              <a:avLst/>
              <a:gdLst/>
              <a:ahLst/>
              <a:cxnLst/>
              <a:rect l="l" t="t" r="r" b="b"/>
              <a:pathLst>
                <a:path w="3209925" h="685800">
                  <a:moveTo>
                    <a:pt x="3156527" y="685799"/>
                  </a:moveTo>
                  <a:lnTo>
                    <a:pt x="53397" y="685799"/>
                  </a:lnTo>
                  <a:lnTo>
                    <a:pt x="49680" y="685433"/>
                  </a:lnTo>
                  <a:lnTo>
                    <a:pt x="14085" y="666407"/>
                  </a:lnTo>
                  <a:lnTo>
                    <a:pt x="0" y="632402"/>
                  </a:lnTo>
                  <a:lnTo>
                    <a:pt x="0" y="628649"/>
                  </a:lnTo>
                  <a:lnTo>
                    <a:pt x="0" y="53397"/>
                  </a:lnTo>
                  <a:lnTo>
                    <a:pt x="19391" y="14084"/>
                  </a:lnTo>
                  <a:lnTo>
                    <a:pt x="53397" y="0"/>
                  </a:lnTo>
                  <a:lnTo>
                    <a:pt x="3156527" y="0"/>
                  </a:lnTo>
                  <a:lnTo>
                    <a:pt x="3195838" y="19391"/>
                  </a:lnTo>
                  <a:lnTo>
                    <a:pt x="3209924" y="53397"/>
                  </a:lnTo>
                  <a:lnTo>
                    <a:pt x="3209924" y="632402"/>
                  </a:lnTo>
                  <a:lnTo>
                    <a:pt x="3190532" y="671714"/>
                  </a:lnTo>
                  <a:lnTo>
                    <a:pt x="3160243" y="685433"/>
                  </a:lnTo>
                  <a:lnTo>
                    <a:pt x="3156527" y="6857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8124" y="3021374"/>
              <a:ext cx="173027" cy="1504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280098" y="2941954"/>
            <a:ext cx="24117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Sustainable</a:t>
            </a:r>
            <a:r>
              <a:rPr sz="1200" b="1" spc="-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Practices</a:t>
            </a:r>
            <a:r>
              <a:rPr sz="1200" b="1" spc="-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that</a:t>
            </a: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minimize environmental</a:t>
            </a:r>
            <a:r>
              <a:rPr sz="1200" spc="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footprint</a:t>
            </a:r>
            <a:endParaRPr sz="1200">
              <a:latin typeface="Lato"/>
              <a:cs typeface="Lato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1975" y="4200525"/>
            <a:ext cx="152399" cy="15239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1975" y="4505325"/>
            <a:ext cx="152399" cy="15239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1975" y="5038724"/>
            <a:ext cx="152399" cy="15239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1975" y="5572124"/>
            <a:ext cx="152399" cy="15239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549275" y="3787775"/>
            <a:ext cx="6436995" cy="196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6AE60"/>
                </a:solidFill>
                <a:latin typeface="Lato"/>
                <a:cs typeface="Lato"/>
              </a:rPr>
              <a:t>Environmental</a:t>
            </a:r>
            <a:r>
              <a:rPr sz="1500" b="1" spc="-20" dirty="0">
                <a:solidFill>
                  <a:srgbClr val="26AE60"/>
                </a:solidFill>
                <a:latin typeface="Lato"/>
                <a:cs typeface="Lato"/>
              </a:rPr>
              <a:t> </a:t>
            </a:r>
            <a:r>
              <a:rPr sz="1500" b="1" dirty="0">
                <a:solidFill>
                  <a:srgbClr val="26AE60"/>
                </a:solidFill>
                <a:latin typeface="Lato"/>
                <a:cs typeface="Lato"/>
              </a:rPr>
              <a:t>Impact</a:t>
            </a:r>
            <a:r>
              <a:rPr sz="1500" b="1" spc="-15" dirty="0">
                <a:solidFill>
                  <a:srgbClr val="26AE60"/>
                </a:solidFill>
                <a:latin typeface="Lato"/>
                <a:cs typeface="Lato"/>
              </a:rPr>
              <a:t> </a:t>
            </a:r>
            <a:r>
              <a:rPr sz="1500" b="1" spc="-10" dirty="0">
                <a:solidFill>
                  <a:srgbClr val="26AE60"/>
                </a:solidFill>
                <a:latin typeface="Lato"/>
                <a:cs typeface="Lato"/>
              </a:rPr>
              <a:t>Findings</a:t>
            </a:r>
            <a:endParaRPr sz="1500">
              <a:latin typeface="Lato"/>
              <a:cs typeface="Lato"/>
            </a:endParaRPr>
          </a:p>
          <a:p>
            <a:pPr marL="240665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Strong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correlation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between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eco-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tourism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experiences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and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increased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environmental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awareness</a:t>
            </a:r>
            <a:endParaRPr sz="1200">
              <a:latin typeface="Lato"/>
              <a:cs typeface="Lato"/>
            </a:endParaRPr>
          </a:p>
          <a:p>
            <a:pPr marL="240665" marR="12700">
              <a:lnSpc>
                <a:spcPct val="125000"/>
              </a:lnSpc>
              <a:spcBef>
                <a:spcPts val="600"/>
              </a:spcBef>
            </a:pP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Participants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reported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greater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willingness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to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adopt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resource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conservation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behaviors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after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eco-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tourism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experiences</a:t>
            </a:r>
            <a:endParaRPr sz="1200">
              <a:latin typeface="Lato"/>
              <a:cs typeface="Lato"/>
            </a:endParaRPr>
          </a:p>
          <a:p>
            <a:pPr marL="240665" marR="172085">
              <a:lnSpc>
                <a:spcPct val="125000"/>
              </a:lnSpc>
              <a:spcBef>
                <a:spcPts val="600"/>
              </a:spcBef>
            </a:pP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Educational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components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within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eco-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tourism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programs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significantly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enhance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environmental stewardship</a:t>
            </a:r>
            <a:endParaRPr sz="1200">
              <a:latin typeface="Lato"/>
              <a:cs typeface="Lato"/>
            </a:endParaRPr>
          </a:p>
          <a:p>
            <a:pPr marL="240665">
              <a:lnSpc>
                <a:spcPct val="100000"/>
              </a:lnSpc>
              <a:spcBef>
                <a:spcPts val="960"/>
              </a:spcBef>
            </a:pP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Local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community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involvement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strengthens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sustainable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outcomes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and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cultural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preservation</a:t>
            </a:r>
            <a:endParaRPr sz="1200">
              <a:latin typeface="Lato"/>
              <a:cs typeface="La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372349" y="1038225"/>
            <a:ext cx="4438650" cy="2209800"/>
          </a:xfrm>
          <a:custGeom>
            <a:avLst/>
            <a:gdLst/>
            <a:ahLst/>
            <a:cxnLst/>
            <a:rect l="l" t="t" r="r" b="b"/>
            <a:pathLst>
              <a:path w="4438650" h="2209800">
                <a:moveTo>
                  <a:pt x="4367453" y="2209799"/>
                </a:moveTo>
                <a:lnTo>
                  <a:pt x="71196" y="2209799"/>
                </a:lnTo>
                <a:lnTo>
                  <a:pt x="66241" y="2209311"/>
                </a:lnTo>
                <a:lnTo>
                  <a:pt x="29705" y="2194177"/>
                </a:lnTo>
                <a:lnTo>
                  <a:pt x="3885" y="2158137"/>
                </a:lnTo>
                <a:lnTo>
                  <a:pt x="0" y="2138603"/>
                </a:lnTo>
                <a:lnTo>
                  <a:pt x="0" y="21335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4367453" y="0"/>
                </a:lnTo>
                <a:lnTo>
                  <a:pt x="4408945" y="15621"/>
                </a:lnTo>
                <a:lnTo>
                  <a:pt x="4434764" y="51661"/>
                </a:lnTo>
                <a:lnTo>
                  <a:pt x="4438650" y="71196"/>
                </a:lnTo>
                <a:lnTo>
                  <a:pt x="4438650" y="2138603"/>
                </a:lnTo>
                <a:lnTo>
                  <a:pt x="4423027" y="2180094"/>
                </a:lnTo>
                <a:lnTo>
                  <a:pt x="4386988" y="2205913"/>
                </a:lnTo>
                <a:lnTo>
                  <a:pt x="4372408" y="2209311"/>
                </a:lnTo>
                <a:lnTo>
                  <a:pt x="4367453" y="22097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553870" y="1235075"/>
            <a:ext cx="1602105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74050"/>
                </a:solidFill>
                <a:latin typeface="Lato"/>
                <a:cs typeface="Lato"/>
              </a:rPr>
              <a:t>Environmental</a:t>
            </a:r>
            <a:r>
              <a:rPr sz="1200" b="1" spc="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74050"/>
                </a:solidFill>
                <a:latin typeface="Lato"/>
                <a:cs typeface="Lato"/>
              </a:rPr>
              <a:t>Balance</a:t>
            </a:r>
            <a:endParaRPr sz="12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spc="-10" dirty="0">
                <a:solidFill>
                  <a:srgbClr val="EF4444"/>
                </a:solidFill>
                <a:latin typeface="Lato"/>
                <a:cs typeface="Lato"/>
              </a:rPr>
              <a:t>Mass</a:t>
            </a:r>
            <a:r>
              <a:rPr sz="1200" spc="-40" dirty="0">
                <a:solidFill>
                  <a:srgbClr val="EF4444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EF4444"/>
                </a:solidFill>
                <a:latin typeface="Lato"/>
                <a:cs typeface="Lato"/>
              </a:rPr>
              <a:t>Tourism</a:t>
            </a:r>
            <a:r>
              <a:rPr sz="1200" spc="-40" dirty="0">
                <a:solidFill>
                  <a:srgbClr val="EF4444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EF4444"/>
                </a:solidFill>
                <a:latin typeface="Lato"/>
                <a:cs typeface="Lato"/>
              </a:rPr>
              <a:t>Impact</a:t>
            </a:r>
            <a:endParaRPr sz="1200">
              <a:latin typeface="Lato"/>
              <a:cs typeface="La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33980" y="1577975"/>
            <a:ext cx="1299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049569"/>
                </a:solidFill>
                <a:latin typeface="Lato"/>
                <a:cs typeface="Lato"/>
              </a:rPr>
              <a:t>Eco-</a:t>
            </a:r>
            <a:r>
              <a:rPr sz="1200" dirty="0">
                <a:solidFill>
                  <a:srgbClr val="049569"/>
                </a:solidFill>
                <a:latin typeface="Lato"/>
                <a:cs typeface="Lato"/>
              </a:rPr>
              <a:t>tourism</a:t>
            </a:r>
            <a:r>
              <a:rPr sz="1200" spc="-40" dirty="0">
                <a:solidFill>
                  <a:srgbClr val="049569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049569"/>
                </a:solidFill>
                <a:latin typeface="Lato"/>
                <a:cs typeface="Lato"/>
              </a:rPr>
              <a:t>Model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562849" y="1838325"/>
            <a:ext cx="4057650" cy="1190625"/>
            <a:chOff x="7562849" y="1838325"/>
            <a:chExt cx="4057650" cy="1190625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62849" y="2514599"/>
              <a:ext cx="133349" cy="13334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62849" y="2705100"/>
              <a:ext cx="133349" cy="13334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62849" y="2895600"/>
              <a:ext cx="133349" cy="13334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29774" y="2514599"/>
              <a:ext cx="133349" cy="13334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29774" y="2705100"/>
              <a:ext cx="133349" cy="13334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29774" y="2895600"/>
              <a:ext cx="133349" cy="13334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562849" y="1914524"/>
              <a:ext cx="4057650" cy="381000"/>
            </a:xfrm>
            <a:custGeom>
              <a:avLst/>
              <a:gdLst/>
              <a:ahLst/>
              <a:cxnLst/>
              <a:rect l="l" t="t" r="r" b="b"/>
              <a:pathLst>
                <a:path w="4057650" h="381000">
                  <a:moveTo>
                    <a:pt x="3867149" y="380999"/>
                  </a:moveTo>
                  <a:lnTo>
                    <a:pt x="190499" y="380999"/>
                  </a:lnTo>
                  <a:lnTo>
                    <a:pt x="181140" y="380771"/>
                  </a:lnTo>
                  <a:lnTo>
                    <a:pt x="135199" y="372798"/>
                  </a:lnTo>
                  <a:lnTo>
                    <a:pt x="92571" y="353903"/>
                  </a:lnTo>
                  <a:lnTo>
                    <a:pt x="55795" y="325203"/>
                  </a:lnTo>
                  <a:lnTo>
                    <a:pt x="27094" y="288427"/>
                  </a:lnTo>
                  <a:lnTo>
                    <a:pt x="8199" y="245799"/>
                  </a:lnTo>
                  <a:lnTo>
                    <a:pt x="228" y="199858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4" y="92572"/>
                  </a:lnTo>
                  <a:lnTo>
                    <a:pt x="55795" y="55796"/>
                  </a:lnTo>
                  <a:lnTo>
                    <a:pt x="92570" y="27095"/>
                  </a:lnTo>
                  <a:lnTo>
                    <a:pt x="135198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3867149" y="0"/>
                  </a:lnTo>
                  <a:lnTo>
                    <a:pt x="3913448" y="5710"/>
                  </a:lnTo>
                  <a:lnTo>
                    <a:pt x="3956952" y="22491"/>
                  </a:lnTo>
                  <a:lnTo>
                    <a:pt x="3995073" y="49340"/>
                  </a:lnTo>
                  <a:lnTo>
                    <a:pt x="4025543" y="84663"/>
                  </a:lnTo>
                  <a:lnTo>
                    <a:pt x="4046518" y="126332"/>
                  </a:lnTo>
                  <a:lnTo>
                    <a:pt x="4056734" y="171827"/>
                  </a:lnTo>
                  <a:lnTo>
                    <a:pt x="4057649" y="190499"/>
                  </a:lnTo>
                  <a:lnTo>
                    <a:pt x="4057420" y="199858"/>
                  </a:lnTo>
                  <a:lnTo>
                    <a:pt x="4049448" y="245799"/>
                  </a:lnTo>
                  <a:lnTo>
                    <a:pt x="4030552" y="288427"/>
                  </a:lnTo>
                  <a:lnTo>
                    <a:pt x="4001853" y="325203"/>
                  </a:lnTo>
                  <a:lnTo>
                    <a:pt x="3965077" y="353903"/>
                  </a:lnTo>
                  <a:lnTo>
                    <a:pt x="3922449" y="372798"/>
                  </a:lnTo>
                  <a:lnTo>
                    <a:pt x="3876508" y="380771"/>
                  </a:lnTo>
                  <a:lnTo>
                    <a:pt x="3867149" y="3809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62849" y="1914524"/>
              <a:ext cx="2028825" cy="381000"/>
            </a:xfrm>
            <a:custGeom>
              <a:avLst/>
              <a:gdLst/>
              <a:ahLst/>
              <a:cxnLst/>
              <a:rect l="l" t="t" r="r" b="b"/>
              <a:pathLst>
                <a:path w="2028825" h="381000">
                  <a:moveTo>
                    <a:pt x="2028824" y="380999"/>
                  </a:moveTo>
                  <a:lnTo>
                    <a:pt x="190499" y="380999"/>
                  </a:lnTo>
                  <a:lnTo>
                    <a:pt x="181140" y="380771"/>
                  </a:lnTo>
                  <a:lnTo>
                    <a:pt x="135199" y="372798"/>
                  </a:lnTo>
                  <a:lnTo>
                    <a:pt x="92571" y="353903"/>
                  </a:lnTo>
                  <a:lnTo>
                    <a:pt x="55795" y="325203"/>
                  </a:lnTo>
                  <a:lnTo>
                    <a:pt x="27094" y="288427"/>
                  </a:lnTo>
                  <a:lnTo>
                    <a:pt x="8199" y="245799"/>
                  </a:lnTo>
                  <a:lnTo>
                    <a:pt x="228" y="199858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4" y="92572"/>
                  </a:lnTo>
                  <a:lnTo>
                    <a:pt x="55795" y="55796"/>
                  </a:lnTo>
                  <a:lnTo>
                    <a:pt x="92570" y="27095"/>
                  </a:lnTo>
                  <a:lnTo>
                    <a:pt x="135198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2028824" y="0"/>
                  </a:lnTo>
                  <a:lnTo>
                    <a:pt x="2028824" y="380999"/>
                  </a:lnTo>
                  <a:close/>
                </a:path>
              </a:pathLst>
            </a:custGeom>
            <a:solidFill>
              <a:srgbClr val="9CA2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334499" y="1847849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514350" h="514350">
                  <a:moveTo>
                    <a:pt x="265597" y="514349"/>
                  </a:moveTo>
                  <a:lnTo>
                    <a:pt x="248752" y="514349"/>
                  </a:lnTo>
                  <a:lnTo>
                    <a:pt x="240349" y="513937"/>
                  </a:lnTo>
                  <a:lnTo>
                    <a:pt x="198741" y="507765"/>
                  </a:lnTo>
                  <a:lnTo>
                    <a:pt x="150976" y="491550"/>
                  </a:lnTo>
                  <a:lnTo>
                    <a:pt x="107292" y="466328"/>
                  </a:lnTo>
                  <a:lnTo>
                    <a:pt x="69368" y="433069"/>
                  </a:lnTo>
                  <a:lnTo>
                    <a:pt x="38662" y="393050"/>
                  </a:lnTo>
                  <a:lnTo>
                    <a:pt x="16353" y="347809"/>
                  </a:lnTo>
                  <a:lnTo>
                    <a:pt x="3298" y="299086"/>
                  </a:lnTo>
                  <a:lnTo>
                    <a:pt x="0" y="265597"/>
                  </a:lnTo>
                  <a:lnTo>
                    <a:pt x="0" y="248752"/>
                  </a:lnTo>
                  <a:lnTo>
                    <a:pt x="6584" y="198741"/>
                  </a:lnTo>
                  <a:lnTo>
                    <a:pt x="22799" y="150976"/>
                  </a:lnTo>
                  <a:lnTo>
                    <a:pt x="48021" y="107292"/>
                  </a:lnTo>
                  <a:lnTo>
                    <a:pt x="81280" y="69368"/>
                  </a:lnTo>
                  <a:lnTo>
                    <a:pt x="121299" y="38662"/>
                  </a:lnTo>
                  <a:lnTo>
                    <a:pt x="166540" y="16353"/>
                  </a:lnTo>
                  <a:lnTo>
                    <a:pt x="215263" y="3298"/>
                  </a:lnTo>
                  <a:lnTo>
                    <a:pt x="248752" y="0"/>
                  </a:lnTo>
                  <a:lnTo>
                    <a:pt x="265597" y="0"/>
                  </a:lnTo>
                  <a:lnTo>
                    <a:pt x="315608" y="6584"/>
                  </a:lnTo>
                  <a:lnTo>
                    <a:pt x="363373" y="22799"/>
                  </a:lnTo>
                  <a:lnTo>
                    <a:pt x="407056" y="48021"/>
                  </a:lnTo>
                  <a:lnTo>
                    <a:pt x="444980" y="81280"/>
                  </a:lnTo>
                  <a:lnTo>
                    <a:pt x="475687" y="121299"/>
                  </a:lnTo>
                  <a:lnTo>
                    <a:pt x="497996" y="166540"/>
                  </a:lnTo>
                  <a:lnTo>
                    <a:pt x="511051" y="215263"/>
                  </a:lnTo>
                  <a:lnTo>
                    <a:pt x="514349" y="248752"/>
                  </a:lnTo>
                  <a:lnTo>
                    <a:pt x="514349" y="257174"/>
                  </a:lnTo>
                  <a:lnTo>
                    <a:pt x="514349" y="265597"/>
                  </a:lnTo>
                  <a:lnTo>
                    <a:pt x="507765" y="315608"/>
                  </a:lnTo>
                  <a:lnTo>
                    <a:pt x="491550" y="363373"/>
                  </a:lnTo>
                  <a:lnTo>
                    <a:pt x="466328" y="407056"/>
                  </a:lnTo>
                  <a:lnTo>
                    <a:pt x="433069" y="444980"/>
                  </a:lnTo>
                  <a:lnTo>
                    <a:pt x="393050" y="475687"/>
                  </a:lnTo>
                  <a:lnTo>
                    <a:pt x="347809" y="497996"/>
                  </a:lnTo>
                  <a:lnTo>
                    <a:pt x="299086" y="511051"/>
                  </a:lnTo>
                  <a:lnTo>
                    <a:pt x="274000" y="513937"/>
                  </a:lnTo>
                  <a:lnTo>
                    <a:pt x="265597" y="5143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334499" y="1847849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514350" h="514350">
                  <a:moveTo>
                    <a:pt x="514349" y="257174"/>
                  </a:moveTo>
                  <a:lnTo>
                    <a:pt x="514349" y="265597"/>
                  </a:lnTo>
                  <a:lnTo>
                    <a:pt x="513937" y="274000"/>
                  </a:lnTo>
                  <a:lnTo>
                    <a:pt x="513111" y="282382"/>
                  </a:lnTo>
                  <a:lnTo>
                    <a:pt x="512286" y="290764"/>
                  </a:lnTo>
                  <a:lnTo>
                    <a:pt x="511051" y="299086"/>
                  </a:lnTo>
                  <a:lnTo>
                    <a:pt x="509408" y="307347"/>
                  </a:lnTo>
                  <a:lnTo>
                    <a:pt x="507765" y="315608"/>
                  </a:lnTo>
                  <a:lnTo>
                    <a:pt x="505721" y="323768"/>
                  </a:lnTo>
                  <a:lnTo>
                    <a:pt x="503275" y="331828"/>
                  </a:lnTo>
                  <a:lnTo>
                    <a:pt x="500831" y="339889"/>
                  </a:lnTo>
                  <a:lnTo>
                    <a:pt x="497996" y="347809"/>
                  </a:lnTo>
                  <a:lnTo>
                    <a:pt x="494773" y="355591"/>
                  </a:lnTo>
                  <a:lnTo>
                    <a:pt x="491550" y="363373"/>
                  </a:lnTo>
                  <a:lnTo>
                    <a:pt x="471008" y="400053"/>
                  </a:lnTo>
                  <a:lnTo>
                    <a:pt x="466328" y="407056"/>
                  </a:lnTo>
                  <a:lnTo>
                    <a:pt x="461317" y="413814"/>
                  </a:lnTo>
                  <a:lnTo>
                    <a:pt x="455973" y="420325"/>
                  </a:lnTo>
                  <a:lnTo>
                    <a:pt x="450630" y="426835"/>
                  </a:lnTo>
                  <a:lnTo>
                    <a:pt x="444980" y="433069"/>
                  </a:lnTo>
                  <a:lnTo>
                    <a:pt x="439025" y="439025"/>
                  </a:lnTo>
                  <a:lnTo>
                    <a:pt x="433069" y="444980"/>
                  </a:lnTo>
                  <a:lnTo>
                    <a:pt x="400053" y="471008"/>
                  </a:lnTo>
                  <a:lnTo>
                    <a:pt x="393050" y="475687"/>
                  </a:lnTo>
                  <a:lnTo>
                    <a:pt x="355591" y="494773"/>
                  </a:lnTo>
                  <a:lnTo>
                    <a:pt x="347809" y="497996"/>
                  </a:lnTo>
                  <a:lnTo>
                    <a:pt x="307347" y="509408"/>
                  </a:lnTo>
                  <a:lnTo>
                    <a:pt x="299086" y="511051"/>
                  </a:lnTo>
                  <a:lnTo>
                    <a:pt x="290764" y="512286"/>
                  </a:lnTo>
                  <a:lnTo>
                    <a:pt x="282382" y="513111"/>
                  </a:lnTo>
                  <a:lnTo>
                    <a:pt x="274000" y="513937"/>
                  </a:lnTo>
                  <a:lnTo>
                    <a:pt x="265597" y="514349"/>
                  </a:lnTo>
                  <a:lnTo>
                    <a:pt x="257174" y="514349"/>
                  </a:lnTo>
                  <a:lnTo>
                    <a:pt x="248752" y="514349"/>
                  </a:lnTo>
                  <a:lnTo>
                    <a:pt x="240349" y="513937"/>
                  </a:lnTo>
                  <a:lnTo>
                    <a:pt x="231967" y="513111"/>
                  </a:lnTo>
                  <a:lnTo>
                    <a:pt x="223585" y="512286"/>
                  </a:lnTo>
                  <a:lnTo>
                    <a:pt x="215263" y="511051"/>
                  </a:lnTo>
                  <a:lnTo>
                    <a:pt x="207002" y="509408"/>
                  </a:lnTo>
                  <a:lnTo>
                    <a:pt x="198741" y="507765"/>
                  </a:lnTo>
                  <a:lnTo>
                    <a:pt x="190581" y="505721"/>
                  </a:lnTo>
                  <a:lnTo>
                    <a:pt x="182521" y="503275"/>
                  </a:lnTo>
                  <a:lnTo>
                    <a:pt x="174460" y="500831"/>
                  </a:lnTo>
                  <a:lnTo>
                    <a:pt x="166540" y="497996"/>
                  </a:lnTo>
                  <a:lnTo>
                    <a:pt x="158758" y="494773"/>
                  </a:lnTo>
                  <a:lnTo>
                    <a:pt x="150976" y="491550"/>
                  </a:lnTo>
                  <a:lnTo>
                    <a:pt x="114296" y="471008"/>
                  </a:lnTo>
                  <a:lnTo>
                    <a:pt x="107292" y="466328"/>
                  </a:lnTo>
                  <a:lnTo>
                    <a:pt x="100535" y="461317"/>
                  </a:lnTo>
                  <a:lnTo>
                    <a:pt x="94024" y="455973"/>
                  </a:lnTo>
                  <a:lnTo>
                    <a:pt x="87513" y="450630"/>
                  </a:lnTo>
                  <a:lnTo>
                    <a:pt x="81280" y="444980"/>
                  </a:lnTo>
                  <a:lnTo>
                    <a:pt x="75324" y="439025"/>
                  </a:lnTo>
                  <a:lnTo>
                    <a:pt x="69368" y="433069"/>
                  </a:lnTo>
                  <a:lnTo>
                    <a:pt x="43341" y="400053"/>
                  </a:lnTo>
                  <a:lnTo>
                    <a:pt x="38662" y="393050"/>
                  </a:lnTo>
                  <a:lnTo>
                    <a:pt x="34337" y="385834"/>
                  </a:lnTo>
                  <a:lnTo>
                    <a:pt x="30366" y="378406"/>
                  </a:lnTo>
                  <a:lnTo>
                    <a:pt x="26396" y="370978"/>
                  </a:lnTo>
                  <a:lnTo>
                    <a:pt x="22799" y="363373"/>
                  </a:lnTo>
                  <a:lnTo>
                    <a:pt x="19576" y="355591"/>
                  </a:lnTo>
                  <a:lnTo>
                    <a:pt x="16353" y="347809"/>
                  </a:lnTo>
                  <a:lnTo>
                    <a:pt x="4941" y="307347"/>
                  </a:lnTo>
                  <a:lnTo>
                    <a:pt x="0" y="265597"/>
                  </a:lnTo>
                  <a:lnTo>
                    <a:pt x="0" y="257174"/>
                  </a:lnTo>
                  <a:lnTo>
                    <a:pt x="0" y="248752"/>
                  </a:lnTo>
                  <a:lnTo>
                    <a:pt x="412" y="240349"/>
                  </a:lnTo>
                  <a:lnTo>
                    <a:pt x="1238" y="231967"/>
                  </a:lnTo>
                  <a:lnTo>
                    <a:pt x="2063" y="223585"/>
                  </a:lnTo>
                  <a:lnTo>
                    <a:pt x="11073" y="182521"/>
                  </a:lnTo>
                  <a:lnTo>
                    <a:pt x="26396" y="143371"/>
                  </a:lnTo>
                  <a:lnTo>
                    <a:pt x="48021" y="107292"/>
                  </a:lnTo>
                  <a:lnTo>
                    <a:pt x="75324" y="75324"/>
                  </a:lnTo>
                  <a:lnTo>
                    <a:pt x="94024" y="58376"/>
                  </a:lnTo>
                  <a:lnTo>
                    <a:pt x="100535" y="53032"/>
                  </a:lnTo>
                  <a:lnTo>
                    <a:pt x="135943" y="30366"/>
                  </a:lnTo>
                  <a:lnTo>
                    <a:pt x="143371" y="26396"/>
                  </a:lnTo>
                  <a:lnTo>
                    <a:pt x="182521" y="11073"/>
                  </a:lnTo>
                  <a:lnTo>
                    <a:pt x="223585" y="2063"/>
                  </a:lnTo>
                  <a:lnTo>
                    <a:pt x="231967" y="1238"/>
                  </a:lnTo>
                  <a:lnTo>
                    <a:pt x="240349" y="412"/>
                  </a:lnTo>
                  <a:lnTo>
                    <a:pt x="248752" y="0"/>
                  </a:lnTo>
                  <a:lnTo>
                    <a:pt x="257174" y="0"/>
                  </a:lnTo>
                  <a:lnTo>
                    <a:pt x="265597" y="0"/>
                  </a:lnTo>
                  <a:lnTo>
                    <a:pt x="307347" y="4941"/>
                  </a:lnTo>
                  <a:lnTo>
                    <a:pt x="331828" y="11073"/>
                  </a:lnTo>
                  <a:lnTo>
                    <a:pt x="339889" y="13518"/>
                  </a:lnTo>
                  <a:lnTo>
                    <a:pt x="347809" y="16353"/>
                  </a:lnTo>
                  <a:lnTo>
                    <a:pt x="355591" y="19576"/>
                  </a:lnTo>
                  <a:lnTo>
                    <a:pt x="363373" y="22799"/>
                  </a:lnTo>
                  <a:lnTo>
                    <a:pt x="400053" y="43341"/>
                  </a:lnTo>
                  <a:lnTo>
                    <a:pt x="407056" y="48021"/>
                  </a:lnTo>
                  <a:lnTo>
                    <a:pt x="413814" y="53032"/>
                  </a:lnTo>
                  <a:lnTo>
                    <a:pt x="420325" y="58376"/>
                  </a:lnTo>
                  <a:lnTo>
                    <a:pt x="426835" y="63719"/>
                  </a:lnTo>
                  <a:lnTo>
                    <a:pt x="433069" y="69368"/>
                  </a:lnTo>
                  <a:lnTo>
                    <a:pt x="439025" y="75324"/>
                  </a:lnTo>
                  <a:lnTo>
                    <a:pt x="444980" y="81280"/>
                  </a:lnTo>
                  <a:lnTo>
                    <a:pt x="471008" y="114296"/>
                  </a:lnTo>
                  <a:lnTo>
                    <a:pt x="475687" y="121299"/>
                  </a:lnTo>
                  <a:lnTo>
                    <a:pt x="494773" y="158758"/>
                  </a:lnTo>
                  <a:lnTo>
                    <a:pt x="497996" y="166540"/>
                  </a:lnTo>
                  <a:lnTo>
                    <a:pt x="509408" y="207002"/>
                  </a:lnTo>
                  <a:lnTo>
                    <a:pt x="511051" y="215263"/>
                  </a:lnTo>
                  <a:lnTo>
                    <a:pt x="512286" y="223585"/>
                  </a:lnTo>
                  <a:lnTo>
                    <a:pt x="513111" y="231967"/>
                  </a:lnTo>
                  <a:lnTo>
                    <a:pt x="513937" y="240349"/>
                  </a:lnTo>
                  <a:lnTo>
                    <a:pt x="514349" y="248752"/>
                  </a:lnTo>
                  <a:lnTo>
                    <a:pt x="514349" y="257174"/>
                  </a:lnTo>
                  <a:close/>
                </a:path>
              </a:pathLst>
            </a:custGeom>
            <a:ln w="19049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76741" y="2009774"/>
              <a:ext cx="238980" cy="19049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7751057" y="2452370"/>
            <a:ext cx="115316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EF4444"/>
                </a:solidFill>
                <a:latin typeface="Lato"/>
                <a:cs typeface="Lato"/>
              </a:rPr>
              <a:t>Resource</a:t>
            </a:r>
            <a:r>
              <a:rPr sz="1050" spc="-55" dirty="0">
                <a:solidFill>
                  <a:srgbClr val="EF4444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EF4444"/>
                </a:solidFill>
                <a:latin typeface="Lato"/>
                <a:cs typeface="Lato"/>
              </a:rPr>
              <a:t>depletion </a:t>
            </a:r>
            <a:r>
              <a:rPr sz="1050" dirty="0">
                <a:solidFill>
                  <a:srgbClr val="EF4444"/>
                </a:solidFill>
                <a:latin typeface="Lato"/>
                <a:cs typeface="Lato"/>
              </a:rPr>
              <a:t>Habitat</a:t>
            </a:r>
            <a:r>
              <a:rPr sz="1050" spc="-30" dirty="0">
                <a:solidFill>
                  <a:srgbClr val="EF4444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EF4444"/>
                </a:solidFill>
                <a:latin typeface="Lato"/>
                <a:cs typeface="Lato"/>
              </a:rPr>
              <a:t>disruption </a:t>
            </a:r>
            <a:r>
              <a:rPr sz="1050" dirty="0">
                <a:solidFill>
                  <a:srgbClr val="EF4444"/>
                </a:solidFill>
                <a:latin typeface="Lato"/>
                <a:cs typeface="Lato"/>
              </a:rPr>
              <a:t>Cultural </a:t>
            </a:r>
            <a:r>
              <a:rPr sz="1050" spc="-10" dirty="0">
                <a:solidFill>
                  <a:srgbClr val="EF4444"/>
                </a:solidFill>
                <a:latin typeface="Lato"/>
                <a:cs typeface="Lato"/>
              </a:rPr>
              <a:t>dilution</a:t>
            </a:r>
            <a:endParaRPr sz="1050">
              <a:latin typeface="Lato"/>
              <a:cs typeface="La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816047" y="2452370"/>
            <a:ext cx="128460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049569"/>
                </a:solidFill>
                <a:latin typeface="Lato"/>
                <a:cs typeface="Lato"/>
              </a:rPr>
              <a:t>Conservation</a:t>
            </a:r>
            <a:r>
              <a:rPr sz="1050" spc="-30" dirty="0">
                <a:solidFill>
                  <a:srgbClr val="049569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049569"/>
                </a:solidFill>
                <a:latin typeface="Lato"/>
                <a:cs typeface="Lato"/>
              </a:rPr>
              <a:t>funding </a:t>
            </a:r>
            <a:r>
              <a:rPr sz="1050" dirty="0">
                <a:solidFill>
                  <a:srgbClr val="049569"/>
                </a:solidFill>
                <a:latin typeface="Lato"/>
                <a:cs typeface="Lato"/>
              </a:rPr>
              <a:t>Habitat</a:t>
            </a:r>
            <a:r>
              <a:rPr sz="1050" spc="-30" dirty="0">
                <a:solidFill>
                  <a:srgbClr val="049569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049569"/>
                </a:solidFill>
                <a:latin typeface="Lato"/>
                <a:cs typeface="Lato"/>
              </a:rPr>
              <a:t>protection </a:t>
            </a:r>
            <a:r>
              <a:rPr sz="1050" dirty="0">
                <a:solidFill>
                  <a:srgbClr val="049569"/>
                </a:solidFill>
                <a:latin typeface="Lato"/>
                <a:cs typeface="Lato"/>
              </a:rPr>
              <a:t>Cultural </a:t>
            </a:r>
            <a:r>
              <a:rPr sz="1050" spc="-10" dirty="0">
                <a:solidFill>
                  <a:srgbClr val="049569"/>
                </a:solidFill>
                <a:latin typeface="Lato"/>
                <a:cs typeface="Lato"/>
              </a:rPr>
              <a:t>preservation</a:t>
            </a:r>
            <a:endParaRPr sz="1050">
              <a:latin typeface="Lato"/>
              <a:cs typeface="Lato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372349" y="3438524"/>
            <a:ext cx="4438650" cy="2324100"/>
          </a:xfrm>
          <a:custGeom>
            <a:avLst/>
            <a:gdLst/>
            <a:ahLst/>
            <a:cxnLst/>
            <a:rect l="l" t="t" r="r" b="b"/>
            <a:pathLst>
              <a:path w="4438650" h="2324100">
                <a:moveTo>
                  <a:pt x="4367453" y="2324099"/>
                </a:moveTo>
                <a:lnTo>
                  <a:pt x="71196" y="2324099"/>
                </a:lnTo>
                <a:lnTo>
                  <a:pt x="66241" y="2323611"/>
                </a:lnTo>
                <a:lnTo>
                  <a:pt x="29705" y="2308477"/>
                </a:lnTo>
                <a:lnTo>
                  <a:pt x="3885" y="2272437"/>
                </a:lnTo>
                <a:lnTo>
                  <a:pt x="0" y="2252902"/>
                </a:lnTo>
                <a:lnTo>
                  <a:pt x="0" y="22478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4367453" y="0"/>
                </a:lnTo>
                <a:lnTo>
                  <a:pt x="4408945" y="15621"/>
                </a:lnTo>
                <a:lnTo>
                  <a:pt x="4434764" y="51661"/>
                </a:lnTo>
                <a:lnTo>
                  <a:pt x="4438650" y="71196"/>
                </a:lnTo>
                <a:lnTo>
                  <a:pt x="4438650" y="2252902"/>
                </a:lnTo>
                <a:lnTo>
                  <a:pt x="4423027" y="2294393"/>
                </a:lnTo>
                <a:lnTo>
                  <a:pt x="4386988" y="2320213"/>
                </a:lnTo>
                <a:lnTo>
                  <a:pt x="4372408" y="2323611"/>
                </a:lnTo>
                <a:lnTo>
                  <a:pt x="4367453" y="23240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553870" y="3635375"/>
            <a:ext cx="1816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374050"/>
                </a:solidFill>
                <a:latin typeface="Lato"/>
                <a:cs typeface="Lato"/>
              </a:rPr>
              <a:t>Key</a:t>
            </a:r>
            <a:r>
              <a:rPr sz="1200" b="1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374050"/>
                </a:solidFill>
                <a:latin typeface="Lato"/>
                <a:cs typeface="Lato"/>
              </a:rPr>
              <a:t>Research</a:t>
            </a:r>
            <a:r>
              <a:rPr sz="1200" b="1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74050"/>
                </a:solidFill>
                <a:latin typeface="Lato"/>
                <a:cs typeface="Lato"/>
              </a:rPr>
              <a:t>Implications</a:t>
            </a:r>
            <a:endParaRPr sz="1200">
              <a:latin typeface="Lato"/>
              <a:cs typeface="Lato"/>
            </a:endParaRPr>
          </a:p>
        </p:txBody>
      </p:sp>
      <p:pic>
        <p:nvPicPr>
          <p:cNvPr id="46" name="object 4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562848" y="4010024"/>
            <a:ext cx="180975" cy="228599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7603728" y="4025900"/>
            <a:ext cx="10287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0" dirty="0">
                <a:solidFill>
                  <a:srgbClr val="1D40AF"/>
                </a:solidFill>
                <a:latin typeface="Lato"/>
                <a:cs typeface="Lato"/>
              </a:rPr>
              <a:t>1</a:t>
            </a:r>
            <a:endParaRPr sz="1050">
              <a:latin typeface="Lato"/>
              <a:cs typeface="La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07325" y="3932554"/>
            <a:ext cx="3186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15" dirty="0">
                <a:solidFill>
                  <a:srgbClr val="374050"/>
                </a:solidFill>
                <a:latin typeface="Lato"/>
                <a:cs typeface="Lato"/>
              </a:rPr>
              <a:t>Eco-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tourism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can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serve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as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a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powerful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catalyst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for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environmental</a:t>
            </a:r>
            <a:r>
              <a:rPr sz="1200" spc="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awareness</a:t>
            </a:r>
            <a:endParaRPr sz="1200">
              <a:latin typeface="Lato"/>
              <a:cs typeface="Lato"/>
            </a:endParaRPr>
          </a:p>
        </p:txBody>
      </p:sp>
      <p:pic>
        <p:nvPicPr>
          <p:cNvPr id="49" name="object 4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562848" y="4581524"/>
            <a:ext cx="180975" cy="228599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7604621" y="4597400"/>
            <a:ext cx="10287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0" dirty="0">
                <a:solidFill>
                  <a:srgbClr val="1D40AF"/>
                </a:solidFill>
                <a:latin typeface="Lato"/>
                <a:cs typeface="Lato"/>
              </a:rPr>
              <a:t>2</a:t>
            </a:r>
            <a:endParaRPr sz="1050">
              <a:latin typeface="Lato"/>
              <a:cs typeface="La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808962" y="4504054"/>
            <a:ext cx="31946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Program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design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is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critical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to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maximizing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positive environmental</a:t>
            </a:r>
            <a:r>
              <a:rPr sz="1200" spc="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outcomes</a:t>
            </a:r>
            <a:endParaRPr sz="1200">
              <a:latin typeface="Lato"/>
              <a:cs typeface="Lato"/>
            </a:endParaRPr>
          </a:p>
        </p:txBody>
      </p:sp>
      <p:pic>
        <p:nvPicPr>
          <p:cNvPr id="52" name="object 5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62848" y="5153024"/>
            <a:ext cx="152399" cy="228599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7591673" y="5168900"/>
            <a:ext cx="10287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0" dirty="0">
                <a:solidFill>
                  <a:srgbClr val="1D40AF"/>
                </a:solidFill>
                <a:latin typeface="Lato"/>
                <a:cs typeface="Lato"/>
              </a:rPr>
              <a:t>3</a:t>
            </a:r>
            <a:endParaRPr sz="1050">
              <a:latin typeface="Lato"/>
              <a:cs typeface="La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783066" y="5075554"/>
            <a:ext cx="37966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Balancing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tourism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growth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with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environmental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protection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requires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intentional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planning</a:t>
            </a:r>
            <a:endParaRPr sz="1200">
              <a:latin typeface="Lato"/>
              <a:cs typeface="La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80999" y="6067424"/>
            <a:ext cx="11430000" cy="9525"/>
          </a:xfrm>
          <a:custGeom>
            <a:avLst/>
            <a:gdLst/>
            <a:ahLst/>
            <a:cxnLst/>
            <a:rect l="l" t="t" r="r" b="b"/>
            <a:pathLst>
              <a:path w="11430000" h="9525">
                <a:moveTo>
                  <a:pt x="11429999" y="9524"/>
                </a:moveTo>
                <a:lnTo>
                  <a:pt x="0" y="9524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999" y="1066800"/>
            <a:ext cx="11430000" cy="9525"/>
          </a:xfrm>
          <a:custGeom>
            <a:avLst/>
            <a:gdLst/>
            <a:ahLst/>
            <a:cxnLst/>
            <a:rect l="l" t="t" r="r" b="b"/>
            <a:pathLst>
              <a:path w="11430000" h="9525">
                <a:moveTo>
                  <a:pt x="11429999" y="9524"/>
                </a:moveTo>
                <a:lnTo>
                  <a:pt x="0" y="9524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/>
              <a:t>Survey</a:t>
            </a:r>
            <a:r>
              <a:rPr spc="-65" dirty="0"/>
              <a:t> </a:t>
            </a:r>
            <a:r>
              <a:rPr dirty="0"/>
              <a:t>Findings:</a:t>
            </a:r>
            <a:r>
              <a:rPr spc="-65" dirty="0"/>
              <a:t> </a:t>
            </a:r>
            <a:r>
              <a:rPr dirty="0"/>
              <a:t>Growth</a:t>
            </a:r>
            <a:r>
              <a:rPr spc="-60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dirty="0"/>
              <a:t>Environmental</a:t>
            </a:r>
            <a:r>
              <a:rPr spc="-65" dirty="0"/>
              <a:t> </a:t>
            </a:r>
            <a:r>
              <a:rPr spc="-10" dirty="0"/>
              <a:t>Awareness</a:t>
            </a: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200" b="0" dirty="0">
                <a:solidFill>
                  <a:srgbClr val="4A5462"/>
                </a:solidFill>
                <a:latin typeface="Lato"/>
                <a:cs typeface="Lato"/>
              </a:rPr>
              <a:t>Analysis</a:t>
            </a:r>
            <a:r>
              <a:rPr sz="1200" b="0" spc="-4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200" b="0" spc="-25" dirty="0">
                <a:solidFill>
                  <a:srgbClr val="4A5462"/>
                </a:solidFill>
                <a:latin typeface="Lato"/>
                <a:cs typeface="Lato"/>
              </a:rPr>
              <a:t>of</a:t>
            </a:r>
            <a:r>
              <a:rPr sz="1200" b="0" spc="-4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200" b="0" spc="-25" dirty="0">
                <a:solidFill>
                  <a:srgbClr val="4A5462"/>
                </a:solidFill>
                <a:latin typeface="Lato"/>
                <a:cs typeface="Lato"/>
              </a:rPr>
              <a:t>eco-</a:t>
            </a:r>
            <a:r>
              <a:rPr sz="1200" b="0" dirty="0">
                <a:solidFill>
                  <a:srgbClr val="4A5462"/>
                </a:solidFill>
                <a:latin typeface="Lato"/>
                <a:cs typeface="Lato"/>
              </a:rPr>
              <a:t>tourism</a:t>
            </a:r>
            <a:r>
              <a:rPr sz="1200" b="0" spc="-4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200" b="0" dirty="0">
                <a:solidFill>
                  <a:srgbClr val="4A5462"/>
                </a:solidFill>
                <a:latin typeface="Lato"/>
                <a:cs typeface="Lato"/>
              </a:rPr>
              <a:t>participant</a:t>
            </a:r>
            <a:r>
              <a:rPr sz="1200" b="0" spc="-4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200" b="0" spc="-10" dirty="0">
                <a:solidFill>
                  <a:srgbClr val="4A5462"/>
                </a:solidFill>
                <a:latin typeface="Lato"/>
                <a:cs typeface="Lato"/>
              </a:rPr>
              <a:t>survey</a:t>
            </a:r>
            <a:r>
              <a:rPr sz="1200" b="0" spc="-4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200" b="0" spc="-10" dirty="0">
                <a:solidFill>
                  <a:srgbClr val="4A5462"/>
                </a:solidFill>
                <a:latin typeface="Lato"/>
                <a:cs typeface="Lato"/>
              </a:rPr>
              <a:t>responses</a:t>
            </a:r>
            <a:r>
              <a:rPr sz="1200" b="0" spc="-4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200" b="0" spc="-10" dirty="0">
                <a:solidFill>
                  <a:srgbClr val="4A5462"/>
                </a:solidFill>
                <a:latin typeface="Lato"/>
                <a:cs typeface="Lato"/>
              </a:rPr>
              <a:t>(n=500)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2911" y="3042259"/>
            <a:ext cx="7515225" cy="1790700"/>
            <a:chOff x="380999" y="3819524"/>
            <a:chExt cx="7515225" cy="1790700"/>
          </a:xfrm>
        </p:grpSpPr>
        <p:sp>
          <p:nvSpPr>
            <p:cNvPr id="5" name="object 5"/>
            <p:cNvSpPr/>
            <p:nvPr/>
          </p:nvSpPr>
          <p:spPr>
            <a:xfrm>
              <a:off x="380999" y="3819524"/>
              <a:ext cx="7515225" cy="1790700"/>
            </a:xfrm>
            <a:custGeom>
              <a:avLst/>
              <a:gdLst/>
              <a:ahLst/>
              <a:cxnLst/>
              <a:rect l="l" t="t" r="r" b="b"/>
              <a:pathLst>
                <a:path w="7515225" h="1790700">
                  <a:moveTo>
                    <a:pt x="7444027" y="1790699"/>
                  </a:moveTo>
                  <a:lnTo>
                    <a:pt x="71196" y="1790699"/>
                  </a:lnTo>
                  <a:lnTo>
                    <a:pt x="66241" y="1790211"/>
                  </a:lnTo>
                  <a:lnTo>
                    <a:pt x="29705" y="1775076"/>
                  </a:lnTo>
                  <a:lnTo>
                    <a:pt x="3885" y="1739037"/>
                  </a:lnTo>
                  <a:lnTo>
                    <a:pt x="0" y="1719503"/>
                  </a:lnTo>
                  <a:lnTo>
                    <a:pt x="0" y="17144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7444027" y="0"/>
                  </a:lnTo>
                  <a:lnTo>
                    <a:pt x="7485518" y="15621"/>
                  </a:lnTo>
                  <a:lnTo>
                    <a:pt x="7511338" y="51661"/>
                  </a:lnTo>
                  <a:lnTo>
                    <a:pt x="7515224" y="71196"/>
                  </a:lnTo>
                  <a:lnTo>
                    <a:pt x="7515224" y="1719503"/>
                  </a:lnTo>
                  <a:lnTo>
                    <a:pt x="7499602" y="1760993"/>
                  </a:lnTo>
                  <a:lnTo>
                    <a:pt x="7463561" y="1786813"/>
                  </a:lnTo>
                  <a:lnTo>
                    <a:pt x="7448982" y="1790211"/>
                  </a:lnTo>
                  <a:lnTo>
                    <a:pt x="7444027" y="1790699"/>
                  </a:lnTo>
                  <a:close/>
                </a:path>
              </a:pathLst>
            </a:custGeom>
            <a:solidFill>
              <a:srgbClr val="26AE6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547" y="4399626"/>
              <a:ext cx="116204" cy="13427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81390" y="3157830"/>
            <a:ext cx="2919730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333333"/>
                </a:solidFill>
                <a:latin typeface="Lato"/>
                <a:cs typeface="Lato"/>
              </a:rPr>
              <a:t>Key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Environmental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Awareness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 Indicators</a:t>
            </a:r>
            <a:endParaRPr sz="1200" dirty="0">
              <a:latin typeface="Lato"/>
              <a:cs typeface="Lato"/>
            </a:endParaRPr>
          </a:p>
          <a:p>
            <a:pPr marL="202565" marR="5080">
              <a:lnSpc>
                <a:spcPct val="125000"/>
              </a:lnSpc>
              <a:spcBef>
                <a:spcPts val="900"/>
              </a:spcBef>
            </a:pP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Significant</a:t>
            </a:r>
            <a:r>
              <a:rPr sz="1200" spc="-6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increase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in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knowledge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local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ecosystems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(+78%)</a:t>
            </a:r>
            <a:endParaRPr sz="1200" dirty="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0547" y="4399627"/>
            <a:ext cx="3764279" cy="744220"/>
            <a:chOff x="570547" y="4399627"/>
            <a:chExt cx="3764279" cy="7442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8622" y="4399627"/>
              <a:ext cx="116204" cy="1342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547" y="5009227"/>
              <a:ext cx="116204" cy="1342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8622" y="5009227"/>
              <a:ext cx="116204" cy="13427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416690" y="3455009"/>
            <a:ext cx="27425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Enhanced</a:t>
            </a:r>
            <a:r>
              <a:rPr sz="1200" spc="-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understanding</a:t>
            </a:r>
            <a:r>
              <a:rPr sz="1200" spc="-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200" spc="-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conservation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principles</a:t>
            </a:r>
            <a:r>
              <a:rPr sz="1200" spc="-6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(+65%)</a:t>
            </a:r>
            <a:endParaRPr sz="1200">
              <a:latin typeface="Lato"/>
              <a:cs typeface="La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1889" y="4064609"/>
            <a:ext cx="2680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Greater</a:t>
            </a:r>
            <a:r>
              <a:rPr sz="1200" spc="-6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recognition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human</a:t>
            </a:r>
            <a:r>
              <a:rPr sz="1200" spc="-6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impact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on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environments</a:t>
            </a:r>
            <a:r>
              <a:rPr sz="1200" spc="-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(+72%)</a:t>
            </a:r>
            <a:endParaRPr sz="1200">
              <a:latin typeface="Lato"/>
              <a:cs typeface="La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16690" y="4064609"/>
            <a:ext cx="31908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Increased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awareness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sustainable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alternatives (+63%)</a:t>
            </a:r>
            <a:endParaRPr sz="1200">
              <a:latin typeface="Lato"/>
              <a:cs typeface="La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01401" y="2636401"/>
            <a:ext cx="3609340" cy="69215"/>
          </a:xfrm>
          <a:custGeom>
            <a:avLst/>
            <a:gdLst/>
            <a:ahLst/>
            <a:cxnLst/>
            <a:rect l="l" t="t" r="r" b="b"/>
            <a:pathLst>
              <a:path w="3609340" h="69214">
                <a:moveTo>
                  <a:pt x="3533398" y="68698"/>
                </a:moveTo>
                <a:lnTo>
                  <a:pt x="75823" y="68698"/>
                </a:lnTo>
                <a:lnTo>
                  <a:pt x="68316" y="68335"/>
                </a:lnTo>
                <a:lnTo>
                  <a:pt x="27504" y="51431"/>
                </a:lnTo>
                <a:lnTo>
                  <a:pt x="2884" y="14584"/>
                </a:lnTo>
                <a:lnTo>
                  <a:pt x="0" y="0"/>
                </a:lnTo>
                <a:lnTo>
                  <a:pt x="1555" y="4888"/>
                </a:lnTo>
                <a:lnTo>
                  <a:pt x="9289" y="16558"/>
                </a:lnTo>
                <a:lnTo>
                  <a:pt x="46661" y="36497"/>
                </a:lnTo>
                <a:lnTo>
                  <a:pt x="75823" y="40123"/>
                </a:lnTo>
                <a:lnTo>
                  <a:pt x="3592844" y="40123"/>
                </a:lnTo>
                <a:lnTo>
                  <a:pt x="3592330" y="40815"/>
                </a:lnTo>
                <a:lnTo>
                  <a:pt x="3555484" y="65435"/>
                </a:lnTo>
                <a:lnTo>
                  <a:pt x="3540904" y="68335"/>
                </a:lnTo>
                <a:lnTo>
                  <a:pt x="3533398" y="68698"/>
                </a:lnTo>
                <a:close/>
              </a:path>
              <a:path w="3609340" h="69214">
                <a:moveTo>
                  <a:pt x="3592844" y="40123"/>
                </a:moveTo>
                <a:lnTo>
                  <a:pt x="3533398" y="40123"/>
                </a:lnTo>
                <a:lnTo>
                  <a:pt x="3540904" y="39896"/>
                </a:lnTo>
                <a:lnTo>
                  <a:pt x="3548266" y="39216"/>
                </a:lnTo>
                <a:lnTo>
                  <a:pt x="3587279" y="26174"/>
                </a:lnTo>
                <a:lnTo>
                  <a:pt x="3609220" y="0"/>
                </a:lnTo>
                <a:lnTo>
                  <a:pt x="3608147" y="7366"/>
                </a:lnTo>
                <a:lnTo>
                  <a:pt x="3606334" y="14584"/>
                </a:lnTo>
                <a:lnTo>
                  <a:pt x="3603796" y="21658"/>
                </a:lnTo>
                <a:lnTo>
                  <a:pt x="3600589" y="28454"/>
                </a:lnTo>
                <a:lnTo>
                  <a:pt x="3596766" y="34840"/>
                </a:lnTo>
                <a:lnTo>
                  <a:pt x="3592844" y="40123"/>
                </a:lnTo>
                <a:close/>
              </a:path>
            </a:pathLst>
          </a:custGeom>
          <a:solidFill>
            <a:srgbClr val="26A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8353423" y="2181224"/>
            <a:ext cx="3305175" cy="76200"/>
            <a:chOff x="8353423" y="2181224"/>
            <a:chExt cx="3305175" cy="76200"/>
          </a:xfrm>
        </p:grpSpPr>
        <p:sp>
          <p:nvSpPr>
            <p:cNvPr id="17" name="object 17"/>
            <p:cNvSpPr/>
            <p:nvPr/>
          </p:nvSpPr>
          <p:spPr>
            <a:xfrm>
              <a:off x="8353423" y="2181224"/>
              <a:ext cx="3305175" cy="76200"/>
            </a:xfrm>
            <a:custGeom>
              <a:avLst/>
              <a:gdLst/>
              <a:ahLst/>
              <a:cxnLst/>
              <a:rect l="l" t="t" r="r" b="b"/>
              <a:pathLst>
                <a:path w="3305175" h="76200">
                  <a:moveTo>
                    <a:pt x="3272126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1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272126" y="0"/>
                  </a:lnTo>
                  <a:lnTo>
                    <a:pt x="3304207" y="28187"/>
                  </a:lnTo>
                  <a:lnTo>
                    <a:pt x="3305174" y="33047"/>
                  </a:lnTo>
                  <a:lnTo>
                    <a:pt x="3305174" y="43152"/>
                  </a:lnTo>
                  <a:lnTo>
                    <a:pt x="3276985" y="75232"/>
                  </a:lnTo>
                  <a:lnTo>
                    <a:pt x="3272126" y="761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53423" y="2181224"/>
              <a:ext cx="2781300" cy="76200"/>
            </a:xfrm>
            <a:custGeom>
              <a:avLst/>
              <a:gdLst/>
              <a:ahLst/>
              <a:cxnLst/>
              <a:rect l="l" t="t" r="r" b="b"/>
              <a:pathLst>
                <a:path w="2781300" h="76200">
                  <a:moveTo>
                    <a:pt x="2748252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1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748252" y="0"/>
                  </a:lnTo>
                  <a:lnTo>
                    <a:pt x="2780332" y="28187"/>
                  </a:lnTo>
                  <a:lnTo>
                    <a:pt x="2781299" y="33047"/>
                  </a:lnTo>
                  <a:lnTo>
                    <a:pt x="2781299" y="43152"/>
                  </a:lnTo>
                  <a:lnTo>
                    <a:pt x="2753111" y="75232"/>
                  </a:lnTo>
                  <a:lnTo>
                    <a:pt x="2748252" y="761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8201401" y="3769876"/>
            <a:ext cx="3609340" cy="69215"/>
          </a:xfrm>
          <a:custGeom>
            <a:avLst/>
            <a:gdLst/>
            <a:ahLst/>
            <a:cxnLst/>
            <a:rect l="l" t="t" r="r" b="b"/>
            <a:pathLst>
              <a:path w="3609340" h="69214">
                <a:moveTo>
                  <a:pt x="3533397" y="68698"/>
                </a:moveTo>
                <a:lnTo>
                  <a:pt x="75823" y="68698"/>
                </a:lnTo>
                <a:lnTo>
                  <a:pt x="68316" y="68335"/>
                </a:lnTo>
                <a:lnTo>
                  <a:pt x="27504" y="51431"/>
                </a:lnTo>
                <a:lnTo>
                  <a:pt x="2884" y="14584"/>
                </a:lnTo>
                <a:lnTo>
                  <a:pt x="0" y="0"/>
                </a:lnTo>
                <a:lnTo>
                  <a:pt x="1555" y="4888"/>
                </a:lnTo>
                <a:lnTo>
                  <a:pt x="9289" y="16557"/>
                </a:lnTo>
                <a:lnTo>
                  <a:pt x="46661" y="36497"/>
                </a:lnTo>
                <a:lnTo>
                  <a:pt x="75823" y="40123"/>
                </a:lnTo>
                <a:lnTo>
                  <a:pt x="3592844" y="40123"/>
                </a:lnTo>
                <a:lnTo>
                  <a:pt x="3592330" y="40815"/>
                </a:lnTo>
                <a:lnTo>
                  <a:pt x="3555484" y="65435"/>
                </a:lnTo>
                <a:lnTo>
                  <a:pt x="3540904" y="68335"/>
                </a:lnTo>
                <a:lnTo>
                  <a:pt x="3533397" y="68698"/>
                </a:lnTo>
                <a:close/>
              </a:path>
              <a:path w="3609340" h="69214">
                <a:moveTo>
                  <a:pt x="3592844" y="40123"/>
                </a:moveTo>
                <a:lnTo>
                  <a:pt x="3533397" y="40123"/>
                </a:lnTo>
                <a:lnTo>
                  <a:pt x="3540904" y="39896"/>
                </a:lnTo>
                <a:lnTo>
                  <a:pt x="3548266" y="39216"/>
                </a:lnTo>
                <a:lnTo>
                  <a:pt x="3587278" y="26174"/>
                </a:lnTo>
                <a:lnTo>
                  <a:pt x="3609220" y="0"/>
                </a:lnTo>
                <a:lnTo>
                  <a:pt x="3608147" y="7366"/>
                </a:lnTo>
                <a:lnTo>
                  <a:pt x="3606334" y="14584"/>
                </a:lnTo>
                <a:lnTo>
                  <a:pt x="3603796" y="21658"/>
                </a:lnTo>
                <a:lnTo>
                  <a:pt x="3600588" y="28454"/>
                </a:lnTo>
                <a:lnTo>
                  <a:pt x="3596766" y="34840"/>
                </a:lnTo>
                <a:lnTo>
                  <a:pt x="3592844" y="40123"/>
                </a:lnTo>
                <a:close/>
              </a:path>
            </a:pathLst>
          </a:custGeom>
          <a:solidFill>
            <a:srgbClr val="26A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8353423" y="3314699"/>
            <a:ext cx="3305175" cy="76200"/>
            <a:chOff x="8353423" y="3314699"/>
            <a:chExt cx="3305175" cy="76200"/>
          </a:xfrm>
        </p:grpSpPr>
        <p:sp>
          <p:nvSpPr>
            <p:cNvPr id="21" name="object 21"/>
            <p:cNvSpPr/>
            <p:nvPr/>
          </p:nvSpPr>
          <p:spPr>
            <a:xfrm>
              <a:off x="8353423" y="3314699"/>
              <a:ext cx="3305175" cy="76200"/>
            </a:xfrm>
            <a:custGeom>
              <a:avLst/>
              <a:gdLst/>
              <a:ahLst/>
              <a:cxnLst/>
              <a:rect l="l" t="t" r="r" b="b"/>
              <a:pathLst>
                <a:path w="3305175" h="76200">
                  <a:moveTo>
                    <a:pt x="3272126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1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272126" y="0"/>
                  </a:lnTo>
                  <a:lnTo>
                    <a:pt x="3304207" y="28186"/>
                  </a:lnTo>
                  <a:lnTo>
                    <a:pt x="3305174" y="33047"/>
                  </a:lnTo>
                  <a:lnTo>
                    <a:pt x="3305174" y="43152"/>
                  </a:lnTo>
                  <a:lnTo>
                    <a:pt x="3276985" y="75232"/>
                  </a:lnTo>
                  <a:lnTo>
                    <a:pt x="3272126" y="761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53423" y="3314699"/>
              <a:ext cx="2514600" cy="76200"/>
            </a:xfrm>
            <a:custGeom>
              <a:avLst/>
              <a:gdLst/>
              <a:ahLst/>
              <a:cxnLst/>
              <a:rect l="l" t="t" r="r" b="b"/>
              <a:pathLst>
                <a:path w="2514600" h="76200">
                  <a:moveTo>
                    <a:pt x="2481553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1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481553" y="0"/>
                  </a:lnTo>
                  <a:lnTo>
                    <a:pt x="2513632" y="28186"/>
                  </a:lnTo>
                  <a:lnTo>
                    <a:pt x="2514599" y="33047"/>
                  </a:lnTo>
                  <a:lnTo>
                    <a:pt x="2514599" y="43152"/>
                  </a:lnTo>
                  <a:lnTo>
                    <a:pt x="2486411" y="75232"/>
                  </a:lnTo>
                  <a:lnTo>
                    <a:pt x="2481553" y="761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8201401" y="4903351"/>
            <a:ext cx="3609340" cy="69215"/>
          </a:xfrm>
          <a:custGeom>
            <a:avLst/>
            <a:gdLst/>
            <a:ahLst/>
            <a:cxnLst/>
            <a:rect l="l" t="t" r="r" b="b"/>
            <a:pathLst>
              <a:path w="3609340" h="69214">
                <a:moveTo>
                  <a:pt x="3533398" y="68698"/>
                </a:moveTo>
                <a:lnTo>
                  <a:pt x="75823" y="68698"/>
                </a:lnTo>
                <a:lnTo>
                  <a:pt x="68316" y="68335"/>
                </a:lnTo>
                <a:lnTo>
                  <a:pt x="27504" y="51430"/>
                </a:lnTo>
                <a:lnTo>
                  <a:pt x="2884" y="14584"/>
                </a:lnTo>
                <a:lnTo>
                  <a:pt x="0" y="0"/>
                </a:lnTo>
                <a:lnTo>
                  <a:pt x="1555" y="4888"/>
                </a:lnTo>
                <a:lnTo>
                  <a:pt x="9289" y="16557"/>
                </a:lnTo>
                <a:lnTo>
                  <a:pt x="46665" y="36498"/>
                </a:lnTo>
                <a:lnTo>
                  <a:pt x="75823" y="40123"/>
                </a:lnTo>
                <a:lnTo>
                  <a:pt x="3592843" y="40123"/>
                </a:lnTo>
                <a:lnTo>
                  <a:pt x="3592330" y="40815"/>
                </a:lnTo>
                <a:lnTo>
                  <a:pt x="3555484" y="65434"/>
                </a:lnTo>
                <a:lnTo>
                  <a:pt x="3540904" y="68335"/>
                </a:lnTo>
                <a:lnTo>
                  <a:pt x="3533398" y="68698"/>
                </a:lnTo>
                <a:close/>
              </a:path>
              <a:path w="3609340" h="69214">
                <a:moveTo>
                  <a:pt x="3592843" y="40123"/>
                </a:moveTo>
                <a:lnTo>
                  <a:pt x="3533398" y="40123"/>
                </a:lnTo>
                <a:lnTo>
                  <a:pt x="3540904" y="39896"/>
                </a:lnTo>
                <a:lnTo>
                  <a:pt x="3548266" y="39216"/>
                </a:lnTo>
                <a:lnTo>
                  <a:pt x="3587279" y="26174"/>
                </a:lnTo>
                <a:lnTo>
                  <a:pt x="3609220" y="0"/>
                </a:lnTo>
                <a:lnTo>
                  <a:pt x="3608147" y="7366"/>
                </a:lnTo>
                <a:lnTo>
                  <a:pt x="3606334" y="14584"/>
                </a:lnTo>
                <a:lnTo>
                  <a:pt x="3603796" y="21658"/>
                </a:lnTo>
                <a:lnTo>
                  <a:pt x="3600589" y="28454"/>
                </a:lnTo>
                <a:lnTo>
                  <a:pt x="3596766" y="34840"/>
                </a:lnTo>
                <a:lnTo>
                  <a:pt x="3592843" y="40123"/>
                </a:lnTo>
                <a:close/>
              </a:path>
            </a:pathLst>
          </a:custGeom>
          <a:solidFill>
            <a:srgbClr val="26A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8353423" y="4448174"/>
            <a:ext cx="3305175" cy="76200"/>
            <a:chOff x="8353423" y="4448174"/>
            <a:chExt cx="3305175" cy="76200"/>
          </a:xfrm>
        </p:grpSpPr>
        <p:sp>
          <p:nvSpPr>
            <p:cNvPr id="25" name="object 25"/>
            <p:cNvSpPr/>
            <p:nvPr/>
          </p:nvSpPr>
          <p:spPr>
            <a:xfrm>
              <a:off x="8353423" y="4448174"/>
              <a:ext cx="3305175" cy="76200"/>
            </a:xfrm>
            <a:custGeom>
              <a:avLst/>
              <a:gdLst/>
              <a:ahLst/>
              <a:cxnLst/>
              <a:rect l="l" t="t" r="r" b="b"/>
              <a:pathLst>
                <a:path w="3305175" h="76200">
                  <a:moveTo>
                    <a:pt x="3272126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2"/>
                  </a:lnTo>
                  <a:lnTo>
                    <a:pt x="1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272126" y="0"/>
                  </a:lnTo>
                  <a:lnTo>
                    <a:pt x="3304207" y="28187"/>
                  </a:lnTo>
                  <a:lnTo>
                    <a:pt x="3305174" y="33047"/>
                  </a:lnTo>
                  <a:lnTo>
                    <a:pt x="3305174" y="43152"/>
                  </a:lnTo>
                  <a:lnTo>
                    <a:pt x="3276985" y="75232"/>
                  </a:lnTo>
                  <a:lnTo>
                    <a:pt x="3272126" y="761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53423" y="4448174"/>
              <a:ext cx="2219325" cy="76200"/>
            </a:xfrm>
            <a:custGeom>
              <a:avLst/>
              <a:gdLst/>
              <a:ahLst/>
              <a:cxnLst/>
              <a:rect l="l" t="t" r="r" b="b"/>
              <a:pathLst>
                <a:path w="2219325" h="76200">
                  <a:moveTo>
                    <a:pt x="2186276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2"/>
                  </a:lnTo>
                  <a:lnTo>
                    <a:pt x="1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186276" y="0"/>
                  </a:lnTo>
                  <a:lnTo>
                    <a:pt x="2218358" y="28187"/>
                  </a:lnTo>
                  <a:lnTo>
                    <a:pt x="2219324" y="33047"/>
                  </a:lnTo>
                  <a:lnTo>
                    <a:pt x="2219324" y="43152"/>
                  </a:lnTo>
                  <a:lnTo>
                    <a:pt x="2191137" y="75232"/>
                  </a:lnTo>
                  <a:lnTo>
                    <a:pt x="2186276" y="761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8201401" y="6036826"/>
            <a:ext cx="3609340" cy="69215"/>
          </a:xfrm>
          <a:custGeom>
            <a:avLst/>
            <a:gdLst/>
            <a:ahLst/>
            <a:cxnLst/>
            <a:rect l="l" t="t" r="r" b="b"/>
            <a:pathLst>
              <a:path w="3609340" h="69214">
                <a:moveTo>
                  <a:pt x="3533397" y="68698"/>
                </a:moveTo>
                <a:lnTo>
                  <a:pt x="75823" y="68698"/>
                </a:lnTo>
                <a:lnTo>
                  <a:pt x="68316" y="68335"/>
                </a:lnTo>
                <a:lnTo>
                  <a:pt x="27504" y="51431"/>
                </a:lnTo>
                <a:lnTo>
                  <a:pt x="2884" y="14584"/>
                </a:lnTo>
                <a:lnTo>
                  <a:pt x="0" y="0"/>
                </a:lnTo>
                <a:lnTo>
                  <a:pt x="1555" y="4888"/>
                </a:lnTo>
                <a:lnTo>
                  <a:pt x="9289" y="16557"/>
                </a:lnTo>
                <a:lnTo>
                  <a:pt x="46661" y="36497"/>
                </a:lnTo>
                <a:lnTo>
                  <a:pt x="75823" y="40123"/>
                </a:lnTo>
                <a:lnTo>
                  <a:pt x="3592843" y="40123"/>
                </a:lnTo>
                <a:lnTo>
                  <a:pt x="3592330" y="40815"/>
                </a:lnTo>
                <a:lnTo>
                  <a:pt x="3555484" y="65435"/>
                </a:lnTo>
                <a:lnTo>
                  <a:pt x="3540904" y="68335"/>
                </a:lnTo>
                <a:lnTo>
                  <a:pt x="3533397" y="68698"/>
                </a:lnTo>
                <a:close/>
              </a:path>
              <a:path w="3609340" h="69214">
                <a:moveTo>
                  <a:pt x="3592843" y="40123"/>
                </a:moveTo>
                <a:lnTo>
                  <a:pt x="3533397" y="40123"/>
                </a:lnTo>
                <a:lnTo>
                  <a:pt x="3540904" y="39896"/>
                </a:lnTo>
                <a:lnTo>
                  <a:pt x="3548266" y="39216"/>
                </a:lnTo>
                <a:lnTo>
                  <a:pt x="3587278" y="26173"/>
                </a:lnTo>
                <a:lnTo>
                  <a:pt x="3609220" y="0"/>
                </a:lnTo>
                <a:lnTo>
                  <a:pt x="3608147" y="7366"/>
                </a:lnTo>
                <a:lnTo>
                  <a:pt x="3606334" y="14584"/>
                </a:lnTo>
                <a:lnTo>
                  <a:pt x="3603796" y="21658"/>
                </a:lnTo>
                <a:lnTo>
                  <a:pt x="3600588" y="28454"/>
                </a:lnTo>
                <a:lnTo>
                  <a:pt x="3596766" y="34840"/>
                </a:lnTo>
                <a:lnTo>
                  <a:pt x="3592843" y="40123"/>
                </a:lnTo>
                <a:close/>
              </a:path>
            </a:pathLst>
          </a:custGeom>
          <a:solidFill>
            <a:srgbClr val="26A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8353423" y="5581649"/>
            <a:ext cx="3305175" cy="76200"/>
            <a:chOff x="8353423" y="5581649"/>
            <a:chExt cx="3305175" cy="76200"/>
          </a:xfrm>
        </p:grpSpPr>
        <p:sp>
          <p:nvSpPr>
            <p:cNvPr id="29" name="object 29"/>
            <p:cNvSpPr/>
            <p:nvPr/>
          </p:nvSpPr>
          <p:spPr>
            <a:xfrm>
              <a:off x="8353423" y="5581649"/>
              <a:ext cx="3305175" cy="76200"/>
            </a:xfrm>
            <a:custGeom>
              <a:avLst/>
              <a:gdLst/>
              <a:ahLst/>
              <a:cxnLst/>
              <a:rect l="l" t="t" r="r" b="b"/>
              <a:pathLst>
                <a:path w="3305175" h="76200">
                  <a:moveTo>
                    <a:pt x="3272126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2"/>
                  </a:lnTo>
                  <a:lnTo>
                    <a:pt x="1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272126" y="0"/>
                  </a:lnTo>
                  <a:lnTo>
                    <a:pt x="3304207" y="28186"/>
                  </a:lnTo>
                  <a:lnTo>
                    <a:pt x="3305174" y="33047"/>
                  </a:lnTo>
                  <a:lnTo>
                    <a:pt x="3305174" y="43152"/>
                  </a:lnTo>
                  <a:lnTo>
                    <a:pt x="3276985" y="75232"/>
                  </a:lnTo>
                  <a:lnTo>
                    <a:pt x="3272126" y="761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353423" y="5581649"/>
              <a:ext cx="2343150" cy="76200"/>
            </a:xfrm>
            <a:custGeom>
              <a:avLst/>
              <a:gdLst/>
              <a:ahLst/>
              <a:cxnLst/>
              <a:rect l="l" t="t" r="r" b="b"/>
              <a:pathLst>
                <a:path w="2343150" h="76200">
                  <a:moveTo>
                    <a:pt x="2310103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2"/>
                  </a:lnTo>
                  <a:lnTo>
                    <a:pt x="1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310103" y="0"/>
                  </a:lnTo>
                  <a:lnTo>
                    <a:pt x="2342182" y="28186"/>
                  </a:lnTo>
                  <a:lnTo>
                    <a:pt x="2343149" y="33047"/>
                  </a:lnTo>
                  <a:lnTo>
                    <a:pt x="2343149" y="43152"/>
                  </a:lnTo>
                  <a:lnTo>
                    <a:pt x="2314962" y="75232"/>
                  </a:lnTo>
                  <a:lnTo>
                    <a:pt x="2310103" y="761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191450" y="1311275"/>
            <a:ext cx="27870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6AE60"/>
                </a:solidFill>
                <a:latin typeface="Lato"/>
                <a:cs typeface="Lato"/>
              </a:rPr>
              <a:t>Impact</a:t>
            </a:r>
            <a:r>
              <a:rPr sz="1500" b="1" spc="-45" dirty="0">
                <a:solidFill>
                  <a:srgbClr val="26AE60"/>
                </a:solidFill>
                <a:latin typeface="Lato"/>
                <a:cs typeface="Lato"/>
              </a:rPr>
              <a:t> </a:t>
            </a:r>
            <a:r>
              <a:rPr sz="1500" b="1" spc="-10" dirty="0">
                <a:solidFill>
                  <a:srgbClr val="26AE60"/>
                </a:solidFill>
                <a:latin typeface="Lato"/>
                <a:cs typeface="Lato"/>
              </a:rPr>
              <a:t>on</a:t>
            </a:r>
            <a:r>
              <a:rPr sz="1500" b="1" spc="-40" dirty="0">
                <a:solidFill>
                  <a:srgbClr val="26AE60"/>
                </a:solidFill>
                <a:latin typeface="Lato"/>
                <a:cs typeface="Lato"/>
              </a:rPr>
              <a:t> </a:t>
            </a:r>
            <a:r>
              <a:rPr sz="1500" b="1" dirty="0">
                <a:solidFill>
                  <a:srgbClr val="26AE60"/>
                </a:solidFill>
                <a:latin typeface="Lato"/>
                <a:cs typeface="Lato"/>
              </a:rPr>
              <a:t>Sustainable</a:t>
            </a:r>
            <a:r>
              <a:rPr sz="1500" b="1" spc="-45" dirty="0">
                <a:solidFill>
                  <a:srgbClr val="26AE60"/>
                </a:solidFill>
                <a:latin typeface="Lato"/>
                <a:cs typeface="Lato"/>
              </a:rPr>
              <a:t> </a:t>
            </a:r>
            <a:r>
              <a:rPr sz="1500" b="1" spc="-10" dirty="0">
                <a:solidFill>
                  <a:srgbClr val="26AE60"/>
                </a:solidFill>
                <a:latin typeface="Lato"/>
                <a:cs typeface="Lato"/>
              </a:rPr>
              <a:t>Behaviors</a:t>
            </a:r>
            <a:endParaRPr sz="1500">
              <a:latin typeface="Lato"/>
              <a:cs typeface="La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43850" y="1901825"/>
            <a:ext cx="1212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Plastic</a:t>
            </a:r>
            <a:r>
              <a:rPr sz="1200" b="1" spc="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Reduction</a:t>
            </a:r>
            <a:endParaRPr sz="1200">
              <a:latin typeface="Lato"/>
              <a:cs typeface="La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309101" y="1892300"/>
            <a:ext cx="3625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25" dirty="0">
                <a:solidFill>
                  <a:srgbClr val="333333"/>
                </a:solidFill>
                <a:latin typeface="Lato"/>
                <a:cs typeface="Lato"/>
              </a:rPr>
              <a:t>84%</a:t>
            </a:r>
            <a:endParaRPr sz="1350">
              <a:latin typeface="Lato"/>
              <a:cs typeface="La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43850" y="2330450"/>
            <a:ext cx="24428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Participants</a:t>
            </a:r>
            <a:r>
              <a:rPr sz="1050" spc="-3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reporting</a:t>
            </a:r>
            <a:r>
              <a:rPr sz="1050" spc="-3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reduced</a:t>
            </a:r>
            <a:r>
              <a:rPr sz="1050" spc="-3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plastic</a:t>
            </a:r>
            <a:r>
              <a:rPr sz="1050" spc="-25" dirty="0">
                <a:solidFill>
                  <a:srgbClr val="4A5462"/>
                </a:solidFill>
                <a:latin typeface="Lato"/>
                <a:cs typeface="Lato"/>
              </a:rPr>
              <a:t> use</a:t>
            </a:r>
            <a:endParaRPr sz="1050">
              <a:latin typeface="Lato"/>
              <a:cs typeface="La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43850" y="3035300"/>
            <a:ext cx="1612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Resource</a:t>
            </a:r>
            <a:r>
              <a:rPr sz="1200" b="1" spc="-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Conservation</a:t>
            </a:r>
            <a:endParaRPr sz="1200">
              <a:latin typeface="Lato"/>
              <a:cs typeface="La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309101" y="3025775"/>
            <a:ext cx="3625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25" dirty="0">
                <a:solidFill>
                  <a:srgbClr val="333333"/>
                </a:solidFill>
                <a:latin typeface="Lato"/>
                <a:cs typeface="Lato"/>
              </a:rPr>
              <a:t>76%</a:t>
            </a:r>
            <a:endParaRPr sz="1350">
              <a:latin typeface="Lato"/>
              <a:cs typeface="La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43850" y="3463925"/>
            <a:ext cx="24231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Increased</a:t>
            </a:r>
            <a:r>
              <a:rPr sz="1050" spc="-4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water</a:t>
            </a:r>
            <a:r>
              <a:rPr sz="1050" spc="-4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and</a:t>
            </a:r>
            <a:r>
              <a:rPr sz="1050" spc="-4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energy</a:t>
            </a:r>
            <a:r>
              <a:rPr sz="1050" spc="-4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conservation</a:t>
            </a:r>
            <a:endParaRPr sz="1050" dirty="0">
              <a:latin typeface="Lato"/>
              <a:cs typeface="La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343850" y="4168775"/>
            <a:ext cx="1524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Conservation</a:t>
            </a:r>
            <a:r>
              <a:rPr sz="1200" b="1" spc="2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Support</a:t>
            </a:r>
            <a:endParaRPr sz="1200">
              <a:latin typeface="Lato"/>
              <a:cs typeface="La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309101" y="4159250"/>
            <a:ext cx="3625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25" dirty="0">
                <a:solidFill>
                  <a:srgbClr val="333333"/>
                </a:solidFill>
                <a:latin typeface="Lato"/>
                <a:cs typeface="Lato"/>
              </a:rPr>
              <a:t>67%</a:t>
            </a:r>
            <a:endParaRPr sz="1350">
              <a:latin typeface="Lato"/>
              <a:cs typeface="La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43850" y="4597400"/>
            <a:ext cx="226123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0" dirty="0">
                <a:solidFill>
                  <a:srgbClr val="4A5462"/>
                </a:solidFill>
                <a:latin typeface="Lato"/>
                <a:cs typeface="Lato"/>
              </a:rPr>
              <a:t>New</a:t>
            </a:r>
            <a:r>
              <a:rPr sz="1050" spc="-3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donations</a:t>
            </a:r>
            <a:r>
              <a:rPr sz="1050" spc="-3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to</a:t>
            </a:r>
            <a:r>
              <a:rPr sz="1050" spc="-3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conservation</a:t>
            </a:r>
            <a:r>
              <a:rPr sz="1050" spc="-3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efforts</a:t>
            </a:r>
            <a:endParaRPr sz="1050">
              <a:latin typeface="Lato"/>
              <a:cs typeface="La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43850" y="5302250"/>
            <a:ext cx="1263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Sustainable</a:t>
            </a:r>
            <a:r>
              <a:rPr sz="1200" b="1" spc="2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Travel</a:t>
            </a:r>
            <a:endParaRPr sz="1200">
              <a:latin typeface="Lato"/>
              <a:cs typeface="La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309101" y="5292725"/>
            <a:ext cx="3625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25" dirty="0">
                <a:solidFill>
                  <a:srgbClr val="333333"/>
                </a:solidFill>
                <a:latin typeface="Lato"/>
                <a:cs typeface="Lato"/>
              </a:rPr>
              <a:t>71%</a:t>
            </a:r>
            <a:endParaRPr sz="1350">
              <a:latin typeface="Lato"/>
              <a:cs typeface="La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343850" y="5730875"/>
            <a:ext cx="25342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Commitment</a:t>
            </a:r>
            <a:r>
              <a:rPr sz="1050" spc="-4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to</a:t>
            </a:r>
            <a:r>
              <a:rPr sz="1050" spc="-4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future</a:t>
            </a:r>
            <a:r>
              <a:rPr sz="1050" spc="-4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20" dirty="0">
                <a:solidFill>
                  <a:srgbClr val="4A5462"/>
                </a:solidFill>
                <a:latin typeface="Lato"/>
                <a:cs typeface="Lato"/>
              </a:rPr>
              <a:t>eco-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tourism</a:t>
            </a:r>
            <a:r>
              <a:rPr sz="1050" spc="-4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options</a:t>
            </a:r>
            <a:endParaRPr sz="1050">
              <a:latin typeface="Lato"/>
              <a:cs typeface="Lato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80999" y="8353424"/>
            <a:ext cx="11430000" cy="9525"/>
          </a:xfrm>
          <a:custGeom>
            <a:avLst/>
            <a:gdLst/>
            <a:ahLst/>
            <a:cxnLst/>
            <a:rect l="l" t="t" r="r" b="b"/>
            <a:pathLst>
              <a:path w="11430000" h="9525">
                <a:moveTo>
                  <a:pt x="11429999" y="9524"/>
                </a:moveTo>
                <a:lnTo>
                  <a:pt x="0" y="9524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1027587"/>
            <a:ext cx="7515224" cy="2068040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9575" y="4534509"/>
            <a:ext cx="7515224" cy="2285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999" y="1066800"/>
            <a:ext cx="11430000" cy="9525"/>
          </a:xfrm>
          <a:custGeom>
            <a:avLst/>
            <a:gdLst/>
            <a:ahLst/>
            <a:cxnLst/>
            <a:rect l="l" t="t" r="r" b="b"/>
            <a:pathLst>
              <a:path w="11430000" h="9525">
                <a:moveTo>
                  <a:pt x="11429999" y="9524"/>
                </a:moveTo>
                <a:lnTo>
                  <a:pt x="0" y="9524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/>
              <a:t>The</a:t>
            </a:r>
            <a:r>
              <a:rPr spc="-85" dirty="0"/>
              <a:t> </a:t>
            </a:r>
            <a:r>
              <a:rPr dirty="0"/>
              <a:t>Power</a:t>
            </a:r>
            <a:r>
              <a:rPr spc="-85" dirty="0"/>
              <a:t> </a:t>
            </a:r>
            <a:r>
              <a:rPr spc="-20" dirty="0"/>
              <a:t>of</a:t>
            </a:r>
            <a:r>
              <a:rPr spc="-85" dirty="0"/>
              <a:t> </a:t>
            </a:r>
            <a:r>
              <a:rPr dirty="0"/>
              <a:t>Direct</a:t>
            </a:r>
            <a:r>
              <a:rPr spc="-85" dirty="0"/>
              <a:t> </a:t>
            </a:r>
            <a:r>
              <a:rPr dirty="0"/>
              <a:t>Nature</a:t>
            </a:r>
            <a:r>
              <a:rPr spc="-80" dirty="0"/>
              <a:t> </a:t>
            </a:r>
            <a:r>
              <a:rPr spc="-10" dirty="0"/>
              <a:t>Interaction</a:t>
            </a: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200" b="0" dirty="0">
                <a:solidFill>
                  <a:srgbClr val="4A5462"/>
                </a:solidFill>
                <a:latin typeface="Lato"/>
                <a:cs typeface="Lato"/>
              </a:rPr>
              <a:t>Analysis</a:t>
            </a:r>
            <a:r>
              <a:rPr sz="1200" b="0" spc="-6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200" b="0" spc="-25" dirty="0">
                <a:solidFill>
                  <a:srgbClr val="4A5462"/>
                </a:solidFill>
                <a:latin typeface="Lato"/>
                <a:cs typeface="Lato"/>
              </a:rPr>
              <a:t>of</a:t>
            </a:r>
            <a:r>
              <a:rPr sz="1200" b="0" spc="-6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200" b="0" dirty="0">
                <a:solidFill>
                  <a:srgbClr val="4A5462"/>
                </a:solidFill>
                <a:latin typeface="Lato"/>
                <a:cs typeface="Lato"/>
              </a:rPr>
              <a:t>impact</a:t>
            </a:r>
            <a:r>
              <a:rPr sz="1200" b="0" spc="-6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200" b="0" dirty="0">
                <a:solidFill>
                  <a:srgbClr val="4A5462"/>
                </a:solidFill>
                <a:latin typeface="Lato"/>
                <a:cs typeface="Lato"/>
              </a:rPr>
              <a:t>factors</a:t>
            </a:r>
            <a:r>
              <a:rPr sz="1200" b="0" spc="-6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200" b="0" dirty="0">
                <a:solidFill>
                  <a:srgbClr val="4A5462"/>
                </a:solidFill>
                <a:latin typeface="Lato"/>
                <a:cs typeface="Lato"/>
              </a:rPr>
              <a:t>in</a:t>
            </a:r>
            <a:r>
              <a:rPr sz="1200" b="0" spc="-6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200" b="0" spc="-25" dirty="0">
                <a:solidFill>
                  <a:srgbClr val="4A5462"/>
                </a:solidFill>
                <a:latin typeface="Lato"/>
                <a:cs typeface="Lato"/>
              </a:rPr>
              <a:t>eco-</a:t>
            </a:r>
            <a:r>
              <a:rPr sz="1200" b="0" dirty="0">
                <a:solidFill>
                  <a:srgbClr val="4A5462"/>
                </a:solidFill>
                <a:latin typeface="Lato"/>
                <a:cs typeface="Lato"/>
              </a:rPr>
              <a:t>tourism</a:t>
            </a:r>
            <a:r>
              <a:rPr sz="1200" b="0" spc="-6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200" b="0" spc="-10" dirty="0">
                <a:solidFill>
                  <a:srgbClr val="4A5462"/>
                </a:solidFill>
                <a:latin typeface="Lato"/>
                <a:cs typeface="Lato"/>
              </a:rPr>
              <a:t>experiences</a:t>
            </a:r>
            <a:endParaRPr sz="12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999" y="3819524"/>
            <a:ext cx="7515225" cy="3009900"/>
          </a:xfrm>
          <a:custGeom>
            <a:avLst/>
            <a:gdLst/>
            <a:ahLst/>
            <a:cxnLst/>
            <a:rect l="l" t="t" r="r" b="b"/>
            <a:pathLst>
              <a:path w="7515225" h="3009900">
                <a:moveTo>
                  <a:pt x="7444027" y="3009899"/>
                </a:moveTo>
                <a:lnTo>
                  <a:pt x="71196" y="3009899"/>
                </a:lnTo>
                <a:lnTo>
                  <a:pt x="66241" y="3009411"/>
                </a:lnTo>
                <a:lnTo>
                  <a:pt x="29705" y="2994277"/>
                </a:lnTo>
                <a:lnTo>
                  <a:pt x="3885" y="2958237"/>
                </a:lnTo>
                <a:lnTo>
                  <a:pt x="0" y="2938702"/>
                </a:lnTo>
                <a:lnTo>
                  <a:pt x="0" y="29336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7444027" y="0"/>
                </a:lnTo>
                <a:lnTo>
                  <a:pt x="7485518" y="15621"/>
                </a:lnTo>
                <a:lnTo>
                  <a:pt x="7511338" y="51661"/>
                </a:lnTo>
                <a:lnTo>
                  <a:pt x="7515224" y="71196"/>
                </a:lnTo>
                <a:lnTo>
                  <a:pt x="7515224" y="2938702"/>
                </a:lnTo>
                <a:lnTo>
                  <a:pt x="7499602" y="2980194"/>
                </a:lnTo>
                <a:lnTo>
                  <a:pt x="7463561" y="3006013"/>
                </a:lnTo>
                <a:lnTo>
                  <a:pt x="7448982" y="3009411"/>
                </a:lnTo>
                <a:lnTo>
                  <a:pt x="7444027" y="3009899"/>
                </a:lnTo>
                <a:close/>
              </a:path>
            </a:pathLst>
          </a:custGeom>
          <a:solidFill>
            <a:srgbClr val="26AE6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8800" y="4016375"/>
            <a:ext cx="2538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Most</a:t>
            </a:r>
            <a:r>
              <a:rPr sz="1200" b="1" spc="1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Effective</a:t>
            </a:r>
            <a:r>
              <a:rPr sz="1200" b="1" spc="2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Experiential</a:t>
            </a:r>
            <a:r>
              <a:rPr sz="1200" b="1" spc="2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Elements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1499" y="4352924"/>
            <a:ext cx="3495675" cy="1066800"/>
            <a:chOff x="571499" y="4352924"/>
            <a:chExt cx="3495675" cy="1066800"/>
          </a:xfrm>
        </p:grpSpPr>
        <p:sp>
          <p:nvSpPr>
            <p:cNvPr id="7" name="object 7"/>
            <p:cNvSpPr/>
            <p:nvPr/>
          </p:nvSpPr>
          <p:spPr>
            <a:xfrm>
              <a:off x="590549" y="4352924"/>
              <a:ext cx="3476625" cy="1066800"/>
            </a:xfrm>
            <a:custGeom>
              <a:avLst/>
              <a:gdLst/>
              <a:ahLst/>
              <a:cxnLst/>
              <a:rect l="l" t="t" r="r" b="b"/>
              <a:pathLst>
                <a:path w="3476625" h="1066800">
                  <a:moveTo>
                    <a:pt x="3405428" y="1066799"/>
                  </a:moveTo>
                  <a:lnTo>
                    <a:pt x="53397" y="1066799"/>
                  </a:lnTo>
                  <a:lnTo>
                    <a:pt x="49681" y="1066311"/>
                  </a:lnTo>
                  <a:lnTo>
                    <a:pt x="14085" y="1040942"/>
                  </a:lnTo>
                  <a:lnTo>
                    <a:pt x="366" y="1000558"/>
                  </a:lnTo>
                  <a:lnTo>
                    <a:pt x="0" y="995603"/>
                  </a:lnTo>
                  <a:lnTo>
                    <a:pt x="0" y="9905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3405428" y="0"/>
                  </a:lnTo>
                  <a:lnTo>
                    <a:pt x="3446918" y="15621"/>
                  </a:lnTo>
                  <a:lnTo>
                    <a:pt x="3472738" y="51661"/>
                  </a:lnTo>
                  <a:lnTo>
                    <a:pt x="3476624" y="71196"/>
                  </a:lnTo>
                  <a:lnTo>
                    <a:pt x="3476624" y="995603"/>
                  </a:lnTo>
                  <a:lnTo>
                    <a:pt x="3461002" y="1037093"/>
                  </a:lnTo>
                  <a:lnTo>
                    <a:pt x="3424962" y="1062913"/>
                  </a:lnTo>
                  <a:lnTo>
                    <a:pt x="3410383" y="1066311"/>
                  </a:lnTo>
                  <a:lnTo>
                    <a:pt x="3405428" y="106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1499" y="4353202"/>
              <a:ext cx="70485" cy="1066800"/>
            </a:xfrm>
            <a:custGeom>
              <a:avLst/>
              <a:gdLst/>
              <a:ahLst/>
              <a:cxnLst/>
              <a:rect l="l" t="t" r="r" b="b"/>
              <a:pathLst>
                <a:path w="70484" h="1066800">
                  <a:moveTo>
                    <a:pt x="70450" y="1066244"/>
                  </a:moveTo>
                  <a:lnTo>
                    <a:pt x="33857" y="1053691"/>
                  </a:lnTo>
                  <a:lnTo>
                    <a:pt x="5800" y="1019481"/>
                  </a:lnTo>
                  <a:lnTo>
                    <a:pt x="0" y="9903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990322"/>
                  </a:lnTo>
                  <a:lnTo>
                    <a:pt x="44515" y="1032663"/>
                  </a:lnTo>
                  <a:lnTo>
                    <a:pt x="66287" y="1064587"/>
                  </a:lnTo>
                  <a:lnTo>
                    <a:pt x="70450" y="1066244"/>
                  </a:lnTo>
                  <a:close/>
                </a:path>
              </a:pathLst>
            </a:custGeom>
            <a:solidFill>
              <a:srgbClr val="26A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49299" y="4388666"/>
            <a:ext cx="2926080" cy="90868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200" b="1" spc="-10" dirty="0">
                <a:solidFill>
                  <a:srgbClr val="26AE60"/>
                </a:solidFill>
                <a:latin typeface="Lato"/>
                <a:cs typeface="Lato"/>
              </a:rPr>
              <a:t>Hands-</a:t>
            </a:r>
            <a:r>
              <a:rPr sz="1200" b="1" dirty="0">
                <a:solidFill>
                  <a:srgbClr val="26AE60"/>
                </a:solidFill>
                <a:latin typeface="Lato"/>
                <a:cs typeface="Lato"/>
              </a:rPr>
              <a:t>on</a:t>
            </a:r>
            <a:r>
              <a:rPr sz="1200" b="1" spc="-5" dirty="0">
                <a:solidFill>
                  <a:srgbClr val="26AE60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6AE60"/>
                </a:solidFill>
                <a:latin typeface="Lato"/>
                <a:cs typeface="Lato"/>
              </a:rPr>
              <a:t>Conservation </a:t>
            </a:r>
            <a:r>
              <a:rPr sz="1200" b="1" spc="-10" dirty="0">
                <a:solidFill>
                  <a:srgbClr val="26AE60"/>
                </a:solidFill>
                <a:latin typeface="Lato"/>
                <a:cs typeface="Lato"/>
              </a:rPr>
              <a:t>Activities</a:t>
            </a:r>
            <a:endParaRPr sz="1200">
              <a:latin typeface="Lato"/>
              <a:cs typeface="Lato"/>
            </a:endParaRPr>
          </a:p>
          <a:p>
            <a:pPr marL="12700" marR="5080">
              <a:lnSpc>
                <a:spcPct val="119000"/>
              </a:lnSpc>
              <a:spcBef>
                <a:spcPts val="350"/>
              </a:spcBef>
            </a:pP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Direct</a:t>
            </a:r>
            <a:r>
              <a:rPr sz="1050" spc="-3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participation</a:t>
            </a:r>
            <a:r>
              <a:rPr sz="1050" spc="-3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in</a:t>
            </a:r>
            <a:r>
              <a:rPr sz="1050" spc="-3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restoration</a:t>
            </a:r>
            <a:r>
              <a:rPr sz="1050" spc="-3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or</a:t>
            </a:r>
            <a:r>
              <a:rPr sz="1050" spc="-2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conservation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work</a:t>
            </a:r>
            <a:r>
              <a:rPr sz="1050" spc="-4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resulted</a:t>
            </a:r>
            <a:r>
              <a:rPr sz="1050" spc="-4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in</a:t>
            </a:r>
            <a:r>
              <a:rPr sz="1050" spc="-4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82%</a:t>
            </a:r>
            <a:r>
              <a:rPr sz="1050" spc="-3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higher</a:t>
            </a:r>
            <a:r>
              <a:rPr sz="1050" spc="-4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commitment</a:t>
            </a:r>
            <a:r>
              <a:rPr sz="1050" spc="-4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Lato"/>
                <a:cs typeface="Lato"/>
              </a:rPr>
              <a:t>to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environmental</a:t>
            </a:r>
            <a:r>
              <a:rPr sz="1050" spc="-4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stewardship</a:t>
            </a:r>
            <a:endParaRPr sz="1050">
              <a:latin typeface="Lato"/>
              <a:cs typeface="La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19574" y="4352924"/>
            <a:ext cx="3486150" cy="1066800"/>
            <a:chOff x="4219574" y="4352924"/>
            <a:chExt cx="3486150" cy="1066800"/>
          </a:xfrm>
        </p:grpSpPr>
        <p:sp>
          <p:nvSpPr>
            <p:cNvPr id="11" name="object 11"/>
            <p:cNvSpPr/>
            <p:nvPr/>
          </p:nvSpPr>
          <p:spPr>
            <a:xfrm>
              <a:off x="4238624" y="4352924"/>
              <a:ext cx="3467100" cy="1066800"/>
            </a:xfrm>
            <a:custGeom>
              <a:avLst/>
              <a:gdLst/>
              <a:ahLst/>
              <a:cxnLst/>
              <a:rect l="l" t="t" r="r" b="b"/>
              <a:pathLst>
                <a:path w="3467100" h="1066800">
                  <a:moveTo>
                    <a:pt x="3395903" y="1066799"/>
                  </a:moveTo>
                  <a:lnTo>
                    <a:pt x="53397" y="1066799"/>
                  </a:lnTo>
                  <a:lnTo>
                    <a:pt x="49680" y="1066311"/>
                  </a:lnTo>
                  <a:lnTo>
                    <a:pt x="14084" y="1040942"/>
                  </a:lnTo>
                  <a:lnTo>
                    <a:pt x="365" y="1000558"/>
                  </a:lnTo>
                  <a:lnTo>
                    <a:pt x="0" y="995603"/>
                  </a:lnTo>
                  <a:lnTo>
                    <a:pt x="0" y="990599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3395903" y="0"/>
                  </a:lnTo>
                  <a:lnTo>
                    <a:pt x="3437393" y="15621"/>
                  </a:lnTo>
                  <a:lnTo>
                    <a:pt x="3463213" y="51661"/>
                  </a:lnTo>
                  <a:lnTo>
                    <a:pt x="3467099" y="71196"/>
                  </a:lnTo>
                  <a:lnTo>
                    <a:pt x="3467099" y="995603"/>
                  </a:lnTo>
                  <a:lnTo>
                    <a:pt x="3451477" y="1037093"/>
                  </a:lnTo>
                  <a:lnTo>
                    <a:pt x="3415436" y="1062913"/>
                  </a:lnTo>
                  <a:lnTo>
                    <a:pt x="3400858" y="1066311"/>
                  </a:lnTo>
                  <a:lnTo>
                    <a:pt x="3395903" y="106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19574" y="4353202"/>
              <a:ext cx="70485" cy="1066800"/>
            </a:xfrm>
            <a:custGeom>
              <a:avLst/>
              <a:gdLst/>
              <a:ahLst/>
              <a:cxnLst/>
              <a:rect l="l" t="t" r="r" b="b"/>
              <a:pathLst>
                <a:path w="70485" h="1066800">
                  <a:moveTo>
                    <a:pt x="70449" y="1066244"/>
                  </a:moveTo>
                  <a:lnTo>
                    <a:pt x="33857" y="1053691"/>
                  </a:lnTo>
                  <a:lnTo>
                    <a:pt x="5800" y="1019481"/>
                  </a:lnTo>
                  <a:lnTo>
                    <a:pt x="0" y="9903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990322"/>
                  </a:lnTo>
                  <a:lnTo>
                    <a:pt x="44514" y="1032663"/>
                  </a:lnTo>
                  <a:lnTo>
                    <a:pt x="66287" y="1064587"/>
                  </a:lnTo>
                  <a:lnTo>
                    <a:pt x="70449" y="1066244"/>
                  </a:lnTo>
                  <a:close/>
                </a:path>
              </a:pathLst>
            </a:custGeom>
            <a:solidFill>
              <a:srgbClr val="26A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94100" y="4388666"/>
            <a:ext cx="3071495" cy="90868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200" b="1" dirty="0">
                <a:solidFill>
                  <a:srgbClr val="26AE60"/>
                </a:solidFill>
                <a:latin typeface="Lato"/>
                <a:cs typeface="Lato"/>
              </a:rPr>
              <a:t>Guided</a:t>
            </a:r>
            <a:r>
              <a:rPr sz="1200" b="1" spc="-20" dirty="0">
                <a:solidFill>
                  <a:srgbClr val="26AE60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6AE60"/>
                </a:solidFill>
                <a:latin typeface="Lato"/>
                <a:cs typeface="Lato"/>
              </a:rPr>
              <a:t>Nature</a:t>
            </a:r>
            <a:r>
              <a:rPr sz="1200" b="1" spc="-15" dirty="0">
                <a:solidFill>
                  <a:srgbClr val="26AE60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26AE60"/>
                </a:solidFill>
                <a:latin typeface="Lato"/>
                <a:cs typeface="Lato"/>
              </a:rPr>
              <a:t>Immersion</a:t>
            </a:r>
            <a:endParaRPr sz="1200">
              <a:latin typeface="Lato"/>
              <a:cs typeface="Lato"/>
            </a:endParaRPr>
          </a:p>
          <a:p>
            <a:pPr marL="12700" marR="5080">
              <a:lnSpc>
                <a:spcPct val="119000"/>
              </a:lnSpc>
              <a:spcBef>
                <a:spcPts val="350"/>
              </a:spcBef>
            </a:pP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Expert-led</a:t>
            </a:r>
            <a:r>
              <a:rPr sz="1050" spc="-2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explorations</a:t>
            </a:r>
            <a:r>
              <a:rPr sz="1050" spc="-2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20" dirty="0">
                <a:solidFill>
                  <a:srgbClr val="4A5462"/>
                </a:solidFill>
                <a:latin typeface="Lato"/>
                <a:cs typeface="Lato"/>
              </a:rPr>
              <a:t>of</a:t>
            </a:r>
            <a:r>
              <a:rPr sz="1050" spc="-2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natural</a:t>
            </a:r>
            <a:r>
              <a:rPr sz="1050" spc="-2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environments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increased</a:t>
            </a:r>
            <a:r>
              <a:rPr sz="1050" spc="-3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ecological</a:t>
            </a:r>
            <a:r>
              <a:rPr sz="1050" spc="-2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knowledge</a:t>
            </a:r>
            <a:r>
              <a:rPr sz="1050" spc="-3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20" dirty="0">
                <a:solidFill>
                  <a:srgbClr val="4A5462"/>
                </a:solidFill>
                <a:latin typeface="Lato"/>
                <a:cs typeface="Lato"/>
              </a:rPr>
              <a:t>by</a:t>
            </a:r>
            <a:r>
              <a:rPr sz="1050" spc="-2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74%</a:t>
            </a:r>
            <a:r>
              <a:rPr sz="1050" spc="-2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compared</a:t>
            </a:r>
            <a:r>
              <a:rPr sz="1050" spc="-3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Lato"/>
                <a:cs typeface="Lato"/>
              </a:rPr>
              <a:t>to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self-guided</a:t>
            </a:r>
            <a:r>
              <a:rPr sz="1050" spc="1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20" dirty="0">
                <a:solidFill>
                  <a:srgbClr val="4A5462"/>
                </a:solidFill>
                <a:latin typeface="Lato"/>
                <a:cs typeface="Lato"/>
              </a:rPr>
              <a:t>tours</a:t>
            </a:r>
            <a:endParaRPr sz="1050">
              <a:latin typeface="Lato"/>
              <a:cs typeface="La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1499" y="5572124"/>
            <a:ext cx="3495675" cy="1066800"/>
            <a:chOff x="571499" y="5572124"/>
            <a:chExt cx="3495675" cy="1066800"/>
          </a:xfrm>
        </p:grpSpPr>
        <p:sp>
          <p:nvSpPr>
            <p:cNvPr id="15" name="object 15"/>
            <p:cNvSpPr/>
            <p:nvPr/>
          </p:nvSpPr>
          <p:spPr>
            <a:xfrm>
              <a:off x="590549" y="5572124"/>
              <a:ext cx="3476625" cy="1066800"/>
            </a:xfrm>
            <a:custGeom>
              <a:avLst/>
              <a:gdLst/>
              <a:ahLst/>
              <a:cxnLst/>
              <a:rect l="l" t="t" r="r" b="b"/>
              <a:pathLst>
                <a:path w="3476625" h="1066800">
                  <a:moveTo>
                    <a:pt x="3405428" y="1066799"/>
                  </a:moveTo>
                  <a:lnTo>
                    <a:pt x="53397" y="1066799"/>
                  </a:lnTo>
                  <a:lnTo>
                    <a:pt x="49681" y="1066310"/>
                  </a:lnTo>
                  <a:lnTo>
                    <a:pt x="14085" y="1040942"/>
                  </a:lnTo>
                  <a:lnTo>
                    <a:pt x="366" y="1000558"/>
                  </a:lnTo>
                  <a:lnTo>
                    <a:pt x="0" y="995603"/>
                  </a:lnTo>
                  <a:lnTo>
                    <a:pt x="0" y="9905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3405428" y="0"/>
                  </a:lnTo>
                  <a:lnTo>
                    <a:pt x="3446918" y="15621"/>
                  </a:lnTo>
                  <a:lnTo>
                    <a:pt x="3472738" y="51661"/>
                  </a:lnTo>
                  <a:lnTo>
                    <a:pt x="3476624" y="71196"/>
                  </a:lnTo>
                  <a:lnTo>
                    <a:pt x="3476624" y="995603"/>
                  </a:lnTo>
                  <a:lnTo>
                    <a:pt x="3461002" y="1037093"/>
                  </a:lnTo>
                  <a:lnTo>
                    <a:pt x="3424962" y="1062912"/>
                  </a:lnTo>
                  <a:lnTo>
                    <a:pt x="3410383" y="1066310"/>
                  </a:lnTo>
                  <a:lnTo>
                    <a:pt x="3405428" y="106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1499" y="5572402"/>
              <a:ext cx="70485" cy="1066800"/>
            </a:xfrm>
            <a:custGeom>
              <a:avLst/>
              <a:gdLst/>
              <a:ahLst/>
              <a:cxnLst/>
              <a:rect l="l" t="t" r="r" b="b"/>
              <a:pathLst>
                <a:path w="70484" h="1066800">
                  <a:moveTo>
                    <a:pt x="70450" y="1066244"/>
                  </a:moveTo>
                  <a:lnTo>
                    <a:pt x="33857" y="1053691"/>
                  </a:lnTo>
                  <a:lnTo>
                    <a:pt x="5800" y="1019481"/>
                  </a:lnTo>
                  <a:lnTo>
                    <a:pt x="0" y="9903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990322"/>
                  </a:lnTo>
                  <a:lnTo>
                    <a:pt x="44515" y="1032663"/>
                  </a:lnTo>
                  <a:lnTo>
                    <a:pt x="66287" y="1064588"/>
                  </a:lnTo>
                  <a:lnTo>
                    <a:pt x="70450" y="1066244"/>
                  </a:lnTo>
                  <a:close/>
                </a:path>
              </a:pathLst>
            </a:custGeom>
            <a:solidFill>
              <a:srgbClr val="26A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49299" y="5607866"/>
            <a:ext cx="2858135" cy="90868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65"/>
              </a:spcBef>
            </a:pPr>
            <a:r>
              <a:rPr sz="1200" b="1" dirty="0">
                <a:solidFill>
                  <a:srgbClr val="26AE60"/>
                </a:solidFill>
                <a:latin typeface="Lato"/>
                <a:cs typeface="Lato"/>
              </a:rPr>
              <a:t>Wildlife</a:t>
            </a:r>
            <a:r>
              <a:rPr sz="1200" b="1" spc="20" dirty="0">
                <a:solidFill>
                  <a:srgbClr val="26AE60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26AE60"/>
                </a:solidFill>
                <a:latin typeface="Lato"/>
                <a:cs typeface="Lato"/>
              </a:rPr>
              <a:t>Observation</a:t>
            </a:r>
            <a:endParaRPr sz="1200">
              <a:latin typeface="Lato"/>
              <a:cs typeface="Lato"/>
            </a:endParaRPr>
          </a:p>
          <a:p>
            <a:pPr marL="12700" marR="5080" algn="just">
              <a:lnSpc>
                <a:spcPct val="119000"/>
              </a:lnSpc>
              <a:spcBef>
                <a:spcPts val="350"/>
              </a:spcBef>
            </a:pP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Close</a:t>
            </a:r>
            <a:r>
              <a:rPr sz="1050" spc="-5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encounters</a:t>
            </a:r>
            <a:r>
              <a:rPr sz="1050" spc="-5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with</a:t>
            </a:r>
            <a:r>
              <a:rPr sz="1050" spc="-5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wildlife</a:t>
            </a:r>
            <a:r>
              <a:rPr sz="1050" spc="-5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in</a:t>
            </a:r>
            <a:r>
              <a:rPr sz="1050" spc="-5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natural</a:t>
            </a:r>
            <a:r>
              <a:rPr sz="1050" spc="-5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habitats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created</a:t>
            </a:r>
            <a:r>
              <a:rPr sz="1050" spc="-3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emotional</a:t>
            </a:r>
            <a:r>
              <a:rPr sz="1050" spc="-3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connections</a:t>
            </a:r>
            <a:r>
              <a:rPr sz="1050" spc="-3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that</a:t>
            </a:r>
            <a:r>
              <a:rPr sz="1050" spc="-3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persisted</a:t>
            </a:r>
            <a:r>
              <a:rPr sz="1050" spc="-25" dirty="0">
                <a:solidFill>
                  <a:srgbClr val="4A5462"/>
                </a:solidFill>
                <a:latin typeface="Lato"/>
                <a:cs typeface="Lato"/>
              </a:rPr>
              <a:t> 3x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longer</a:t>
            </a:r>
            <a:r>
              <a:rPr sz="1050" spc="-5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than</a:t>
            </a:r>
            <a:r>
              <a:rPr sz="1050" spc="-5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other</a:t>
            </a:r>
            <a:r>
              <a:rPr sz="1050" spc="-5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experiences</a:t>
            </a:r>
            <a:endParaRPr sz="1050">
              <a:latin typeface="Lato"/>
              <a:cs typeface="La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19574" y="5572124"/>
            <a:ext cx="3486150" cy="1066800"/>
            <a:chOff x="4219574" y="5572124"/>
            <a:chExt cx="3486150" cy="1066800"/>
          </a:xfrm>
        </p:grpSpPr>
        <p:sp>
          <p:nvSpPr>
            <p:cNvPr id="19" name="object 19"/>
            <p:cNvSpPr/>
            <p:nvPr/>
          </p:nvSpPr>
          <p:spPr>
            <a:xfrm>
              <a:off x="4238624" y="5572124"/>
              <a:ext cx="3467100" cy="1066800"/>
            </a:xfrm>
            <a:custGeom>
              <a:avLst/>
              <a:gdLst/>
              <a:ahLst/>
              <a:cxnLst/>
              <a:rect l="l" t="t" r="r" b="b"/>
              <a:pathLst>
                <a:path w="3467100" h="1066800">
                  <a:moveTo>
                    <a:pt x="3395903" y="1066799"/>
                  </a:moveTo>
                  <a:lnTo>
                    <a:pt x="53397" y="1066799"/>
                  </a:lnTo>
                  <a:lnTo>
                    <a:pt x="49680" y="1066310"/>
                  </a:lnTo>
                  <a:lnTo>
                    <a:pt x="14084" y="1040942"/>
                  </a:lnTo>
                  <a:lnTo>
                    <a:pt x="365" y="1000558"/>
                  </a:lnTo>
                  <a:lnTo>
                    <a:pt x="0" y="995603"/>
                  </a:lnTo>
                  <a:lnTo>
                    <a:pt x="0" y="990599"/>
                  </a:lnTo>
                  <a:lnTo>
                    <a:pt x="0" y="71196"/>
                  </a:lnTo>
                  <a:lnTo>
                    <a:pt x="11715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3395903" y="0"/>
                  </a:lnTo>
                  <a:lnTo>
                    <a:pt x="3437393" y="15621"/>
                  </a:lnTo>
                  <a:lnTo>
                    <a:pt x="3463213" y="51661"/>
                  </a:lnTo>
                  <a:lnTo>
                    <a:pt x="3467099" y="71196"/>
                  </a:lnTo>
                  <a:lnTo>
                    <a:pt x="3467099" y="995603"/>
                  </a:lnTo>
                  <a:lnTo>
                    <a:pt x="3451477" y="1037093"/>
                  </a:lnTo>
                  <a:lnTo>
                    <a:pt x="3415436" y="1062912"/>
                  </a:lnTo>
                  <a:lnTo>
                    <a:pt x="3400858" y="1066310"/>
                  </a:lnTo>
                  <a:lnTo>
                    <a:pt x="3395903" y="106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19574" y="5572402"/>
              <a:ext cx="70485" cy="1066800"/>
            </a:xfrm>
            <a:custGeom>
              <a:avLst/>
              <a:gdLst/>
              <a:ahLst/>
              <a:cxnLst/>
              <a:rect l="l" t="t" r="r" b="b"/>
              <a:pathLst>
                <a:path w="70485" h="1066800">
                  <a:moveTo>
                    <a:pt x="70450" y="1066244"/>
                  </a:moveTo>
                  <a:lnTo>
                    <a:pt x="33857" y="1053691"/>
                  </a:lnTo>
                  <a:lnTo>
                    <a:pt x="5800" y="1019481"/>
                  </a:lnTo>
                  <a:lnTo>
                    <a:pt x="0" y="9903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990322"/>
                  </a:lnTo>
                  <a:lnTo>
                    <a:pt x="44514" y="1032663"/>
                  </a:lnTo>
                  <a:lnTo>
                    <a:pt x="66287" y="1064588"/>
                  </a:lnTo>
                  <a:lnTo>
                    <a:pt x="70450" y="1066244"/>
                  </a:lnTo>
                  <a:close/>
                </a:path>
              </a:pathLst>
            </a:custGeom>
            <a:solidFill>
              <a:srgbClr val="26A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94100" y="5607866"/>
            <a:ext cx="3097530" cy="90868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200" b="1" dirty="0">
                <a:solidFill>
                  <a:srgbClr val="26AE60"/>
                </a:solidFill>
                <a:latin typeface="Lato"/>
                <a:cs typeface="Lato"/>
              </a:rPr>
              <a:t>Local</a:t>
            </a:r>
            <a:r>
              <a:rPr sz="1200" b="1" spc="-35" dirty="0">
                <a:solidFill>
                  <a:srgbClr val="26AE60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6AE60"/>
                </a:solidFill>
                <a:latin typeface="Lato"/>
                <a:cs typeface="Lato"/>
              </a:rPr>
              <a:t>Community</a:t>
            </a:r>
            <a:r>
              <a:rPr sz="1200" b="1" spc="-30" dirty="0">
                <a:solidFill>
                  <a:srgbClr val="26AE60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26AE60"/>
                </a:solidFill>
                <a:latin typeface="Lato"/>
                <a:cs typeface="Lato"/>
              </a:rPr>
              <a:t>Engagement</a:t>
            </a:r>
            <a:endParaRPr sz="1200">
              <a:latin typeface="Lato"/>
              <a:cs typeface="Lato"/>
            </a:endParaRPr>
          </a:p>
          <a:p>
            <a:pPr marL="12700" marR="5080">
              <a:lnSpc>
                <a:spcPct val="119000"/>
              </a:lnSpc>
              <a:spcBef>
                <a:spcPts val="350"/>
              </a:spcBef>
            </a:pP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Interactions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with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 indigenous communities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resulted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Lato"/>
                <a:cs typeface="Lato"/>
              </a:rPr>
              <a:t>in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67%</a:t>
            </a:r>
            <a:r>
              <a:rPr sz="1050" spc="-4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greater</a:t>
            </a:r>
            <a:r>
              <a:rPr sz="1050" spc="-3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appreciation</a:t>
            </a:r>
            <a:r>
              <a:rPr sz="1050" spc="-3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for</a:t>
            </a:r>
            <a:r>
              <a:rPr sz="1050" spc="-3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sustainable</a:t>
            </a:r>
            <a:r>
              <a:rPr sz="1050" spc="-3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cultural practices</a:t>
            </a:r>
            <a:endParaRPr sz="1050">
              <a:latin typeface="Lato"/>
              <a:cs typeface="La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201401" y="2636401"/>
            <a:ext cx="3609340" cy="69215"/>
          </a:xfrm>
          <a:custGeom>
            <a:avLst/>
            <a:gdLst/>
            <a:ahLst/>
            <a:cxnLst/>
            <a:rect l="l" t="t" r="r" b="b"/>
            <a:pathLst>
              <a:path w="3609340" h="69214">
                <a:moveTo>
                  <a:pt x="3533398" y="68698"/>
                </a:moveTo>
                <a:lnTo>
                  <a:pt x="75823" y="68698"/>
                </a:lnTo>
                <a:lnTo>
                  <a:pt x="68316" y="68335"/>
                </a:lnTo>
                <a:lnTo>
                  <a:pt x="27504" y="51431"/>
                </a:lnTo>
                <a:lnTo>
                  <a:pt x="2884" y="14584"/>
                </a:lnTo>
                <a:lnTo>
                  <a:pt x="0" y="0"/>
                </a:lnTo>
                <a:lnTo>
                  <a:pt x="1555" y="4888"/>
                </a:lnTo>
                <a:lnTo>
                  <a:pt x="9289" y="16558"/>
                </a:lnTo>
                <a:lnTo>
                  <a:pt x="46661" y="36497"/>
                </a:lnTo>
                <a:lnTo>
                  <a:pt x="75823" y="40123"/>
                </a:lnTo>
                <a:lnTo>
                  <a:pt x="3592844" y="40123"/>
                </a:lnTo>
                <a:lnTo>
                  <a:pt x="3592330" y="40815"/>
                </a:lnTo>
                <a:lnTo>
                  <a:pt x="3555484" y="65435"/>
                </a:lnTo>
                <a:lnTo>
                  <a:pt x="3540904" y="68335"/>
                </a:lnTo>
                <a:lnTo>
                  <a:pt x="3533398" y="68698"/>
                </a:lnTo>
                <a:close/>
              </a:path>
              <a:path w="3609340" h="69214">
                <a:moveTo>
                  <a:pt x="3592844" y="40123"/>
                </a:moveTo>
                <a:lnTo>
                  <a:pt x="3533398" y="40123"/>
                </a:lnTo>
                <a:lnTo>
                  <a:pt x="3540904" y="39896"/>
                </a:lnTo>
                <a:lnTo>
                  <a:pt x="3548266" y="39216"/>
                </a:lnTo>
                <a:lnTo>
                  <a:pt x="3587279" y="26174"/>
                </a:lnTo>
                <a:lnTo>
                  <a:pt x="3609220" y="0"/>
                </a:lnTo>
                <a:lnTo>
                  <a:pt x="3608147" y="7366"/>
                </a:lnTo>
                <a:lnTo>
                  <a:pt x="3606334" y="14584"/>
                </a:lnTo>
                <a:lnTo>
                  <a:pt x="3603796" y="21658"/>
                </a:lnTo>
                <a:lnTo>
                  <a:pt x="3600589" y="28454"/>
                </a:lnTo>
                <a:lnTo>
                  <a:pt x="3596766" y="34840"/>
                </a:lnTo>
                <a:lnTo>
                  <a:pt x="3592844" y="40123"/>
                </a:lnTo>
                <a:close/>
              </a:path>
            </a:pathLst>
          </a:custGeom>
          <a:solidFill>
            <a:srgbClr val="26A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8353423" y="2181224"/>
            <a:ext cx="3305175" cy="76200"/>
            <a:chOff x="8353423" y="2181224"/>
            <a:chExt cx="3305175" cy="76200"/>
          </a:xfrm>
        </p:grpSpPr>
        <p:sp>
          <p:nvSpPr>
            <p:cNvPr id="24" name="object 24"/>
            <p:cNvSpPr/>
            <p:nvPr/>
          </p:nvSpPr>
          <p:spPr>
            <a:xfrm>
              <a:off x="8353423" y="2181224"/>
              <a:ext cx="3305175" cy="76200"/>
            </a:xfrm>
            <a:custGeom>
              <a:avLst/>
              <a:gdLst/>
              <a:ahLst/>
              <a:cxnLst/>
              <a:rect l="l" t="t" r="r" b="b"/>
              <a:pathLst>
                <a:path w="3305175" h="76200">
                  <a:moveTo>
                    <a:pt x="3272126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1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272126" y="0"/>
                  </a:lnTo>
                  <a:lnTo>
                    <a:pt x="3304207" y="28187"/>
                  </a:lnTo>
                  <a:lnTo>
                    <a:pt x="3305174" y="33047"/>
                  </a:lnTo>
                  <a:lnTo>
                    <a:pt x="3305174" y="43152"/>
                  </a:lnTo>
                  <a:lnTo>
                    <a:pt x="3276985" y="75232"/>
                  </a:lnTo>
                  <a:lnTo>
                    <a:pt x="3272126" y="761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53423" y="2181224"/>
              <a:ext cx="2943225" cy="76200"/>
            </a:xfrm>
            <a:custGeom>
              <a:avLst/>
              <a:gdLst/>
              <a:ahLst/>
              <a:cxnLst/>
              <a:rect l="l" t="t" r="r" b="b"/>
              <a:pathLst>
                <a:path w="2943225" h="76200">
                  <a:moveTo>
                    <a:pt x="2910176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1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910176" y="0"/>
                  </a:lnTo>
                  <a:lnTo>
                    <a:pt x="2942257" y="28187"/>
                  </a:lnTo>
                  <a:lnTo>
                    <a:pt x="2943224" y="33047"/>
                  </a:lnTo>
                  <a:lnTo>
                    <a:pt x="2943224" y="43152"/>
                  </a:lnTo>
                  <a:lnTo>
                    <a:pt x="2915036" y="75232"/>
                  </a:lnTo>
                  <a:lnTo>
                    <a:pt x="2910176" y="761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8201401" y="3769876"/>
            <a:ext cx="3609340" cy="69215"/>
          </a:xfrm>
          <a:custGeom>
            <a:avLst/>
            <a:gdLst/>
            <a:ahLst/>
            <a:cxnLst/>
            <a:rect l="l" t="t" r="r" b="b"/>
            <a:pathLst>
              <a:path w="3609340" h="69214">
                <a:moveTo>
                  <a:pt x="3533397" y="68698"/>
                </a:moveTo>
                <a:lnTo>
                  <a:pt x="75823" y="68698"/>
                </a:lnTo>
                <a:lnTo>
                  <a:pt x="68316" y="68335"/>
                </a:lnTo>
                <a:lnTo>
                  <a:pt x="27504" y="51431"/>
                </a:lnTo>
                <a:lnTo>
                  <a:pt x="2884" y="14584"/>
                </a:lnTo>
                <a:lnTo>
                  <a:pt x="0" y="0"/>
                </a:lnTo>
                <a:lnTo>
                  <a:pt x="1555" y="4888"/>
                </a:lnTo>
                <a:lnTo>
                  <a:pt x="9289" y="16557"/>
                </a:lnTo>
                <a:lnTo>
                  <a:pt x="46661" y="36497"/>
                </a:lnTo>
                <a:lnTo>
                  <a:pt x="75823" y="40123"/>
                </a:lnTo>
                <a:lnTo>
                  <a:pt x="3592844" y="40123"/>
                </a:lnTo>
                <a:lnTo>
                  <a:pt x="3592330" y="40815"/>
                </a:lnTo>
                <a:lnTo>
                  <a:pt x="3555484" y="65435"/>
                </a:lnTo>
                <a:lnTo>
                  <a:pt x="3540904" y="68335"/>
                </a:lnTo>
                <a:lnTo>
                  <a:pt x="3533397" y="68698"/>
                </a:lnTo>
                <a:close/>
              </a:path>
              <a:path w="3609340" h="69214">
                <a:moveTo>
                  <a:pt x="3592844" y="40123"/>
                </a:moveTo>
                <a:lnTo>
                  <a:pt x="3533397" y="40123"/>
                </a:lnTo>
                <a:lnTo>
                  <a:pt x="3540904" y="39896"/>
                </a:lnTo>
                <a:lnTo>
                  <a:pt x="3548266" y="39216"/>
                </a:lnTo>
                <a:lnTo>
                  <a:pt x="3587278" y="26174"/>
                </a:lnTo>
                <a:lnTo>
                  <a:pt x="3609220" y="0"/>
                </a:lnTo>
                <a:lnTo>
                  <a:pt x="3608147" y="7366"/>
                </a:lnTo>
                <a:lnTo>
                  <a:pt x="3606334" y="14584"/>
                </a:lnTo>
                <a:lnTo>
                  <a:pt x="3603796" y="21658"/>
                </a:lnTo>
                <a:lnTo>
                  <a:pt x="3600588" y="28454"/>
                </a:lnTo>
                <a:lnTo>
                  <a:pt x="3596766" y="34840"/>
                </a:lnTo>
                <a:lnTo>
                  <a:pt x="3592844" y="40123"/>
                </a:lnTo>
                <a:close/>
              </a:path>
            </a:pathLst>
          </a:custGeom>
          <a:solidFill>
            <a:srgbClr val="26A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8353423" y="3314699"/>
            <a:ext cx="3305175" cy="76200"/>
            <a:chOff x="8353423" y="3314699"/>
            <a:chExt cx="3305175" cy="76200"/>
          </a:xfrm>
        </p:grpSpPr>
        <p:sp>
          <p:nvSpPr>
            <p:cNvPr id="28" name="object 28"/>
            <p:cNvSpPr/>
            <p:nvPr/>
          </p:nvSpPr>
          <p:spPr>
            <a:xfrm>
              <a:off x="8353423" y="3314699"/>
              <a:ext cx="3305175" cy="76200"/>
            </a:xfrm>
            <a:custGeom>
              <a:avLst/>
              <a:gdLst/>
              <a:ahLst/>
              <a:cxnLst/>
              <a:rect l="l" t="t" r="r" b="b"/>
              <a:pathLst>
                <a:path w="3305175" h="76200">
                  <a:moveTo>
                    <a:pt x="3272126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1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272126" y="0"/>
                  </a:lnTo>
                  <a:lnTo>
                    <a:pt x="3304207" y="28186"/>
                  </a:lnTo>
                  <a:lnTo>
                    <a:pt x="3305174" y="33047"/>
                  </a:lnTo>
                  <a:lnTo>
                    <a:pt x="3305174" y="43152"/>
                  </a:lnTo>
                  <a:lnTo>
                    <a:pt x="3276985" y="75232"/>
                  </a:lnTo>
                  <a:lnTo>
                    <a:pt x="3272126" y="761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53423" y="3314699"/>
              <a:ext cx="2514600" cy="76200"/>
            </a:xfrm>
            <a:custGeom>
              <a:avLst/>
              <a:gdLst/>
              <a:ahLst/>
              <a:cxnLst/>
              <a:rect l="l" t="t" r="r" b="b"/>
              <a:pathLst>
                <a:path w="2514600" h="76200">
                  <a:moveTo>
                    <a:pt x="2481553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1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481553" y="0"/>
                  </a:lnTo>
                  <a:lnTo>
                    <a:pt x="2513632" y="28186"/>
                  </a:lnTo>
                  <a:lnTo>
                    <a:pt x="2514599" y="33047"/>
                  </a:lnTo>
                  <a:lnTo>
                    <a:pt x="2514599" y="43152"/>
                  </a:lnTo>
                  <a:lnTo>
                    <a:pt x="2486411" y="75232"/>
                  </a:lnTo>
                  <a:lnTo>
                    <a:pt x="2481553" y="761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8201401" y="4903351"/>
            <a:ext cx="3609340" cy="69215"/>
          </a:xfrm>
          <a:custGeom>
            <a:avLst/>
            <a:gdLst/>
            <a:ahLst/>
            <a:cxnLst/>
            <a:rect l="l" t="t" r="r" b="b"/>
            <a:pathLst>
              <a:path w="3609340" h="69214">
                <a:moveTo>
                  <a:pt x="3533398" y="68698"/>
                </a:moveTo>
                <a:lnTo>
                  <a:pt x="75823" y="68698"/>
                </a:lnTo>
                <a:lnTo>
                  <a:pt x="68316" y="68335"/>
                </a:lnTo>
                <a:lnTo>
                  <a:pt x="27504" y="51430"/>
                </a:lnTo>
                <a:lnTo>
                  <a:pt x="2884" y="14584"/>
                </a:lnTo>
                <a:lnTo>
                  <a:pt x="0" y="0"/>
                </a:lnTo>
                <a:lnTo>
                  <a:pt x="1555" y="4888"/>
                </a:lnTo>
                <a:lnTo>
                  <a:pt x="9289" y="16557"/>
                </a:lnTo>
                <a:lnTo>
                  <a:pt x="46665" y="36498"/>
                </a:lnTo>
                <a:lnTo>
                  <a:pt x="75823" y="40123"/>
                </a:lnTo>
                <a:lnTo>
                  <a:pt x="3592843" y="40123"/>
                </a:lnTo>
                <a:lnTo>
                  <a:pt x="3592330" y="40815"/>
                </a:lnTo>
                <a:lnTo>
                  <a:pt x="3555484" y="65434"/>
                </a:lnTo>
                <a:lnTo>
                  <a:pt x="3540904" y="68335"/>
                </a:lnTo>
                <a:lnTo>
                  <a:pt x="3533398" y="68698"/>
                </a:lnTo>
                <a:close/>
              </a:path>
              <a:path w="3609340" h="69214">
                <a:moveTo>
                  <a:pt x="3592843" y="40123"/>
                </a:moveTo>
                <a:lnTo>
                  <a:pt x="3533398" y="40123"/>
                </a:lnTo>
                <a:lnTo>
                  <a:pt x="3540904" y="39896"/>
                </a:lnTo>
                <a:lnTo>
                  <a:pt x="3548266" y="39216"/>
                </a:lnTo>
                <a:lnTo>
                  <a:pt x="3587279" y="26174"/>
                </a:lnTo>
                <a:lnTo>
                  <a:pt x="3609220" y="0"/>
                </a:lnTo>
                <a:lnTo>
                  <a:pt x="3608147" y="7366"/>
                </a:lnTo>
                <a:lnTo>
                  <a:pt x="3606334" y="14584"/>
                </a:lnTo>
                <a:lnTo>
                  <a:pt x="3603796" y="21658"/>
                </a:lnTo>
                <a:lnTo>
                  <a:pt x="3600589" y="28454"/>
                </a:lnTo>
                <a:lnTo>
                  <a:pt x="3596766" y="34840"/>
                </a:lnTo>
                <a:lnTo>
                  <a:pt x="3592843" y="40123"/>
                </a:lnTo>
                <a:close/>
              </a:path>
            </a:pathLst>
          </a:custGeom>
          <a:solidFill>
            <a:srgbClr val="26A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8353423" y="4448174"/>
            <a:ext cx="3305175" cy="76200"/>
            <a:chOff x="8353423" y="4448174"/>
            <a:chExt cx="3305175" cy="76200"/>
          </a:xfrm>
        </p:grpSpPr>
        <p:sp>
          <p:nvSpPr>
            <p:cNvPr id="32" name="object 32"/>
            <p:cNvSpPr/>
            <p:nvPr/>
          </p:nvSpPr>
          <p:spPr>
            <a:xfrm>
              <a:off x="8353423" y="4448174"/>
              <a:ext cx="3305175" cy="76200"/>
            </a:xfrm>
            <a:custGeom>
              <a:avLst/>
              <a:gdLst/>
              <a:ahLst/>
              <a:cxnLst/>
              <a:rect l="l" t="t" r="r" b="b"/>
              <a:pathLst>
                <a:path w="3305175" h="76200">
                  <a:moveTo>
                    <a:pt x="3272126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2"/>
                  </a:lnTo>
                  <a:lnTo>
                    <a:pt x="1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272126" y="0"/>
                  </a:lnTo>
                  <a:lnTo>
                    <a:pt x="3304207" y="28187"/>
                  </a:lnTo>
                  <a:lnTo>
                    <a:pt x="3305174" y="33047"/>
                  </a:lnTo>
                  <a:lnTo>
                    <a:pt x="3305174" y="43152"/>
                  </a:lnTo>
                  <a:lnTo>
                    <a:pt x="3276985" y="75232"/>
                  </a:lnTo>
                  <a:lnTo>
                    <a:pt x="3272126" y="761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53423" y="4448174"/>
              <a:ext cx="2581275" cy="76200"/>
            </a:xfrm>
            <a:custGeom>
              <a:avLst/>
              <a:gdLst/>
              <a:ahLst/>
              <a:cxnLst/>
              <a:rect l="l" t="t" r="r" b="b"/>
              <a:pathLst>
                <a:path w="2581275" h="76200">
                  <a:moveTo>
                    <a:pt x="2548226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2"/>
                  </a:lnTo>
                  <a:lnTo>
                    <a:pt x="1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548226" y="0"/>
                  </a:lnTo>
                  <a:lnTo>
                    <a:pt x="2580308" y="28187"/>
                  </a:lnTo>
                  <a:lnTo>
                    <a:pt x="2581274" y="33047"/>
                  </a:lnTo>
                  <a:lnTo>
                    <a:pt x="2581274" y="43152"/>
                  </a:lnTo>
                  <a:lnTo>
                    <a:pt x="2553086" y="75232"/>
                  </a:lnTo>
                  <a:lnTo>
                    <a:pt x="2548226" y="761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8201401" y="6036826"/>
            <a:ext cx="3609340" cy="69215"/>
          </a:xfrm>
          <a:custGeom>
            <a:avLst/>
            <a:gdLst/>
            <a:ahLst/>
            <a:cxnLst/>
            <a:rect l="l" t="t" r="r" b="b"/>
            <a:pathLst>
              <a:path w="3609340" h="69214">
                <a:moveTo>
                  <a:pt x="3533397" y="68698"/>
                </a:moveTo>
                <a:lnTo>
                  <a:pt x="75823" y="68698"/>
                </a:lnTo>
                <a:lnTo>
                  <a:pt x="68316" y="68335"/>
                </a:lnTo>
                <a:lnTo>
                  <a:pt x="27504" y="51431"/>
                </a:lnTo>
                <a:lnTo>
                  <a:pt x="2884" y="14584"/>
                </a:lnTo>
                <a:lnTo>
                  <a:pt x="0" y="0"/>
                </a:lnTo>
                <a:lnTo>
                  <a:pt x="1555" y="4888"/>
                </a:lnTo>
                <a:lnTo>
                  <a:pt x="9289" y="16557"/>
                </a:lnTo>
                <a:lnTo>
                  <a:pt x="46661" y="36497"/>
                </a:lnTo>
                <a:lnTo>
                  <a:pt x="75823" y="40123"/>
                </a:lnTo>
                <a:lnTo>
                  <a:pt x="3592843" y="40123"/>
                </a:lnTo>
                <a:lnTo>
                  <a:pt x="3592330" y="40815"/>
                </a:lnTo>
                <a:lnTo>
                  <a:pt x="3555484" y="65435"/>
                </a:lnTo>
                <a:lnTo>
                  <a:pt x="3540904" y="68335"/>
                </a:lnTo>
                <a:lnTo>
                  <a:pt x="3533397" y="68698"/>
                </a:lnTo>
                <a:close/>
              </a:path>
              <a:path w="3609340" h="69214">
                <a:moveTo>
                  <a:pt x="3592843" y="40123"/>
                </a:moveTo>
                <a:lnTo>
                  <a:pt x="3533397" y="40123"/>
                </a:lnTo>
                <a:lnTo>
                  <a:pt x="3540904" y="39896"/>
                </a:lnTo>
                <a:lnTo>
                  <a:pt x="3548266" y="39216"/>
                </a:lnTo>
                <a:lnTo>
                  <a:pt x="3587278" y="26173"/>
                </a:lnTo>
                <a:lnTo>
                  <a:pt x="3609220" y="0"/>
                </a:lnTo>
                <a:lnTo>
                  <a:pt x="3608147" y="7366"/>
                </a:lnTo>
                <a:lnTo>
                  <a:pt x="3606334" y="14584"/>
                </a:lnTo>
                <a:lnTo>
                  <a:pt x="3603796" y="21658"/>
                </a:lnTo>
                <a:lnTo>
                  <a:pt x="3600588" y="28454"/>
                </a:lnTo>
                <a:lnTo>
                  <a:pt x="3596766" y="34840"/>
                </a:lnTo>
                <a:lnTo>
                  <a:pt x="3592843" y="40123"/>
                </a:lnTo>
                <a:close/>
              </a:path>
            </a:pathLst>
          </a:custGeom>
          <a:solidFill>
            <a:srgbClr val="26A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8353423" y="5581649"/>
            <a:ext cx="3305175" cy="76200"/>
            <a:chOff x="8353423" y="5581649"/>
            <a:chExt cx="3305175" cy="76200"/>
          </a:xfrm>
        </p:grpSpPr>
        <p:sp>
          <p:nvSpPr>
            <p:cNvPr id="36" name="object 36"/>
            <p:cNvSpPr/>
            <p:nvPr/>
          </p:nvSpPr>
          <p:spPr>
            <a:xfrm>
              <a:off x="8353423" y="5581649"/>
              <a:ext cx="3305175" cy="76200"/>
            </a:xfrm>
            <a:custGeom>
              <a:avLst/>
              <a:gdLst/>
              <a:ahLst/>
              <a:cxnLst/>
              <a:rect l="l" t="t" r="r" b="b"/>
              <a:pathLst>
                <a:path w="3305175" h="76200">
                  <a:moveTo>
                    <a:pt x="3272126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2"/>
                  </a:lnTo>
                  <a:lnTo>
                    <a:pt x="1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272126" y="0"/>
                  </a:lnTo>
                  <a:lnTo>
                    <a:pt x="3304207" y="28186"/>
                  </a:lnTo>
                  <a:lnTo>
                    <a:pt x="3305174" y="33047"/>
                  </a:lnTo>
                  <a:lnTo>
                    <a:pt x="3305174" y="43152"/>
                  </a:lnTo>
                  <a:lnTo>
                    <a:pt x="3276985" y="75232"/>
                  </a:lnTo>
                  <a:lnTo>
                    <a:pt x="3272126" y="761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53423" y="5581649"/>
              <a:ext cx="2743200" cy="76200"/>
            </a:xfrm>
            <a:custGeom>
              <a:avLst/>
              <a:gdLst/>
              <a:ahLst/>
              <a:cxnLst/>
              <a:rect l="l" t="t" r="r" b="b"/>
              <a:pathLst>
                <a:path w="2743200" h="76200">
                  <a:moveTo>
                    <a:pt x="2710152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2"/>
                  </a:lnTo>
                  <a:lnTo>
                    <a:pt x="1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710152" y="0"/>
                  </a:lnTo>
                  <a:lnTo>
                    <a:pt x="2742232" y="28186"/>
                  </a:lnTo>
                  <a:lnTo>
                    <a:pt x="2743199" y="33047"/>
                  </a:lnTo>
                  <a:lnTo>
                    <a:pt x="2743199" y="43152"/>
                  </a:lnTo>
                  <a:lnTo>
                    <a:pt x="2715011" y="75232"/>
                  </a:lnTo>
                  <a:lnTo>
                    <a:pt x="2710152" y="761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191450" y="1311275"/>
            <a:ext cx="22993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6AE60"/>
                </a:solidFill>
                <a:latin typeface="Lato"/>
                <a:cs typeface="Lato"/>
              </a:rPr>
              <a:t>Interaction</a:t>
            </a:r>
            <a:r>
              <a:rPr sz="1500" b="1" spc="-20" dirty="0">
                <a:solidFill>
                  <a:srgbClr val="26AE60"/>
                </a:solidFill>
                <a:latin typeface="Lato"/>
                <a:cs typeface="Lato"/>
              </a:rPr>
              <a:t> </a:t>
            </a:r>
            <a:r>
              <a:rPr sz="1500" b="1" dirty="0">
                <a:solidFill>
                  <a:srgbClr val="26AE60"/>
                </a:solidFill>
                <a:latin typeface="Lato"/>
                <a:cs typeface="Lato"/>
              </a:rPr>
              <a:t>Impact</a:t>
            </a:r>
            <a:r>
              <a:rPr sz="1500" b="1" spc="-20" dirty="0">
                <a:solidFill>
                  <a:srgbClr val="26AE60"/>
                </a:solidFill>
                <a:latin typeface="Lato"/>
                <a:cs typeface="Lato"/>
              </a:rPr>
              <a:t> </a:t>
            </a:r>
            <a:r>
              <a:rPr sz="1500" b="1" spc="-10" dirty="0">
                <a:solidFill>
                  <a:srgbClr val="26AE60"/>
                </a:solidFill>
                <a:latin typeface="Lato"/>
                <a:cs typeface="Lato"/>
              </a:rPr>
              <a:t>Metrics</a:t>
            </a:r>
            <a:endParaRPr sz="1500">
              <a:latin typeface="Lato"/>
              <a:cs typeface="La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43850" y="1901825"/>
            <a:ext cx="150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Knowledge</a:t>
            </a:r>
            <a:r>
              <a:rPr sz="1200" b="1" spc="-6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Retention</a:t>
            </a:r>
            <a:endParaRPr sz="1200">
              <a:latin typeface="Lato"/>
              <a:cs typeface="La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309101" y="1892300"/>
            <a:ext cx="3625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25" dirty="0">
                <a:solidFill>
                  <a:srgbClr val="333333"/>
                </a:solidFill>
                <a:latin typeface="Lato"/>
                <a:cs typeface="Lato"/>
              </a:rPr>
              <a:t>89%</a:t>
            </a:r>
            <a:endParaRPr sz="1350">
              <a:latin typeface="Lato"/>
              <a:cs typeface="La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43850" y="2330450"/>
            <a:ext cx="282067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Higher</a:t>
            </a:r>
            <a:r>
              <a:rPr sz="1050" spc="-5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with</a:t>
            </a:r>
            <a:r>
              <a:rPr sz="1050" spc="-4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interactive</a:t>
            </a:r>
            <a:r>
              <a:rPr sz="1050" spc="-5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educational</a:t>
            </a:r>
            <a:r>
              <a:rPr sz="1050" spc="-4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components</a:t>
            </a:r>
            <a:endParaRPr sz="1050">
              <a:latin typeface="Lato"/>
              <a:cs typeface="La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343850" y="3035300"/>
            <a:ext cx="1541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Emotional</a:t>
            </a:r>
            <a:r>
              <a:rPr sz="1200" b="1" spc="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Connection</a:t>
            </a:r>
            <a:endParaRPr sz="1200">
              <a:latin typeface="Lato"/>
              <a:cs typeface="La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309101" y="3025775"/>
            <a:ext cx="3625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25" dirty="0">
                <a:solidFill>
                  <a:srgbClr val="333333"/>
                </a:solidFill>
                <a:latin typeface="Lato"/>
                <a:cs typeface="Lato"/>
              </a:rPr>
              <a:t>76%</a:t>
            </a:r>
            <a:endParaRPr sz="1350">
              <a:latin typeface="Lato"/>
              <a:cs typeface="La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343850" y="3463925"/>
            <a:ext cx="233553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Stronger</a:t>
            </a:r>
            <a:r>
              <a:rPr sz="1050" spc="-4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with</a:t>
            </a:r>
            <a:r>
              <a:rPr sz="1050" spc="-4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direct</a:t>
            </a:r>
            <a:r>
              <a:rPr sz="1050" spc="-4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wildlife</a:t>
            </a:r>
            <a:r>
              <a:rPr sz="1050" spc="-4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encounters</a:t>
            </a:r>
            <a:endParaRPr sz="1050">
              <a:latin typeface="Lato"/>
              <a:cs typeface="La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343850" y="4168775"/>
            <a:ext cx="1186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Behavior</a:t>
            </a:r>
            <a:r>
              <a:rPr sz="1200" b="1" spc="-2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Change</a:t>
            </a:r>
            <a:endParaRPr sz="1200">
              <a:latin typeface="Lato"/>
              <a:cs typeface="La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309101" y="4159250"/>
            <a:ext cx="3625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25" dirty="0">
                <a:solidFill>
                  <a:srgbClr val="333333"/>
                </a:solidFill>
                <a:latin typeface="Lato"/>
                <a:cs typeface="Lato"/>
              </a:rPr>
              <a:t>78%</a:t>
            </a:r>
            <a:endParaRPr sz="1350">
              <a:latin typeface="Lato"/>
              <a:cs typeface="La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343850" y="4597400"/>
            <a:ext cx="29508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More</a:t>
            </a:r>
            <a:r>
              <a:rPr sz="1050" spc="-2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sustainable</a:t>
            </a:r>
            <a:r>
              <a:rPr sz="1050" spc="-2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lifestyle</a:t>
            </a:r>
            <a:r>
              <a:rPr sz="1050" spc="-2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choices</a:t>
            </a:r>
            <a:r>
              <a:rPr sz="1050" spc="-2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post-experience</a:t>
            </a:r>
            <a:endParaRPr sz="1050">
              <a:latin typeface="Lato"/>
              <a:cs typeface="La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343850" y="5302250"/>
            <a:ext cx="1142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Advocacy</a:t>
            </a:r>
            <a:r>
              <a:rPr sz="1200" b="1" spc="-7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Intent</a:t>
            </a:r>
            <a:endParaRPr sz="1200">
              <a:latin typeface="Lato"/>
              <a:cs typeface="La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309101" y="5292725"/>
            <a:ext cx="3625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25" dirty="0">
                <a:solidFill>
                  <a:srgbClr val="333333"/>
                </a:solidFill>
                <a:latin typeface="Lato"/>
                <a:cs typeface="Lato"/>
              </a:rPr>
              <a:t>83%</a:t>
            </a:r>
            <a:endParaRPr sz="1350">
              <a:latin typeface="Lato"/>
              <a:cs typeface="La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343850" y="5730874"/>
            <a:ext cx="26670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Willingness</a:t>
            </a:r>
            <a:r>
              <a:rPr sz="1050" spc="-2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to</a:t>
            </a:r>
            <a:r>
              <a:rPr sz="1050" spc="-2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promote</a:t>
            </a:r>
            <a:r>
              <a:rPr sz="1050" spc="-2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20" dirty="0">
                <a:solidFill>
                  <a:srgbClr val="4A5462"/>
                </a:solidFill>
                <a:latin typeface="Lato"/>
                <a:cs typeface="Lato"/>
              </a:rPr>
              <a:t>eco-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friendly</a:t>
            </a:r>
            <a:r>
              <a:rPr sz="1050" spc="-2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practices</a:t>
            </a:r>
            <a:endParaRPr sz="1050">
              <a:latin typeface="Lato"/>
              <a:cs typeface="Lato"/>
            </a:endParaRPr>
          </a:p>
        </p:txBody>
      </p:sp>
      <p:pic>
        <p:nvPicPr>
          <p:cNvPr id="54" name="object 5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304925"/>
            <a:ext cx="7515224" cy="2285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41" y="72777"/>
            <a:ext cx="6857365" cy="715644"/>
          </a:xfrm>
          <a:prstGeom prst="rect">
            <a:avLst/>
          </a:prstGeom>
        </p:spPr>
        <p:txBody>
          <a:bodyPr vert="horz" wrap="square" lIns="0" tIns="1198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  <a:r>
              <a:rPr spc="-6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Synthetic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10" dirty="0"/>
              <a:t>CTGAN</a:t>
            </a:r>
          </a:p>
        </p:txBody>
      </p:sp>
      <p:sp>
        <p:nvSpPr>
          <p:cNvPr id="3" name="object 3"/>
          <p:cNvSpPr/>
          <p:nvPr/>
        </p:nvSpPr>
        <p:spPr>
          <a:xfrm>
            <a:off x="380999" y="1038224"/>
            <a:ext cx="28575" cy="2514600"/>
          </a:xfrm>
          <a:custGeom>
            <a:avLst/>
            <a:gdLst/>
            <a:ahLst/>
            <a:cxnLst/>
            <a:rect l="l" t="t" r="r" b="b"/>
            <a:pathLst>
              <a:path w="28575" h="2514600">
                <a:moveTo>
                  <a:pt x="28574" y="2514599"/>
                </a:moveTo>
                <a:lnTo>
                  <a:pt x="0" y="2514599"/>
                </a:lnTo>
                <a:lnTo>
                  <a:pt x="0" y="0"/>
                </a:lnTo>
                <a:lnTo>
                  <a:pt x="28574" y="0"/>
                </a:lnTo>
                <a:lnTo>
                  <a:pt x="28574" y="25145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999" y="3781424"/>
            <a:ext cx="28575" cy="1981200"/>
          </a:xfrm>
          <a:custGeom>
            <a:avLst/>
            <a:gdLst/>
            <a:ahLst/>
            <a:cxnLst/>
            <a:rect l="l" t="t" r="r" b="b"/>
            <a:pathLst>
              <a:path w="28575" h="1981200">
                <a:moveTo>
                  <a:pt x="28574" y="1981199"/>
                </a:moveTo>
                <a:lnTo>
                  <a:pt x="0" y="1981199"/>
                </a:lnTo>
                <a:lnTo>
                  <a:pt x="0" y="0"/>
                </a:lnTo>
                <a:lnTo>
                  <a:pt x="28574" y="0"/>
                </a:lnTo>
                <a:lnTo>
                  <a:pt x="28574" y="19811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9275" y="1044575"/>
            <a:ext cx="64757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3398DA"/>
                </a:solidFill>
                <a:latin typeface="Lato"/>
                <a:cs typeface="Lato"/>
              </a:rPr>
              <a:t>Understanding</a:t>
            </a:r>
            <a:r>
              <a:rPr sz="1500" b="1" spc="-35" dirty="0">
                <a:solidFill>
                  <a:srgbClr val="3398DA"/>
                </a:solidFill>
                <a:latin typeface="Lato"/>
                <a:cs typeface="Lato"/>
              </a:rPr>
              <a:t> </a:t>
            </a:r>
            <a:r>
              <a:rPr sz="1500" b="1" dirty="0">
                <a:solidFill>
                  <a:srgbClr val="3398DA"/>
                </a:solidFill>
                <a:latin typeface="Lato"/>
                <a:cs typeface="Lato"/>
              </a:rPr>
              <a:t>Synthetic</a:t>
            </a:r>
            <a:r>
              <a:rPr sz="1500" b="1" spc="-30" dirty="0">
                <a:solidFill>
                  <a:srgbClr val="3398DA"/>
                </a:solidFill>
                <a:latin typeface="Lato"/>
                <a:cs typeface="Lato"/>
              </a:rPr>
              <a:t> </a:t>
            </a:r>
            <a:r>
              <a:rPr sz="1500" b="1" spc="-20" dirty="0">
                <a:solidFill>
                  <a:srgbClr val="3398DA"/>
                </a:solidFill>
                <a:latin typeface="Lato"/>
                <a:cs typeface="Lato"/>
              </a:rPr>
              <a:t>Data</a:t>
            </a:r>
            <a:endParaRPr sz="1500">
              <a:latin typeface="Lato"/>
              <a:cs typeface="Lato"/>
            </a:endParaRPr>
          </a:p>
          <a:p>
            <a:pPr marL="12700" marR="5080">
              <a:lnSpc>
                <a:spcPct val="125000"/>
              </a:lnSpc>
              <a:spcBef>
                <a:spcPts val="840"/>
              </a:spcBef>
            </a:pP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Synthetic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data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is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artificially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generated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information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that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mimics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real-world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data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without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containing any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actual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original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records.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It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provides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solutions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for: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1974" y="2028824"/>
            <a:ext cx="3219450" cy="685800"/>
            <a:chOff x="561974" y="2028824"/>
            <a:chExt cx="3219450" cy="685800"/>
          </a:xfrm>
        </p:grpSpPr>
        <p:sp>
          <p:nvSpPr>
            <p:cNvPr id="7" name="object 7"/>
            <p:cNvSpPr/>
            <p:nvPr/>
          </p:nvSpPr>
          <p:spPr>
            <a:xfrm>
              <a:off x="561974" y="2028824"/>
              <a:ext cx="3219450" cy="685800"/>
            </a:xfrm>
            <a:custGeom>
              <a:avLst/>
              <a:gdLst/>
              <a:ahLst/>
              <a:cxnLst/>
              <a:rect l="l" t="t" r="r" b="b"/>
              <a:pathLst>
                <a:path w="3219450" h="685800">
                  <a:moveTo>
                    <a:pt x="3166052" y="685799"/>
                  </a:moveTo>
                  <a:lnTo>
                    <a:pt x="53397" y="685799"/>
                  </a:lnTo>
                  <a:lnTo>
                    <a:pt x="49680" y="685433"/>
                  </a:lnTo>
                  <a:lnTo>
                    <a:pt x="14085" y="666407"/>
                  </a:lnTo>
                  <a:lnTo>
                    <a:pt x="0" y="632402"/>
                  </a:lnTo>
                  <a:lnTo>
                    <a:pt x="0" y="62864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3166052" y="0"/>
                  </a:lnTo>
                  <a:lnTo>
                    <a:pt x="3205363" y="19391"/>
                  </a:lnTo>
                  <a:lnTo>
                    <a:pt x="3219449" y="53397"/>
                  </a:lnTo>
                  <a:lnTo>
                    <a:pt x="3219449" y="632402"/>
                  </a:lnTo>
                  <a:lnTo>
                    <a:pt x="3200057" y="671714"/>
                  </a:lnTo>
                  <a:lnTo>
                    <a:pt x="3169768" y="685433"/>
                  </a:lnTo>
                  <a:lnTo>
                    <a:pt x="3166052" y="6857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4" y="2181224"/>
              <a:ext cx="133349" cy="1523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73125" y="2103754"/>
            <a:ext cx="22396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Privacy</a:t>
            </a:r>
            <a:r>
              <a:rPr sz="1200" b="1" spc="-2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Concerns</a:t>
            </a:r>
            <a:r>
              <a:rPr sz="1200" b="1" spc="-2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by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eliminating exposure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sensitive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information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33824" y="2028824"/>
            <a:ext cx="3209925" cy="685800"/>
            <a:chOff x="3933824" y="2028824"/>
            <a:chExt cx="3209925" cy="685800"/>
          </a:xfrm>
        </p:grpSpPr>
        <p:sp>
          <p:nvSpPr>
            <p:cNvPr id="11" name="object 11"/>
            <p:cNvSpPr/>
            <p:nvPr/>
          </p:nvSpPr>
          <p:spPr>
            <a:xfrm>
              <a:off x="3933824" y="2028824"/>
              <a:ext cx="3209925" cy="685800"/>
            </a:xfrm>
            <a:custGeom>
              <a:avLst/>
              <a:gdLst/>
              <a:ahLst/>
              <a:cxnLst/>
              <a:rect l="l" t="t" r="r" b="b"/>
              <a:pathLst>
                <a:path w="3209925" h="685800">
                  <a:moveTo>
                    <a:pt x="3156527" y="685799"/>
                  </a:moveTo>
                  <a:lnTo>
                    <a:pt x="53397" y="685799"/>
                  </a:lnTo>
                  <a:lnTo>
                    <a:pt x="49680" y="685433"/>
                  </a:lnTo>
                  <a:lnTo>
                    <a:pt x="14085" y="666407"/>
                  </a:lnTo>
                  <a:lnTo>
                    <a:pt x="0" y="632402"/>
                  </a:lnTo>
                  <a:lnTo>
                    <a:pt x="0" y="628649"/>
                  </a:lnTo>
                  <a:lnTo>
                    <a:pt x="0" y="53397"/>
                  </a:lnTo>
                  <a:lnTo>
                    <a:pt x="19391" y="14085"/>
                  </a:lnTo>
                  <a:lnTo>
                    <a:pt x="53397" y="0"/>
                  </a:lnTo>
                  <a:lnTo>
                    <a:pt x="3156527" y="0"/>
                  </a:lnTo>
                  <a:lnTo>
                    <a:pt x="3195838" y="19391"/>
                  </a:lnTo>
                  <a:lnTo>
                    <a:pt x="3209924" y="53397"/>
                  </a:lnTo>
                  <a:lnTo>
                    <a:pt x="3209924" y="632402"/>
                  </a:lnTo>
                  <a:lnTo>
                    <a:pt x="3190532" y="671714"/>
                  </a:lnTo>
                  <a:lnTo>
                    <a:pt x="3160243" y="685433"/>
                  </a:lnTo>
                  <a:lnTo>
                    <a:pt x="3156527" y="6857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8124" y="2181224"/>
              <a:ext cx="133349" cy="15239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241998" y="2103754"/>
            <a:ext cx="2753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Data</a:t>
            </a:r>
            <a:r>
              <a:rPr sz="1200" b="1" spc="-2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Scarcity</a:t>
            </a:r>
            <a:r>
              <a:rPr sz="1200" b="1" spc="-1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when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collecting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real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data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is </a:t>
            </a: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expensive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or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impractical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1974" y="2867024"/>
            <a:ext cx="3219450" cy="685800"/>
            <a:chOff x="561974" y="2867024"/>
            <a:chExt cx="3219450" cy="685800"/>
          </a:xfrm>
        </p:grpSpPr>
        <p:sp>
          <p:nvSpPr>
            <p:cNvPr id="15" name="object 15"/>
            <p:cNvSpPr/>
            <p:nvPr/>
          </p:nvSpPr>
          <p:spPr>
            <a:xfrm>
              <a:off x="561974" y="2867024"/>
              <a:ext cx="3219450" cy="685800"/>
            </a:xfrm>
            <a:custGeom>
              <a:avLst/>
              <a:gdLst/>
              <a:ahLst/>
              <a:cxnLst/>
              <a:rect l="l" t="t" r="r" b="b"/>
              <a:pathLst>
                <a:path w="3219450" h="685800">
                  <a:moveTo>
                    <a:pt x="3166052" y="685799"/>
                  </a:moveTo>
                  <a:lnTo>
                    <a:pt x="53397" y="685799"/>
                  </a:lnTo>
                  <a:lnTo>
                    <a:pt x="49680" y="685433"/>
                  </a:lnTo>
                  <a:lnTo>
                    <a:pt x="14085" y="666407"/>
                  </a:lnTo>
                  <a:lnTo>
                    <a:pt x="0" y="632402"/>
                  </a:lnTo>
                  <a:lnTo>
                    <a:pt x="0" y="628649"/>
                  </a:lnTo>
                  <a:lnTo>
                    <a:pt x="0" y="53397"/>
                  </a:lnTo>
                  <a:lnTo>
                    <a:pt x="19392" y="14084"/>
                  </a:lnTo>
                  <a:lnTo>
                    <a:pt x="53397" y="0"/>
                  </a:lnTo>
                  <a:lnTo>
                    <a:pt x="3166052" y="0"/>
                  </a:lnTo>
                  <a:lnTo>
                    <a:pt x="3205363" y="19391"/>
                  </a:lnTo>
                  <a:lnTo>
                    <a:pt x="3219449" y="53397"/>
                  </a:lnTo>
                  <a:lnTo>
                    <a:pt x="3219449" y="632402"/>
                  </a:lnTo>
                  <a:lnTo>
                    <a:pt x="3200057" y="671714"/>
                  </a:lnTo>
                  <a:lnTo>
                    <a:pt x="3169768" y="685433"/>
                  </a:lnTo>
                  <a:lnTo>
                    <a:pt x="3166052" y="6857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274" y="3028949"/>
              <a:ext cx="133349" cy="13334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73125" y="2941954"/>
            <a:ext cx="25552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Data</a:t>
            </a:r>
            <a:r>
              <a:rPr sz="1200" b="1" spc="-2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Sharing</a:t>
            </a:r>
            <a:r>
              <a:rPr sz="1200" b="1" spc="-2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facilitating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collaboration while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protecting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original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data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33824" y="2867024"/>
            <a:ext cx="3209925" cy="685800"/>
            <a:chOff x="3933824" y="2867024"/>
            <a:chExt cx="3209925" cy="685800"/>
          </a:xfrm>
        </p:grpSpPr>
        <p:sp>
          <p:nvSpPr>
            <p:cNvPr id="19" name="object 19"/>
            <p:cNvSpPr/>
            <p:nvPr/>
          </p:nvSpPr>
          <p:spPr>
            <a:xfrm>
              <a:off x="3933824" y="2867024"/>
              <a:ext cx="3209925" cy="685800"/>
            </a:xfrm>
            <a:custGeom>
              <a:avLst/>
              <a:gdLst/>
              <a:ahLst/>
              <a:cxnLst/>
              <a:rect l="l" t="t" r="r" b="b"/>
              <a:pathLst>
                <a:path w="3209925" h="685800">
                  <a:moveTo>
                    <a:pt x="3156527" y="685799"/>
                  </a:moveTo>
                  <a:lnTo>
                    <a:pt x="53397" y="685799"/>
                  </a:lnTo>
                  <a:lnTo>
                    <a:pt x="49680" y="685433"/>
                  </a:lnTo>
                  <a:lnTo>
                    <a:pt x="14085" y="666407"/>
                  </a:lnTo>
                  <a:lnTo>
                    <a:pt x="0" y="632402"/>
                  </a:lnTo>
                  <a:lnTo>
                    <a:pt x="0" y="628649"/>
                  </a:lnTo>
                  <a:lnTo>
                    <a:pt x="0" y="53397"/>
                  </a:lnTo>
                  <a:lnTo>
                    <a:pt x="19391" y="14084"/>
                  </a:lnTo>
                  <a:lnTo>
                    <a:pt x="53397" y="0"/>
                  </a:lnTo>
                  <a:lnTo>
                    <a:pt x="3156527" y="0"/>
                  </a:lnTo>
                  <a:lnTo>
                    <a:pt x="3195838" y="19391"/>
                  </a:lnTo>
                  <a:lnTo>
                    <a:pt x="3209924" y="53397"/>
                  </a:lnTo>
                  <a:lnTo>
                    <a:pt x="3209924" y="632402"/>
                  </a:lnTo>
                  <a:lnTo>
                    <a:pt x="3190532" y="671714"/>
                  </a:lnTo>
                  <a:lnTo>
                    <a:pt x="3160243" y="685433"/>
                  </a:lnTo>
                  <a:lnTo>
                    <a:pt x="3156527" y="6857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7618" y="3019424"/>
              <a:ext cx="191184" cy="1523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299148" y="2941954"/>
            <a:ext cx="2540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Bias Mitigation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through</a:t>
            </a: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generation</a:t>
            </a:r>
            <a:r>
              <a:rPr sz="1200" spc="-1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of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more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balanced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datasets</a:t>
            </a:r>
            <a:endParaRPr sz="1200">
              <a:latin typeface="Lato"/>
              <a:cs typeface="Lato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1975" y="4200524"/>
            <a:ext cx="152399" cy="15239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1975" y="4743449"/>
            <a:ext cx="152399" cy="13334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1975" y="5048249"/>
            <a:ext cx="152399" cy="13334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1975" y="5580875"/>
            <a:ext cx="152429" cy="134897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549275" y="3787774"/>
            <a:ext cx="6342380" cy="196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3398DA"/>
                </a:solidFill>
                <a:latin typeface="Lato"/>
                <a:cs typeface="Lato"/>
              </a:rPr>
              <a:t>CTGAN:</a:t>
            </a:r>
            <a:r>
              <a:rPr sz="1500" b="1" spc="-30" dirty="0">
                <a:solidFill>
                  <a:srgbClr val="3398DA"/>
                </a:solidFill>
                <a:latin typeface="Lato"/>
                <a:cs typeface="Lato"/>
              </a:rPr>
              <a:t> </a:t>
            </a:r>
            <a:r>
              <a:rPr sz="1500" b="1" dirty="0">
                <a:solidFill>
                  <a:srgbClr val="3398DA"/>
                </a:solidFill>
                <a:latin typeface="Lato"/>
                <a:cs typeface="Lato"/>
              </a:rPr>
              <a:t>Conditional</a:t>
            </a:r>
            <a:r>
              <a:rPr sz="1500" b="1" spc="-25" dirty="0">
                <a:solidFill>
                  <a:srgbClr val="3398DA"/>
                </a:solidFill>
                <a:latin typeface="Lato"/>
                <a:cs typeface="Lato"/>
              </a:rPr>
              <a:t> </a:t>
            </a:r>
            <a:r>
              <a:rPr sz="1500" b="1" spc="-20" dirty="0">
                <a:solidFill>
                  <a:srgbClr val="3398DA"/>
                </a:solidFill>
                <a:latin typeface="Lato"/>
                <a:cs typeface="Lato"/>
              </a:rPr>
              <a:t>Tabular</a:t>
            </a:r>
            <a:r>
              <a:rPr sz="1500" b="1" spc="-30" dirty="0">
                <a:solidFill>
                  <a:srgbClr val="3398DA"/>
                </a:solidFill>
                <a:latin typeface="Lato"/>
                <a:cs typeface="Lato"/>
              </a:rPr>
              <a:t> </a:t>
            </a:r>
            <a:r>
              <a:rPr sz="1500" b="1" spc="-25" dirty="0">
                <a:solidFill>
                  <a:srgbClr val="3398DA"/>
                </a:solidFill>
                <a:latin typeface="Lato"/>
                <a:cs typeface="Lato"/>
              </a:rPr>
              <a:t>GAN</a:t>
            </a:r>
            <a:endParaRPr sz="1500">
              <a:latin typeface="Lato"/>
              <a:cs typeface="Lato"/>
            </a:endParaRPr>
          </a:p>
          <a:p>
            <a:pPr marL="240665" marR="455930">
              <a:lnSpc>
                <a:spcPct val="125000"/>
              </a:lnSpc>
              <a:spcBef>
                <a:spcPts val="840"/>
              </a:spcBef>
            </a:pP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Deep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learning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model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specifically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designed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for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tabular</a:t>
            </a:r>
            <a:r>
              <a:rPr sz="1200" b="1" spc="-1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data</a:t>
            </a:r>
            <a:r>
              <a:rPr sz="1200" b="1" spc="-2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synthesis</a:t>
            </a:r>
            <a:r>
              <a:rPr sz="1200" b="1" spc="-2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using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generative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adversarial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networks</a:t>
            </a:r>
            <a:endParaRPr sz="1200">
              <a:latin typeface="Lato"/>
              <a:cs typeface="Lato"/>
            </a:endParaRPr>
          </a:p>
          <a:p>
            <a:pPr marL="240665">
              <a:lnSpc>
                <a:spcPct val="100000"/>
              </a:lnSpc>
              <a:spcBef>
                <a:spcPts val="960"/>
              </a:spcBef>
            </a:pP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Handles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both</a:t>
            </a:r>
            <a:r>
              <a:rPr sz="1200" spc="-1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continuous</a:t>
            </a:r>
            <a:r>
              <a:rPr sz="1200" b="1" spc="-1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and</a:t>
            </a:r>
            <a:r>
              <a:rPr sz="1200" b="1" spc="-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categorical</a:t>
            </a:r>
            <a:r>
              <a:rPr sz="1200" b="1" spc="-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variables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,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preserving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their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statistical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relationships</a:t>
            </a:r>
            <a:endParaRPr sz="1200">
              <a:latin typeface="Lato"/>
              <a:cs typeface="Lato"/>
            </a:endParaRPr>
          </a:p>
          <a:p>
            <a:pPr marL="240665" marR="292100">
              <a:lnSpc>
                <a:spcPct val="125000"/>
              </a:lnSpc>
              <a:spcBef>
                <a:spcPts val="600"/>
              </a:spcBef>
            </a:pP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Employs </a:t>
            </a:r>
            <a:r>
              <a:rPr sz="1200" b="1" spc="-10" dirty="0">
                <a:solidFill>
                  <a:srgbClr val="2873A6"/>
                </a:solidFill>
                <a:latin typeface="Lato"/>
                <a:cs typeface="Lato"/>
              </a:rPr>
              <a:t>mode-specific</a:t>
            </a:r>
            <a:r>
              <a:rPr sz="1200" b="1" spc="1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normalization</a:t>
            </a:r>
            <a:r>
              <a:rPr sz="1200" b="1" spc="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to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capture</a:t>
            </a:r>
            <a:r>
              <a:rPr sz="1200" spc="-1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complex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non-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Gaussian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distributions</a:t>
            </a:r>
            <a:r>
              <a:rPr sz="1200" spc="-1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in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numeric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 data</a:t>
            </a:r>
            <a:endParaRPr sz="1200">
              <a:latin typeface="Lato"/>
              <a:cs typeface="Lato"/>
            </a:endParaRPr>
          </a:p>
          <a:p>
            <a:pPr marL="240665">
              <a:lnSpc>
                <a:spcPct val="100000"/>
              </a:lnSpc>
              <a:spcBef>
                <a:spcPts val="960"/>
              </a:spcBef>
            </a:pP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Uses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conditional</a:t>
            </a:r>
            <a:r>
              <a:rPr sz="1200" b="1" spc="-2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training</a:t>
            </a:r>
            <a:r>
              <a:rPr sz="1200" b="1" spc="-1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to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address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data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imbalance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and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sparsity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in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categorical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features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509073" y="768190"/>
            <a:ext cx="4438650" cy="5886450"/>
            <a:chOff x="7372349" y="1038224"/>
            <a:chExt cx="4438650" cy="5886450"/>
          </a:xfrm>
        </p:grpSpPr>
        <p:sp>
          <p:nvSpPr>
            <p:cNvPr id="28" name="object 28"/>
            <p:cNvSpPr/>
            <p:nvPr/>
          </p:nvSpPr>
          <p:spPr>
            <a:xfrm>
              <a:off x="7372349" y="1038224"/>
              <a:ext cx="4438650" cy="5886450"/>
            </a:xfrm>
            <a:custGeom>
              <a:avLst/>
              <a:gdLst/>
              <a:ahLst/>
              <a:cxnLst/>
              <a:rect l="l" t="t" r="r" b="b"/>
              <a:pathLst>
                <a:path w="4438650" h="5886450">
                  <a:moveTo>
                    <a:pt x="4367453" y="5886449"/>
                  </a:moveTo>
                  <a:lnTo>
                    <a:pt x="71196" y="5886449"/>
                  </a:lnTo>
                  <a:lnTo>
                    <a:pt x="66241" y="5885961"/>
                  </a:lnTo>
                  <a:lnTo>
                    <a:pt x="29705" y="5870826"/>
                  </a:lnTo>
                  <a:lnTo>
                    <a:pt x="3885" y="5834786"/>
                  </a:lnTo>
                  <a:lnTo>
                    <a:pt x="0" y="5815252"/>
                  </a:lnTo>
                  <a:lnTo>
                    <a:pt x="0" y="58102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367453" y="0"/>
                  </a:lnTo>
                  <a:lnTo>
                    <a:pt x="4408945" y="15621"/>
                  </a:lnTo>
                  <a:lnTo>
                    <a:pt x="4434764" y="51661"/>
                  </a:lnTo>
                  <a:lnTo>
                    <a:pt x="4438650" y="71196"/>
                  </a:lnTo>
                  <a:lnTo>
                    <a:pt x="4438650" y="5815252"/>
                  </a:lnTo>
                  <a:lnTo>
                    <a:pt x="4423027" y="5856743"/>
                  </a:lnTo>
                  <a:lnTo>
                    <a:pt x="4386988" y="5882563"/>
                  </a:lnTo>
                  <a:lnTo>
                    <a:pt x="4372408" y="5885961"/>
                  </a:lnTo>
                  <a:lnTo>
                    <a:pt x="4367453" y="588644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62849" y="1571624"/>
              <a:ext cx="4057650" cy="4248150"/>
            </a:xfrm>
            <a:custGeom>
              <a:avLst/>
              <a:gdLst/>
              <a:ahLst/>
              <a:cxnLst/>
              <a:rect l="l" t="t" r="r" b="b"/>
              <a:pathLst>
                <a:path w="4057650" h="4248150">
                  <a:moveTo>
                    <a:pt x="3986453" y="4248149"/>
                  </a:moveTo>
                  <a:lnTo>
                    <a:pt x="71196" y="4248149"/>
                  </a:lnTo>
                  <a:lnTo>
                    <a:pt x="66241" y="4247660"/>
                  </a:lnTo>
                  <a:lnTo>
                    <a:pt x="29704" y="4232526"/>
                  </a:lnTo>
                  <a:lnTo>
                    <a:pt x="3885" y="4196487"/>
                  </a:lnTo>
                  <a:lnTo>
                    <a:pt x="0" y="4176953"/>
                  </a:lnTo>
                  <a:lnTo>
                    <a:pt x="0" y="41719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986453" y="0"/>
                  </a:lnTo>
                  <a:lnTo>
                    <a:pt x="4027945" y="15621"/>
                  </a:lnTo>
                  <a:lnTo>
                    <a:pt x="4053763" y="51661"/>
                  </a:lnTo>
                  <a:lnTo>
                    <a:pt x="4057650" y="71196"/>
                  </a:lnTo>
                  <a:lnTo>
                    <a:pt x="4057650" y="4176953"/>
                  </a:lnTo>
                  <a:lnTo>
                    <a:pt x="4042029" y="4218443"/>
                  </a:lnTo>
                  <a:lnTo>
                    <a:pt x="4005987" y="4244262"/>
                  </a:lnTo>
                  <a:lnTo>
                    <a:pt x="3991407" y="4247660"/>
                  </a:lnTo>
                  <a:lnTo>
                    <a:pt x="3986453" y="42481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690594" y="1022984"/>
            <a:ext cx="1960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374050"/>
                </a:solidFill>
                <a:latin typeface="Lato"/>
                <a:cs typeface="Lato"/>
              </a:rPr>
              <a:t>GAN</a:t>
            </a:r>
            <a:r>
              <a:rPr sz="1200" b="1" spc="1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374050"/>
                </a:solidFill>
                <a:latin typeface="Lato"/>
                <a:cs typeface="Lato"/>
              </a:rPr>
              <a:t>Architecture</a:t>
            </a:r>
            <a:r>
              <a:rPr sz="1200" b="1" spc="1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74050"/>
                </a:solidFill>
                <a:latin typeface="Lato"/>
                <a:cs typeface="Lato"/>
              </a:rPr>
              <a:t>Overview</a:t>
            </a:r>
            <a:endParaRPr sz="1200">
              <a:latin typeface="Lato"/>
              <a:cs typeface="La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37042" y="5366383"/>
            <a:ext cx="1386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A7280"/>
                </a:solidFill>
                <a:latin typeface="Lato"/>
                <a:cs typeface="Lato"/>
              </a:rPr>
              <a:t>CTGAN</a:t>
            </a:r>
            <a:r>
              <a:rPr sz="900" spc="-25" dirty="0">
                <a:solidFill>
                  <a:srgbClr val="6A7280"/>
                </a:solidFill>
                <a:latin typeface="Lato"/>
                <a:cs typeface="Lato"/>
              </a:rPr>
              <a:t> </a:t>
            </a:r>
            <a:r>
              <a:rPr sz="900" spc="-10" dirty="0">
                <a:solidFill>
                  <a:srgbClr val="6A7280"/>
                </a:solidFill>
                <a:latin typeface="Lato"/>
                <a:cs typeface="Lato"/>
              </a:rPr>
              <a:t>model</a:t>
            </a:r>
            <a:r>
              <a:rPr sz="900" spc="-20" dirty="0">
                <a:solidFill>
                  <a:srgbClr val="6A7280"/>
                </a:solidFill>
                <a:latin typeface="Lato"/>
                <a:cs typeface="Lato"/>
              </a:rPr>
              <a:t> </a:t>
            </a:r>
            <a:r>
              <a:rPr sz="900" spc="-10" dirty="0">
                <a:solidFill>
                  <a:srgbClr val="6A7280"/>
                </a:solidFill>
                <a:latin typeface="Lato"/>
                <a:cs typeface="Lato"/>
              </a:rPr>
              <a:t>architecture</a:t>
            </a:r>
            <a:endParaRPr sz="900">
              <a:latin typeface="Lato"/>
              <a:cs typeface="La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90594" y="5718808"/>
            <a:ext cx="3312160" cy="71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374050"/>
                </a:solidFill>
                <a:latin typeface="Lato"/>
                <a:cs typeface="Lato"/>
              </a:rPr>
              <a:t>Generator:</a:t>
            </a:r>
            <a:r>
              <a:rPr sz="1050" b="1" spc="-1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Creates</a:t>
            </a:r>
            <a:r>
              <a:rPr sz="105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synthetic</a:t>
            </a:r>
            <a:r>
              <a:rPr sz="1050" spc="-2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data</a:t>
            </a:r>
            <a:r>
              <a:rPr sz="1050" spc="-2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samples</a:t>
            </a:r>
            <a:endParaRPr sz="10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050" b="1" dirty="0">
                <a:solidFill>
                  <a:srgbClr val="374050"/>
                </a:solidFill>
                <a:latin typeface="Lato"/>
                <a:cs typeface="Lato"/>
              </a:rPr>
              <a:t>Discriminator:</a:t>
            </a:r>
            <a:r>
              <a:rPr sz="1050" b="1" spc="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Distinguishes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real</a:t>
            </a:r>
            <a:r>
              <a:rPr sz="1050" spc="-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from</a:t>
            </a:r>
            <a:r>
              <a:rPr sz="1050" spc="-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synthetic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Lato"/>
                <a:cs typeface="Lato"/>
              </a:rPr>
              <a:t>data</a:t>
            </a:r>
            <a:endParaRPr sz="10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050" b="1" spc="-10" dirty="0">
                <a:solidFill>
                  <a:srgbClr val="374050"/>
                </a:solidFill>
                <a:latin typeface="Lato"/>
                <a:cs typeface="Lato"/>
              </a:rPr>
              <a:t>Training:</a:t>
            </a:r>
            <a:r>
              <a:rPr sz="1050" b="1" spc="-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Adversarial</a:t>
            </a:r>
            <a:r>
              <a:rPr sz="1050" spc="-1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process</a:t>
            </a:r>
            <a:r>
              <a:rPr sz="1050" spc="-1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improves</a:t>
            </a:r>
            <a:r>
              <a:rPr sz="1050" spc="-1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generator</a:t>
            </a:r>
            <a:r>
              <a:rPr sz="1050" spc="-1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quality</a:t>
            </a:r>
            <a:endParaRPr sz="1050">
              <a:latin typeface="Lato"/>
              <a:cs typeface="Lato"/>
            </a:endParaRPr>
          </a:p>
        </p:txBody>
      </p:sp>
      <p:pic>
        <p:nvPicPr>
          <p:cNvPr id="1032" name="Picture 8" descr="Illustration of the proposed imbalanced sample generation framework ...">
            <a:extLst>
              <a:ext uri="{FF2B5EF4-FFF2-40B4-BE49-F238E27FC236}">
                <a16:creationId xmlns:a16="http://schemas.microsoft.com/office/drawing/2014/main" id="{95259DCB-4AB0-AE5D-E892-4071076A8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594" y="1327471"/>
            <a:ext cx="4066630" cy="423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8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CTGAN</a:t>
            </a:r>
            <a:r>
              <a:rPr spc="-45" dirty="0"/>
              <a:t> </a:t>
            </a:r>
            <a:r>
              <a:rPr dirty="0"/>
              <a:t>Model:</a:t>
            </a:r>
            <a:r>
              <a:rPr spc="-40" dirty="0"/>
              <a:t> </a:t>
            </a:r>
            <a:r>
              <a:rPr dirty="0"/>
              <a:t>Capabilities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Limitations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80999" y="1038224"/>
            <a:ext cx="28575" cy="3314700"/>
          </a:xfrm>
          <a:custGeom>
            <a:avLst/>
            <a:gdLst/>
            <a:ahLst/>
            <a:cxnLst/>
            <a:rect l="l" t="t" r="r" b="b"/>
            <a:pathLst>
              <a:path w="28575" h="3314700">
                <a:moveTo>
                  <a:pt x="28574" y="3314699"/>
                </a:moveTo>
                <a:lnTo>
                  <a:pt x="0" y="3314699"/>
                </a:lnTo>
                <a:lnTo>
                  <a:pt x="0" y="0"/>
                </a:lnTo>
                <a:lnTo>
                  <a:pt x="28574" y="0"/>
                </a:lnTo>
                <a:lnTo>
                  <a:pt x="28574" y="33146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9275" y="1044575"/>
            <a:ext cx="14001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3398DA"/>
                </a:solidFill>
                <a:latin typeface="Lato"/>
                <a:cs typeface="Lato"/>
              </a:rPr>
              <a:t>Key</a:t>
            </a:r>
            <a:r>
              <a:rPr sz="1500" b="1" spc="-80" dirty="0">
                <a:solidFill>
                  <a:srgbClr val="3398DA"/>
                </a:solidFill>
                <a:latin typeface="Lato"/>
                <a:cs typeface="Lato"/>
              </a:rPr>
              <a:t> </a:t>
            </a:r>
            <a:r>
              <a:rPr sz="1500" b="1" spc="-10" dirty="0">
                <a:solidFill>
                  <a:srgbClr val="3398DA"/>
                </a:solidFill>
                <a:latin typeface="Lato"/>
                <a:cs typeface="Lato"/>
              </a:rPr>
              <a:t>Capabilities</a:t>
            </a:r>
            <a:endParaRPr sz="1500">
              <a:latin typeface="Lato"/>
              <a:cs typeface="La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1974" y="1419224"/>
            <a:ext cx="3219450" cy="685800"/>
            <a:chOff x="561974" y="1419224"/>
            <a:chExt cx="3219450" cy="685800"/>
          </a:xfrm>
        </p:grpSpPr>
        <p:sp>
          <p:nvSpPr>
            <p:cNvPr id="6" name="object 6"/>
            <p:cNvSpPr/>
            <p:nvPr/>
          </p:nvSpPr>
          <p:spPr>
            <a:xfrm>
              <a:off x="576262" y="1419224"/>
              <a:ext cx="3205480" cy="685800"/>
            </a:xfrm>
            <a:custGeom>
              <a:avLst/>
              <a:gdLst/>
              <a:ahLst/>
              <a:cxnLst/>
              <a:rect l="l" t="t" r="r" b="b"/>
              <a:pathLst>
                <a:path w="3205479" h="685800">
                  <a:moveTo>
                    <a:pt x="3151764" y="685799"/>
                  </a:moveTo>
                  <a:lnTo>
                    <a:pt x="40048" y="685799"/>
                  </a:lnTo>
                  <a:lnTo>
                    <a:pt x="37260" y="685433"/>
                  </a:lnTo>
                  <a:lnTo>
                    <a:pt x="5659" y="657280"/>
                  </a:lnTo>
                  <a:lnTo>
                    <a:pt x="0" y="632402"/>
                  </a:lnTo>
                  <a:lnTo>
                    <a:pt x="0" y="628649"/>
                  </a:lnTo>
                  <a:lnTo>
                    <a:pt x="0" y="53397"/>
                  </a:lnTo>
                  <a:lnTo>
                    <a:pt x="14544" y="14085"/>
                  </a:lnTo>
                  <a:lnTo>
                    <a:pt x="40048" y="0"/>
                  </a:lnTo>
                  <a:lnTo>
                    <a:pt x="3151764" y="0"/>
                  </a:lnTo>
                  <a:lnTo>
                    <a:pt x="3191076" y="19392"/>
                  </a:lnTo>
                  <a:lnTo>
                    <a:pt x="3205161" y="53397"/>
                  </a:lnTo>
                  <a:lnTo>
                    <a:pt x="3205161" y="632402"/>
                  </a:lnTo>
                  <a:lnTo>
                    <a:pt x="3185769" y="671714"/>
                  </a:lnTo>
                  <a:lnTo>
                    <a:pt x="3155480" y="685433"/>
                  </a:lnTo>
                  <a:lnTo>
                    <a:pt x="3151764" y="6857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1974" y="1419224"/>
              <a:ext cx="57150" cy="685800"/>
            </a:xfrm>
            <a:custGeom>
              <a:avLst/>
              <a:gdLst/>
              <a:ahLst/>
              <a:cxnLst/>
              <a:rect l="l" t="t" r="r" b="b"/>
              <a:pathLst>
                <a:path w="57150" h="685800">
                  <a:moveTo>
                    <a:pt x="57150" y="685799"/>
                  </a:moveTo>
                  <a:lnTo>
                    <a:pt x="49571" y="685799"/>
                  </a:lnTo>
                  <a:lnTo>
                    <a:pt x="42281" y="684349"/>
                  </a:lnTo>
                  <a:lnTo>
                    <a:pt x="7250" y="657521"/>
                  </a:lnTo>
                  <a:lnTo>
                    <a:pt x="0" y="6362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4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628650"/>
                  </a:lnTo>
                  <a:lnTo>
                    <a:pt x="36944" y="669060"/>
                  </a:lnTo>
                  <a:lnTo>
                    <a:pt x="51448" y="684753"/>
                  </a:lnTo>
                  <a:lnTo>
                    <a:pt x="57150" y="685799"/>
                  </a:lnTo>
                  <a:close/>
                </a:path>
              </a:pathLst>
            </a:custGeom>
            <a:solidFill>
              <a:srgbClr val="26A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949" y="1571624"/>
              <a:ext cx="133349" cy="1523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39800" y="1494155"/>
            <a:ext cx="2657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b="1" spc="-30" dirty="0">
                <a:solidFill>
                  <a:srgbClr val="2873A6"/>
                </a:solidFill>
                <a:latin typeface="Lato"/>
                <a:cs typeface="Lato"/>
              </a:rPr>
              <a:t>Mixed-</a:t>
            </a:r>
            <a:r>
              <a:rPr sz="1200" b="1" spc="-40" dirty="0">
                <a:solidFill>
                  <a:srgbClr val="2873A6"/>
                </a:solidFill>
                <a:latin typeface="Lato"/>
                <a:cs typeface="Lato"/>
              </a:rPr>
              <a:t>Type</a:t>
            </a:r>
            <a:r>
              <a:rPr sz="1200" b="1" spc="-3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Data</a:t>
            </a:r>
            <a:r>
              <a:rPr sz="1200" b="1" spc="-2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-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Effectively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handles both</a:t>
            </a:r>
            <a:r>
              <a:rPr sz="1200" spc="-6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categorical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and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numerical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features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33824" y="1419224"/>
            <a:ext cx="3209925" cy="685800"/>
            <a:chOff x="3933824" y="1419224"/>
            <a:chExt cx="3209925" cy="685800"/>
          </a:xfrm>
        </p:grpSpPr>
        <p:sp>
          <p:nvSpPr>
            <p:cNvPr id="11" name="object 11"/>
            <p:cNvSpPr/>
            <p:nvPr/>
          </p:nvSpPr>
          <p:spPr>
            <a:xfrm>
              <a:off x="3948112" y="1419224"/>
              <a:ext cx="3195955" cy="685800"/>
            </a:xfrm>
            <a:custGeom>
              <a:avLst/>
              <a:gdLst/>
              <a:ahLst/>
              <a:cxnLst/>
              <a:rect l="l" t="t" r="r" b="b"/>
              <a:pathLst>
                <a:path w="3195954" h="685800">
                  <a:moveTo>
                    <a:pt x="3142239" y="685799"/>
                  </a:moveTo>
                  <a:lnTo>
                    <a:pt x="40047" y="685799"/>
                  </a:lnTo>
                  <a:lnTo>
                    <a:pt x="37260" y="685433"/>
                  </a:lnTo>
                  <a:lnTo>
                    <a:pt x="5659" y="657280"/>
                  </a:lnTo>
                  <a:lnTo>
                    <a:pt x="0" y="632402"/>
                  </a:lnTo>
                  <a:lnTo>
                    <a:pt x="0" y="628649"/>
                  </a:lnTo>
                  <a:lnTo>
                    <a:pt x="0" y="53397"/>
                  </a:lnTo>
                  <a:lnTo>
                    <a:pt x="14543" y="14085"/>
                  </a:lnTo>
                  <a:lnTo>
                    <a:pt x="40047" y="0"/>
                  </a:lnTo>
                  <a:lnTo>
                    <a:pt x="3142239" y="0"/>
                  </a:lnTo>
                  <a:lnTo>
                    <a:pt x="3181550" y="19392"/>
                  </a:lnTo>
                  <a:lnTo>
                    <a:pt x="3195636" y="53397"/>
                  </a:lnTo>
                  <a:lnTo>
                    <a:pt x="3195636" y="632402"/>
                  </a:lnTo>
                  <a:lnTo>
                    <a:pt x="3176244" y="671714"/>
                  </a:lnTo>
                  <a:lnTo>
                    <a:pt x="3145955" y="685433"/>
                  </a:lnTo>
                  <a:lnTo>
                    <a:pt x="3142239" y="6857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33824" y="1419224"/>
              <a:ext cx="57150" cy="685800"/>
            </a:xfrm>
            <a:custGeom>
              <a:avLst/>
              <a:gdLst/>
              <a:ahLst/>
              <a:cxnLst/>
              <a:rect l="l" t="t" r="r" b="b"/>
              <a:pathLst>
                <a:path w="57150" h="685800">
                  <a:moveTo>
                    <a:pt x="57150" y="685799"/>
                  </a:moveTo>
                  <a:lnTo>
                    <a:pt x="49571" y="685799"/>
                  </a:lnTo>
                  <a:lnTo>
                    <a:pt x="42280" y="684349"/>
                  </a:lnTo>
                  <a:lnTo>
                    <a:pt x="7250" y="657521"/>
                  </a:lnTo>
                  <a:lnTo>
                    <a:pt x="0" y="6362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4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628650"/>
                  </a:lnTo>
                  <a:lnTo>
                    <a:pt x="36944" y="669060"/>
                  </a:lnTo>
                  <a:lnTo>
                    <a:pt x="51448" y="684753"/>
                  </a:lnTo>
                  <a:lnTo>
                    <a:pt x="57150" y="685799"/>
                  </a:lnTo>
                  <a:close/>
                </a:path>
              </a:pathLst>
            </a:custGeom>
            <a:solidFill>
              <a:srgbClr val="26A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4799" y="1581149"/>
              <a:ext cx="152399" cy="13334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327723" y="1494155"/>
            <a:ext cx="2547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Distribution</a:t>
            </a:r>
            <a:r>
              <a:rPr sz="1200" b="1" spc="2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Preservation</a:t>
            </a:r>
            <a:r>
              <a:rPr sz="1200" b="1" spc="2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-</a:t>
            </a:r>
            <a:r>
              <a:rPr sz="1200" spc="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Maintains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statistical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properties</a:t>
            </a: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of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original</a:t>
            </a: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 data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1974" y="2257424"/>
            <a:ext cx="3219450" cy="685800"/>
            <a:chOff x="561974" y="2257424"/>
            <a:chExt cx="3219450" cy="685800"/>
          </a:xfrm>
        </p:grpSpPr>
        <p:sp>
          <p:nvSpPr>
            <p:cNvPr id="16" name="object 16"/>
            <p:cNvSpPr/>
            <p:nvPr/>
          </p:nvSpPr>
          <p:spPr>
            <a:xfrm>
              <a:off x="576262" y="2257424"/>
              <a:ext cx="3205480" cy="685800"/>
            </a:xfrm>
            <a:custGeom>
              <a:avLst/>
              <a:gdLst/>
              <a:ahLst/>
              <a:cxnLst/>
              <a:rect l="l" t="t" r="r" b="b"/>
              <a:pathLst>
                <a:path w="3205479" h="685800">
                  <a:moveTo>
                    <a:pt x="3151764" y="685799"/>
                  </a:moveTo>
                  <a:lnTo>
                    <a:pt x="40048" y="685799"/>
                  </a:lnTo>
                  <a:lnTo>
                    <a:pt x="37260" y="685433"/>
                  </a:lnTo>
                  <a:lnTo>
                    <a:pt x="5659" y="657280"/>
                  </a:lnTo>
                  <a:lnTo>
                    <a:pt x="0" y="632402"/>
                  </a:lnTo>
                  <a:lnTo>
                    <a:pt x="0" y="628649"/>
                  </a:lnTo>
                  <a:lnTo>
                    <a:pt x="0" y="53397"/>
                  </a:lnTo>
                  <a:lnTo>
                    <a:pt x="14544" y="14085"/>
                  </a:lnTo>
                  <a:lnTo>
                    <a:pt x="40048" y="0"/>
                  </a:lnTo>
                  <a:lnTo>
                    <a:pt x="3151764" y="0"/>
                  </a:lnTo>
                  <a:lnTo>
                    <a:pt x="3191076" y="19391"/>
                  </a:lnTo>
                  <a:lnTo>
                    <a:pt x="3205161" y="53397"/>
                  </a:lnTo>
                  <a:lnTo>
                    <a:pt x="3205161" y="632402"/>
                  </a:lnTo>
                  <a:lnTo>
                    <a:pt x="3185769" y="671714"/>
                  </a:lnTo>
                  <a:lnTo>
                    <a:pt x="3155480" y="685433"/>
                  </a:lnTo>
                  <a:lnTo>
                    <a:pt x="3151764" y="6857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1974" y="2257424"/>
              <a:ext cx="57150" cy="685800"/>
            </a:xfrm>
            <a:custGeom>
              <a:avLst/>
              <a:gdLst/>
              <a:ahLst/>
              <a:cxnLst/>
              <a:rect l="l" t="t" r="r" b="b"/>
              <a:pathLst>
                <a:path w="57150" h="685800">
                  <a:moveTo>
                    <a:pt x="57150" y="685799"/>
                  </a:moveTo>
                  <a:lnTo>
                    <a:pt x="49571" y="685799"/>
                  </a:lnTo>
                  <a:lnTo>
                    <a:pt x="42281" y="684349"/>
                  </a:lnTo>
                  <a:lnTo>
                    <a:pt x="7250" y="657521"/>
                  </a:lnTo>
                  <a:lnTo>
                    <a:pt x="0" y="6362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4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628650"/>
                  </a:lnTo>
                  <a:lnTo>
                    <a:pt x="36944" y="669061"/>
                  </a:lnTo>
                  <a:lnTo>
                    <a:pt x="51448" y="684753"/>
                  </a:lnTo>
                  <a:lnTo>
                    <a:pt x="57150" y="685799"/>
                  </a:lnTo>
                  <a:close/>
                </a:path>
              </a:pathLst>
            </a:custGeom>
            <a:solidFill>
              <a:srgbClr val="26A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949" y="2418575"/>
              <a:ext cx="152429" cy="13489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58850" y="2332354"/>
            <a:ext cx="2712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Complex</a:t>
            </a:r>
            <a:r>
              <a:rPr sz="1200" b="1" spc="-3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Relationships</a:t>
            </a:r>
            <a:r>
              <a:rPr sz="1200" b="1" spc="-3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-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Captures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inter-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variable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correlations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33824" y="2257424"/>
            <a:ext cx="3209925" cy="685800"/>
            <a:chOff x="3933824" y="2257424"/>
            <a:chExt cx="3209925" cy="685800"/>
          </a:xfrm>
        </p:grpSpPr>
        <p:sp>
          <p:nvSpPr>
            <p:cNvPr id="21" name="object 21"/>
            <p:cNvSpPr/>
            <p:nvPr/>
          </p:nvSpPr>
          <p:spPr>
            <a:xfrm>
              <a:off x="3948112" y="2257424"/>
              <a:ext cx="3195955" cy="685800"/>
            </a:xfrm>
            <a:custGeom>
              <a:avLst/>
              <a:gdLst/>
              <a:ahLst/>
              <a:cxnLst/>
              <a:rect l="l" t="t" r="r" b="b"/>
              <a:pathLst>
                <a:path w="3195954" h="685800">
                  <a:moveTo>
                    <a:pt x="3142239" y="685799"/>
                  </a:moveTo>
                  <a:lnTo>
                    <a:pt x="40047" y="685799"/>
                  </a:lnTo>
                  <a:lnTo>
                    <a:pt x="37260" y="685433"/>
                  </a:lnTo>
                  <a:lnTo>
                    <a:pt x="5659" y="657280"/>
                  </a:lnTo>
                  <a:lnTo>
                    <a:pt x="0" y="632402"/>
                  </a:lnTo>
                  <a:lnTo>
                    <a:pt x="0" y="628649"/>
                  </a:lnTo>
                  <a:lnTo>
                    <a:pt x="0" y="53397"/>
                  </a:lnTo>
                  <a:lnTo>
                    <a:pt x="14543" y="14085"/>
                  </a:lnTo>
                  <a:lnTo>
                    <a:pt x="40047" y="0"/>
                  </a:lnTo>
                  <a:lnTo>
                    <a:pt x="3142239" y="0"/>
                  </a:lnTo>
                  <a:lnTo>
                    <a:pt x="3181550" y="19391"/>
                  </a:lnTo>
                  <a:lnTo>
                    <a:pt x="3195636" y="53397"/>
                  </a:lnTo>
                  <a:lnTo>
                    <a:pt x="3195636" y="632402"/>
                  </a:lnTo>
                  <a:lnTo>
                    <a:pt x="3176244" y="671714"/>
                  </a:lnTo>
                  <a:lnTo>
                    <a:pt x="3145955" y="685433"/>
                  </a:lnTo>
                  <a:lnTo>
                    <a:pt x="3142239" y="6857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33824" y="2257424"/>
              <a:ext cx="57150" cy="685800"/>
            </a:xfrm>
            <a:custGeom>
              <a:avLst/>
              <a:gdLst/>
              <a:ahLst/>
              <a:cxnLst/>
              <a:rect l="l" t="t" r="r" b="b"/>
              <a:pathLst>
                <a:path w="57150" h="685800">
                  <a:moveTo>
                    <a:pt x="57150" y="685799"/>
                  </a:moveTo>
                  <a:lnTo>
                    <a:pt x="49571" y="685799"/>
                  </a:lnTo>
                  <a:lnTo>
                    <a:pt x="42280" y="684349"/>
                  </a:lnTo>
                  <a:lnTo>
                    <a:pt x="7250" y="657521"/>
                  </a:lnTo>
                  <a:lnTo>
                    <a:pt x="0" y="6362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4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628650"/>
                  </a:lnTo>
                  <a:lnTo>
                    <a:pt x="36944" y="669061"/>
                  </a:lnTo>
                  <a:lnTo>
                    <a:pt x="51448" y="684753"/>
                  </a:lnTo>
                  <a:lnTo>
                    <a:pt x="57150" y="685799"/>
                  </a:lnTo>
                  <a:close/>
                </a:path>
              </a:pathLst>
            </a:custGeom>
            <a:solidFill>
              <a:srgbClr val="26A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9532" y="2409824"/>
              <a:ext cx="142934" cy="15216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327723" y="2332354"/>
            <a:ext cx="23056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Privacy</a:t>
            </a:r>
            <a:r>
              <a:rPr sz="1200" b="1" spc="-2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Enhancement</a:t>
            </a:r>
            <a:r>
              <a:rPr sz="1200" b="1" spc="-1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-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Facilitates secure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data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sharing</a:t>
            </a:r>
            <a:endParaRPr sz="1200">
              <a:latin typeface="Lato"/>
              <a:cs typeface="Lato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1975" y="3552825"/>
            <a:ext cx="152399" cy="15239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1975" y="3857625"/>
            <a:ext cx="152399" cy="15239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1975" y="4162424"/>
            <a:ext cx="152399" cy="15239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49275" y="3140075"/>
            <a:ext cx="5260340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3398DA"/>
                </a:solidFill>
                <a:latin typeface="Lato"/>
                <a:cs typeface="Lato"/>
              </a:rPr>
              <a:t>Technical</a:t>
            </a:r>
            <a:r>
              <a:rPr sz="1500" b="1" spc="-15" dirty="0">
                <a:solidFill>
                  <a:srgbClr val="3398DA"/>
                </a:solidFill>
                <a:latin typeface="Lato"/>
                <a:cs typeface="Lato"/>
              </a:rPr>
              <a:t> </a:t>
            </a:r>
            <a:r>
              <a:rPr sz="1500" b="1" spc="-10" dirty="0">
                <a:solidFill>
                  <a:srgbClr val="3398DA"/>
                </a:solidFill>
                <a:latin typeface="Lato"/>
                <a:cs typeface="Lato"/>
              </a:rPr>
              <a:t>Strengths</a:t>
            </a:r>
            <a:endParaRPr sz="1500">
              <a:latin typeface="Lato"/>
              <a:cs typeface="Lato"/>
            </a:endParaRPr>
          </a:p>
          <a:p>
            <a:pPr marL="240665" marR="5080">
              <a:lnSpc>
                <a:spcPct val="166700"/>
              </a:lnSpc>
              <a:spcBef>
                <a:spcPts val="240"/>
              </a:spcBef>
            </a:pP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Mode-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specific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normalization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for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non-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Gaussian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and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multimodal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distributions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Conditional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vector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approach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for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handling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categorical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imbalance</a:t>
            </a:r>
            <a:endParaRPr sz="1200">
              <a:latin typeface="Lato"/>
              <a:cs typeface="Lato"/>
            </a:endParaRPr>
          </a:p>
          <a:p>
            <a:pPr marL="240665">
              <a:lnSpc>
                <a:spcPct val="100000"/>
              </a:lnSpc>
              <a:spcBef>
                <a:spcPts val="960"/>
              </a:spcBef>
            </a:pP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Training-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by-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sampling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to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address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sparse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one-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hot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encoded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vectors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372349" y="1038225"/>
            <a:ext cx="4438650" cy="3467100"/>
            <a:chOff x="7372349" y="1038225"/>
            <a:chExt cx="4438650" cy="3467100"/>
          </a:xfrm>
        </p:grpSpPr>
        <p:sp>
          <p:nvSpPr>
            <p:cNvPr id="30" name="object 30"/>
            <p:cNvSpPr/>
            <p:nvPr/>
          </p:nvSpPr>
          <p:spPr>
            <a:xfrm>
              <a:off x="7372349" y="1038225"/>
              <a:ext cx="4438650" cy="3467100"/>
            </a:xfrm>
            <a:custGeom>
              <a:avLst/>
              <a:gdLst/>
              <a:ahLst/>
              <a:cxnLst/>
              <a:rect l="l" t="t" r="r" b="b"/>
              <a:pathLst>
                <a:path w="4438650" h="3467100">
                  <a:moveTo>
                    <a:pt x="4367453" y="3467099"/>
                  </a:moveTo>
                  <a:lnTo>
                    <a:pt x="71196" y="3467099"/>
                  </a:lnTo>
                  <a:lnTo>
                    <a:pt x="66241" y="3466611"/>
                  </a:lnTo>
                  <a:lnTo>
                    <a:pt x="29705" y="3451477"/>
                  </a:lnTo>
                  <a:lnTo>
                    <a:pt x="3885" y="3415437"/>
                  </a:lnTo>
                  <a:lnTo>
                    <a:pt x="0" y="3395902"/>
                  </a:lnTo>
                  <a:lnTo>
                    <a:pt x="0" y="33908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367453" y="0"/>
                  </a:lnTo>
                  <a:lnTo>
                    <a:pt x="4408945" y="15621"/>
                  </a:lnTo>
                  <a:lnTo>
                    <a:pt x="4434764" y="51661"/>
                  </a:lnTo>
                  <a:lnTo>
                    <a:pt x="4438650" y="71196"/>
                  </a:lnTo>
                  <a:lnTo>
                    <a:pt x="4438650" y="3395902"/>
                  </a:lnTo>
                  <a:lnTo>
                    <a:pt x="4423027" y="3437393"/>
                  </a:lnTo>
                  <a:lnTo>
                    <a:pt x="4386988" y="3463213"/>
                  </a:lnTo>
                  <a:lnTo>
                    <a:pt x="4372408" y="3466611"/>
                  </a:lnTo>
                  <a:lnTo>
                    <a:pt x="4367453" y="34670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62314" y="1619249"/>
              <a:ext cx="153471" cy="13334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62314" y="2190749"/>
              <a:ext cx="153471" cy="13334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62314" y="2762249"/>
              <a:ext cx="153471" cy="13334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62314" y="3333749"/>
              <a:ext cx="153471" cy="13334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62314" y="3905249"/>
              <a:ext cx="153471" cy="13334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7553870" y="1235075"/>
            <a:ext cx="3952240" cy="306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DB2525"/>
                </a:solidFill>
                <a:latin typeface="Lato"/>
                <a:cs typeface="Lato"/>
              </a:rPr>
              <a:t>Limitations</a:t>
            </a:r>
            <a:r>
              <a:rPr sz="1200" b="1" spc="-10" dirty="0">
                <a:solidFill>
                  <a:srgbClr val="DB2525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DB2525"/>
                </a:solidFill>
                <a:latin typeface="Lato"/>
                <a:cs typeface="Lato"/>
              </a:rPr>
              <a:t>&amp;</a:t>
            </a:r>
            <a:r>
              <a:rPr sz="1200" b="1" spc="-10" dirty="0">
                <a:solidFill>
                  <a:srgbClr val="DB2525"/>
                </a:solidFill>
                <a:latin typeface="Lato"/>
                <a:cs typeface="Lato"/>
              </a:rPr>
              <a:t> Challenges</a:t>
            </a:r>
            <a:endParaRPr sz="1200">
              <a:latin typeface="Lato"/>
              <a:cs typeface="Lato"/>
            </a:endParaRPr>
          </a:p>
          <a:p>
            <a:pPr marL="240665" marR="404495">
              <a:lnSpc>
                <a:spcPct val="125000"/>
              </a:lnSpc>
              <a:spcBef>
                <a:spcPts val="900"/>
              </a:spcBef>
            </a:pPr>
            <a:r>
              <a:rPr sz="1200" b="1" dirty="0">
                <a:solidFill>
                  <a:srgbClr val="374050"/>
                </a:solidFill>
                <a:latin typeface="Lato"/>
                <a:cs typeface="Lato"/>
              </a:rPr>
              <a:t>Overfitting</a:t>
            </a:r>
            <a:r>
              <a:rPr sz="1200" b="1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374050"/>
                </a:solidFill>
                <a:latin typeface="Lato"/>
                <a:cs typeface="Lato"/>
              </a:rPr>
              <a:t>Risk:</a:t>
            </a:r>
            <a:r>
              <a:rPr sz="1200" b="1" spc="-2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May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generate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data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too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similar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to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training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set,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potentially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compromising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privacy</a:t>
            </a:r>
            <a:endParaRPr sz="1200">
              <a:latin typeface="Lato"/>
              <a:cs typeface="Lato"/>
            </a:endParaRPr>
          </a:p>
          <a:p>
            <a:pPr marL="240665" marR="59690">
              <a:lnSpc>
                <a:spcPct val="125000"/>
              </a:lnSpc>
              <a:spcBef>
                <a:spcPts val="900"/>
              </a:spcBef>
            </a:pPr>
            <a:r>
              <a:rPr sz="1200" b="1" dirty="0">
                <a:solidFill>
                  <a:srgbClr val="374050"/>
                </a:solidFill>
                <a:latin typeface="Lato"/>
                <a:cs typeface="Lato"/>
              </a:rPr>
              <a:t>Data</a:t>
            </a:r>
            <a:r>
              <a:rPr sz="1200" b="1" spc="-1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74050"/>
                </a:solidFill>
                <a:latin typeface="Lato"/>
                <a:cs typeface="Lato"/>
              </a:rPr>
              <a:t>Dependency:</a:t>
            </a:r>
            <a:r>
              <a:rPr sz="1200" b="1" spc="-1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Quality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of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synthetic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data</a:t>
            </a:r>
            <a:r>
              <a:rPr sz="120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inherently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limited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by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quality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of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input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data</a:t>
            </a:r>
            <a:endParaRPr sz="1200">
              <a:latin typeface="Lato"/>
              <a:cs typeface="Lato"/>
            </a:endParaRPr>
          </a:p>
          <a:p>
            <a:pPr marL="240665" marR="5080">
              <a:lnSpc>
                <a:spcPct val="125000"/>
              </a:lnSpc>
              <a:spcBef>
                <a:spcPts val="900"/>
              </a:spcBef>
            </a:pPr>
            <a:r>
              <a:rPr sz="1200" b="1" spc="-10" dirty="0">
                <a:solidFill>
                  <a:srgbClr val="374050"/>
                </a:solidFill>
                <a:latin typeface="Lato"/>
                <a:cs typeface="Lato"/>
              </a:rPr>
              <a:t>Complex/Sparse</a:t>
            </a:r>
            <a:r>
              <a:rPr sz="1200" b="1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374050"/>
                </a:solidFill>
                <a:latin typeface="Lato"/>
                <a:cs typeface="Lato"/>
              </a:rPr>
              <a:t>Data:</a:t>
            </a:r>
            <a:r>
              <a:rPr sz="1200" b="1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Struggles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with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highly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complex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or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sparse</a:t>
            </a:r>
            <a:r>
              <a:rPr sz="1200" spc="-7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datasets</a:t>
            </a:r>
            <a:endParaRPr sz="1200">
              <a:latin typeface="Lato"/>
              <a:cs typeface="Lato"/>
            </a:endParaRPr>
          </a:p>
          <a:p>
            <a:pPr marL="240665" marR="30480">
              <a:lnSpc>
                <a:spcPct val="125000"/>
              </a:lnSpc>
              <a:spcBef>
                <a:spcPts val="900"/>
              </a:spcBef>
            </a:pPr>
            <a:r>
              <a:rPr sz="1200" b="1" dirty="0">
                <a:solidFill>
                  <a:srgbClr val="374050"/>
                </a:solidFill>
                <a:latin typeface="Lato"/>
                <a:cs typeface="Lato"/>
              </a:rPr>
              <a:t>Sample</a:t>
            </a:r>
            <a:r>
              <a:rPr sz="1200" b="1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374050"/>
                </a:solidFill>
                <a:latin typeface="Lato"/>
                <a:cs typeface="Lato"/>
              </a:rPr>
              <a:t>Size:</a:t>
            </a:r>
            <a:r>
              <a:rPr sz="1200" b="1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Less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accurate</a:t>
            </a:r>
            <a:r>
              <a:rPr sz="1200" spc="-6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for</a:t>
            </a:r>
            <a:r>
              <a:rPr sz="1200" spc="-6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small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datasets,</a:t>
            </a:r>
            <a:r>
              <a:rPr sz="1200" spc="-6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which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are 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common</a:t>
            </a:r>
            <a:r>
              <a:rPr sz="1200" spc="-6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in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research</a:t>
            </a:r>
            <a:endParaRPr sz="1200">
              <a:latin typeface="Lato"/>
              <a:cs typeface="Lato"/>
            </a:endParaRPr>
          </a:p>
          <a:p>
            <a:pPr marL="240665" marR="426720">
              <a:lnSpc>
                <a:spcPct val="125000"/>
              </a:lnSpc>
              <a:spcBef>
                <a:spcPts val="900"/>
              </a:spcBef>
            </a:pPr>
            <a:r>
              <a:rPr sz="1200" b="1" dirty="0">
                <a:solidFill>
                  <a:srgbClr val="374050"/>
                </a:solidFill>
                <a:latin typeface="Lato"/>
                <a:cs typeface="Lato"/>
              </a:rPr>
              <a:t>Computational</a:t>
            </a:r>
            <a:r>
              <a:rPr sz="1200" b="1" spc="-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374050"/>
                </a:solidFill>
                <a:latin typeface="Lato"/>
                <a:cs typeface="Lato"/>
              </a:rPr>
              <a:t>Cost:</a:t>
            </a:r>
            <a:r>
              <a:rPr sz="1200" b="1" spc="-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Training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requires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significant computational</a:t>
            </a:r>
            <a:r>
              <a:rPr sz="1200" spc="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resources</a:t>
            </a:r>
            <a:endParaRPr sz="1200">
              <a:latin typeface="Lato"/>
              <a:cs typeface="Lato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72349" y="4695824"/>
            <a:ext cx="4438650" cy="1943100"/>
          </a:xfrm>
          <a:custGeom>
            <a:avLst/>
            <a:gdLst/>
            <a:ahLst/>
            <a:cxnLst/>
            <a:rect l="l" t="t" r="r" b="b"/>
            <a:pathLst>
              <a:path w="4438650" h="1943100">
                <a:moveTo>
                  <a:pt x="4367453" y="1943099"/>
                </a:moveTo>
                <a:lnTo>
                  <a:pt x="71196" y="1943099"/>
                </a:lnTo>
                <a:lnTo>
                  <a:pt x="66241" y="1942610"/>
                </a:lnTo>
                <a:lnTo>
                  <a:pt x="29705" y="1927476"/>
                </a:lnTo>
                <a:lnTo>
                  <a:pt x="3885" y="1891437"/>
                </a:lnTo>
                <a:lnTo>
                  <a:pt x="0" y="1871903"/>
                </a:lnTo>
                <a:lnTo>
                  <a:pt x="0" y="18668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4367453" y="0"/>
                </a:lnTo>
                <a:lnTo>
                  <a:pt x="4408945" y="15621"/>
                </a:lnTo>
                <a:lnTo>
                  <a:pt x="4434764" y="51661"/>
                </a:lnTo>
                <a:lnTo>
                  <a:pt x="4438650" y="71196"/>
                </a:lnTo>
                <a:lnTo>
                  <a:pt x="4438650" y="1871903"/>
                </a:lnTo>
                <a:lnTo>
                  <a:pt x="4423027" y="1913393"/>
                </a:lnTo>
                <a:lnTo>
                  <a:pt x="4386988" y="1939212"/>
                </a:lnTo>
                <a:lnTo>
                  <a:pt x="4372408" y="1942610"/>
                </a:lnTo>
                <a:lnTo>
                  <a:pt x="4367453" y="19430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553870" y="4892675"/>
            <a:ext cx="1297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74050"/>
                </a:solidFill>
                <a:latin typeface="Lato"/>
                <a:cs typeface="Lato"/>
              </a:rPr>
              <a:t>Optimal</a:t>
            </a:r>
            <a:r>
              <a:rPr sz="1200" b="1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74050"/>
                </a:solidFill>
                <a:latin typeface="Lato"/>
                <a:cs typeface="Lato"/>
              </a:rPr>
              <a:t>Use</a:t>
            </a:r>
            <a:r>
              <a:rPr sz="1200" b="1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spc="-20" dirty="0">
                <a:solidFill>
                  <a:srgbClr val="374050"/>
                </a:solidFill>
                <a:latin typeface="Lato"/>
                <a:cs typeface="Lato"/>
              </a:rPr>
              <a:t>Cases</a:t>
            </a:r>
            <a:endParaRPr sz="1200">
              <a:latin typeface="Lato"/>
              <a:cs typeface="Lato"/>
            </a:endParaRPr>
          </a:p>
        </p:txBody>
      </p:sp>
      <p:pic>
        <p:nvPicPr>
          <p:cNvPr id="39" name="object 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62848" y="5267324"/>
            <a:ext cx="228600" cy="228599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7625308" y="5283200"/>
            <a:ext cx="10287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0" dirty="0">
                <a:solidFill>
                  <a:srgbClr val="1D40AF"/>
                </a:solidFill>
                <a:latin typeface="Lato"/>
                <a:cs typeface="Lato"/>
              </a:rPr>
              <a:t>1</a:t>
            </a:r>
            <a:endParaRPr sz="1050">
              <a:latin typeface="Lato"/>
              <a:cs typeface="La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50336" y="5189854"/>
            <a:ext cx="35318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Medium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to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large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structured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datasets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with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mixed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data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types</a:t>
            </a:r>
            <a:endParaRPr sz="1200">
              <a:latin typeface="Lato"/>
              <a:cs typeface="Lato"/>
            </a:endParaRPr>
          </a:p>
        </p:txBody>
      </p:sp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62848" y="5838824"/>
            <a:ext cx="228600" cy="228599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7629475" y="5854699"/>
            <a:ext cx="10287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0" dirty="0">
                <a:solidFill>
                  <a:srgbClr val="1D40AF"/>
                </a:solidFill>
                <a:latin typeface="Lato"/>
                <a:cs typeface="Lato"/>
              </a:rPr>
              <a:t>2</a:t>
            </a:r>
            <a:endParaRPr sz="1050">
              <a:latin typeface="Lato"/>
              <a:cs typeface="La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858670" y="5807075"/>
            <a:ext cx="35801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Privacy-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sensitive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research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requiring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anonymized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data</a:t>
            </a:r>
            <a:endParaRPr sz="1200">
              <a:latin typeface="Lato"/>
              <a:cs typeface="Lato"/>
            </a:endParaRPr>
          </a:p>
        </p:txBody>
      </p:sp>
      <p:pic>
        <p:nvPicPr>
          <p:cNvPr id="45" name="object 4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62848" y="6219825"/>
            <a:ext cx="228600" cy="228598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7629475" y="6235699"/>
            <a:ext cx="10287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0" dirty="0">
                <a:solidFill>
                  <a:srgbClr val="1D40AF"/>
                </a:solidFill>
                <a:latin typeface="Lato"/>
                <a:cs typeface="Lato"/>
              </a:rPr>
              <a:t>3</a:t>
            </a:r>
            <a:endParaRPr sz="1050">
              <a:latin typeface="Lato"/>
              <a:cs typeface="La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58670" y="6188074"/>
            <a:ext cx="3171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Expanding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training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data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for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predictive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modeling</a:t>
            </a:r>
            <a:endParaRPr sz="1200">
              <a:latin typeface="Lato"/>
              <a:cs typeface="Lato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98391" y="6943724"/>
            <a:ext cx="11430000" cy="9525"/>
          </a:xfrm>
          <a:custGeom>
            <a:avLst/>
            <a:gdLst/>
            <a:ahLst/>
            <a:cxnLst/>
            <a:rect l="l" t="t" r="r" b="b"/>
            <a:pathLst>
              <a:path w="11430000" h="9525">
                <a:moveTo>
                  <a:pt x="11429999" y="9524"/>
                </a:moveTo>
                <a:lnTo>
                  <a:pt x="0" y="9524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8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Research</a:t>
            </a:r>
            <a:r>
              <a:rPr spc="-25" dirty="0"/>
              <a:t> </a:t>
            </a:r>
            <a:r>
              <a:rPr dirty="0"/>
              <a:t>Limitations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Challenges</a:t>
            </a:r>
          </a:p>
        </p:txBody>
      </p:sp>
      <p:sp>
        <p:nvSpPr>
          <p:cNvPr id="3" name="object 3"/>
          <p:cNvSpPr/>
          <p:nvPr/>
        </p:nvSpPr>
        <p:spPr>
          <a:xfrm>
            <a:off x="380999" y="1038225"/>
            <a:ext cx="28575" cy="2667000"/>
          </a:xfrm>
          <a:custGeom>
            <a:avLst/>
            <a:gdLst/>
            <a:ahLst/>
            <a:cxnLst/>
            <a:rect l="l" t="t" r="r" b="b"/>
            <a:pathLst>
              <a:path w="28575" h="2667000">
                <a:moveTo>
                  <a:pt x="28574" y="2666999"/>
                </a:moveTo>
                <a:lnTo>
                  <a:pt x="0" y="2666999"/>
                </a:lnTo>
                <a:lnTo>
                  <a:pt x="0" y="0"/>
                </a:lnTo>
                <a:lnTo>
                  <a:pt x="28574" y="0"/>
                </a:lnTo>
                <a:lnTo>
                  <a:pt x="28574" y="2666999"/>
                </a:lnTo>
                <a:close/>
              </a:path>
            </a:pathLst>
          </a:custGeom>
          <a:solidFill>
            <a:srgbClr val="26A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999" y="3933824"/>
            <a:ext cx="28575" cy="2438400"/>
          </a:xfrm>
          <a:custGeom>
            <a:avLst/>
            <a:gdLst/>
            <a:ahLst/>
            <a:cxnLst/>
            <a:rect l="l" t="t" r="r" b="b"/>
            <a:pathLst>
              <a:path w="28575" h="2438400">
                <a:moveTo>
                  <a:pt x="28574" y="2438399"/>
                </a:moveTo>
                <a:lnTo>
                  <a:pt x="0" y="2438399"/>
                </a:lnTo>
                <a:lnTo>
                  <a:pt x="0" y="0"/>
                </a:lnTo>
                <a:lnTo>
                  <a:pt x="28574" y="0"/>
                </a:lnTo>
                <a:lnTo>
                  <a:pt x="28574" y="24383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9275" y="1044575"/>
            <a:ext cx="25946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26AE60"/>
                </a:solidFill>
                <a:latin typeface="Lato"/>
                <a:cs typeface="Lato"/>
              </a:rPr>
              <a:t>Eco-</a:t>
            </a:r>
            <a:r>
              <a:rPr sz="1500" b="1" dirty="0">
                <a:solidFill>
                  <a:srgbClr val="26AE60"/>
                </a:solidFill>
                <a:latin typeface="Lato"/>
                <a:cs typeface="Lato"/>
              </a:rPr>
              <a:t>tourism</a:t>
            </a:r>
            <a:r>
              <a:rPr sz="1500" b="1" spc="-30" dirty="0">
                <a:solidFill>
                  <a:srgbClr val="26AE60"/>
                </a:solidFill>
                <a:latin typeface="Lato"/>
                <a:cs typeface="Lato"/>
              </a:rPr>
              <a:t> </a:t>
            </a:r>
            <a:r>
              <a:rPr sz="1500" b="1" dirty="0">
                <a:solidFill>
                  <a:srgbClr val="26AE60"/>
                </a:solidFill>
                <a:latin typeface="Lato"/>
                <a:cs typeface="Lato"/>
              </a:rPr>
              <a:t>Study</a:t>
            </a:r>
            <a:r>
              <a:rPr sz="1500" b="1" spc="-30" dirty="0">
                <a:solidFill>
                  <a:srgbClr val="26AE60"/>
                </a:solidFill>
                <a:latin typeface="Lato"/>
                <a:cs typeface="Lato"/>
              </a:rPr>
              <a:t> </a:t>
            </a:r>
            <a:r>
              <a:rPr sz="1500" b="1" spc="-10" dirty="0">
                <a:solidFill>
                  <a:srgbClr val="26AE60"/>
                </a:solidFill>
                <a:latin typeface="Lato"/>
                <a:cs typeface="Lato"/>
              </a:rPr>
              <a:t>Limitations</a:t>
            </a:r>
            <a:endParaRPr sz="1500">
              <a:latin typeface="Lato"/>
              <a:cs typeface="La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1974" y="1419224"/>
            <a:ext cx="6581775" cy="685800"/>
            <a:chOff x="561974" y="1419224"/>
            <a:chExt cx="6581775" cy="685800"/>
          </a:xfrm>
        </p:grpSpPr>
        <p:sp>
          <p:nvSpPr>
            <p:cNvPr id="7" name="object 7"/>
            <p:cNvSpPr/>
            <p:nvPr/>
          </p:nvSpPr>
          <p:spPr>
            <a:xfrm>
              <a:off x="561974" y="1419224"/>
              <a:ext cx="6581775" cy="685800"/>
            </a:xfrm>
            <a:custGeom>
              <a:avLst/>
              <a:gdLst/>
              <a:ahLst/>
              <a:cxnLst/>
              <a:rect l="l" t="t" r="r" b="b"/>
              <a:pathLst>
                <a:path w="6581775" h="685800">
                  <a:moveTo>
                    <a:pt x="6528377" y="685799"/>
                  </a:moveTo>
                  <a:lnTo>
                    <a:pt x="53397" y="685799"/>
                  </a:lnTo>
                  <a:lnTo>
                    <a:pt x="49680" y="685433"/>
                  </a:lnTo>
                  <a:lnTo>
                    <a:pt x="14085" y="666407"/>
                  </a:lnTo>
                  <a:lnTo>
                    <a:pt x="0" y="632402"/>
                  </a:lnTo>
                  <a:lnTo>
                    <a:pt x="0" y="62864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6528377" y="0"/>
                  </a:lnTo>
                  <a:lnTo>
                    <a:pt x="6567688" y="19392"/>
                  </a:lnTo>
                  <a:lnTo>
                    <a:pt x="6581773" y="53397"/>
                  </a:lnTo>
                  <a:lnTo>
                    <a:pt x="6581773" y="632402"/>
                  </a:lnTo>
                  <a:lnTo>
                    <a:pt x="6562382" y="671714"/>
                  </a:lnTo>
                  <a:lnTo>
                    <a:pt x="6532093" y="685433"/>
                  </a:lnTo>
                  <a:lnTo>
                    <a:pt x="6528377" y="6857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4" y="1571624"/>
              <a:ext cx="190499" cy="1523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30275" y="1494155"/>
            <a:ext cx="59372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Sample</a:t>
            </a:r>
            <a:r>
              <a:rPr sz="1200" b="1" spc="-3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Size</a:t>
            </a:r>
            <a:r>
              <a:rPr sz="1200" b="1" spc="-2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and</a:t>
            </a:r>
            <a:r>
              <a:rPr sz="1200" b="1" spc="-2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Representation:</a:t>
            </a:r>
            <a:r>
              <a:rPr sz="1200" b="1" spc="-25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original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survey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sample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was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relatively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small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and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may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not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fully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represent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broader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population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eco-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tourists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1974" y="2219324"/>
            <a:ext cx="6581775" cy="685800"/>
            <a:chOff x="561974" y="2219324"/>
            <a:chExt cx="6581775" cy="685800"/>
          </a:xfrm>
        </p:grpSpPr>
        <p:sp>
          <p:nvSpPr>
            <p:cNvPr id="11" name="object 11"/>
            <p:cNvSpPr/>
            <p:nvPr/>
          </p:nvSpPr>
          <p:spPr>
            <a:xfrm>
              <a:off x="561974" y="2219324"/>
              <a:ext cx="6581775" cy="685800"/>
            </a:xfrm>
            <a:custGeom>
              <a:avLst/>
              <a:gdLst/>
              <a:ahLst/>
              <a:cxnLst/>
              <a:rect l="l" t="t" r="r" b="b"/>
              <a:pathLst>
                <a:path w="6581775" h="685800">
                  <a:moveTo>
                    <a:pt x="6528377" y="685799"/>
                  </a:moveTo>
                  <a:lnTo>
                    <a:pt x="53397" y="685799"/>
                  </a:lnTo>
                  <a:lnTo>
                    <a:pt x="49680" y="685433"/>
                  </a:lnTo>
                  <a:lnTo>
                    <a:pt x="14085" y="666407"/>
                  </a:lnTo>
                  <a:lnTo>
                    <a:pt x="0" y="632402"/>
                  </a:lnTo>
                  <a:lnTo>
                    <a:pt x="0" y="62864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6528377" y="0"/>
                  </a:lnTo>
                  <a:lnTo>
                    <a:pt x="6567688" y="19392"/>
                  </a:lnTo>
                  <a:lnTo>
                    <a:pt x="6581773" y="53397"/>
                  </a:lnTo>
                  <a:lnTo>
                    <a:pt x="6581773" y="632402"/>
                  </a:lnTo>
                  <a:lnTo>
                    <a:pt x="6562382" y="671714"/>
                  </a:lnTo>
                  <a:lnTo>
                    <a:pt x="6532093" y="685433"/>
                  </a:lnTo>
                  <a:lnTo>
                    <a:pt x="6528377" y="6857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4" y="2381249"/>
              <a:ext cx="190499" cy="13334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930275" y="2294254"/>
            <a:ext cx="6021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Distribution</a:t>
            </a:r>
            <a:r>
              <a:rPr sz="1200" b="1" spc="-2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Method:</a:t>
            </a:r>
            <a:r>
              <a:rPr sz="1200" b="1" spc="-2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Survey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relied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on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online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distribution,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skewing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results</a:t>
            </a:r>
            <a:r>
              <a:rPr sz="120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toward</a:t>
            </a:r>
            <a:r>
              <a:rPr sz="120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younger,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more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educated</a:t>
            </a:r>
            <a:r>
              <a:rPr sz="120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demographic</a:t>
            </a:r>
            <a:r>
              <a:rPr sz="1200" spc="-5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groups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1974" y="3019424"/>
            <a:ext cx="6581775" cy="685800"/>
            <a:chOff x="561974" y="3019424"/>
            <a:chExt cx="6581775" cy="685800"/>
          </a:xfrm>
        </p:grpSpPr>
        <p:sp>
          <p:nvSpPr>
            <p:cNvPr id="15" name="object 15"/>
            <p:cNvSpPr/>
            <p:nvPr/>
          </p:nvSpPr>
          <p:spPr>
            <a:xfrm>
              <a:off x="561974" y="3019424"/>
              <a:ext cx="6581775" cy="685800"/>
            </a:xfrm>
            <a:custGeom>
              <a:avLst/>
              <a:gdLst/>
              <a:ahLst/>
              <a:cxnLst/>
              <a:rect l="l" t="t" r="r" b="b"/>
              <a:pathLst>
                <a:path w="6581775" h="685800">
                  <a:moveTo>
                    <a:pt x="6528377" y="685799"/>
                  </a:moveTo>
                  <a:lnTo>
                    <a:pt x="53397" y="685799"/>
                  </a:lnTo>
                  <a:lnTo>
                    <a:pt x="49680" y="685433"/>
                  </a:lnTo>
                  <a:lnTo>
                    <a:pt x="14085" y="666407"/>
                  </a:lnTo>
                  <a:lnTo>
                    <a:pt x="0" y="632402"/>
                  </a:lnTo>
                  <a:lnTo>
                    <a:pt x="0" y="62864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6528377" y="0"/>
                  </a:lnTo>
                  <a:lnTo>
                    <a:pt x="6567688" y="19391"/>
                  </a:lnTo>
                  <a:lnTo>
                    <a:pt x="6581773" y="53397"/>
                  </a:lnTo>
                  <a:lnTo>
                    <a:pt x="6581773" y="632402"/>
                  </a:lnTo>
                  <a:lnTo>
                    <a:pt x="6562382" y="671714"/>
                  </a:lnTo>
                  <a:lnTo>
                    <a:pt x="6532093" y="685433"/>
                  </a:lnTo>
                  <a:lnTo>
                    <a:pt x="6528377" y="6857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274" y="3181349"/>
              <a:ext cx="152399" cy="13334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92175" y="3094354"/>
            <a:ext cx="60566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b="1" dirty="0">
                <a:solidFill>
                  <a:srgbClr val="2873A6"/>
                </a:solidFill>
                <a:latin typeface="Lato"/>
                <a:cs typeface="Lato"/>
              </a:rPr>
              <a:t>Generalizability:</a:t>
            </a:r>
            <a:r>
              <a:rPr sz="1200" b="1" spc="-10" dirty="0">
                <a:solidFill>
                  <a:srgbClr val="2873A6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Findings</a:t>
            </a:r>
            <a:r>
              <a:rPr sz="1200" spc="-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may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not</a:t>
            </a:r>
            <a:r>
              <a:rPr sz="1200" spc="-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extend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to</a:t>
            </a:r>
            <a:r>
              <a:rPr sz="1200" spc="-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all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 eco-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tourism</a:t>
            </a:r>
            <a:r>
              <a:rPr sz="1200" spc="-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contexts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or</a:t>
            </a:r>
            <a:r>
              <a:rPr sz="1200" spc="-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participant</a:t>
            </a:r>
            <a:r>
              <a:rPr sz="1200" spc="-2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profiles </a:t>
            </a:r>
            <a:r>
              <a:rPr sz="1200" spc="-20" dirty="0">
                <a:solidFill>
                  <a:srgbClr val="333333"/>
                </a:solidFill>
                <a:latin typeface="Lato"/>
                <a:cs typeface="Lato"/>
              </a:rPr>
              <a:t>due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33333"/>
                </a:solidFill>
                <a:latin typeface="Lato"/>
                <a:cs typeface="Lato"/>
              </a:rPr>
              <a:t>to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sample</a:t>
            </a:r>
            <a:r>
              <a:rPr sz="1200" spc="-5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Lato"/>
                <a:cs typeface="Lato"/>
              </a:rPr>
              <a:t>limitations</a:t>
            </a:r>
            <a:endParaRPr sz="1200">
              <a:latin typeface="Lato"/>
              <a:cs typeface="Lato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439" y="4362450"/>
            <a:ext cx="153471" cy="13334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439" y="4895850"/>
            <a:ext cx="153471" cy="13334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439" y="5429250"/>
            <a:ext cx="153471" cy="13334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439" y="5962649"/>
            <a:ext cx="153471" cy="133349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CTGAN</a:t>
            </a:r>
            <a:r>
              <a:rPr spc="-70" dirty="0"/>
              <a:t> </a:t>
            </a:r>
            <a:r>
              <a:rPr dirty="0"/>
              <a:t>Model</a:t>
            </a:r>
            <a:r>
              <a:rPr spc="-70" dirty="0"/>
              <a:t> </a:t>
            </a:r>
            <a:r>
              <a:rPr spc="-10" dirty="0"/>
              <a:t>Challenges</a:t>
            </a:r>
          </a:p>
          <a:p>
            <a:pPr marL="240665" marR="191770">
              <a:lnSpc>
                <a:spcPct val="125000"/>
              </a:lnSpc>
              <a:spcBef>
                <a:spcPts val="840"/>
              </a:spcBef>
            </a:pPr>
            <a:r>
              <a:rPr sz="1200" dirty="0">
                <a:solidFill>
                  <a:srgbClr val="2873A6"/>
                </a:solidFill>
              </a:rPr>
              <a:t>Input</a:t>
            </a:r>
            <a:r>
              <a:rPr sz="1200" spc="-25" dirty="0">
                <a:solidFill>
                  <a:srgbClr val="2873A6"/>
                </a:solidFill>
              </a:rPr>
              <a:t> </a:t>
            </a:r>
            <a:r>
              <a:rPr sz="1200" dirty="0">
                <a:solidFill>
                  <a:srgbClr val="2873A6"/>
                </a:solidFill>
              </a:rPr>
              <a:t>Quality</a:t>
            </a:r>
            <a:r>
              <a:rPr sz="1200" spc="-20" dirty="0">
                <a:solidFill>
                  <a:srgbClr val="2873A6"/>
                </a:solidFill>
              </a:rPr>
              <a:t> </a:t>
            </a:r>
            <a:r>
              <a:rPr sz="1200" spc="-10" dirty="0">
                <a:solidFill>
                  <a:srgbClr val="2873A6"/>
                </a:solidFill>
              </a:rPr>
              <a:t>Dependency:</a:t>
            </a:r>
            <a:r>
              <a:rPr sz="1200" spc="-20" dirty="0">
                <a:solidFill>
                  <a:srgbClr val="2873A6"/>
                </a:solidFill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Lato"/>
                <a:cs typeface="Lato"/>
              </a:rPr>
              <a:t>Synthetic</a:t>
            </a:r>
            <a:r>
              <a:rPr sz="1200" b="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dirty="0">
                <a:solidFill>
                  <a:srgbClr val="374050"/>
                </a:solidFill>
                <a:latin typeface="Lato"/>
                <a:cs typeface="Lato"/>
              </a:rPr>
              <a:t>data</a:t>
            </a:r>
            <a:r>
              <a:rPr sz="1200" b="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dirty="0">
                <a:solidFill>
                  <a:srgbClr val="374050"/>
                </a:solidFill>
                <a:latin typeface="Lato"/>
                <a:cs typeface="Lato"/>
              </a:rPr>
              <a:t>quality</a:t>
            </a:r>
            <a:r>
              <a:rPr sz="1200" b="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dirty="0">
                <a:solidFill>
                  <a:srgbClr val="374050"/>
                </a:solidFill>
                <a:latin typeface="Lato"/>
                <a:cs typeface="Lato"/>
              </a:rPr>
              <a:t>is</a:t>
            </a:r>
            <a:r>
              <a:rPr sz="1200" b="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dirty="0">
                <a:solidFill>
                  <a:srgbClr val="374050"/>
                </a:solidFill>
                <a:latin typeface="Lato"/>
                <a:cs typeface="Lato"/>
              </a:rPr>
              <a:t>inherently</a:t>
            </a:r>
            <a:r>
              <a:rPr sz="1200" b="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dirty="0">
                <a:solidFill>
                  <a:srgbClr val="374050"/>
                </a:solidFill>
                <a:latin typeface="Lato"/>
                <a:cs typeface="Lato"/>
              </a:rPr>
              <a:t>limited</a:t>
            </a:r>
            <a:r>
              <a:rPr sz="1200" b="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20" dirty="0">
                <a:solidFill>
                  <a:srgbClr val="374050"/>
                </a:solidFill>
                <a:latin typeface="Lato"/>
                <a:cs typeface="Lato"/>
              </a:rPr>
              <a:t>by</a:t>
            </a:r>
            <a:r>
              <a:rPr sz="1200" b="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Lato"/>
                <a:cs typeface="Lato"/>
              </a:rPr>
              <a:t>the</a:t>
            </a:r>
            <a:r>
              <a:rPr sz="1200" b="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dirty="0">
                <a:solidFill>
                  <a:srgbClr val="374050"/>
                </a:solidFill>
                <a:latin typeface="Lato"/>
                <a:cs typeface="Lato"/>
              </a:rPr>
              <a:t>quality</a:t>
            </a:r>
            <a:r>
              <a:rPr sz="1200" b="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25" dirty="0">
                <a:solidFill>
                  <a:srgbClr val="374050"/>
                </a:solidFill>
                <a:latin typeface="Lato"/>
                <a:cs typeface="Lato"/>
              </a:rPr>
              <a:t>of</a:t>
            </a:r>
            <a:r>
              <a:rPr sz="1200" b="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Lato"/>
                <a:cs typeface="Lato"/>
              </a:rPr>
              <a:t>input </a:t>
            </a:r>
            <a:r>
              <a:rPr sz="1200" b="0" dirty="0">
                <a:solidFill>
                  <a:srgbClr val="374050"/>
                </a:solidFill>
                <a:latin typeface="Lato"/>
                <a:cs typeface="Lato"/>
              </a:rPr>
              <a:t>data</a:t>
            </a:r>
            <a:r>
              <a:rPr sz="1200" b="0" spc="-6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Lato"/>
                <a:cs typeface="Lato"/>
              </a:rPr>
              <a:t>used</a:t>
            </a:r>
            <a:r>
              <a:rPr sz="1200" b="0" spc="-6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dirty="0">
                <a:solidFill>
                  <a:srgbClr val="374050"/>
                </a:solidFill>
                <a:latin typeface="Lato"/>
                <a:cs typeface="Lato"/>
              </a:rPr>
              <a:t>to</a:t>
            </a:r>
            <a:r>
              <a:rPr sz="1200" b="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dirty="0">
                <a:solidFill>
                  <a:srgbClr val="374050"/>
                </a:solidFill>
                <a:latin typeface="Lato"/>
                <a:cs typeface="Lato"/>
              </a:rPr>
              <a:t>train</a:t>
            </a:r>
            <a:r>
              <a:rPr sz="1200" b="0" spc="-6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Lato"/>
                <a:cs typeface="Lato"/>
              </a:rPr>
              <a:t>the</a:t>
            </a:r>
            <a:r>
              <a:rPr sz="1200" b="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Lato"/>
                <a:cs typeface="Lato"/>
              </a:rPr>
              <a:t>model</a:t>
            </a:r>
            <a:endParaRPr sz="1200">
              <a:latin typeface="Lato"/>
              <a:cs typeface="Lato"/>
            </a:endParaRPr>
          </a:p>
          <a:p>
            <a:pPr marL="240665" marR="5080">
              <a:lnSpc>
                <a:spcPct val="125000"/>
              </a:lnSpc>
              <a:spcBef>
                <a:spcPts val="600"/>
              </a:spcBef>
            </a:pPr>
            <a:r>
              <a:rPr sz="1200" dirty="0">
                <a:solidFill>
                  <a:srgbClr val="2873A6"/>
                </a:solidFill>
              </a:rPr>
              <a:t>Complex</a:t>
            </a:r>
            <a:r>
              <a:rPr sz="1200" spc="-35" dirty="0">
                <a:solidFill>
                  <a:srgbClr val="2873A6"/>
                </a:solidFill>
              </a:rPr>
              <a:t> </a:t>
            </a:r>
            <a:r>
              <a:rPr sz="1200" dirty="0">
                <a:solidFill>
                  <a:srgbClr val="2873A6"/>
                </a:solidFill>
              </a:rPr>
              <a:t>Data</a:t>
            </a:r>
            <a:r>
              <a:rPr sz="1200" spc="-35" dirty="0">
                <a:solidFill>
                  <a:srgbClr val="2873A6"/>
                </a:solidFill>
              </a:rPr>
              <a:t> </a:t>
            </a:r>
            <a:r>
              <a:rPr sz="1200" dirty="0">
                <a:solidFill>
                  <a:srgbClr val="2873A6"/>
                </a:solidFill>
              </a:rPr>
              <a:t>Handling:</a:t>
            </a:r>
            <a:r>
              <a:rPr sz="1200" spc="-35" dirty="0">
                <a:solidFill>
                  <a:srgbClr val="2873A6"/>
                </a:solidFill>
              </a:rPr>
              <a:t> </a:t>
            </a:r>
            <a:r>
              <a:rPr sz="1200" b="0" spc="-20" dirty="0">
                <a:solidFill>
                  <a:srgbClr val="374050"/>
                </a:solidFill>
                <a:latin typeface="Lato"/>
                <a:cs typeface="Lato"/>
              </a:rPr>
              <a:t>CTGAN</a:t>
            </a:r>
            <a:r>
              <a:rPr sz="1200" b="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dirty="0">
                <a:solidFill>
                  <a:srgbClr val="374050"/>
                </a:solidFill>
                <a:latin typeface="Lato"/>
                <a:cs typeface="Lato"/>
              </a:rPr>
              <a:t>struggles</a:t>
            </a:r>
            <a:r>
              <a:rPr sz="1200" b="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dirty="0">
                <a:solidFill>
                  <a:srgbClr val="374050"/>
                </a:solidFill>
                <a:latin typeface="Lato"/>
                <a:cs typeface="Lato"/>
              </a:rPr>
              <a:t>with</a:t>
            </a:r>
            <a:r>
              <a:rPr sz="1200" b="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Lato"/>
                <a:cs typeface="Lato"/>
              </a:rPr>
              <a:t>highly</a:t>
            </a:r>
            <a:r>
              <a:rPr sz="1200" b="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20" dirty="0">
                <a:solidFill>
                  <a:srgbClr val="374050"/>
                </a:solidFill>
                <a:latin typeface="Lato"/>
                <a:cs typeface="Lato"/>
              </a:rPr>
              <a:t>complex</a:t>
            </a:r>
            <a:r>
              <a:rPr sz="1200" b="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dirty="0">
                <a:solidFill>
                  <a:srgbClr val="374050"/>
                </a:solidFill>
                <a:latin typeface="Lato"/>
                <a:cs typeface="Lato"/>
              </a:rPr>
              <a:t>or</a:t>
            </a:r>
            <a:r>
              <a:rPr sz="1200" b="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dirty="0">
                <a:solidFill>
                  <a:srgbClr val="374050"/>
                </a:solidFill>
                <a:latin typeface="Lato"/>
                <a:cs typeface="Lato"/>
              </a:rPr>
              <a:t>sparse</a:t>
            </a:r>
            <a:r>
              <a:rPr sz="1200" b="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dirty="0">
                <a:solidFill>
                  <a:srgbClr val="374050"/>
                </a:solidFill>
                <a:latin typeface="Lato"/>
                <a:cs typeface="Lato"/>
              </a:rPr>
              <a:t>datasets,</a:t>
            </a:r>
            <a:r>
              <a:rPr sz="1200" b="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Lato"/>
                <a:cs typeface="Lato"/>
              </a:rPr>
              <a:t>affecting</a:t>
            </a:r>
            <a:r>
              <a:rPr sz="1200" b="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25" dirty="0">
                <a:solidFill>
                  <a:srgbClr val="374050"/>
                </a:solidFill>
                <a:latin typeface="Lato"/>
                <a:cs typeface="Lato"/>
              </a:rPr>
              <a:t>the </a:t>
            </a:r>
            <a:r>
              <a:rPr sz="1200" b="0" dirty="0">
                <a:solidFill>
                  <a:srgbClr val="374050"/>
                </a:solidFill>
                <a:latin typeface="Lato"/>
                <a:cs typeface="Lato"/>
              </a:rPr>
              <a:t>fidelity</a:t>
            </a:r>
            <a:r>
              <a:rPr sz="1200" b="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25" dirty="0">
                <a:solidFill>
                  <a:srgbClr val="374050"/>
                </a:solidFill>
                <a:latin typeface="Lato"/>
                <a:cs typeface="Lato"/>
              </a:rPr>
              <a:t>of</a:t>
            </a:r>
            <a:r>
              <a:rPr sz="1200" b="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Lato"/>
                <a:cs typeface="Lato"/>
              </a:rPr>
              <a:t>generated</a:t>
            </a:r>
            <a:r>
              <a:rPr sz="1200" b="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Lato"/>
                <a:cs typeface="Lato"/>
              </a:rPr>
              <a:t>synthetic</a:t>
            </a:r>
            <a:r>
              <a:rPr sz="1200" b="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20" dirty="0">
                <a:solidFill>
                  <a:srgbClr val="374050"/>
                </a:solidFill>
                <a:latin typeface="Lato"/>
                <a:cs typeface="Lato"/>
              </a:rPr>
              <a:t>data</a:t>
            </a:r>
            <a:endParaRPr sz="1200">
              <a:latin typeface="Lato"/>
              <a:cs typeface="Lato"/>
            </a:endParaRPr>
          </a:p>
          <a:p>
            <a:pPr marL="240665" marR="438784">
              <a:lnSpc>
                <a:spcPct val="125000"/>
              </a:lnSpc>
              <a:spcBef>
                <a:spcPts val="600"/>
              </a:spcBef>
            </a:pPr>
            <a:r>
              <a:rPr sz="1200" dirty="0">
                <a:solidFill>
                  <a:srgbClr val="2873A6"/>
                </a:solidFill>
              </a:rPr>
              <a:t>Overfitting</a:t>
            </a:r>
            <a:r>
              <a:rPr sz="1200" spc="-30" dirty="0">
                <a:solidFill>
                  <a:srgbClr val="2873A6"/>
                </a:solidFill>
              </a:rPr>
              <a:t> </a:t>
            </a:r>
            <a:r>
              <a:rPr sz="1200" dirty="0">
                <a:solidFill>
                  <a:srgbClr val="2873A6"/>
                </a:solidFill>
              </a:rPr>
              <a:t>Risk:</a:t>
            </a:r>
            <a:r>
              <a:rPr sz="1200" spc="-25" dirty="0">
                <a:solidFill>
                  <a:srgbClr val="2873A6"/>
                </a:solidFill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Lato"/>
                <a:cs typeface="Lato"/>
              </a:rPr>
              <a:t>Model</a:t>
            </a:r>
            <a:r>
              <a:rPr sz="1200" b="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Lato"/>
                <a:cs typeface="Lato"/>
              </a:rPr>
              <a:t>may</a:t>
            </a:r>
            <a:r>
              <a:rPr sz="1200" b="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Lato"/>
                <a:cs typeface="Lato"/>
              </a:rPr>
              <a:t>generate</a:t>
            </a:r>
            <a:r>
              <a:rPr sz="1200" b="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dirty="0">
                <a:solidFill>
                  <a:srgbClr val="374050"/>
                </a:solidFill>
                <a:latin typeface="Lato"/>
                <a:cs typeface="Lato"/>
              </a:rPr>
              <a:t>data</a:t>
            </a:r>
            <a:r>
              <a:rPr sz="1200" b="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Lato"/>
                <a:cs typeface="Lato"/>
              </a:rPr>
              <a:t>too</a:t>
            </a:r>
            <a:r>
              <a:rPr sz="1200" b="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dirty="0">
                <a:solidFill>
                  <a:srgbClr val="374050"/>
                </a:solidFill>
                <a:latin typeface="Lato"/>
                <a:cs typeface="Lato"/>
              </a:rPr>
              <a:t>similar</a:t>
            </a:r>
            <a:r>
              <a:rPr sz="1200" b="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dirty="0">
                <a:solidFill>
                  <a:srgbClr val="374050"/>
                </a:solidFill>
                <a:latin typeface="Lato"/>
                <a:cs typeface="Lato"/>
              </a:rPr>
              <a:t>to</a:t>
            </a:r>
            <a:r>
              <a:rPr sz="1200" b="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dirty="0">
                <a:solidFill>
                  <a:srgbClr val="374050"/>
                </a:solidFill>
                <a:latin typeface="Lato"/>
                <a:cs typeface="Lato"/>
              </a:rPr>
              <a:t>training</a:t>
            </a:r>
            <a:r>
              <a:rPr sz="1200" b="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Lato"/>
                <a:cs typeface="Lato"/>
              </a:rPr>
              <a:t>set,</a:t>
            </a:r>
            <a:r>
              <a:rPr sz="1200" b="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dirty="0">
                <a:solidFill>
                  <a:srgbClr val="374050"/>
                </a:solidFill>
                <a:latin typeface="Lato"/>
                <a:cs typeface="Lato"/>
              </a:rPr>
              <a:t>limiting</a:t>
            </a:r>
            <a:r>
              <a:rPr sz="1200" b="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Lato"/>
                <a:cs typeface="Lato"/>
              </a:rPr>
              <a:t>novelty</a:t>
            </a:r>
            <a:r>
              <a:rPr sz="1200" b="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25" dirty="0">
                <a:solidFill>
                  <a:srgbClr val="374050"/>
                </a:solidFill>
                <a:latin typeface="Lato"/>
                <a:cs typeface="Lato"/>
              </a:rPr>
              <a:t>and </a:t>
            </a:r>
            <a:r>
              <a:rPr sz="1200" b="0" dirty="0">
                <a:solidFill>
                  <a:srgbClr val="374050"/>
                </a:solidFill>
                <a:latin typeface="Lato"/>
                <a:cs typeface="Lato"/>
              </a:rPr>
              <a:t>potentially</a:t>
            </a:r>
            <a:r>
              <a:rPr sz="1200" b="0" spc="-1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Lato"/>
                <a:cs typeface="Lato"/>
              </a:rPr>
              <a:t>compromising privacy</a:t>
            </a:r>
            <a:endParaRPr sz="1200">
              <a:latin typeface="Lato"/>
              <a:cs typeface="Lato"/>
            </a:endParaRPr>
          </a:p>
          <a:p>
            <a:pPr marL="240665" marR="421005">
              <a:lnSpc>
                <a:spcPct val="125000"/>
              </a:lnSpc>
              <a:spcBef>
                <a:spcPts val="600"/>
              </a:spcBef>
            </a:pPr>
            <a:r>
              <a:rPr sz="1200" dirty="0">
                <a:solidFill>
                  <a:srgbClr val="2873A6"/>
                </a:solidFill>
              </a:rPr>
              <a:t>Hyperparameter</a:t>
            </a:r>
            <a:r>
              <a:rPr sz="1200" spc="-15" dirty="0">
                <a:solidFill>
                  <a:srgbClr val="2873A6"/>
                </a:solidFill>
              </a:rPr>
              <a:t> </a:t>
            </a:r>
            <a:r>
              <a:rPr sz="1200" spc="-20" dirty="0">
                <a:solidFill>
                  <a:srgbClr val="2873A6"/>
                </a:solidFill>
              </a:rPr>
              <a:t>Tuning:</a:t>
            </a:r>
            <a:r>
              <a:rPr sz="1200" spc="-15" dirty="0">
                <a:solidFill>
                  <a:srgbClr val="2873A6"/>
                </a:solidFill>
              </a:rPr>
              <a:t> </a:t>
            </a:r>
            <a:r>
              <a:rPr sz="1200" b="0" dirty="0">
                <a:solidFill>
                  <a:srgbClr val="374050"/>
                </a:solidFill>
                <a:latin typeface="Lato"/>
                <a:cs typeface="Lato"/>
              </a:rPr>
              <a:t>Requires</a:t>
            </a:r>
            <a:r>
              <a:rPr sz="1200" b="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Lato"/>
                <a:cs typeface="Lato"/>
              </a:rPr>
              <a:t>significant</a:t>
            </a:r>
            <a:r>
              <a:rPr sz="1200" b="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Lato"/>
                <a:cs typeface="Lato"/>
              </a:rPr>
              <a:t>expertise</a:t>
            </a:r>
            <a:r>
              <a:rPr sz="1200" b="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dirty="0">
                <a:solidFill>
                  <a:srgbClr val="374050"/>
                </a:solidFill>
                <a:latin typeface="Lato"/>
                <a:cs typeface="Lato"/>
              </a:rPr>
              <a:t>to</a:t>
            </a:r>
            <a:r>
              <a:rPr sz="1200" b="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dirty="0">
                <a:solidFill>
                  <a:srgbClr val="374050"/>
                </a:solidFill>
                <a:latin typeface="Lato"/>
                <a:cs typeface="Lato"/>
              </a:rPr>
              <a:t>optimize</a:t>
            </a:r>
            <a:r>
              <a:rPr sz="1200" b="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Lato"/>
                <a:cs typeface="Lato"/>
              </a:rPr>
              <a:t>model</a:t>
            </a:r>
            <a:r>
              <a:rPr sz="1200" b="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dirty="0">
                <a:solidFill>
                  <a:srgbClr val="374050"/>
                </a:solidFill>
                <a:latin typeface="Lato"/>
                <a:cs typeface="Lato"/>
              </a:rPr>
              <a:t>parameters</a:t>
            </a:r>
            <a:r>
              <a:rPr sz="1200" b="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25" dirty="0">
                <a:solidFill>
                  <a:srgbClr val="374050"/>
                </a:solidFill>
                <a:latin typeface="Lato"/>
                <a:cs typeface="Lato"/>
              </a:rPr>
              <a:t>for </a:t>
            </a:r>
            <a:r>
              <a:rPr sz="1200" b="0" spc="-10" dirty="0">
                <a:solidFill>
                  <a:srgbClr val="374050"/>
                </a:solidFill>
                <a:latin typeface="Lato"/>
                <a:cs typeface="Lato"/>
              </a:rPr>
              <a:t>different</a:t>
            </a:r>
            <a:r>
              <a:rPr sz="1200" b="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dirty="0">
                <a:solidFill>
                  <a:srgbClr val="374050"/>
                </a:solidFill>
                <a:latin typeface="Lato"/>
                <a:cs typeface="Lato"/>
              </a:rPr>
              <a:t>data</a:t>
            </a:r>
            <a:r>
              <a:rPr sz="1200" b="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0" spc="-10" dirty="0">
                <a:solidFill>
                  <a:srgbClr val="374050"/>
                </a:solidFill>
                <a:latin typeface="Lato"/>
                <a:cs typeface="Lato"/>
              </a:rPr>
              <a:t>characteristics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372349" y="1038225"/>
            <a:ext cx="4438650" cy="1943100"/>
            <a:chOff x="7372349" y="1038225"/>
            <a:chExt cx="4438650" cy="1943100"/>
          </a:xfrm>
        </p:grpSpPr>
        <p:sp>
          <p:nvSpPr>
            <p:cNvPr id="24" name="object 24"/>
            <p:cNvSpPr/>
            <p:nvPr/>
          </p:nvSpPr>
          <p:spPr>
            <a:xfrm>
              <a:off x="7372349" y="1038225"/>
              <a:ext cx="4438650" cy="1943100"/>
            </a:xfrm>
            <a:custGeom>
              <a:avLst/>
              <a:gdLst/>
              <a:ahLst/>
              <a:cxnLst/>
              <a:rect l="l" t="t" r="r" b="b"/>
              <a:pathLst>
                <a:path w="4438650" h="1943100">
                  <a:moveTo>
                    <a:pt x="4367453" y="1943099"/>
                  </a:moveTo>
                  <a:lnTo>
                    <a:pt x="71196" y="1943099"/>
                  </a:lnTo>
                  <a:lnTo>
                    <a:pt x="66241" y="1942611"/>
                  </a:lnTo>
                  <a:lnTo>
                    <a:pt x="29705" y="1927477"/>
                  </a:lnTo>
                  <a:lnTo>
                    <a:pt x="3885" y="1891437"/>
                  </a:lnTo>
                  <a:lnTo>
                    <a:pt x="0" y="1871902"/>
                  </a:lnTo>
                  <a:lnTo>
                    <a:pt x="0" y="18668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367453" y="0"/>
                  </a:lnTo>
                  <a:lnTo>
                    <a:pt x="4408945" y="15621"/>
                  </a:lnTo>
                  <a:lnTo>
                    <a:pt x="4434764" y="51661"/>
                  </a:lnTo>
                  <a:lnTo>
                    <a:pt x="4438650" y="71196"/>
                  </a:lnTo>
                  <a:lnTo>
                    <a:pt x="4438650" y="1871902"/>
                  </a:lnTo>
                  <a:lnTo>
                    <a:pt x="4423027" y="1913394"/>
                  </a:lnTo>
                  <a:lnTo>
                    <a:pt x="4386988" y="1939213"/>
                  </a:lnTo>
                  <a:lnTo>
                    <a:pt x="4372408" y="1942611"/>
                  </a:lnTo>
                  <a:lnTo>
                    <a:pt x="4367453" y="19430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62849" y="1800224"/>
              <a:ext cx="4057650" cy="76200"/>
            </a:xfrm>
            <a:custGeom>
              <a:avLst/>
              <a:gdLst/>
              <a:ahLst/>
              <a:cxnLst/>
              <a:rect l="l" t="t" r="r" b="b"/>
              <a:pathLst>
                <a:path w="4057650" h="76200">
                  <a:moveTo>
                    <a:pt x="4024602" y="76199"/>
                  </a:moveTo>
                  <a:lnTo>
                    <a:pt x="33047" y="76199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024602" y="0"/>
                  </a:lnTo>
                  <a:lnTo>
                    <a:pt x="4056682" y="28187"/>
                  </a:lnTo>
                  <a:lnTo>
                    <a:pt x="4057649" y="33047"/>
                  </a:lnTo>
                  <a:lnTo>
                    <a:pt x="4057649" y="43152"/>
                  </a:lnTo>
                  <a:lnTo>
                    <a:pt x="4029461" y="75233"/>
                  </a:lnTo>
                  <a:lnTo>
                    <a:pt x="4024602" y="761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62849" y="1800224"/>
              <a:ext cx="2838450" cy="76200"/>
            </a:xfrm>
            <a:custGeom>
              <a:avLst/>
              <a:gdLst/>
              <a:ahLst/>
              <a:cxnLst/>
              <a:rect l="l" t="t" r="r" b="b"/>
              <a:pathLst>
                <a:path w="2838450" h="76200">
                  <a:moveTo>
                    <a:pt x="2805402" y="76199"/>
                  </a:moveTo>
                  <a:lnTo>
                    <a:pt x="33047" y="76199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805402" y="0"/>
                  </a:lnTo>
                  <a:lnTo>
                    <a:pt x="2837481" y="28187"/>
                  </a:lnTo>
                  <a:lnTo>
                    <a:pt x="2838449" y="33047"/>
                  </a:lnTo>
                  <a:lnTo>
                    <a:pt x="2838449" y="43152"/>
                  </a:lnTo>
                  <a:lnTo>
                    <a:pt x="2810261" y="75233"/>
                  </a:lnTo>
                  <a:lnTo>
                    <a:pt x="2805402" y="761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62849" y="2257424"/>
              <a:ext cx="4057650" cy="76200"/>
            </a:xfrm>
            <a:custGeom>
              <a:avLst/>
              <a:gdLst/>
              <a:ahLst/>
              <a:cxnLst/>
              <a:rect l="l" t="t" r="r" b="b"/>
              <a:pathLst>
                <a:path w="4057650" h="76200">
                  <a:moveTo>
                    <a:pt x="4024602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2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024602" y="0"/>
                  </a:lnTo>
                  <a:lnTo>
                    <a:pt x="4056682" y="28187"/>
                  </a:lnTo>
                  <a:lnTo>
                    <a:pt x="4057649" y="33047"/>
                  </a:lnTo>
                  <a:lnTo>
                    <a:pt x="4057649" y="43152"/>
                  </a:lnTo>
                  <a:lnTo>
                    <a:pt x="4029461" y="75232"/>
                  </a:lnTo>
                  <a:lnTo>
                    <a:pt x="4024602" y="761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62849" y="2257424"/>
              <a:ext cx="3048000" cy="76200"/>
            </a:xfrm>
            <a:custGeom>
              <a:avLst/>
              <a:gdLst/>
              <a:ahLst/>
              <a:cxnLst/>
              <a:rect l="l" t="t" r="r" b="b"/>
              <a:pathLst>
                <a:path w="3048000" h="76200">
                  <a:moveTo>
                    <a:pt x="3014952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2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014952" y="0"/>
                  </a:lnTo>
                  <a:lnTo>
                    <a:pt x="3047032" y="28187"/>
                  </a:lnTo>
                  <a:lnTo>
                    <a:pt x="3047999" y="33047"/>
                  </a:lnTo>
                  <a:lnTo>
                    <a:pt x="3047999" y="43152"/>
                  </a:lnTo>
                  <a:lnTo>
                    <a:pt x="3019812" y="75232"/>
                  </a:lnTo>
                  <a:lnTo>
                    <a:pt x="3014952" y="761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62849" y="2714624"/>
              <a:ext cx="4057650" cy="76200"/>
            </a:xfrm>
            <a:custGeom>
              <a:avLst/>
              <a:gdLst/>
              <a:ahLst/>
              <a:cxnLst/>
              <a:rect l="l" t="t" r="r" b="b"/>
              <a:pathLst>
                <a:path w="4057650" h="76200">
                  <a:moveTo>
                    <a:pt x="4024602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2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024602" y="0"/>
                  </a:lnTo>
                  <a:lnTo>
                    <a:pt x="4056682" y="28187"/>
                  </a:lnTo>
                  <a:lnTo>
                    <a:pt x="4057649" y="33047"/>
                  </a:lnTo>
                  <a:lnTo>
                    <a:pt x="4057649" y="43152"/>
                  </a:lnTo>
                  <a:lnTo>
                    <a:pt x="4029461" y="75232"/>
                  </a:lnTo>
                  <a:lnTo>
                    <a:pt x="4024602" y="761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62849" y="2714624"/>
              <a:ext cx="2638425" cy="76200"/>
            </a:xfrm>
            <a:custGeom>
              <a:avLst/>
              <a:gdLst/>
              <a:ahLst/>
              <a:cxnLst/>
              <a:rect l="l" t="t" r="r" b="b"/>
              <a:pathLst>
                <a:path w="2638425" h="76200">
                  <a:moveTo>
                    <a:pt x="2605377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2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605377" y="0"/>
                  </a:lnTo>
                  <a:lnTo>
                    <a:pt x="2637458" y="28187"/>
                  </a:lnTo>
                  <a:lnTo>
                    <a:pt x="2638424" y="33047"/>
                  </a:lnTo>
                  <a:lnTo>
                    <a:pt x="2638424" y="43152"/>
                  </a:lnTo>
                  <a:lnTo>
                    <a:pt x="2610236" y="75232"/>
                  </a:lnTo>
                  <a:lnTo>
                    <a:pt x="2605377" y="76199"/>
                  </a:lnTo>
                  <a:close/>
                </a:path>
              </a:pathLst>
            </a:custGeom>
            <a:solidFill>
              <a:srgbClr val="8B5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553870" y="1235075"/>
            <a:ext cx="2244090" cy="518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74050"/>
                </a:solidFill>
                <a:latin typeface="Lato"/>
                <a:cs typeface="Lato"/>
              </a:rPr>
              <a:t>Methodology</a:t>
            </a:r>
            <a:r>
              <a:rPr sz="1200" b="1" spc="-1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374050"/>
                </a:solidFill>
                <a:latin typeface="Lato"/>
                <a:cs typeface="Lato"/>
              </a:rPr>
              <a:t>Limitations</a:t>
            </a:r>
            <a:r>
              <a:rPr sz="1200" b="1" spc="-10" dirty="0">
                <a:solidFill>
                  <a:srgbClr val="374050"/>
                </a:solidFill>
                <a:latin typeface="Lato"/>
                <a:cs typeface="Lato"/>
              </a:rPr>
              <a:t> Impact</a:t>
            </a:r>
            <a:endParaRPr sz="12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050" spc="-20" dirty="0">
                <a:solidFill>
                  <a:srgbClr val="4A5462"/>
                </a:solidFill>
                <a:latin typeface="Lato"/>
                <a:cs typeface="Lato"/>
              </a:rPr>
              <a:t>Eco-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tourism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Findings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Confidence</a:t>
            </a:r>
            <a:endParaRPr sz="1050">
              <a:latin typeface="Lato"/>
              <a:cs typeface="La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346010" y="1568450"/>
            <a:ext cx="28765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25" dirty="0">
                <a:solidFill>
                  <a:srgbClr val="333333"/>
                </a:solidFill>
                <a:latin typeface="Lato"/>
                <a:cs typeface="Lato"/>
              </a:rPr>
              <a:t>70%</a:t>
            </a:r>
            <a:endParaRPr sz="1050">
              <a:latin typeface="Lato"/>
              <a:cs typeface="La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53870" y="2025650"/>
            <a:ext cx="125603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CTGAN</a:t>
            </a:r>
            <a:r>
              <a:rPr sz="1050" spc="-6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Data</a:t>
            </a:r>
            <a:r>
              <a:rPr sz="1050" spc="-6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Fidelity</a:t>
            </a:r>
            <a:endParaRPr sz="1050">
              <a:latin typeface="Lato"/>
              <a:cs typeface="La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346010" y="2025650"/>
            <a:ext cx="28765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25" dirty="0">
                <a:solidFill>
                  <a:srgbClr val="333333"/>
                </a:solidFill>
                <a:latin typeface="Lato"/>
                <a:cs typeface="Lato"/>
              </a:rPr>
              <a:t>75%</a:t>
            </a:r>
            <a:endParaRPr sz="1050">
              <a:latin typeface="Lato"/>
              <a:cs typeface="La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53870" y="2482850"/>
            <a:ext cx="12420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Lato"/>
                <a:cs typeface="Lato"/>
              </a:rPr>
              <a:t>Privacy</a:t>
            </a:r>
            <a:r>
              <a:rPr sz="1050" spc="-10" dirty="0">
                <a:solidFill>
                  <a:srgbClr val="4A5462"/>
                </a:solidFill>
                <a:latin typeface="Lato"/>
                <a:cs typeface="Lato"/>
              </a:rPr>
              <a:t> Preservation</a:t>
            </a:r>
            <a:endParaRPr sz="1050">
              <a:latin typeface="Lato"/>
              <a:cs typeface="La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346010" y="2482850"/>
            <a:ext cx="28765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25" dirty="0">
                <a:solidFill>
                  <a:srgbClr val="333333"/>
                </a:solidFill>
                <a:latin typeface="Lato"/>
                <a:cs typeface="Lato"/>
              </a:rPr>
              <a:t>65%</a:t>
            </a:r>
            <a:endParaRPr sz="1050">
              <a:latin typeface="Lato"/>
              <a:cs typeface="Lato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72349" y="3171824"/>
            <a:ext cx="4438650" cy="2895600"/>
          </a:xfrm>
          <a:custGeom>
            <a:avLst/>
            <a:gdLst/>
            <a:ahLst/>
            <a:cxnLst/>
            <a:rect l="l" t="t" r="r" b="b"/>
            <a:pathLst>
              <a:path w="4438650" h="2895600">
                <a:moveTo>
                  <a:pt x="4367453" y="2895599"/>
                </a:moveTo>
                <a:lnTo>
                  <a:pt x="71196" y="2895599"/>
                </a:lnTo>
                <a:lnTo>
                  <a:pt x="66241" y="2895111"/>
                </a:lnTo>
                <a:lnTo>
                  <a:pt x="29705" y="2879976"/>
                </a:lnTo>
                <a:lnTo>
                  <a:pt x="3885" y="2843936"/>
                </a:lnTo>
                <a:lnTo>
                  <a:pt x="0" y="2824402"/>
                </a:lnTo>
                <a:lnTo>
                  <a:pt x="0" y="28193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4367453" y="0"/>
                </a:lnTo>
                <a:lnTo>
                  <a:pt x="4408945" y="15621"/>
                </a:lnTo>
                <a:lnTo>
                  <a:pt x="4434764" y="51661"/>
                </a:lnTo>
                <a:lnTo>
                  <a:pt x="4438650" y="71196"/>
                </a:lnTo>
                <a:lnTo>
                  <a:pt x="4438650" y="2824402"/>
                </a:lnTo>
                <a:lnTo>
                  <a:pt x="4423027" y="2865892"/>
                </a:lnTo>
                <a:lnTo>
                  <a:pt x="4386988" y="2891713"/>
                </a:lnTo>
                <a:lnTo>
                  <a:pt x="4372408" y="2895111"/>
                </a:lnTo>
                <a:lnTo>
                  <a:pt x="4367453" y="28955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553870" y="3368675"/>
            <a:ext cx="1823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74050"/>
                </a:solidFill>
                <a:latin typeface="Lato"/>
                <a:cs typeface="Lato"/>
              </a:rPr>
              <a:t>Addressing</a:t>
            </a:r>
            <a:r>
              <a:rPr sz="1200" b="1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374050"/>
                </a:solidFill>
                <a:latin typeface="Lato"/>
                <a:cs typeface="Lato"/>
              </a:rPr>
              <a:t>the</a:t>
            </a:r>
            <a:r>
              <a:rPr sz="1200" b="1" spc="-2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74050"/>
                </a:solidFill>
                <a:latin typeface="Lato"/>
                <a:cs typeface="Lato"/>
              </a:rPr>
              <a:t>Challenges</a:t>
            </a:r>
            <a:endParaRPr sz="1200">
              <a:latin typeface="Lato"/>
              <a:cs typeface="Lato"/>
            </a:endParaRPr>
          </a:p>
        </p:txBody>
      </p:sp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62848" y="3743324"/>
            <a:ext cx="209550" cy="228599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7619801" y="3759200"/>
            <a:ext cx="10287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0" dirty="0">
                <a:solidFill>
                  <a:srgbClr val="1D40AF"/>
                </a:solidFill>
                <a:latin typeface="Lato"/>
                <a:cs typeface="Lato"/>
              </a:rPr>
              <a:t>1</a:t>
            </a:r>
            <a:endParaRPr sz="1050">
              <a:latin typeface="Lato"/>
              <a:cs typeface="La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39471" y="3665855"/>
            <a:ext cx="3633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Expand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sample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diversity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and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size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in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future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eco-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tourism studies</a:t>
            </a:r>
            <a:endParaRPr sz="1200">
              <a:latin typeface="Lato"/>
              <a:cs typeface="Lato"/>
            </a:endParaRPr>
          </a:p>
        </p:txBody>
      </p:sp>
      <p:pic>
        <p:nvPicPr>
          <p:cNvPr id="42" name="object 4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62848" y="4314824"/>
            <a:ext cx="161924" cy="228599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7595840" y="4330700"/>
            <a:ext cx="10287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0" dirty="0">
                <a:solidFill>
                  <a:srgbClr val="1D40AF"/>
                </a:solidFill>
                <a:latin typeface="Lato"/>
                <a:cs typeface="Lato"/>
              </a:rPr>
              <a:t>2</a:t>
            </a:r>
            <a:endParaRPr sz="1050">
              <a:latin typeface="Lato"/>
              <a:cs typeface="La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791549" y="4237354"/>
            <a:ext cx="3695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Enhance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CTGAN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with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differential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privacy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techniques</a:t>
            </a:r>
            <a:r>
              <a:rPr sz="1200" spc="-5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to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mitigate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privacy</a:t>
            </a:r>
            <a:r>
              <a:rPr sz="120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concerns</a:t>
            </a:r>
            <a:endParaRPr sz="1200">
              <a:latin typeface="Lato"/>
              <a:cs typeface="Lato"/>
            </a:endParaRPr>
          </a:p>
        </p:txBody>
      </p:sp>
      <p:pic>
        <p:nvPicPr>
          <p:cNvPr id="45" name="object 4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62848" y="4886324"/>
            <a:ext cx="161924" cy="228599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7596435" y="4902200"/>
            <a:ext cx="10287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0" dirty="0">
                <a:solidFill>
                  <a:srgbClr val="1D40AF"/>
                </a:solidFill>
                <a:latin typeface="Lato"/>
                <a:cs typeface="Lato"/>
              </a:rPr>
              <a:t>3</a:t>
            </a:r>
            <a:endParaRPr sz="1050">
              <a:latin typeface="Lato"/>
              <a:cs typeface="La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792739" y="4808854"/>
            <a:ext cx="38150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Develop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automated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optimization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frameworks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for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CTGAN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hyperparameter</a:t>
            </a:r>
            <a:r>
              <a:rPr sz="120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tuning</a:t>
            </a:r>
            <a:endParaRPr sz="1200">
              <a:latin typeface="Lato"/>
              <a:cs typeface="Lato"/>
            </a:endParaRPr>
          </a:p>
        </p:txBody>
      </p:sp>
      <p:pic>
        <p:nvPicPr>
          <p:cNvPr id="48" name="object 4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62848" y="5457824"/>
            <a:ext cx="180975" cy="228599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7603132" y="5473700"/>
            <a:ext cx="10287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0" dirty="0">
                <a:solidFill>
                  <a:srgbClr val="1D40AF"/>
                </a:solidFill>
                <a:latin typeface="Lato"/>
                <a:cs typeface="Lato"/>
              </a:rPr>
              <a:t>4</a:t>
            </a:r>
            <a:endParaRPr sz="1050">
              <a:latin typeface="Lato"/>
              <a:cs typeface="La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06134" y="5380354"/>
            <a:ext cx="3673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Implement</a:t>
            </a:r>
            <a:r>
              <a:rPr sz="120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robust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evaluation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metrics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for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synthetic</a:t>
            </a:r>
            <a:r>
              <a:rPr sz="120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Lato"/>
                <a:cs typeface="Lato"/>
              </a:rPr>
              <a:t>data </a:t>
            </a:r>
            <a:r>
              <a:rPr sz="1200" dirty="0">
                <a:solidFill>
                  <a:srgbClr val="374050"/>
                </a:solidFill>
                <a:latin typeface="Lato"/>
                <a:cs typeface="Lato"/>
              </a:rPr>
              <a:t>quality</a:t>
            </a:r>
            <a:r>
              <a:rPr sz="120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ato"/>
                <a:cs typeface="Lato"/>
              </a:rPr>
              <a:t>assessment</a:t>
            </a:r>
            <a:endParaRPr sz="1200">
              <a:latin typeface="Lato"/>
              <a:cs typeface="Lato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80999" y="6677024"/>
            <a:ext cx="11430000" cy="9525"/>
          </a:xfrm>
          <a:custGeom>
            <a:avLst/>
            <a:gdLst/>
            <a:ahLst/>
            <a:cxnLst/>
            <a:rect l="l" t="t" r="r" b="b"/>
            <a:pathLst>
              <a:path w="11430000" h="9525">
                <a:moveTo>
                  <a:pt x="11429999" y="9524"/>
                </a:moveTo>
                <a:lnTo>
                  <a:pt x="0" y="9524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8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spc="-60" dirty="0"/>
              <a:t> </a:t>
            </a:r>
            <a:r>
              <a:rPr dirty="0"/>
              <a:t>Research</a:t>
            </a:r>
            <a:r>
              <a:rPr spc="-60" dirty="0"/>
              <a:t> </a:t>
            </a:r>
            <a:r>
              <a:rPr spc="-10" dirty="0"/>
              <a:t>Directions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80999" y="1038225"/>
            <a:ext cx="28575" cy="4495800"/>
          </a:xfrm>
          <a:custGeom>
            <a:avLst/>
            <a:gdLst/>
            <a:ahLst/>
            <a:cxnLst/>
            <a:rect l="l" t="t" r="r" b="b"/>
            <a:pathLst>
              <a:path w="28575" h="4495800">
                <a:moveTo>
                  <a:pt x="28574" y="4495799"/>
                </a:moveTo>
                <a:lnTo>
                  <a:pt x="0" y="4495799"/>
                </a:lnTo>
                <a:lnTo>
                  <a:pt x="0" y="0"/>
                </a:lnTo>
                <a:lnTo>
                  <a:pt x="28574" y="0"/>
                </a:lnTo>
                <a:lnTo>
                  <a:pt x="28574" y="4495799"/>
                </a:lnTo>
                <a:close/>
              </a:path>
            </a:pathLst>
          </a:custGeom>
          <a:solidFill>
            <a:srgbClr val="26A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61974" y="1457324"/>
            <a:ext cx="5381625" cy="1257300"/>
            <a:chOff x="561974" y="1457324"/>
            <a:chExt cx="5381625" cy="1257300"/>
          </a:xfrm>
        </p:grpSpPr>
        <p:sp>
          <p:nvSpPr>
            <p:cNvPr id="5" name="object 5"/>
            <p:cNvSpPr/>
            <p:nvPr/>
          </p:nvSpPr>
          <p:spPr>
            <a:xfrm>
              <a:off x="561974" y="1457324"/>
              <a:ext cx="5381625" cy="1257300"/>
            </a:xfrm>
            <a:custGeom>
              <a:avLst/>
              <a:gdLst/>
              <a:ahLst/>
              <a:cxnLst/>
              <a:rect l="l" t="t" r="r" b="b"/>
              <a:pathLst>
                <a:path w="5381625" h="1257300">
                  <a:moveTo>
                    <a:pt x="5328227" y="1257299"/>
                  </a:moveTo>
                  <a:lnTo>
                    <a:pt x="53397" y="1257299"/>
                  </a:lnTo>
                  <a:lnTo>
                    <a:pt x="49680" y="1256933"/>
                  </a:lnTo>
                  <a:lnTo>
                    <a:pt x="14085" y="1237907"/>
                  </a:lnTo>
                  <a:lnTo>
                    <a:pt x="0" y="1203902"/>
                  </a:lnTo>
                  <a:lnTo>
                    <a:pt x="0" y="120014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5328227" y="0"/>
                  </a:lnTo>
                  <a:lnTo>
                    <a:pt x="5367538" y="19392"/>
                  </a:lnTo>
                  <a:lnTo>
                    <a:pt x="5381624" y="53397"/>
                  </a:lnTo>
                  <a:lnTo>
                    <a:pt x="5381624" y="1203902"/>
                  </a:lnTo>
                  <a:lnTo>
                    <a:pt x="5362231" y="1243214"/>
                  </a:lnTo>
                  <a:lnTo>
                    <a:pt x="5331943" y="1256933"/>
                  </a:lnTo>
                  <a:lnTo>
                    <a:pt x="5328227" y="12572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8799" y="1618684"/>
              <a:ext cx="152399" cy="133915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61974" y="2867024"/>
            <a:ext cx="5381625" cy="1257300"/>
            <a:chOff x="561974" y="2867024"/>
            <a:chExt cx="5381625" cy="1257300"/>
          </a:xfrm>
        </p:grpSpPr>
        <p:sp>
          <p:nvSpPr>
            <p:cNvPr id="8" name="object 8"/>
            <p:cNvSpPr/>
            <p:nvPr/>
          </p:nvSpPr>
          <p:spPr>
            <a:xfrm>
              <a:off x="561974" y="2867024"/>
              <a:ext cx="5381625" cy="1257300"/>
            </a:xfrm>
            <a:custGeom>
              <a:avLst/>
              <a:gdLst/>
              <a:ahLst/>
              <a:cxnLst/>
              <a:rect l="l" t="t" r="r" b="b"/>
              <a:pathLst>
                <a:path w="5381625" h="1257300">
                  <a:moveTo>
                    <a:pt x="5328227" y="1257299"/>
                  </a:moveTo>
                  <a:lnTo>
                    <a:pt x="53397" y="1257299"/>
                  </a:lnTo>
                  <a:lnTo>
                    <a:pt x="49680" y="1256933"/>
                  </a:lnTo>
                  <a:lnTo>
                    <a:pt x="14085" y="1237907"/>
                  </a:lnTo>
                  <a:lnTo>
                    <a:pt x="0" y="1203902"/>
                  </a:lnTo>
                  <a:lnTo>
                    <a:pt x="0" y="1200149"/>
                  </a:lnTo>
                  <a:lnTo>
                    <a:pt x="0" y="53397"/>
                  </a:lnTo>
                  <a:lnTo>
                    <a:pt x="19392" y="14084"/>
                  </a:lnTo>
                  <a:lnTo>
                    <a:pt x="53397" y="0"/>
                  </a:lnTo>
                  <a:lnTo>
                    <a:pt x="5328227" y="0"/>
                  </a:lnTo>
                  <a:lnTo>
                    <a:pt x="5367538" y="19391"/>
                  </a:lnTo>
                  <a:lnTo>
                    <a:pt x="5381624" y="53397"/>
                  </a:lnTo>
                  <a:lnTo>
                    <a:pt x="5381624" y="1203902"/>
                  </a:lnTo>
                  <a:lnTo>
                    <a:pt x="5362231" y="1243214"/>
                  </a:lnTo>
                  <a:lnTo>
                    <a:pt x="5331943" y="1256933"/>
                  </a:lnTo>
                  <a:lnTo>
                    <a:pt x="5328227" y="12572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8799" y="3028949"/>
              <a:ext cx="152399" cy="13334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61974" y="4276724"/>
            <a:ext cx="5381625" cy="1257300"/>
            <a:chOff x="561974" y="4276724"/>
            <a:chExt cx="5381625" cy="1257300"/>
          </a:xfrm>
        </p:grpSpPr>
        <p:sp>
          <p:nvSpPr>
            <p:cNvPr id="11" name="object 11"/>
            <p:cNvSpPr/>
            <p:nvPr/>
          </p:nvSpPr>
          <p:spPr>
            <a:xfrm>
              <a:off x="561974" y="4276724"/>
              <a:ext cx="5381625" cy="1257300"/>
            </a:xfrm>
            <a:custGeom>
              <a:avLst/>
              <a:gdLst/>
              <a:ahLst/>
              <a:cxnLst/>
              <a:rect l="l" t="t" r="r" b="b"/>
              <a:pathLst>
                <a:path w="5381625" h="1257300">
                  <a:moveTo>
                    <a:pt x="5328227" y="1257299"/>
                  </a:moveTo>
                  <a:lnTo>
                    <a:pt x="53397" y="1257299"/>
                  </a:lnTo>
                  <a:lnTo>
                    <a:pt x="49680" y="1256933"/>
                  </a:lnTo>
                  <a:lnTo>
                    <a:pt x="14085" y="1237906"/>
                  </a:lnTo>
                  <a:lnTo>
                    <a:pt x="0" y="1203902"/>
                  </a:lnTo>
                  <a:lnTo>
                    <a:pt x="0" y="120014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5328227" y="0"/>
                  </a:lnTo>
                  <a:lnTo>
                    <a:pt x="5367538" y="19392"/>
                  </a:lnTo>
                  <a:lnTo>
                    <a:pt x="5381624" y="53397"/>
                  </a:lnTo>
                  <a:lnTo>
                    <a:pt x="5381624" y="1203902"/>
                  </a:lnTo>
                  <a:lnTo>
                    <a:pt x="5362231" y="1243213"/>
                  </a:lnTo>
                  <a:lnTo>
                    <a:pt x="5331943" y="1256933"/>
                  </a:lnTo>
                  <a:lnTo>
                    <a:pt x="5328227" y="12572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0699" y="4429124"/>
              <a:ext cx="190499" cy="15239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49275" y="1044575"/>
            <a:ext cx="18910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26AE60"/>
                </a:solidFill>
                <a:latin typeface="Lato"/>
                <a:cs typeface="Lato"/>
              </a:rPr>
              <a:t>Eco-</a:t>
            </a:r>
            <a:r>
              <a:rPr sz="1500" b="1" dirty="0">
                <a:solidFill>
                  <a:srgbClr val="26AE60"/>
                </a:solidFill>
                <a:latin typeface="Lato"/>
                <a:cs typeface="Lato"/>
              </a:rPr>
              <a:t>tourism</a:t>
            </a:r>
            <a:r>
              <a:rPr sz="1500" b="1" spc="15" dirty="0">
                <a:solidFill>
                  <a:srgbClr val="26AE60"/>
                </a:solidFill>
                <a:latin typeface="Lato"/>
                <a:cs typeface="Lato"/>
              </a:rPr>
              <a:t> </a:t>
            </a:r>
            <a:r>
              <a:rPr sz="1500" b="1" spc="-10" dirty="0">
                <a:solidFill>
                  <a:srgbClr val="26AE60"/>
                </a:solidFill>
                <a:latin typeface="Lato"/>
                <a:cs typeface="Lato"/>
              </a:rPr>
              <a:t>Research</a:t>
            </a:r>
            <a:endParaRPr sz="1500">
              <a:latin typeface="Lato"/>
              <a:cs typeface="La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1674" y="1616075"/>
            <a:ext cx="4862195" cy="937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Expanded</a:t>
            </a:r>
            <a:r>
              <a:rPr sz="1200" b="1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Sample</a:t>
            </a:r>
            <a:r>
              <a:rPr sz="1200" b="1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Diversity</a:t>
            </a:r>
            <a:endParaRPr sz="1200">
              <a:latin typeface="Lato"/>
              <a:cs typeface="Lato"/>
            </a:endParaRPr>
          </a:p>
          <a:p>
            <a:pPr marL="12700" marR="5080">
              <a:lnSpc>
                <a:spcPct val="119000"/>
              </a:lnSpc>
              <a:spcBef>
                <a:spcPts val="645"/>
              </a:spcBef>
            </a:pP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Broader</a:t>
            </a:r>
            <a:r>
              <a:rPr sz="1050" spc="-1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demographic</a:t>
            </a:r>
            <a:r>
              <a:rPr sz="1050" spc="-1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representation</a:t>
            </a:r>
            <a:r>
              <a:rPr sz="1050" spc="-1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to</a:t>
            </a:r>
            <a:r>
              <a:rPr sz="1050" spc="-1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enhance</a:t>
            </a:r>
            <a:r>
              <a:rPr sz="1050" spc="-1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generalizability</a:t>
            </a:r>
            <a:r>
              <a:rPr sz="1050" spc="-1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Lato"/>
                <a:cs typeface="Lato"/>
              </a:rPr>
              <a:t>of</a:t>
            </a:r>
            <a:r>
              <a:rPr sz="1050" spc="-1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findings</a:t>
            </a:r>
            <a:r>
              <a:rPr sz="1050" spc="-1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beyond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current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Lato"/>
                <a:cs typeface="Lato"/>
              </a:rPr>
              <a:t>younger,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 educated demographic</a:t>
            </a:r>
            <a:endParaRPr sz="10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050" dirty="0">
                <a:solidFill>
                  <a:srgbClr val="047857"/>
                </a:solidFill>
                <a:latin typeface="Lato"/>
                <a:cs typeface="Lato"/>
              </a:rPr>
              <a:t>Research</a:t>
            </a:r>
            <a:r>
              <a:rPr sz="1050" spc="-30" dirty="0">
                <a:solidFill>
                  <a:srgbClr val="047857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047857"/>
                </a:solidFill>
                <a:latin typeface="Lato"/>
                <a:cs typeface="Lato"/>
              </a:rPr>
              <a:t>opportunity</a:t>
            </a:r>
            <a:endParaRPr sz="1050">
              <a:latin typeface="Lato"/>
              <a:cs typeface="La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19300" y="2416135"/>
            <a:ext cx="117488" cy="10167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01674" y="3025775"/>
            <a:ext cx="4370070" cy="937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Longitudinal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Impact</a:t>
            </a:r>
            <a:r>
              <a:rPr sz="1200" b="1" spc="-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Studies</a:t>
            </a:r>
            <a:endParaRPr sz="1200">
              <a:latin typeface="Lato"/>
              <a:cs typeface="Lato"/>
            </a:endParaRPr>
          </a:p>
          <a:p>
            <a:pPr marL="12700" marR="5080">
              <a:lnSpc>
                <a:spcPct val="119000"/>
              </a:lnSpc>
              <a:spcBef>
                <a:spcPts val="645"/>
              </a:spcBef>
            </a:pPr>
            <a:r>
              <a:rPr sz="1050" spc="-20" dirty="0">
                <a:solidFill>
                  <a:srgbClr val="374050"/>
                </a:solidFill>
                <a:latin typeface="Lato"/>
                <a:cs typeface="Lato"/>
              </a:rPr>
              <a:t>Track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long-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term</a:t>
            </a:r>
            <a:r>
              <a:rPr sz="105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behavioral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changes</a:t>
            </a:r>
            <a:r>
              <a:rPr sz="105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post</a:t>
            </a:r>
            <a:r>
              <a:rPr sz="105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Lato"/>
                <a:cs typeface="Lato"/>
              </a:rPr>
              <a:t>eco-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tourism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experiences</a:t>
            </a:r>
            <a:r>
              <a:rPr sz="105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to</a:t>
            </a:r>
            <a:r>
              <a:rPr sz="105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assess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sustainability</a:t>
            </a:r>
            <a:r>
              <a:rPr sz="1050" spc="-1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Lato"/>
                <a:cs typeface="Lato"/>
              </a:rPr>
              <a:t>of</a:t>
            </a:r>
            <a:r>
              <a:rPr sz="1050" spc="-1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impact</a:t>
            </a:r>
            <a:endParaRPr sz="10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050" dirty="0">
                <a:solidFill>
                  <a:srgbClr val="047857"/>
                </a:solidFill>
                <a:latin typeface="Lato"/>
                <a:cs typeface="Lato"/>
              </a:rPr>
              <a:t>Research</a:t>
            </a:r>
            <a:r>
              <a:rPr sz="1050" spc="-30" dirty="0">
                <a:solidFill>
                  <a:srgbClr val="047857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047857"/>
                </a:solidFill>
                <a:latin typeface="Lato"/>
                <a:cs typeface="Lato"/>
              </a:rPr>
              <a:t>opportunity</a:t>
            </a:r>
            <a:endParaRPr sz="1050">
              <a:latin typeface="Lato"/>
              <a:cs typeface="Lato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19300" y="3825835"/>
            <a:ext cx="117488" cy="10167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01674" y="4435475"/>
            <a:ext cx="5096510" cy="937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Community</a:t>
            </a:r>
            <a:r>
              <a:rPr sz="1200" b="1" spc="1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Integration</a:t>
            </a:r>
            <a:r>
              <a:rPr sz="1200" b="1" spc="2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Models</a:t>
            </a:r>
            <a:endParaRPr sz="1200">
              <a:latin typeface="Lato"/>
              <a:cs typeface="Lato"/>
            </a:endParaRPr>
          </a:p>
          <a:p>
            <a:pPr marL="12700" marR="5080">
              <a:lnSpc>
                <a:spcPct val="119000"/>
              </a:lnSpc>
              <a:spcBef>
                <a:spcPts val="645"/>
              </a:spcBef>
            </a:pP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Develop</a:t>
            </a:r>
            <a:r>
              <a:rPr sz="105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frameworks</a:t>
            </a:r>
            <a:r>
              <a:rPr sz="105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for</a:t>
            </a:r>
            <a:r>
              <a:rPr sz="105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more</a:t>
            </a:r>
            <a:r>
              <a:rPr sz="105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effective</a:t>
            </a:r>
            <a:r>
              <a:rPr sz="105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local</a:t>
            </a:r>
            <a:r>
              <a:rPr sz="105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community</a:t>
            </a:r>
            <a:r>
              <a:rPr sz="105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involvement</a:t>
            </a:r>
            <a:r>
              <a:rPr sz="105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in</a:t>
            </a:r>
            <a:r>
              <a:rPr sz="1050" spc="-4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program</a:t>
            </a:r>
            <a:r>
              <a:rPr sz="105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design and</a:t>
            </a:r>
            <a:r>
              <a:rPr sz="105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benefits</a:t>
            </a:r>
            <a:endParaRPr sz="10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050" dirty="0">
                <a:solidFill>
                  <a:srgbClr val="047857"/>
                </a:solidFill>
                <a:latin typeface="Lato"/>
                <a:cs typeface="Lato"/>
              </a:rPr>
              <a:t>Research</a:t>
            </a:r>
            <a:r>
              <a:rPr sz="1050" spc="-30" dirty="0">
                <a:solidFill>
                  <a:srgbClr val="047857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047857"/>
                </a:solidFill>
                <a:latin typeface="Lato"/>
                <a:cs typeface="Lato"/>
              </a:rPr>
              <a:t>opportunity</a:t>
            </a:r>
            <a:endParaRPr sz="1050">
              <a:latin typeface="Lato"/>
              <a:cs typeface="Lato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19300" y="5235535"/>
            <a:ext cx="117488" cy="101679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80268" y="5540375"/>
            <a:ext cx="5562600" cy="1181100"/>
          </a:xfrm>
          <a:custGeom>
            <a:avLst/>
            <a:gdLst/>
            <a:ahLst/>
            <a:cxnLst/>
            <a:rect l="l" t="t" r="r" b="b"/>
            <a:pathLst>
              <a:path w="5562600" h="1181100">
                <a:moveTo>
                  <a:pt x="5491402" y="1181099"/>
                </a:moveTo>
                <a:lnTo>
                  <a:pt x="71196" y="1181099"/>
                </a:lnTo>
                <a:lnTo>
                  <a:pt x="66241" y="1180610"/>
                </a:lnTo>
                <a:lnTo>
                  <a:pt x="29705" y="1165477"/>
                </a:lnTo>
                <a:lnTo>
                  <a:pt x="3885" y="1129437"/>
                </a:lnTo>
                <a:lnTo>
                  <a:pt x="0" y="1109902"/>
                </a:lnTo>
                <a:lnTo>
                  <a:pt x="0" y="11048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5491402" y="0"/>
                </a:lnTo>
                <a:lnTo>
                  <a:pt x="5532893" y="15620"/>
                </a:lnTo>
                <a:lnTo>
                  <a:pt x="5558713" y="51661"/>
                </a:lnTo>
                <a:lnTo>
                  <a:pt x="5562599" y="71196"/>
                </a:lnTo>
                <a:lnTo>
                  <a:pt x="5562599" y="1109902"/>
                </a:lnTo>
                <a:lnTo>
                  <a:pt x="5546977" y="1151393"/>
                </a:lnTo>
                <a:lnTo>
                  <a:pt x="5510937" y="1177212"/>
                </a:lnTo>
                <a:lnTo>
                  <a:pt x="5496357" y="1180611"/>
                </a:lnTo>
                <a:lnTo>
                  <a:pt x="5491402" y="1181099"/>
                </a:lnTo>
                <a:close/>
              </a:path>
            </a:pathLst>
          </a:custGeom>
          <a:solidFill>
            <a:srgbClr val="ECFD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1719" y="5726112"/>
            <a:ext cx="2338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Research</a:t>
            </a:r>
            <a:r>
              <a:rPr sz="1200" b="1" spc="2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Implementation</a:t>
            </a:r>
            <a:r>
              <a:rPr sz="1200" b="1" spc="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Priority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64418" y="6062661"/>
            <a:ext cx="4905375" cy="114300"/>
            <a:chOff x="533399" y="6334124"/>
            <a:chExt cx="4905375" cy="114300"/>
          </a:xfrm>
        </p:grpSpPr>
        <p:sp>
          <p:nvSpPr>
            <p:cNvPr id="23" name="object 23"/>
            <p:cNvSpPr/>
            <p:nvPr/>
          </p:nvSpPr>
          <p:spPr>
            <a:xfrm>
              <a:off x="533399" y="6334124"/>
              <a:ext cx="4905375" cy="114300"/>
            </a:xfrm>
            <a:custGeom>
              <a:avLst/>
              <a:gdLst/>
              <a:ahLst/>
              <a:cxnLst/>
              <a:rect l="l" t="t" r="r" b="b"/>
              <a:pathLst>
                <a:path w="4905375" h="114300">
                  <a:moveTo>
                    <a:pt x="4851977" y="114299"/>
                  </a:moveTo>
                  <a:lnTo>
                    <a:pt x="53397" y="114299"/>
                  </a:lnTo>
                  <a:lnTo>
                    <a:pt x="49680" y="113933"/>
                  </a:lnTo>
                  <a:lnTo>
                    <a:pt x="14085" y="94906"/>
                  </a:lnTo>
                  <a:lnTo>
                    <a:pt x="0" y="60902"/>
                  </a:lnTo>
                  <a:lnTo>
                    <a:pt x="0" y="5714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4851977" y="0"/>
                  </a:lnTo>
                  <a:lnTo>
                    <a:pt x="4891288" y="19392"/>
                  </a:lnTo>
                  <a:lnTo>
                    <a:pt x="4905374" y="53397"/>
                  </a:lnTo>
                  <a:lnTo>
                    <a:pt x="4905374" y="60902"/>
                  </a:lnTo>
                  <a:lnTo>
                    <a:pt x="4885982" y="100213"/>
                  </a:lnTo>
                  <a:lnTo>
                    <a:pt x="4855693" y="113933"/>
                  </a:lnTo>
                  <a:lnTo>
                    <a:pt x="4851977" y="1142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3399" y="6334124"/>
              <a:ext cx="3924300" cy="114300"/>
            </a:xfrm>
            <a:custGeom>
              <a:avLst/>
              <a:gdLst/>
              <a:ahLst/>
              <a:cxnLst/>
              <a:rect l="l" t="t" r="r" b="b"/>
              <a:pathLst>
                <a:path w="3924300" h="114300">
                  <a:moveTo>
                    <a:pt x="3870901" y="114299"/>
                  </a:moveTo>
                  <a:lnTo>
                    <a:pt x="53397" y="114299"/>
                  </a:lnTo>
                  <a:lnTo>
                    <a:pt x="49680" y="113932"/>
                  </a:lnTo>
                  <a:lnTo>
                    <a:pt x="14085" y="94906"/>
                  </a:lnTo>
                  <a:lnTo>
                    <a:pt x="0" y="60901"/>
                  </a:lnTo>
                  <a:lnTo>
                    <a:pt x="0" y="57149"/>
                  </a:lnTo>
                  <a:lnTo>
                    <a:pt x="0" y="53396"/>
                  </a:lnTo>
                  <a:lnTo>
                    <a:pt x="19392" y="14084"/>
                  </a:lnTo>
                  <a:lnTo>
                    <a:pt x="53397" y="0"/>
                  </a:lnTo>
                  <a:lnTo>
                    <a:pt x="3870901" y="0"/>
                  </a:lnTo>
                  <a:lnTo>
                    <a:pt x="3910213" y="19392"/>
                  </a:lnTo>
                  <a:lnTo>
                    <a:pt x="3924299" y="53396"/>
                  </a:lnTo>
                  <a:lnTo>
                    <a:pt x="3924299" y="60901"/>
                  </a:lnTo>
                  <a:lnTo>
                    <a:pt x="3904906" y="100213"/>
                  </a:lnTo>
                  <a:lnTo>
                    <a:pt x="3874618" y="113932"/>
                  </a:lnTo>
                  <a:lnTo>
                    <a:pt x="3870901" y="1142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584946" y="6200775"/>
            <a:ext cx="3028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0" dirty="0">
                <a:solidFill>
                  <a:srgbClr val="333333"/>
                </a:solidFill>
                <a:latin typeface="Lato"/>
                <a:cs typeface="Lato"/>
              </a:rPr>
              <a:t>High</a:t>
            </a:r>
            <a:endParaRPr sz="1050">
              <a:latin typeface="Lato"/>
              <a:cs typeface="La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1719" y="6263321"/>
            <a:ext cx="4864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4A5462"/>
                </a:solidFill>
                <a:latin typeface="Lato"/>
                <a:cs typeface="Lato"/>
              </a:rPr>
              <a:t>Expanding</a:t>
            </a:r>
            <a:r>
              <a:rPr sz="900" spc="-2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900" spc="-20" dirty="0">
                <a:solidFill>
                  <a:srgbClr val="4A5462"/>
                </a:solidFill>
                <a:latin typeface="Lato"/>
                <a:cs typeface="Lato"/>
              </a:rPr>
              <a:t>eco-</a:t>
            </a:r>
            <a:r>
              <a:rPr sz="900" dirty="0">
                <a:solidFill>
                  <a:srgbClr val="4A5462"/>
                </a:solidFill>
                <a:latin typeface="Lato"/>
                <a:cs typeface="Lato"/>
              </a:rPr>
              <a:t>tourism</a:t>
            </a:r>
            <a:r>
              <a:rPr sz="900" spc="-2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900" dirty="0">
                <a:solidFill>
                  <a:srgbClr val="4A5462"/>
                </a:solidFill>
                <a:latin typeface="Lato"/>
                <a:cs typeface="Lato"/>
              </a:rPr>
              <a:t>research</a:t>
            </a:r>
            <a:r>
              <a:rPr sz="900" spc="-2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900" dirty="0">
                <a:solidFill>
                  <a:srgbClr val="4A5462"/>
                </a:solidFill>
                <a:latin typeface="Lato"/>
                <a:cs typeface="Lato"/>
              </a:rPr>
              <a:t>is</a:t>
            </a:r>
            <a:r>
              <a:rPr sz="900" spc="-2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900" dirty="0">
                <a:solidFill>
                  <a:srgbClr val="4A5462"/>
                </a:solidFill>
                <a:latin typeface="Lato"/>
                <a:cs typeface="Lato"/>
              </a:rPr>
              <a:t>critical</a:t>
            </a:r>
            <a:r>
              <a:rPr sz="900" spc="-2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900" spc="-10" dirty="0">
                <a:solidFill>
                  <a:srgbClr val="4A5462"/>
                </a:solidFill>
                <a:latin typeface="Lato"/>
                <a:cs typeface="Lato"/>
              </a:rPr>
              <a:t>to</a:t>
            </a:r>
            <a:r>
              <a:rPr sz="900" spc="-2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900" dirty="0">
                <a:solidFill>
                  <a:srgbClr val="4A5462"/>
                </a:solidFill>
                <a:latin typeface="Lato"/>
                <a:cs typeface="Lato"/>
              </a:rPr>
              <a:t>enhancing</a:t>
            </a:r>
            <a:r>
              <a:rPr sz="900" spc="-2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900" dirty="0">
                <a:solidFill>
                  <a:srgbClr val="4A5462"/>
                </a:solidFill>
                <a:latin typeface="Lato"/>
                <a:cs typeface="Lato"/>
              </a:rPr>
              <a:t>environmental</a:t>
            </a:r>
            <a:r>
              <a:rPr sz="900" spc="-25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900" spc="-10" dirty="0">
                <a:solidFill>
                  <a:srgbClr val="4A5462"/>
                </a:solidFill>
                <a:latin typeface="Lato"/>
                <a:cs typeface="Lato"/>
              </a:rPr>
              <a:t>awareness</a:t>
            </a:r>
            <a:r>
              <a:rPr sz="900" spc="-2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900" dirty="0">
                <a:solidFill>
                  <a:srgbClr val="4A5462"/>
                </a:solidFill>
                <a:latin typeface="Lato"/>
                <a:cs typeface="Lato"/>
              </a:rPr>
              <a:t>and</a:t>
            </a:r>
            <a:r>
              <a:rPr sz="900" spc="-2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900" spc="-10" dirty="0">
                <a:solidFill>
                  <a:srgbClr val="4A5462"/>
                </a:solidFill>
                <a:latin typeface="Lato"/>
                <a:cs typeface="Lato"/>
              </a:rPr>
              <a:t>sustainable </a:t>
            </a:r>
            <a:r>
              <a:rPr sz="900" dirty="0">
                <a:solidFill>
                  <a:srgbClr val="4A5462"/>
                </a:solidFill>
                <a:latin typeface="Lato"/>
                <a:cs typeface="Lato"/>
              </a:rPr>
              <a:t>practices</a:t>
            </a:r>
            <a:r>
              <a:rPr sz="900" spc="-40" dirty="0">
                <a:solidFill>
                  <a:srgbClr val="4A5462"/>
                </a:solidFill>
                <a:latin typeface="Lato"/>
                <a:cs typeface="Lato"/>
              </a:rPr>
              <a:t> </a:t>
            </a:r>
            <a:r>
              <a:rPr sz="900" spc="-10" dirty="0">
                <a:solidFill>
                  <a:srgbClr val="4A5462"/>
                </a:solidFill>
                <a:latin typeface="Lato"/>
                <a:cs typeface="Lato"/>
              </a:rPr>
              <a:t>globally</a:t>
            </a:r>
            <a:endParaRPr sz="900">
              <a:latin typeface="Lato"/>
              <a:cs typeface="La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48399" y="1038225"/>
            <a:ext cx="28575" cy="4495800"/>
          </a:xfrm>
          <a:custGeom>
            <a:avLst/>
            <a:gdLst/>
            <a:ahLst/>
            <a:cxnLst/>
            <a:rect l="l" t="t" r="r" b="b"/>
            <a:pathLst>
              <a:path w="28575" h="4495800">
                <a:moveTo>
                  <a:pt x="28574" y="4495799"/>
                </a:moveTo>
                <a:lnTo>
                  <a:pt x="0" y="4495799"/>
                </a:lnTo>
                <a:lnTo>
                  <a:pt x="0" y="0"/>
                </a:lnTo>
                <a:lnTo>
                  <a:pt x="28574" y="0"/>
                </a:lnTo>
                <a:lnTo>
                  <a:pt x="28574" y="44957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6429373" y="1457324"/>
            <a:ext cx="5381625" cy="1257300"/>
            <a:chOff x="6429373" y="1457324"/>
            <a:chExt cx="5381625" cy="1257300"/>
          </a:xfrm>
        </p:grpSpPr>
        <p:sp>
          <p:nvSpPr>
            <p:cNvPr id="29" name="object 29"/>
            <p:cNvSpPr/>
            <p:nvPr/>
          </p:nvSpPr>
          <p:spPr>
            <a:xfrm>
              <a:off x="6429373" y="1457324"/>
              <a:ext cx="5381625" cy="1257300"/>
            </a:xfrm>
            <a:custGeom>
              <a:avLst/>
              <a:gdLst/>
              <a:ahLst/>
              <a:cxnLst/>
              <a:rect l="l" t="t" r="r" b="b"/>
              <a:pathLst>
                <a:path w="5381625" h="1257300">
                  <a:moveTo>
                    <a:pt x="5328227" y="1257299"/>
                  </a:moveTo>
                  <a:lnTo>
                    <a:pt x="53397" y="1257299"/>
                  </a:lnTo>
                  <a:lnTo>
                    <a:pt x="49681" y="1256933"/>
                  </a:lnTo>
                  <a:lnTo>
                    <a:pt x="14085" y="1237907"/>
                  </a:lnTo>
                  <a:lnTo>
                    <a:pt x="0" y="1203902"/>
                  </a:lnTo>
                  <a:lnTo>
                    <a:pt x="0" y="120014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5328227" y="0"/>
                  </a:lnTo>
                  <a:lnTo>
                    <a:pt x="5367539" y="19392"/>
                  </a:lnTo>
                  <a:lnTo>
                    <a:pt x="5381625" y="53397"/>
                  </a:lnTo>
                  <a:lnTo>
                    <a:pt x="5381625" y="1203902"/>
                  </a:lnTo>
                  <a:lnTo>
                    <a:pt x="5362232" y="1243214"/>
                  </a:lnTo>
                  <a:lnTo>
                    <a:pt x="5331943" y="1256933"/>
                  </a:lnTo>
                  <a:lnTo>
                    <a:pt x="5328227" y="12572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06199" y="1609724"/>
              <a:ext cx="152399" cy="152399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6429373" y="2867024"/>
            <a:ext cx="5381625" cy="1257300"/>
            <a:chOff x="6429373" y="2867024"/>
            <a:chExt cx="5381625" cy="1257300"/>
          </a:xfrm>
        </p:grpSpPr>
        <p:sp>
          <p:nvSpPr>
            <p:cNvPr id="32" name="object 32"/>
            <p:cNvSpPr/>
            <p:nvPr/>
          </p:nvSpPr>
          <p:spPr>
            <a:xfrm>
              <a:off x="6429373" y="2867024"/>
              <a:ext cx="5381625" cy="1257300"/>
            </a:xfrm>
            <a:custGeom>
              <a:avLst/>
              <a:gdLst/>
              <a:ahLst/>
              <a:cxnLst/>
              <a:rect l="l" t="t" r="r" b="b"/>
              <a:pathLst>
                <a:path w="5381625" h="1257300">
                  <a:moveTo>
                    <a:pt x="5328227" y="1257299"/>
                  </a:moveTo>
                  <a:lnTo>
                    <a:pt x="53397" y="1257299"/>
                  </a:lnTo>
                  <a:lnTo>
                    <a:pt x="49681" y="1256933"/>
                  </a:lnTo>
                  <a:lnTo>
                    <a:pt x="14085" y="1237907"/>
                  </a:lnTo>
                  <a:lnTo>
                    <a:pt x="0" y="1203902"/>
                  </a:lnTo>
                  <a:lnTo>
                    <a:pt x="0" y="1200149"/>
                  </a:lnTo>
                  <a:lnTo>
                    <a:pt x="0" y="53397"/>
                  </a:lnTo>
                  <a:lnTo>
                    <a:pt x="19392" y="14084"/>
                  </a:lnTo>
                  <a:lnTo>
                    <a:pt x="53397" y="0"/>
                  </a:lnTo>
                  <a:lnTo>
                    <a:pt x="5328227" y="0"/>
                  </a:lnTo>
                  <a:lnTo>
                    <a:pt x="5367539" y="19391"/>
                  </a:lnTo>
                  <a:lnTo>
                    <a:pt x="5381625" y="53397"/>
                  </a:lnTo>
                  <a:lnTo>
                    <a:pt x="5381625" y="1203902"/>
                  </a:lnTo>
                  <a:lnTo>
                    <a:pt x="5362232" y="1243214"/>
                  </a:lnTo>
                  <a:lnTo>
                    <a:pt x="5331943" y="1256933"/>
                  </a:lnTo>
                  <a:lnTo>
                    <a:pt x="5328227" y="12572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10932" y="3019424"/>
              <a:ext cx="142934" cy="152161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6429373" y="4276724"/>
            <a:ext cx="5381625" cy="1257300"/>
            <a:chOff x="6429373" y="4276724"/>
            <a:chExt cx="5381625" cy="1257300"/>
          </a:xfrm>
        </p:grpSpPr>
        <p:sp>
          <p:nvSpPr>
            <p:cNvPr id="35" name="object 35"/>
            <p:cNvSpPr/>
            <p:nvPr/>
          </p:nvSpPr>
          <p:spPr>
            <a:xfrm>
              <a:off x="6429373" y="4276724"/>
              <a:ext cx="5381625" cy="1257300"/>
            </a:xfrm>
            <a:custGeom>
              <a:avLst/>
              <a:gdLst/>
              <a:ahLst/>
              <a:cxnLst/>
              <a:rect l="l" t="t" r="r" b="b"/>
              <a:pathLst>
                <a:path w="5381625" h="1257300">
                  <a:moveTo>
                    <a:pt x="5328227" y="1257299"/>
                  </a:moveTo>
                  <a:lnTo>
                    <a:pt x="53397" y="1257299"/>
                  </a:lnTo>
                  <a:lnTo>
                    <a:pt x="49681" y="1256933"/>
                  </a:lnTo>
                  <a:lnTo>
                    <a:pt x="14085" y="1237906"/>
                  </a:lnTo>
                  <a:lnTo>
                    <a:pt x="0" y="1203902"/>
                  </a:lnTo>
                  <a:lnTo>
                    <a:pt x="0" y="120014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5328227" y="0"/>
                  </a:lnTo>
                  <a:lnTo>
                    <a:pt x="5367539" y="19392"/>
                  </a:lnTo>
                  <a:lnTo>
                    <a:pt x="5381625" y="53397"/>
                  </a:lnTo>
                  <a:lnTo>
                    <a:pt x="5381625" y="1203902"/>
                  </a:lnTo>
                  <a:lnTo>
                    <a:pt x="5362232" y="1243213"/>
                  </a:lnTo>
                  <a:lnTo>
                    <a:pt x="5331943" y="1256933"/>
                  </a:lnTo>
                  <a:lnTo>
                    <a:pt x="5328227" y="12572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25249" y="4429124"/>
              <a:ext cx="133349" cy="15239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6416674" y="1044575"/>
            <a:ext cx="21151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3398DA"/>
                </a:solidFill>
                <a:latin typeface="Lato"/>
                <a:cs typeface="Lato"/>
              </a:rPr>
              <a:t>Synthetic</a:t>
            </a:r>
            <a:r>
              <a:rPr sz="1500" b="1" spc="-50" dirty="0">
                <a:solidFill>
                  <a:srgbClr val="3398DA"/>
                </a:solidFill>
                <a:latin typeface="Lato"/>
                <a:cs typeface="Lato"/>
              </a:rPr>
              <a:t> </a:t>
            </a:r>
            <a:r>
              <a:rPr sz="1500" b="1" dirty="0">
                <a:solidFill>
                  <a:srgbClr val="3398DA"/>
                </a:solidFill>
                <a:latin typeface="Lato"/>
                <a:cs typeface="Lato"/>
              </a:rPr>
              <a:t>Data</a:t>
            </a:r>
            <a:r>
              <a:rPr sz="1500" b="1" spc="-45" dirty="0">
                <a:solidFill>
                  <a:srgbClr val="3398DA"/>
                </a:solidFill>
                <a:latin typeface="Lato"/>
                <a:cs typeface="Lato"/>
              </a:rPr>
              <a:t> </a:t>
            </a:r>
            <a:r>
              <a:rPr sz="1500" b="1" spc="-10" dirty="0">
                <a:solidFill>
                  <a:srgbClr val="3398DA"/>
                </a:solidFill>
                <a:latin typeface="Lato"/>
                <a:cs typeface="Lato"/>
              </a:rPr>
              <a:t>Research</a:t>
            </a:r>
            <a:endParaRPr sz="1500">
              <a:latin typeface="Lato"/>
              <a:cs typeface="La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69075" y="1616075"/>
            <a:ext cx="4986020" cy="937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Alternative</a:t>
            </a:r>
            <a:r>
              <a:rPr sz="1200" b="1" spc="2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Generative</a:t>
            </a:r>
            <a:r>
              <a:rPr sz="1200" b="1" spc="2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Models</a:t>
            </a:r>
            <a:endParaRPr sz="1200">
              <a:latin typeface="Lato"/>
              <a:cs typeface="Lato"/>
            </a:endParaRPr>
          </a:p>
          <a:p>
            <a:pPr marL="12700" marR="5080">
              <a:lnSpc>
                <a:spcPct val="119000"/>
              </a:lnSpc>
              <a:spcBef>
                <a:spcPts val="645"/>
              </a:spcBef>
            </a:pP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Explore</a:t>
            </a:r>
            <a:r>
              <a:rPr sz="105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TVAE</a:t>
            </a:r>
            <a:r>
              <a:rPr sz="105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and</a:t>
            </a:r>
            <a:r>
              <a:rPr sz="105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other</a:t>
            </a:r>
            <a:r>
              <a:rPr sz="105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models</a:t>
            </a:r>
            <a:r>
              <a:rPr sz="105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as</a:t>
            </a:r>
            <a:r>
              <a:rPr sz="105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comparative</a:t>
            </a:r>
            <a:r>
              <a:rPr sz="105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benchmarks</a:t>
            </a:r>
            <a:r>
              <a:rPr sz="105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for</a:t>
            </a:r>
            <a:r>
              <a:rPr sz="105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synthetic</a:t>
            </a:r>
            <a:r>
              <a:rPr sz="105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data</a:t>
            </a:r>
            <a:r>
              <a:rPr sz="105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quality and</a:t>
            </a:r>
            <a:r>
              <a:rPr sz="105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fidelity</a:t>
            </a:r>
            <a:endParaRPr sz="10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050" dirty="0">
                <a:solidFill>
                  <a:srgbClr val="1C4ED8"/>
                </a:solidFill>
                <a:latin typeface="Lato"/>
                <a:cs typeface="Lato"/>
              </a:rPr>
              <a:t>Research</a:t>
            </a:r>
            <a:r>
              <a:rPr sz="1050" spc="-30" dirty="0">
                <a:solidFill>
                  <a:srgbClr val="1C4ED8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1C4ED8"/>
                </a:solidFill>
                <a:latin typeface="Lato"/>
                <a:cs typeface="Lato"/>
              </a:rPr>
              <a:t>opportunity</a:t>
            </a:r>
            <a:endParaRPr sz="1050">
              <a:latin typeface="Lato"/>
              <a:cs typeface="Lato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886700" y="2416135"/>
            <a:ext cx="117488" cy="101679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6569075" y="3025775"/>
            <a:ext cx="4796790" cy="937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Overfitting</a:t>
            </a:r>
            <a:r>
              <a:rPr sz="1200" b="1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Mitigation</a:t>
            </a:r>
            <a:endParaRPr sz="1200">
              <a:latin typeface="Lato"/>
              <a:cs typeface="Lato"/>
            </a:endParaRPr>
          </a:p>
          <a:p>
            <a:pPr marL="12700" marR="5080">
              <a:lnSpc>
                <a:spcPct val="119000"/>
              </a:lnSpc>
              <a:spcBef>
                <a:spcPts val="645"/>
              </a:spcBef>
            </a:pP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Develop</a:t>
            </a:r>
            <a:r>
              <a:rPr sz="105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enhanced</a:t>
            </a:r>
            <a:r>
              <a:rPr sz="105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techniques</a:t>
            </a:r>
            <a:r>
              <a:rPr sz="105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to</a:t>
            </a:r>
            <a:r>
              <a:rPr sz="105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prevent</a:t>
            </a:r>
            <a:r>
              <a:rPr sz="105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CTGAN</a:t>
            </a:r>
            <a:r>
              <a:rPr sz="105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models</a:t>
            </a:r>
            <a:r>
              <a:rPr sz="105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from</a:t>
            </a:r>
            <a:r>
              <a:rPr sz="105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generating</a:t>
            </a:r>
            <a:r>
              <a:rPr sz="105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data</a:t>
            </a:r>
            <a:r>
              <a:rPr sz="1050" spc="-5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25" dirty="0">
                <a:solidFill>
                  <a:srgbClr val="374050"/>
                </a:solidFill>
                <a:latin typeface="Lato"/>
                <a:cs typeface="Lato"/>
              </a:rPr>
              <a:t>too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similar</a:t>
            </a:r>
            <a:r>
              <a:rPr sz="1050" spc="-2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to</a:t>
            </a:r>
            <a:r>
              <a:rPr sz="1050" spc="-2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training</a:t>
            </a:r>
            <a:r>
              <a:rPr sz="1050" spc="-20" dirty="0">
                <a:solidFill>
                  <a:srgbClr val="374050"/>
                </a:solidFill>
                <a:latin typeface="Lato"/>
                <a:cs typeface="Lato"/>
              </a:rPr>
              <a:t> sets</a:t>
            </a:r>
            <a:endParaRPr sz="10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050" dirty="0">
                <a:solidFill>
                  <a:srgbClr val="1C4ED8"/>
                </a:solidFill>
                <a:latin typeface="Lato"/>
                <a:cs typeface="Lato"/>
              </a:rPr>
              <a:t>Research</a:t>
            </a:r>
            <a:r>
              <a:rPr sz="1050" spc="-30" dirty="0">
                <a:solidFill>
                  <a:srgbClr val="1C4ED8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1C4ED8"/>
                </a:solidFill>
                <a:latin typeface="Lato"/>
                <a:cs typeface="Lato"/>
              </a:rPr>
              <a:t>opportunity</a:t>
            </a:r>
            <a:endParaRPr sz="1050">
              <a:latin typeface="Lato"/>
              <a:cs typeface="Lato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886700" y="3825835"/>
            <a:ext cx="117488" cy="101679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6569075" y="4435475"/>
            <a:ext cx="4572635" cy="937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Privacy</a:t>
            </a:r>
            <a:r>
              <a:rPr sz="1200" b="1" spc="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Preservation</a:t>
            </a:r>
            <a:r>
              <a:rPr sz="1200" b="1" spc="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Metrics</a:t>
            </a:r>
            <a:endParaRPr sz="1200">
              <a:latin typeface="Lato"/>
              <a:cs typeface="Lato"/>
            </a:endParaRPr>
          </a:p>
          <a:p>
            <a:pPr marL="12700" marR="5080">
              <a:lnSpc>
                <a:spcPct val="119000"/>
              </a:lnSpc>
              <a:spcBef>
                <a:spcPts val="645"/>
              </a:spcBef>
            </a:pP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Establish</a:t>
            </a:r>
            <a:r>
              <a:rPr sz="105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standardized</a:t>
            </a:r>
            <a:r>
              <a:rPr sz="105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methods</a:t>
            </a:r>
            <a:r>
              <a:rPr sz="105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to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evaluate</a:t>
            </a:r>
            <a:r>
              <a:rPr sz="105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and</a:t>
            </a:r>
            <a:r>
              <a:rPr sz="105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enhance</a:t>
            </a:r>
            <a:r>
              <a:rPr sz="1050" spc="-3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privacy</a:t>
            </a:r>
            <a:r>
              <a:rPr sz="105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guarantees</a:t>
            </a:r>
            <a:r>
              <a:rPr sz="1050" spc="-35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25" dirty="0">
                <a:solidFill>
                  <a:srgbClr val="374050"/>
                </a:solidFill>
                <a:latin typeface="Lato"/>
                <a:cs typeface="Lato"/>
              </a:rPr>
              <a:t>in </a:t>
            </a:r>
            <a:r>
              <a:rPr sz="1050" dirty="0">
                <a:solidFill>
                  <a:srgbClr val="374050"/>
                </a:solidFill>
                <a:latin typeface="Lato"/>
                <a:cs typeface="Lato"/>
              </a:rPr>
              <a:t>synthetic</a:t>
            </a:r>
            <a:r>
              <a:rPr sz="1050" spc="-40" dirty="0">
                <a:solidFill>
                  <a:srgbClr val="374050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ato"/>
                <a:cs typeface="Lato"/>
              </a:rPr>
              <a:t>datasets</a:t>
            </a:r>
            <a:endParaRPr sz="10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050" dirty="0">
                <a:solidFill>
                  <a:srgbClr val="1C4ED8"/>
                </a:solidFill>
                <a:latin typeface="Lato"/>
                <a:cs typeface="Lato"/>
              </a:rPr>
              <a:t>Research</a:t>
            </a:r>
            <a:r>
              <a:rPr sz="1050" spc="-30" dirty="0">
                <a:solidFill>
                  <a:srgbClr val="1C4ED8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1C4ED8"/>
                </a:solidFill>
                <a:latin typeface="Lato"/>
                <a:cs typeface="Lato"/>
              </a:rPr>
              <a:t>opportunity</a:t>
            </a:r>
            <a:endParaRPr sz="1050">
              <a:latin typeface="Lato"/>
              <a:cs typeface="Lato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886700" y="5235535"/>
            <a:ext cx="117488" cy="101679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6312533" y="5495965"/>
            <a:ext cx="5562600" cy="1257300"/>
          </a:xfrm>
          <a:custGeom>
            <a:avLst/>
            <a:gdLst/>
            <a:ahLst/>
            <a:cxnLst/>
            <a:rect l="l" t="t" r="r" b="b"/>
            <a:pathLst>
              <a:path w="5562600" h="1257300">
                <a:moveTo>
                  <a:pt x="5491403" y="1257299"/>
                </a:moveTo>
                <a:lnTo>
                  <a:pt x="71196" y="1257299"/>
                </a:lnTo>
                <a:lnTo>
                  <a:pt x="66241" y="1256810"/>
                </a:lnTo>
                <a:lnTo>
                  <a:pt x="29705" y="1241676"/>
                </a:lnTo>
                <a:lnTo>
                  <a:pt x="3885" y="1205637"/>
                </a:lnTo>
                <a:lnTo>
                  <a:pt x="0" y="1186102"/>
                </a:lnTo>
                <a:lnTo>
                  <a:pt x="0" y="11810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5491403" y="0"/>
                </a:lnTo>
                <a:lnTo>
                  <a:pt x="5532894" y="15620"/>
                </a:lnTo>
                <a:lnTo>
                  <a:pt x="5558714" y="51660"/>
                </a:lnTo>
                <a:lnTo>
                  <a:pt x="5562600" y="71196"/>
                </a:lnTo>
                <a:lnTo>
                  <a:pt x="5562600" y="1186102"/>
                </a:lnTo>
                <a:lnTo>
                  <a:pt x="5546977" y="1227593"/>
                </a:lnTo>
                <a:lnTo>
                  <a:pt x="5510938" y="1253412"/>
                </a:lnTo>
                <a:lnTo>
                  <a:pt x="5496358" y="1256811"/>
                </a:lnTo>
                <a:lnTo>
                  <a:pt x="5491403" y="12572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6452234" y="5654716"/>
            <a:ext cx="18865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Cross-</a:t>
            </a:r>
            <a:r>
              <a:rPr sz="1200" b="1" dirty="0">
                <a:solidFill>
                  <a:srgbClr val="333333"/>
                </a:solidFill>
                <a:latin typeface="Lato"/>
                <a:cs typeface="Lato"/>
              </a:rPr>
              <a:t>Domain</a:t>
            </a:r>
            <a:r>
              <a:rPr sz="1200" b="1" spc="2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Lato"/>
                <a:cs typeface="Lato"/>
              </a:rPr>
              <a:t>Applications</a:t>
            </a:r>
            <a:endParaRPr sz="1200">
              <a:latin typeface="Lato"/>
              <a:cs typeface="Lato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480759" y="5997577"/>
            <a:ext cx="60325" cy="559435"/>
          </a:xfrm>
          <a:custGeom>
            <a:avLst/>
            <a:gdLst/>
            <a:ahLst/>
            <a:cxnLst/>
            <a:rect l="l" t="t" r="r" b="b"/>
            <a:pathLst>
              <a:path w="60325" h="559434">
                <a:moveTo>
                  <a:pt x="59982" y="505409"/>
                </a:moveTo>
                <a:lnTo>
                  <a:pt x="56730" y="502158"/>
                </a:lnTo>
                <a:lnTo>
                  <a:pt x="11823" y="457200"/>
                </a:lnTo>
                <a:lnTo>
                  <a:pt x="6540" y="457200"/>
                </a:lnTo>
                <a:lnTo>
                  <a:pt x="25" y="463715"/>
                </a:lnTo>
                <a:lnTo>
                  <a:pt x="25" y="468998"/>
                </a:lnTo>
                <a:lnTo>
                  <a:pt x="39039" y="508038"/>
                </a:lnTo>
                <a:lnTo>
                  <a:pt x="0" y="547090"/>
                </a:lnTo>
                <a:lnTo>
                  <a:pt x="0" y="552373"/>
                </a:lnTo>
                <a:lnTo>
                  <a:pt x="6515" y="558888"/>
                </a:lnTo>
                <a:lnTo>
                  <a:pt x="11798" y="558888"/>
                </a:lnTo>
                <a:lnTo>
                  <a:pt x="59982" y="510705"/>
                </a:lnTo>
                <a:lnTo>
                  <a:pt x="59982" y="505409"/>
                </a:lnTo>
                <a:close/>
              </a:path>
              <a:path w="60325" h="559434">
                <a:moveTo>
                  <a:pt x="59982" y="276809"/>
                </a:moveTo>
                <a:lnTo>
                  <a:pt x="56730" y="273558"/>
                </a:lnTo>
                <a:lnTo>
                  <a:pt x="11823" y="228600"/>
                </a:lnTo>
                <a:lnTo>
                  <a:pt x="6540" y="228600"/>
                </a:lnTo>
                <a:lnTo>
                  <a:pt x="25" y="235115"/>
                </a:lnTo>
                <a:lnTo>
                  <a:pt x="25" y="240398"/>
                </a:lnTo>
                <a:lnTo>
                  <a:pt x="39039" y="279438"/>
                </a:lnTo>
                <a:lnTo>
                  <a:pt x="0" y="318490"/>
                </a:lnTo>
                <a:lnTo>
                  <a:pt x="0" y="323773"/>
                </a:lnTo>
                <a:lnTo>
                  <a:pt x="6515" y="330288"/>
                </a:lnTo>
                <a:lnTo>
                  <a:pt x="11798" y="330288"/>
                </a:lnTo>
                <a:lnTo>
                  <a:pt x="59982" y="282105"/>
                </a:lnTo>
                <a:lnTo>
                  <a:pt x="59982" y="276809"/>
                </a:lnTo>
                <a:close/>
              </a:path>
              <a:path w="60325" h="559434">
                <a:moveTo>
                  <a:pt x="59982" y="48209"/>
                </a:moveTo>
                <a:lnTo>
                  <a:pt x="56730" y="44958"/>
                </a:lnTo>
                <a:lnTo>
                  <a:pt x="11823" y="0"/>
                </a:lnTo>
                <a:lnTo>
                  <a:pt x="6540" y="0"/>
                </a:lnTo>
                <a:lnTo>
                  <a:pt x="25" y="6515"/>
                </a:lnTo>
                <a:lnTo>
                  <a:pt x="25" y="11798"/>
                </a:lnTo>
                <a:lnTo>
                  <a:pt x="39039" y="50838"/>
                </a:lnTo>
                <a:lnTo>
                  <a:pt x="0" y="89890"/>
                </a:lnTo>
                <a:lnTo>
                  <a:pt x="0" y="95173"/>
                </a:lnTo>
                <a:lnTo>
                  <a:pt x="6515" y="101688"/>
                </a:lnTo>
                <a:lnTo>
                  <a:pt x="11798" y="101688"/>
                </a:lnTo>
                <a:lnTo>
                  <a:pt x="59982" y="53505"/>
                </a:lnTo>
                <a:lnTo>
                  <a:pt x="59982" y="4820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611778" y="5881410"/>
            <a:ext cx="27463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1050" dirty="0">
                <a:solidFill>
                  <a:srgbClr val="333333"/>
                </a:solidFill>
                <a:latin typeface="Lato"/>
                <a:cs typeface="Lato"/>
              </a:rPr>
              <a:t>Healthcare:</a:t>
            </a:r>
            <a:r>
              <a:rPr sz="105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33333"/>
                </a:solidFill>
                <a:latin typeface="Lato"/>
                <a:cs typeface="Lato"/>
              </a:rPr>
              <a:t>Patient</a:t>
            </a:r>
            <a:r>
              <a:rPr sz="105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33333"/>
                </a:solidFill>
                <a:latin typeface="Lato"/>
                <a:cs typeface="Lato"/>
              </a:rPr>
              <a:t>data</a:t>
            </a:r>
            <a:r>
              <a:rPr sz="105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33333"/>
                </a:solidFill>
                <a:latin typeface="Lato"/>
                <a:cs typeface="Lato"/>
              </a:rPr>
              <a:t>synthesis</a:t>
            </a:r>
            <a:r>
              <a:rPr sz="1050" spc="-4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33333"/>
                </a:solidFill>
                <a:latin typeface="Lato"/>
                <a:cs typeface="Lato"/>
              </a:rPr>
              <a:t>for</a:t>
            </a:r>
            <a:r>
              <a:rPr sz="1050" spc="-4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ato"/>
                <a:cs typeface="Lato"/>
              </a:rPr>
              <a:t>research Finance:</a:t>
            </a:r>
            <a:r>
              <a:rPr sz="105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ato"/>
                <a:cs typeface="Lato"/>
              </a:rPr>
              <a:t>Fraud</a:t>
            </a:r>
            <a:r>
              <a:rPr sz="1050" spc="-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33333"/>
                </a:solidFill>
                <a:latin typeface="Lato"/>
                <a:cs typeface="Lato"/>
              </a:rPr>
              <a:t>detection</a:t>
            </a:r>
            <a:r>
              <a:rPr sz="1050" spc="-3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33333"/>
                </a:solidFill>
                <a:latin typeface="Lato"/>
                <a:cs typeface="Lato"/>
              </a:rPr>
              <a:t>pattern</a:t>
            </a:r>
            <a:r>
              <a:rPr sz="1050" spc="-3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ato"/>
                <a:cs typeface="Lato"/>
              </a:rPr>
              <a:t>generation </a:t>
            </a:r>
            <a:r>
              <a:rPr sz="1050" dirty="0">
                <a:solidFill>
                  <a:srgbClr val="333333"/>
                </a:solidFill>
                <a:latin typeface="Lato"/>
                <a:cs typeface="Lato"/>
              </a:rPr>
              <a:t>Conservation:</a:t>
            </a:r>
            <a:r>
              <a:rPr sz="1050" spc="-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050" dirty="0">
                <a:solidFill>
                  <a:srgbClr val="333333"/>
                </a:solidFill>
                <a:latin typeface="Lato"/>
                <a:cs typeface="Lato"/>
              </a:rPr>
              <a:t>Predictive</a:t>
            </a:r>
            <a:r>
              <a:rPr sz="1050" spc="-10" dirty="0">
                <a:solidFill>
                  <a:srgbClr val="333333"/>
                </a:solidFill>
                <a:latin typeface="Lato"/>
                <a:cs typeface="Lato"/>
              </a:rPr>
              <a:t> ecosystem</a:t>
            </a:r>
            <a:r>
              <a:rPr sz="1050" spc="-5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Lato"/>
                <a:cs typeface="Lato"/>
              </a:rPr>
              <a:t>modeling</a:t>
            </a:r>
            <a:endParaRPr sz="10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1618</Words>
  <Application>Microsoft Office PowerPoint</Application>
  <PresentationFormat>Custom</PresentationFormat>
  <Paragraphs>233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Lato</vt:lpstr>
      <vt:lpstr>Office Theme</vt:lpstr>
      <vt:lpstr>Eco-tourism and CTGAN</vt:lpstr>
      <vt:lpstr>Executive Summary</vt:lpstr>
      <vt:lpstr>Eco-tourism: Environmental Impact Overview</vt:lpstr>
      <vt:lpstr>Survey Findings: Growth in Environmental Awareness Analysis of eco-tourism participant survey responses (n=500)</vt:lpstr>
      <vt:lpstr>The Power of Direct Nature Interaction Analysis of impact factors in eco-tourism experiences</vt:lpstr>
      <vt:lpstr>Introduction to Synthetic Data and CTGAN</vt:lpstr>
      <vt:lpstr>CTGAN Model: Capabilities and Limitations</vt:lpstr>
      <vt:lpstr>Research Limitations and Challenges</vt:lpstr>
      <vt:lpstr>Future Research Directions</vt:lpstr>
      <vt:lpstr>Practical Implications for Eco-tourism Practitioners</vt:lpstr>
      <vt:lpstr>Conclusions and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Ponjeno Nadar</cp:lastModifiedBy>
  <cp:revision>2</cp:revision>
  <dcterms:created xsi:type="dcterms:W3CDTF">2025-08-05T14:59:17Z</dcterms:created>
  <dcterms:modified xsi:type="dcterms:W3CDTF">2025-08-05T15:19:16Z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2025-08-05T00:00:00Z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2025-08-05T00:00:00Z</vt:filetime>
  </property>
</Properties>
</file>