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94" r:id="rId3"/>
    <p:sldId id="295" r:id="rId4"/>
    <p:sldId id="296" r:id="rId5"/>
    <p:sldId id="308" r:id="rId6"/>
    <p:sldId id="297" r:id="rId7"/>
    <p:sldId id="307" r:id="rId8"/>
    <p:sldId id="309" r:id="rId9"/>
    <p:sldId id="310" r:id="rId10"/>
    <p:sldId id="311" r:id="rId11"/>
    <p:sldId id="312" r:id="rId12"/>
    <p:sldId id="313" r:id="rId13"/>
    <p:sldId id="298" r:id="rId14"/>
    <p:sldId id="314" r:id="rId15"/>
    <p:sldId id="299" r:id="rId16"/>
    <p:sldId id="315" r:id="rId17"/>
    <p:sldId id="316" r:id="rId18"/>
    <p:sldId id="306" r:id="rId19"/>
    <p:sldId id="317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268" r:id="rId41"/>
  </p:sldIdLst>
  <p:sldSz cx="10693400" cy="7562850"/>
  <p:notesSz cx="10693400" cy="7562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lesya Malashenko" initials="OM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02"/>
    <p:restoredTop sz="96341"/>
  </p:normalViewPr>
  <p:slideViewPr>
    <p:cSldViewPr>
      <p:cViewPr varScale="1">
        <p:scale>
          <a:sx n="117" d="100"/>
          <a:sy n="117" d="100"/>
        </p:scale>
        <p:origin x="88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7CE09-C4A3-1144-9DB7-5A07288F995A}" type="datetimeFigureOut">
              <a:rPr lang="en-US" smtClean="0"/>
              <a:t>3/24/20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592513"/>
            <a:ext cx="8553450" cy="3403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AC5CB-D134-FF41-995C-4D22C1EC9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24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61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56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285"/>
                </a:solidFill>
                <a:latin typeface="SFProText-Medium"/>
                <a:cs typeface="SFProText-Medium"/>
              </a:defRPr>
            </a:lvl1pPr>
          </a:lstStyle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dirty="0">
                <a:solidFill>
                  <a:srgbClr val="BCBEC0"/>
                </a:solidFill>
              </a:rPr>
              <a:t>‹#›</a:t>
            </a:fld>
            <a:r>
              <a:rPr sz="1800" dirty="0">
                <a:solidFill>
                  <a:srgbClr val="BCBEC0"/>
                </a:solidFill>
              </a:rPr>
              <a:t> </a:t>
            </a:r>
            <a:r>
              <a:rPr sz="1500" spc="-15" baseline="2777" dirty="0"/>
              <a:t>Кадры </a:t>
            </a:r>
            <a:r>
              <a:rPr sz="1500" baseline="2777" dirty="0"/>
              <a:t>XXI</a:t>
            </a:r>
            <a:r>
              <a:rPr sz="1500" spc="-44" baseline="2777" dirty="0"/>
              <a:t> </a:t>
            </a:r>
            <a:r>
              <a:rPr sz="1500" spc="-15" baseline="2777" dirty="0"/>
              <a:t>века</a:t>
            </a:r>
            <a:endParaRPr sz="1500" baseline="2777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SFProText-Medium"/>
                <a:cs typeface="SFProText-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00669C"/>
                </a:solidFill>
                <a:latin typeface="SFProText-Semibold"/>
                <a:cs typeface="SFProText-Semi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285"/>
                </a:solidFill>
                <a:latin typeface="SFProText-Medium"/>
                <a:cs typeface="SFProText-Medium"/>
              </a:defRPr>
            </a:lvl1pPr>
          </a:lstStyle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dirty="0">
                <a:solidFill>
                  <a:srgbClr val="BCBEC0"/>
                </a:solidFill>
              </a:rPr>
              <a:t>‹#›</a:t>
            </a:fld>
            <a:r>
              <a:rPr sz="1800" dirty="0">
                <a:solidFill>
                  <a:srgbClr val="BCBEC0"/>
                </a:solidFill>
              </a:rPr>
              <a:t> </a:t>
            </a:r>
            <a:r>
              <a:rPr sz="1500" spc="-15" baseline="2777" dirty="0"/>
              <a:t>Кадры </a:t>
            </a:r>
            <a:r>
              <a:rPr sz="1500" baseline="2777" dirty="0"/>
              <a:t>XXI</a:t>
            </a:r>
            <a:r>
              <a:rPr sz="1500" spc="-44" baseline="2777" dirty="0"/>
              <a:t> </a:t>
            </a:r>
            <a:r>
              <a:rPr sz="1500" spc="-15" baseline="2777" dirty="0"/>
              <a:t>века</a:t>
            </a:r>
            <a:endParaRPr sz="1500" baseline="2777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346001" y="3171068"/>
            <a:ext cx="858519" cy="0"/>
          </a:xfrm>
          <a:custGeom>
            <a:avLst/>
            <a:gdLst/>
            <a:ahLst/>
            <a:cxnLst/>
            <a:rect l="l" t="t" r="r" b="b"/>
            <a:pathLst>
              <a:path w="858520">
                <a:moveTo>
                  <a:pt x="0" y="0"/>
                </a:moveTo>
                <a:lnTo>
                  <a:pt x="858066" y="0"/>
                </a:lnTo>
              </a:path>
            </a:pathLst>
          </a:custGeom>
          <a:ln w="38100">
            <a:solidFill>
              <a:srgbClr val="0066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006837" y="2978523"/>
            <a:ext cx="193040" cy="385445"/>
          </a:xfrm>
          <a:custGeom>
            <a:avLst/>
            <a:gdLst/>
            <a:ahLst/>
            <a:cxnLst/>
            <a:rect l="l" t="t" r="r" b="b"/>
            <a:pathLst>
              <a:path w="193039" h="385445">
                <a:moveTo>
                  <a:pt x="0" y="0"/>
                </a:moveTo>
                <a:lnTo>
                  <a:pt x="192544" y="192544"/>
                </a:lnTo>
                <a:lnTo>
                  <a:pt x="0" y="385089"/>
                </a:lnTo>
              </a:path>
            </a:pathLst>
          </a:custGeom>
          <a:ln w="38100">
            <a:solidFill>
              <a:srgbClr val="0066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346001" y="4251552"/>
            <a:ext cx="858519" cy="0"/>
          </a:xfrm>
          <a:custGeom>
            <a:avLst/>
            <a:gdLst/>
            <a:ahLst/>
            <a:cxnLst/>
            <a:rect l="l" t="t" r="r" b="b"/>
            <a:pathLst>
              <a:path w="858520">
                <a:moveTo>
                  <a:pt x="0" y="0"/>
                </a:moveTo>
                <a:lnTo>
                  <a:pt x="858066" y="0"/>
                </a:lnTo>
              </a:path>
            </a:pathLst>
          </a:custGeom>
          <a:ln w="38100">
            <a:solidFill>
              <a:srgbClr val="0066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006837" y="4059007"/>
            <a:ext cx="193040" cy="385445"/>
          </a:xfrm>
          <a:custGeom>
            <a:avLst/>
            <a:gdLst/>
            <a:ahLst/>
            <a:cxnLst/>
            <a:rect l="l" t="t" r="r" b="b"/>
            <a:pathLst>
              <a:path w="193039" h="385445">
                <a:moveTo>
                  <a:pt x="0" y="0"/>
                </a:moveTo>
                <a:lnTo>
                  <a:pt x="192544" y="192544"/>
                </a:lnTo>
                <a:lnTo>
                  <a:pt x="0" y="385089"/>
                </a:lnTo>
              </a:path>
            </a:pathLst>
          </a:custGeom>
          <a:ln w="38100">
            <a:solidFill>
              <a:srgbClr val="0066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346001" y="5350036"/>
            <a:ext cx="858519" cy="0"/>
          </a:xfrm>
          <a:custGeom>
            <a:avLst/>
            <a:gdLst/>
            <a:ahLst/>
            <a:cxnLst/>
            <a:rect l="l" t="t" r="r" b="b"/>
            <a:pathLst>
              <a:path w="858520">
                <a:moveTo>
                  <a:pt x="0" y="0"/>
                </a:moveTo>
                <a:lnTo>
                  <a:pt x="858066" y="0"/>
                </a:lnTo>
              </a:path>
            </a:pathLst>
          </a:custGeom>
          <a:ln w="38100">
            <a:solidFill>
              <a:srgbClr val="0066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006837" y="5157491"/>
            <a:ext cx="193040" cy="385445"/>
          </a:xfrm>
          <a:custGeom>
            <a:avLst/>
            <a:gdLst/>
            <a:ahLst/>
            <a:cxnLst/>
            <a:rect l="l" t="t" r="r" b="b"/>
            <a:pathLst>
              <a:path w="193039" h="385445">
                <a:moveTo>
                  <a:pt x="0" y="0"/>
                </a:moveTo>
                <a:lnTo>
                  <a:pt x="192544" y="192544"/>
                </a:lnTo>
                <a:lnTo>
                  <a:pt x="0" y="385089"/>
                </a:lnTo>
              </a:path>
            </a:pathLst>
          </a:custGeom>
          <a:ln w="38100">
            <a:solidFill>
              <a:srgbClr val="0066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6350" y="1776006"/>
            <a:ext cx="5339715" cy="4974590"/>
          </a:xfrm>
          <a:custGeom>
            <a:avLst/>
            <a:gdLst/>
            <a:ahLst/>
            <a:cxnLst/>
            <a:rect l="l" t="t" r="r" b="b"/>
            <a:pathLst>
              <a:path w="5339715" h="4974590">
                <a:moveTo>
                  <a:pt x="0" y="4974005"/>
                </a:moveTo>
                <a:lnTo>
                  <a:pt x="5339651" y="4974005"/>
                </a:lnTo>
                <a:lnTo>
                  <a:pt x="5339651" y="0"/>
                </a:lnTo>
                <a:lnTo>
                  <a:pt x="0" y="0"/>
                </a:lnTo>
                <a:lnTo>
                  <a:pt x="0" y="4974005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SFProText-Medium"/>
                <a:cs typeface="SFProText-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84100" y="2035669"/>
            <a:ext cx="2473325" cy="3803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52A5CB"/>
                </a:solidFill>
                <a:latin typeface="SFProText-Heavy"/>
                <a:cs typeface="SFProText-Heavy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285"/>
                </a:solidFill>
                <a:latin typeface="SFProText-Medium"/>
                <a:cs typeface="SFProText-Medium"/>
              </a:defRPr>
            </a:lvl1pPr>
          </a:lstStyle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dirty="0">
                <a:solidFill>
                  <a:srgbClr val="BCBEC0"/>
                </a:solidFill>
              </a:rPr>
              <a:t>‹#›</a:t>
            </a:fld>
            <a:r>
              <a:rPr sz="1800" dirty="0">
                <a:solidFill>
                  <a:srgbClr val="BCBEC0"/>
                </a:solidFill>
              </a:rPr>
              <a:t> </a:t>
            </a:r>
            <a:r>
              <a:rPr sz="1500" spc="-15" baseline="2777" dirty="0"/>
              <a:t>Кадры </a:t>
            </a:r>
            <a:r>
              <a:rPr sz="1500" baseline="2777" dirty="0"/>
              <a:t>XXI</a:t>
            </a:r>
            <a:r>
              <a:rPr sz="1500" spc="-44" baseline="2777" dirty="0"/>
              <a:t> </a:t>
            </a:r>
            <a:r>
              <a:rPr sz="1500" spc="-15" baseline="2777" dirty="0"/>
              <a:t>века</a:t>
            </a:r>
            <a:endParaRPr sz="1500" baseline="2777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SFProText-Medium"/>
                <a:cs typeface="SFProText-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285"/>
                </a:solidFill>
                <a:latin typeface="SFProText-Medium"/>
                <a:cs typeface="SFProText-Medium"/>
              </a:defRPr>
            </a:lvl1pPr>
          </a:lstStyle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dirty="0">
                <a:solidFill>
                  <a:srgbClr val="BCBEC0"/>
                </a:solidFill>
              </a:rPr>
              <a:t>‹#›</a:t>
            </a:fld>
            <a:r>
              <a:rPr sz="1800" dirty="0">
                <a:solidFill>
                  <a:srgbClr val="BCBEC0"/>
                </a:solidFill>
              </a:rPr>
              <a:t> </a:t>
            </a:r>
            <a:r>
              <a:rPr sz="1500" spc="-15" baseline="2777" dirty="0"/>
              <a:t>Кадры </a:t>
            </a:r>
            <a:r>
              <a:rPr sz="1500" baseline="2777" dirty="0"/>
              <a:t>XXI</a:t>
            </a:r>
            <a:r>
              <a:rPr sz="1500" spc="-44" baseline="2777" dirty="0"/>
              <a:t> </a:t>
            </a:r>
            <a:r>
              <a:rPr sz="1500" spc="-15" baseline="2777" dirty="0"/>
              <a:t>века</a:t>
            </a:r>
            <a:endParaRPr sz="1500" baseline="2777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62440" y="6872414"/>
            <a:ext cx="1066481" cy="3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0037372" y="7003779"/>
            <a:ext cx="250241" cy="217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285"/>
                </a:solidFill>
                <a:latin typeface="SFProText-Medium"/>
                <a:cs typeface="SFProText-Medium"/>
              </a:defRPr>
            </a:lvl1pPr>
          </a:lstStyle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dirty="0">
                <a:solidFill>
                  <a:srgbClr val="BCBEC0"/>
                </a:solidFill>
              </a:rPr>
              <a:t>‹#›</a:t>
            </a:fld>
            <a:r>
              <a:rPr sz="1800" dirty="0">
                <a:solidFill>
                  <a:srgbClr val="BCBEC0"/>
                </a:solidFill>
              </a:rPr>
              <a:t> </a:t>
            </a:r>
            <a:r>
              <a:rPr sz="1500" spc="-15" baseline="2777" dirty="0"/>
              <a:t>Кадры </a:t>
            </a:r>
            <a:r>
              <a:rPr sz="1500" baseline="2777" dirty="0"/>
              <a:t>XXI</a:t>
            </a:r>
            <a:r>
              <a:rPr sz="1500" spc="-44" baseline="2777" dirty="0"/>
              <a:t> </a:t>
            </a:r>
            <a:r>
              <a:rPr sz="1500" spc="-15" baseline="2777" dirty="0"/>
              <a:t>века</a:t>
            </a:r>
            <a:endParaRPr sz="1500" baseline="2777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70" y="880505"/>
            <a:ext cx="10690860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bg1"/>
                </a:solidFill>
                <a:latin typeface="SFProText-Medium"/>
                <a:cs typeface="SFProText-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4500" y="1541112"/>
            <a:ext cx="8475980" cy="2529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00669C"/>
                </a:solidFill>
                <a:latin typeface="SFProText-Semibold"/>
                <a:cs typeface="SFProText-Semi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80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285"/>
                </a:solidFill>
                <a:latin typeface="SFProText-Medium"/>
                <a:cs typeface="SFProText-Medium"/>
              </a:defRPr>
            </a:lvl1pPr>
          </a:lstStyle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dirty="0">
                <a:solidFill>
                  <a:srgbClr val="BCBEC0"/>
                </a:solidFill>
              </a:rPr>
              <a:t>‹#›</a:t>
            </a:fld>
            <a:r>
              <a:rPr sz="1800" dirty="0">
                <a:solidFill>
                  <a:srgbClr val="BCBEC0"/>
                </a:solidFill>
              </a:rPr>
              <a:t> </a:t>
            </a:r>
            <a:r>
              <a:rPr sz="1500" spc="-15" baseline="2777" dirty="0"/>
              <a:t>Кадры </a:t>
            </a:r>
            <a:r>
              <a:rPr sz="1500" baseline="2777" dirty="0"/>
              <a:t>XXI</a:t>
            </a:r>
            <a:r>
              <a:rPr sz="1500" spc="-44" baseline="2777" dirty="0"/>
              <a:t> </a:t>
            </a:r>
            <a:r>
              <a:rPr sz="1500" spc="-15" baseline="2777" dirty="0"/>
              <a:t>века</a:t>
            </a:r>
            <a:endParaRPr sz="1500" baseline="2777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emf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16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hyperlink" Target="mailto:Evgenij.ovchintsev@gmail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74166"/>
            <a:ext cx="9975215" cy="1200150"/>
          </a:xfrm>
          <a:custGeom>
            <a:avLst/>
            <a:gdLst/>
            <a:ahLst/>
            <a:cxnLst/>
            <a:rect l="l" t="t" r="r" b="b"/>
            <a:pathLst>
              <a:path w="9975215" h="1200150">
                <a:moveTo>
                  <a:pt x="4071867" y="761860"/>
                </a:moveTo>
                <a:lnTo>
                  <a:pt x="3775589" y="761860"/>
                </a:lnTo>
                <a:lnTo>
                  <a:pt x="3775589" y="822947"/>
                </a:lnTo>
                <a:lnTo>
                  <a:pt x="3775166" y="831188"/>
                </a:lnTo>
                <a:lnTo>
                  <a:pt x="3757037" y="874071"/>
                </a:lnTo>
                <a:lnTo>
                  <a:pt x="3718391" y="900263"/>
                </a:lnTo>
                <a:lnTo>
                  <a:pt x="3694677" y="903858"/>
                </a:lnTo>
                <a:lnTo>
                  <a:pt x="0" y="903858"/>
                </a:lnTo>
                <a:lnTo>
                  <a:pt x="0" y="1200137"/>
                </a:lnTo>
                <a:lnTo>
                  <a:pt x="3694817" y="1200137"/>
                </a:lnTo>
                <a:lnTo>
                  <a:pt x="3733200" y="1198168"/>
                </a:lnTo>
                <a:lnTo>
                  <a:pt x="3806851" y="1183029"/>
                </a:lnTo>
                <a:lnTo>
                  <a:pt x="3890296" y="1145219"/>
                </a:lnTo>
                <a:lnTo>
                  <a:pt x="3934510" y="1113736"/>
                </a:lnTo>
                <a:lnTo>
                  <a:pt x="3973639" y="1076408"/>
                </a:lnTo>
                <a:lnTo>
                  <a:pt x="4007135" y="1033830"/>
                </a:lnTo>
                <a:lnTo>
                  <a:pt x="4034413" y="986533"/>
                </a:lnTo>
                <a:lnTo>
                  <a:pt x="4054770" y="935061"/>
                </a:lnTo>
                <a:lnTo>
                  <a:pt x="4067493" y="880252"/>
                </a:lnTo>
                <a:lnTo>
                  <a:pt x="4071867" y="822947"/>
                </a:lnTo>
                <a:lnTo>
                  <a:pt x="4071867" y="761860"/>
                </a:lnTo>
                <a:close/>
              </a:path>
              <a:path w="9975215" h="1200150">
                <a:moveTo>
                  <a:pt x="9831457" y="0"/>
                </a:moveTo>
                <a:lnTo>
                  <a:pt x="4152614" y="0"/>
                </a:lnTo>
                <a:lnTo>
                  <a:pt x="4114233" y="1968"/>
                </a:lnTo>
                <a:lnTo>
                  <a:pt x="4040596" y="17107"/>
                </a:lnTo>
                <a:lnTo>
                  <a:pt x="3957160" y="54917"/>
                </a:lnTo>
                <a:lnTo>
                  <a:pt x="3912944" y="86401"/>
                </a:lnTo>
                <a:lnTo>
                  <a:pt x="3873812" y="123728"/>
                </a:lnTo>
                <a:lnTo>
                  <a:pt x="3840308" y="166306"/>
                </a:lnTo>
                <a:lnTo>
                  <a:pt x="3813038" y="213598"/>
                </a:lnTo>
                <a:lnTo>
                  <a:pt x="3792685" y="265071"/>
                </a:lnTo>
                <a:lnTo>
                  <a:pt x="3779963" y="319882"/>
                </a:lnTo>
                <a:lnTo>
                  <a:pt x="3775589" y="377189"/>
                </a:lnTo>
                <a:lnTo>
                  <a:pt x="3775589" y="600252"/>
                </a:lnTo>
                <a:lnTo>
                  <a:pt x="4071867" y="600252"/>
                </a:lnTo>
                <a:lnTo>
                  <a:pt x="4071867" y="377189"/>
                </a:lnTo>
                <a:lnTo>
                  <a:pt x="4072289" y="368949"/>
                </a:lnTo>
                <a:lnTo>
                  <a:pt x="4090409" y="326067"/>
                </a:lnTo>
                <a:lnTo>
                  <a:pt x="4129065" y="299869"/>
                </a:lnTo>
                <a:lnTo>
                  <a:pt x="4152779" y="296278"/>
                </a:lnTo>
                <a:lnTo>
                  <a:pt x="9822415" y="296278"/>
                </a:lnTo>
                <a:lnTo>
                  <a:pt x="9975081" y="143624"/>
                </a:lnTo>
                <a:lnTo>
                  <a:pt x="9831457" y="0"/>
                </a:lnTo>
                <a:close/>
              </a:path>
            </a:pathLst>
          </a:custGeom>
          <a:solidFill>
            <a:srgbClr val="D2E2EC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9592398" y="3725827"/>
            <a:ext cx="802640" cy="1186180"/>
          </a:xfrm>
          <a:custGeom>
            <a:avLst/>
            <a:gdLst/>
            <a:ahLst/>
            <a:cxnLst/>
            <a:rect l="l" t="t" r="r" b="b"/>
            <a:pathLst>
              <a:path w="802640" h="1186179">
                <a:moveTo>
                  <a:pt x="209499" y="0"/>
                </a:moveTo>
                <a:lnTo>
                  <a:pt x="0" y="209511"/>
                </a:lnTo>
                <a:lnTo>
                  <a:pt x="383336" y="592836"/>
                </a:lnTo>
                <a:lnTo>
                  <a:pt x="0" y="976160"/>
                </a:lnTo>
                <a:lnTo>
                  <a:pt x="209499" y="1185672"/>
                </a:lnTo>
                <a:lnTo>
                  <a:pt x="802347" y="592836"/>
                </a:lnTo>
                <a:lnTo>
                  <a:pt x="209499" y="0"/>
                </a:lnTo>
                <a:close/>
              </a:path>
            </a:pathLst>
          </a:custGeom>
          <a:solidFill>
            <a:srgbClr val="D2E2EC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774412"/>
            <a:ext cx="4695190" cy="161925"/>
          </a:xfrm>
          <a:custGeom>
            <a:avLst/>
            <a:gdLst/>
            <a:ahLst/>
            <a:cxnLst/>
            <a:rect l="l" t="t" r="r" b="b"/>
            <a:pathLst>
              <a:path w="4695190" h="161925">
                <a:moveTo>
                  <a:pt x="3775583" y="0"/>
                </a:moveTo>
                <a:lnTo>
                  <a:pt x="0" y="0"/>
                </a:lnTo>
                <a:lnTo>
                  <a:pt x="0" y="161607"/>
                </a:lnTo>
                <a:lnTo>
                  <a:pt x="3775583" y="161607"/>
                </a:lnTo>
                <a:lnTo>
                  <a:pt x="3775583" y="0"/>
                </a:lnTo>
                <a:close/>
              </a:path>
              <a:path w="4695190" h="161925">
                <a:moveTo>
                  <a:pt x="4602848" y="0"/>
                </a:moveTo>
                <a:lnTo>
                  <a:pt x="4071874" y="0"/>
                </a:lnTo>
                <a:lnTo>
                  <a:pt x="4071874" y="161620"/>
                </a:lnTo>
                <a:lnTo>
                  <a:pt x="4625809" y="161620"/>
                </a:lnTo>
                <a:lnTo>
                  <a:pt x="4695139" y="92290"/>
                </a:lnTo>
                <a:lnTo>
                  <a:pt x="4602848" y="0"/>
                </a:lnTo>
                <a:close/>
              </a:path>
            </a:pathLst>
          </a:custGeom>
          <a:solidFill>
            <a:srgbClr val="CCDFEC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75595" y="4774412"/>
            <a:ext cx="296545" cy="161925"/>
          </a:xfrm>
          <a:custGeom>
            <a:avLst/>
            <a:gdLst/>
            <a:ahLst/>
            <a:cxnLst/>
            <a:rect l="l" t="t" r="r" b="b"/>
            <a:pathLst>
              <a:path w="296545" h="161925">
                <a:moveTo>
                  <a:pt x="296278" y="0"/>
                </a:moveTo>
                <a:lnTo>
                  <a:pt x="0" y="0"/>
                </a:lnTo>
                <a:lnTo>
                  <a:pt x="0" y="161607"/>
                </a:lnTo>
                <a:lnTo>
                  <a:pt x="296278" y="161607"/>
                </a:lnTo>
                <a:lnTo>
                  <a:pt x="296278" y="0"/>
                </a:lnTo>
                <a:close/>
              </a:path>
            </a:pathLst>
          </a:custGeom>
          <a:solidFill>
            <a:srgbClr val="A0C6DE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70905" y="4528195"/>
            <a:ext cx="453390" cy="677545"/>
          </a:xfrm>
          <a:custGeom>
            <a:avLst/>
            <a:gdLst/>
            <a:ahLst/>
            <a:cxnLst/>
            <a:rect l="l" t="t" r="r" b="b"/>
            <a:pathLst>
              <a:path w="453389" h="677545">
                <a:moveTo>
                  <a:pt x="114274" y="0"/>
                </a:moveTo>
                <a:lnTo>
                  <a:pt x="0" y="114274"/>
                </a:lnTo>
                <a:lnTo>
                  <a:pt x="224231" y="338505"/>
                </a:lnTo>
                <a:lnTo>
                  <a:pt x="0" y="562736"/>
                </a:lnTo>
                <a:lnTo>
                  <a:pt x="114274" y="677011"/>
                </a:lnTo>
                <a:lnTo>
                  <a:pt x="452780" y="338505"/>
                </a:lnTo>
                <a:lnTo>
                  <a:pt x="114274" y="0"/>
                </a:lnTo>
                <a:close/>
              </a:path>
            </a:pathLst>
          </a:custGeom>
          <a:solidFill>
            <a:srgbClr val="CCDFEC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908481"/>
            <a:ext cx="7200265" cy="811530"/>
          </a:xfrm>
          <a:custGeom>
            <a:avLst/>
            <a:gdLst/>
            <a:ahLst/>
            <a:cxnLst/>
            <a:rect l="l" t="t" r="r" b="b"/>
            <a:pathLst>
              <a:path w="7200265" h="811529">
                <a:moveTo>
                  <a:pt x="3766003" y="0"/>
                </a:moveTo>
                <a:lnTo>
                  <a:pt x="0" y="0"/>
                </a:lnTo>
                <a:lnTo>
                  <a:pt x="0" y="242417"/>
                </a:lnTo>
                <a:lnTo>
                  <a:pt x="3762599" y="242417"/>
                </a:lnTo>
                <a:lnTo>
                  <a:pt x="3764069" y="234356"/>
                </a:lnTo>
                <a:lnTo>
                  <a:pt x="3765135" y="226161"/>
                </a:lnTo>
                <a:lnTo>
                  <a:pt x="3765784" y="217843"/>
                </a:lnTo>
                <a:lnTo>
                  <a:pt x="3766003" y="209410"/>
                </a:lnTo>
                <a:lnTo>
                  <a:pt x="3766003" y="0"/>
                </a:lnTo>
                <a:close/>
              </a:path>
              <a:path w="7200265" h="811529">
                <a:moveTo>
                  <a:pt x="4472186" y="0"/>
                </a:moveTo>
                <a:lnTo>
                  <a:pt x="3900674" y="0"/>
                </a:lnTo>
                <a:lnTo>
                  <a:pt x="3900558" y="217746"/>
                </a:lnTo>
                <a:lnTo>
                  <a:pt x="3900212" y="226028"/>
                </a:lnTo>
                <a:lnTo>
                  <a:pt x="3899640" y="234252"/>
                </a:lnTo>
                <a:lnTo>
                  <a:pt x="3898845" y="242417"/>
                </a:lnTo>
                <a:lnTo>
                  <a:pt x="4471996" y="242417"/>
                </a:lnTo>
                <a:lnTo>
                  <a:pt x="4513538" y="250837"/>
                </a:lnTo>
                <a:lnTo>
                  <a:pt x="4551680" y="277996"/>
                </a:lnTo>
                <a:lnTo>
                  <a:pt x="4575020" y="318503"/>
                </a:lnTo>
                <a:lnTo>
                  <a:pt x="4579832" y="350253"/>
                </a:lnTo>
                <a:lnTo>
                  <a:pt x="4579832" y="460679"/>
                </a:lnTo>
                <a:lnTo>
                  <a:pt x="4581651" y="496360"/>
                </a:lnTo>
                <a:lnTo>
                  <a:pt x="4595700" y="564783"/>
                </a:lnTo>
                <a:lnTo>
                  <a:pt x="4630816" y="642285"/>
                </a:lnTo>
                <a:lnTo>
                  <a:pt x="4660065" y="683361"/>
                </a:lnTo>
                <a:lnTo>
                  <a:pt x="4694747" y="719722"/>
                </a:lnTo>
                <a:lnTo>
                  <a:pt x="4734302" y="750849"/>
                </a:lnTo>
                <a:lnTo>
                  <a:pt x="4778188" y="776157"/>
                </a:lnTo>
                <a:lnTo>
                  <a:pt x="4825923" y="795046"/>
                </a:lnTo>
                <a:lnTo>
                  <a:pt x="4876748" y="806861"/>
                </a:lnTo>
                <a:lnTo>
                  <a:pt x="4929907" y="810945"/>
                </a:lnTo>
                <a:lnTo>
                  <a:pt x="7073172" y="810945"/>
                </a:lnTo>
                <a:lnTo>
                  <a:pt x="7199804" y="684314"/>
                </a:lnTo>
                <a:lnTo>
                  <a:pt x="7084018" y="568528"/>
                </a:lnTo>
                <a:lnTo>
                  <a:pt x="4930098" y="568528"/>
                </a:lnTo>
                <a:lnTo>
                  <a:pt x="4919106" y="567964"/>
                </a:lnTo>
                <a:lnTo>
                  <a:pt x="4874619" y="552946"/>
                </a:lnTo>
                <a:lnTo>
                  <a:pt x="4840664" y="520560"/>
                </a:lnTo>
                <a:lnTo>
                  <a:pt x="4823489" y="476997"/>
                </a:lnTo>
                <a:lnTo>
                  <a:pt x="4822249" y="460679"/>
                </a:lnTo>
                <a:lnTo>
                  <a:pt x="4822249" y="350253"/>
                </a:lnTo>
                <a:lnTo>
                  <a:pt x="4820430" y="314579"/>
                </a:lnTo>
                <a:lnTo>
                  <a:pt x="4806381" y="246161"/>
                </a:lnTo>
                <a:lnTo>
                  <a:pt x="4771267" y="168659"/>
                </a:lnTo>
                <a:lnTo>
                  <a:pt x="4742020" y="127584"/>
                </a:lnTo>
                <a:lnTo>
                  <a:pt x="4707339" y="91223"/>
                </a:lnTo>
                <a:lnTo>
                  <a:pt x="4667779" y="60096"/>
                </a:lnTo>
                <a:lnTo>
                  <a:pt x="4623900" y="34788"/>
                </a:lnTo>
                <a:lnTo>
                  <a:pt x="4576169" y="15898"/>
                </a:lnTo>
                <a:lnTo>
                  <a:pt x="4525345" y="4084"/>
                </a:lnTo>
                <a:lnTo>
                  <a:pt x="4472186" y="0"/>
                </a:lnTo>
                <a:close/>
              </a:path>
            </a:pathLst>
          </a:custGeom>
          <a:solidFill>
            <a:srgbClr val="DCDDDE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14528" y="6137579"/>
            <a:ext cx="626110" cy="908685"/>
          </a:xfrm>
          <a:custGeom>
            <a:avLst/>
            <a:gdLst/>
            <a:ahLst/>
            <a:cxnLst/>
            <a:rect l="l" t="t" r="r" b="b"/>
            <a:pathLst>
              <a:path w="626109" h="908684">
                <a:moveTo>
                  <a:pt x="171411" y="0"/>
                </a:moveTo>
                <a:lnTo>
                  <a:pt x="0" y="171411"/>
                </a:lnTo>
                <a:lnTo>
                  <a:pt x="282790" y="454202"/>
                </a:lnTo>
                <a:lnTo>
                  <a:pt x="0" y="737006"/>
                </a:lnTo>
                <a:lnTo>
                  <a:pt x="171411" y="908418"/>
                </a:lnTo>
                <a:lnTo>
                  <a:pt x="625614" y="454202"/>
                </a:lnTo>
                <a:lnTo>
                  <a:pt x="171411" y="0"/>
                </a:lnTo>
                <a:close/>
              </a:path>
            </a:pathLst>
          </a:custGeom>
          <a:solidFill>
            <a:srgbClr val="DCDDDE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5426817"/>
            <a:ext cx="5621655" cy="988060"/>
          </a:xfrm>
          <a:custGeom>
            <a:avLst/>
            <a:gdLst/>
            <a:ahLst/>
            <a:cxnLst/>
            <a:rect l="l" t="t" r="r" b="b"/>
            <a:pathLst>
              <a:path w="5621655" h="988060">
                <a:moveTo>
                  <a:pt x="3898839" y="724077"/>
                </a:moveTo>
                <a:lnTo>
                  <a:pt x="3762593" y="724077"/>
                </a:lnTo>
                <a:lnTo>
                  <a:pt x="3756034" y="746807"/>
                </a:lnTo>
                <a:lnTo>
                  <a:pt x="3746320" y="768069"/>
                </a:lnTo>
                <a:lnTo>
                  <a:pt x="3718435" y="805230"/>
                </a:lnTo>
                <a:lnTo>
                  <a:pt x="3666919" y="840070"/>
                </a:lnTo>
                <a:lnTo>
                  <a:pt x="3604288" y="852792"/>
                </a:lnTo>
                <a:lnTo>
                  <a:pt x="0" y="852792"/>
                </a:lnTo>
                <a:lnTo>
                  <a:pt x="0" y="987463"/>
                </a:lnTo>
                <a:lnTo>
                  <a:pt x="3604288" y="987463"/>
                </a:lnTo>
                <a:lnTo>
                  <a:pt x="3652254" y="983556"/>
                </a:lnTo>
                <a:lnTo>
                  <a:pt x="3697841" y="972255"/>
                </a:lnTo>
                <a:lnTo>
                  <a:pt x="3740382" y="954205"/>
                </a:lnTo>
                <a:lnTo>
                  <a:pt x="3779214" y="930056"/>
                </a:lnTo>
                <a:lnTo>
                  <a:pt x="3813672" y="900455"/>
                </a:lnTo>
                <a:lnTo>
                  <a:pt x="3845386" y="863075"/>
                </a:lnTo>
                <a:lnTo>
                  <a:pt x="3870695" y="820662"/>
                </a:lnTo>
                <a:lnTo>
                  <a:pt x="3888785" y="774052"/>
                </a:lnTo>
                <a:lnTo>
                  <a:pt x="3898839" y="724077"/>
                </a:lnTo>
                <a:close/>
              </a:path>
              <a:path w="5621655" h="988060">
                <a:moveTo>
                  <a:pt x="5555401" y="0"/>
                </a:moveTo>
                <a:lnTo>
                  <a:pt x="4062389" y="0"/>
                </a:lnTo>
                <a:lnTo>
                  <a:pt x="4014422" y="3907"/>
                </a:lnTo>
                <a:lnTo>
                  <a:pt x="3968836" y="15211"/>
                </a:lnTo>
                <a:lnTo>
                  <a:pt x="3926295" y="33263"/>
                </a:lnTo>
                <a:lnTo>
                  <a:pt x="3887462" y="57411"/>
                </a:lnTo>
                <a:lnTo>
                  <a:pt x="3853004" y="87007"/>
                </a:lnTo>
                <a:lnTo>
                  <a:pt x="3823408" y="121465"/>
                </a:lnTo>
                <a:lnTo>
                  <a:pt x="3799260" y="160297"/>
                </a:lnTo>
                <a:lnTo>
                  <a:pt x="3781208" y="202839"/>
                </a:lnTo>
                <a:lnTo>
                  <a:pt x="3769904" y="248425"/>
                </a:lnTo>
                <a:lnTo>
                  <a:pt x="3765997" y="296392"/>
                </a:lnTo>
                <a:lnTo>
                  <a:pt x="3765997" y="481660"/>
                </a:lnTo>
                <a:lnTo>
                  <a:pt x="3900680" y="481660"/>
                </a:lnTo>
                <a:lnTo>
                  <a:pt x="3900680" y="296392"/>
                </a:lnTo>
                <a:lnTo>
                  <a:pt x="3903965" y="263980"/>
                </a:lnTo>
                <a:lnTo>
                  <a:pt x="3928355" y="206322"/>
                </a:lnTo>
                <a:lnTo>
                  <a:pt x="3972326" y="162351"/>
                </a:lnTo>
                <a:lnTo>
                  <a:pt x="4029982" y="137957"/>
                </a:lnTo>
                <a:lnTo>
                  <a:pt x="4062389" y="134670"/>
                </a:lnTo>
                <a:lnTo>
                  <a:pt x="5553064" y="134670"/>
                </a:lnTo>
                <a:lnTo>
                  <a:pt x="5621568" y="66166"/>
                </a:lnTo>
                <a:lnTo>
                  <a:pt x="5555401" y="0"/>
                </a:lnTo>
                <a:close/>
              </a:path>
            </a:pathLst>
          </a:custGeom>
          <a:solidFill>
            <a:srgbClr val="A7CAE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62590" y="5908481"/>
            <a:ext cx="138087" cy="2424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87817" y="5164000"/>
            <a:ext cx="424815" cy="658495"/>
          </a:xfrm>
          <a:custGeom>
            <a:avLst/>
            <a:gdLst/>
            <a:ahLst/>
            <a:cxnLst/>
            <a:rect l="l" t="t" r="r" b="b"/>
            <a:pathLst>
              <a:path w="424814" h="658495">
                <a:moveTo>
                  <a:pt x="95224" y="0"/>
                </a:moveTo>
                <a:lnTo>
                  <a:pt x="0" y="95224"/>
                </a:lnTo>
                <a:lnTo>
                  <a:pt x="233743" y="328980"/>
                </a:lnTo>
                <a:lnTo>
                  <a:pt x="0" y="562736"/>
                </a:lnTo>
                <a:lnTo>
                  <a:pt x="95224" y="657974"/>
                </a:lnTo>
                <a:lnTo>
                  <a:pt x="424205" y="328980"/>
                </a:lnTo>
                <a:lnTo>
                  <a:pt x="95224" y="0"/>
                </a:lnTo>
                <a:close/>
              </a:path>
            </a:pathLst>
          </a:custGeom>
          <a:solidFill>
            <a:srgbClr val="A7CAE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9366" y="5900470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5" h="132079">
                <a:moveTo>
                  <a:pt x="124574" y="131953"/>
                </a:moveTo>
                <a:lnTo>
                  <a:pt x="0" y="131953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6111" y="6021679"/>
            <a:ext cx="123189" cy="132080"/>
          </a:xfrm>
          <a:custGeom>
            <a:avLst/>
            <a:gdLst/>
            <a:ahLst/>
            <a:cxnLst/>
            <a:rect l="l" t="t" r="r" b="b"/>
            <a:pathLst>
              <a:path w="123190" h="132079">
                <a:moveTo>
                  <a:pt x="0" y="131952"/>
                </a:moveTo>
                <a:lnTo>
                  <a:pt x="122885" y="131952"/>
                </a:lnTo>
                <a:lnTo>
                  <a:pt x="122885" y="0"/>
                </a:lnTo>
                <a:lnTo>
                  <a:pt x="0" y="0"/>
                </a:lnTo>
                <a:lnTo>
                  <a:pt x="0" y="13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68997" y="6021679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4" h="132079">
                <a:moveTo>
                  <a:pt x="124574" y="131952"/>
                </a:moveTo>
                <a:lnTo>
                  <a:pt x="0" y="131952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93571" y="5888685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4" h="132079">
                <a:moveTo>
                  <a:pt x="124574" y="131953"/>
                </a:moveTo>
                <a:lnTo>
                  <a:pt x="0" y="131953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72348" y="6021679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4" h="132079">
                <a:moveTo>
                  <a:pt x="124574" y="131952"/>
                </a:moveTo>
                <a:lnTo>
                  <a:pt x="0" y="131952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96923" y="5890374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4" h="132079">
                <a:moveTo>
                  <a:pt x="124574" y="131952"/>
                </a:moveTo>
                <a:lnTo>
                  <a:pt x="0" y="131952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84411" y="5890374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4" h="132079">
                <a:moveTo>
                  <a:pt x="124574" y="131952"/>
                </a:moveTo>
                <a:lnTo>
                  <a:pt x="0" y="131952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23173" y="6021679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4" h="132079">
                <a:moveTo>
                  <a:pt x="124574" y="131952"/>
                </a:moveTo>
                <a:lnTo>
                  <a:pt x="0" y="131952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7355" y="6274638"/>
            <a:ext cx="135890" cy="143510"/>
          </a:xfrm>
          <a:custGeom>
            <a:avLst/>
            <a:gdLst/>
            <a:ahLst/>
            <a:cxnLst/>
            <a:rect l="l" t="t" r="r" b="b"/>
            <a:pathLst>
              <a:path w="135890" h="143510">
                <a:moveTo>
                  <a:pt x="135420" y="143446"/>
                </a:moveTo>
                <a:lnTo>
                  <a:pt x="0" y="143446"/>
                </a:lnTo>
                <a:lnTo>
                  <a:pt x="0" y="0"/>
                </a:lnTo>
                <a:lnTo>
                  <a:pt x="135420" y="0"/>
                </a:lnTo>
                <a:lnTo>
                  <a:pt x="135420" y="1434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4471" y="6274638"/>
            <a:ext cx="135890" cy="143510"/>
          </a:xfrm>
          <a:custGeom>
            <a:avLst/>
            <a:gdLst/>
            <a:ahLst/>
            <a:cxnLst/>
            <a:rect l="l" t="t" r="r" b="b"/>
            <a:pathLst>
              <a:path w="135890" h="143510">
                <a:moveTo>
                  <a:pt x="135420" y="143446"/>
                </a:moveTo>
                <a:lnTo>
                  <a:pt x="0" y="143446"/>
                </a:lnTo>
                <a:lnTo>
                  <a:pt x="0" y="0"/>
                </a:lnTo>
                <a:lnTo>
                  <a:pt x="135420" y="0"/>
                </a:lnTo>
                <a:lnTo>
                  <a:pt x="135420" y="1434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3813" y="6274638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86230" y="6274638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76437" y="6274638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14473" y="6274638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50833" y="6274638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82647" y="6346190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54404" y="6346190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39846" y="6346190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21739" y="6346190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60187" y="6473964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5" h="132079">
                <a:moveTo>
                  <a:pt x="124574" y="131952"/>
                </a:moveTo>
                <a:lnTo>
                  <a:pt x="0" y="131952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99657" y="6473964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5" h="132079">
                <a:moveTo>
                  <a:pt x="124574" y="131952"/>
                </a:moveTo>
                <a:lnTo>
                  <a:pt x="0" y="131952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85879" y="6608648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5" h="132079">
                <a:moveTo>
                  <a:pt x="124574" y="131940"/>
                </a:moveTo>
                <a:lnTo>
                  <a:pt x="0" y="131940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50791" y="5423661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5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40910" y="4324553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89" h="151764">
                <a:moveTo>
                  <a:pt x="148145" y="151599"/>
                </a:moveTo>
                <a:lnTo>
                  <a:pt x="0" y="151599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41543" y="4324553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89" h="151764">
                <a:moveTo>
                  <a:pt x="148145" y="151599"/>
                </a:moveTo>
                <a:lnTo>
                  <a:pt x="0" y="151599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89055" y="4172229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89" h="151764">
                <a:moveTo>
                  <a:pt x="148145" y="151599"/>
                </a:moveTo>
                <a:lnTo>
                  <a:pt x="0" y="151599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36608" y="5225199"/>
            <a:ext cx="146685" cy="151765"/>
          </a:xfrm>
          <a:custGeom>
            <a:avLst/>
            <a:gdLst/>
            <a:ahLst/>
            <a:cxnLst/>
            <a:rect l="l" t="t" r="r" b="b"/>
            <a:pathLst>
              <a:path w="146685" h="151764">
                <a:moveTo>
                  <a:pt x="0" y="151599"/>
                </a:moveTo>
                <a:lnTo>
                  <a:pt x="146456" y="151599"/>
                </a:lnTo>
                <a:lnTo>
                  <a:pt x="146456" y="0"/>
                </a:lnTo>
                <a:lnTo>
                  <a:pt x="0" y="0"/>
                </a:lnTo>
                <a:lnTo>
                  <a:pt x="0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88463" y="5225199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89" h="151764">
                <a:moveTo>
                  <a:pt x="148145" y="151599"/>
                </a:moveTo>
                <a:lnTo>
                  <a:pt x="0" y="151599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7974" y="5225199"/>
            <a:ext cx="146685" cy="151765"/>
          </a:xfrm>
          <a:custGeom>
            <a:avLst/>
            <a:gdLst/>
            <a:ahLst/>
            <a:cxnLst/>
            <a:rect l="l" t="t" r="r" b="b"/>
            <a:pathLst>
              <a:path w="146684" h="151764">
                <a:moveTo>
                  <a:pt x="0" y="151599"/>
                </a:moveTo>
                <a:lnTo>
                  <a:pt x="146456" y="151599"/>
                </a:lnTo>
                <a:lnTo>
                  <a:pt x="146456" y="0"/>
                </a:lnTo>
                <a:lnTo>
                  <a:pt x="0" y="0"/>
                </a:lnTo>
                <a:lnTo>
                  <a:pt x="0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9829" y="5225199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90" h="151764">
                <a:moveTo>
                  <a:pt x="148145" y="151599"/>
                </a:moveTo>
                <a:lnTo>
                  <a:pt x="0" y="151599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9829" y="5073383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90" h="151764">
                <a:moveTo>
                  <a:pt x="148145" y="151599"/>
                </a:moveTo>
                <a:lnTo>
                  <a:pt x="0" y="151599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31237" y="5225199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89" h="151764">
                <a:moveTo>
                  <a:pt x="148145" y="151599"/>
                </a:moveTo>
                <a:lnTo>
                  <a:pt x="0" y="151599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43355" y="5225199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90" h="151764">
                <a:moveTo>
                  <a:pt x="148145" y="151599"/>
                </a:moveTo>
                <a:lnTo>
                  <a:pt x="0" y="151599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86074" y="5072875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89" h="151764">
                <a:moveTo>
                  <a:pt x="148145" y="151587"/>
                </a:moveTo>
                <a:lnTo>
                  <a:pt x="0" y="151587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38628" y="5072875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89" h="151764">
                <a:moveTo>
                  <a:pt x="148145" y="151587"/>
                </a:moveTo>
                <a:lnTo>
                  <a:pt x="0" y="151587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35430" y="5072875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90" h="151764">
                <a:moveTo>
                  <a:pt x="148145" y="151587"/>
                </a:moveTo>
                <a:lnTo>
                  <a:pt x="0" y="151587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8914" y="5072875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90" h="151764">
                <a:moveTo>
                  <a:pt x="148145" y="151587"/>
                </a:moveTo>
                <a:lnTo>
                  <a:pt x="0" y="151587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56283" y="476901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09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3316" y="476901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09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19288" y="476901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09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15286" y="476901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10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32035" y="476901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10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499793" y="485349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09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539403" y="485349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10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703017" y="485349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10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9361" y="485349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10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09114" y="4766233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5">
                <a:moveTo>
                  <a:pt x="0" y="0"/>
                </a:moveTo>
                <a:lnTo>
                  <a:pt x="0" y="171957"/>
                </a:lnTo>
              </a:path>
            </a:pathLst>
          </a:custGeom>
          <a:ln w="799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49623" y="5711050"/>
            <a:ext cx="202411" cy="93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75835" y="5711050"/>
            <a:ext cx="69507" cy="931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07835" y="5711050"/>
            <a:ext cx="202410" cy="931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134240" y="5710989"/>
            <a:ext cx="67932" cy="931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57730" y="5711050"/>
            <a:ext cx="309598" cy="931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825117" y="5711050"/>
            <a:ext cx="280992" cy="931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274815" y="5711050"/>
            <a:ext cx="304594" cy="931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704086" y="5711050"/>
            <a:ext cx="305916" cy="932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846994" y="5263954"/>
            <a:ext cx="402590" cy="528955"/>
          </a:xfrm>
          <a:custGeom>
            <a:avLst/>
            <a:gdLst/>
            <a:ahLst/>
            <a:cxnLst/>
            <a:rect l="l" t="t" r="r" b="b"/>
            <a:pathLst>
              <a:path w="402590" h="528954">
                <a:moveTo>
                  <a:pt x="389434" y="114998"/>
                </a:moveTo>
                <a:lnTo>
                  <a:pt x="193446" y="114998"/>
                </a:lnTo>
                <a:lnTo>
                  <a:pt x="215290" y="119223"/>
                </a:lnTo>
                <a:lnTo>
                  <a:pt x="232529" y="130516"/>
                </a:lnTo>
                <a:lnTo>
                  <a:pt x="243840" y="146807"/>
                </a:lnTo>
                <a:lnTo>
                  <a:pt x="247903" y="166027"/>
                </a:lnTo>
                <a:lnTo>
                  <a:pt x="242905" y="191864"/>
                </a:lnTo>
                <a:lnTo>
                  <a:pt x="229911" y="215384"/>
                </a:lnTo>
                <a:lnTo>
                  <a:pt x="211920" y="236977"/>
                </a:lnTo>
                <a:lnTo>
                  <a:pt x="191935" y="257035"/>
                </a:lnTo>
                <a:lnTo>
                  <a:pt x="9524" y="436384"/>
                </a:lnTo>
                <a:lnTo>
                  <a:pt x="9524" y="528535"/>
                </a:lnTo>
                <a:lnTo>
                  <a:pt x="402501" y="528535"/>
                </a:lnTo>
                <a:lnTo>
                  <a:pt x="402501" y="411632"/>
                </a:lnTo>
                <a:lnTo>
                  <a:pt x="210972" y="411632"/>
                </a:lnTo>
                <a:lnTo>
                  <a:pt x="210972" y="405917"/>
                </a:lnTo>
                <a:lnTo>
                  <a:pt x="331916" y="284061"/>
                </a:lnTo>
                <a:lnTo>
                  <a:pt x="362518" y="247845"/>
                </a:lnTo>
                <a:lnTo>
                  <a:pt x="385695" y="204130"/>
                </a:lnTo>
                <a:lnTo>
                  <a:pt x="394881" y="150025"/>
                </a:lnTo>
                <a:lnTo>
                  <a:pt x="389434" y="114998"/>
                </a:lnTo>
                <a:close/>
              </a:path>
              <a:path w="402590" h="528954">
                <a:moveTo>
                  <a:pt x="196494" y="0"/>
                </a:moveTo>
                <a:lnTo>
                  <a:pt x="133811" y="7055"/>
                </a:lnTo>
                <a:lnTo>
                  <a:pt x="83947" y="26359"/>
                </a:lnTo>
                <a:lnTo>
                  <a:pt x="46269" y="55119"/>
                </a:lnTo>
                <a:lnTo>
                  <a:pt x="20141" y="90544"/>
                </a:lnTo>
                <a:lnTo>
                  <a:pt x="4929" y="129841"/>
                </a:lnTo>
                <a:lnTo>
                  <a:pt x="0" y="170218"/>
                </a:lnTo>
                <a:lnTo>
                  <a:pt x="0" y="178968"/>
                </a:lnTo>
                <a:lnTo>
                  <a:pt x="140525" y="178968"/>
                </a:lnTo>
                <a:lnTo>
                  <a:pt x="140525" y="176695"/>
                </a:lnTo>
                <a:lnTo>
                  <a:pt x="140144" y="172491"/>
                </a:lnTo>
                <a:lnTo>
                  <a:pt x="140144" y="168694"/>
                </a:lnTo>
                <a:lnTo>
                  <a:pt x="143868" y="148415"/>
                </a:lnTo>
                <a:lnTo>
                  <a:pt x="154517" y="131278"/>
                </a:lnTo>
                <a:lnTo>
                  <a:pt x="171305" y="119425"/>
                </a:lnTo>
                <a:lnTo>
                  <a:pt x="193446" y="114998"/>
                </a:lnTo>
                <a:lnTo>
                  <a:pt x="389434" y="114998"/>
                </a:lnTo>
                <a:lnTo>
                  <a:pt x="388568" y="109428"/>
                </a:lnTo>
                <a:lnTo>
                  <a:pt x="370272" y="73390"/>
                </a:lnTo>
                <a:lnTo>
                  <a:pt x="340955" y="43170"/>
                </a:lnTo>
                <a:lnTo>
                  <a:pt x="301578" y="20026"/>
                </a:lnTo>
                <a:lnTo>
                  <a:pt x="253104" y="5216"/>
                </a:lnTo>
                <a:lnTo>
                  <a:pt x="196494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327133" y="5263949"/>
            <a:ext cx="430530" cy="537845"/>
          </a:xfrm>
          <a:custGeom>
            <a:avLst/>
            <a:gdLst/>
            <a:ahLst/>
            <a:cxnLst/>
            <a:rect l="l" t="t" r="r" b="b"/>
            <a:pathLst>
              <a:path w="430529" h="537845">
                <a:moveTo>
                  <a:pt x="216280" y="0"/>
                </a:moveTo>
                <a:lnTo>
                  <a:pt x="169051" y="4588"/>
                </a:lnTo>
                <a:lnTo>
                  <a:pt x="126744" y="17998"/>
                </a:lnTo>
                <a:lnTo>
                  <a:pt x="89783" y="39700"/>
                </a:lnTo>
                <a:lnTo>
                  <a:pt x="58591" y="69162"/>
                </a:lnTo>
                <a:lnTo>
                  <a:pt x="33593" y="105853"/>
                </a:lnTo>
                <a:lnTo>
                  <a:pt x="15213" y="149241"/>
                </a:lnTo>
                <a:lnTo>
                  <a:pt x="3873" y="198796"/>
                </a:lnTo>
                <a:lnTo>
                  <a:pt x="0" y="253987"/>
                </a:lnTo>
                <a:lnTo>
                  <a:pt x="0" y="282168"/>
                </a:lnTo>
                <a:lnTo>
                  <a:pt x="3757" y="338080"/>
                </a:lnTo>
                <a:lnTo>
                  <a:pt x="14784" y="388116"/>
                </a:lnTo>
                <a:lnTo>
                  <a:pt x="32710" y="431789"/>
                </a:lnTo>
                <a:lnTo>
                  <a:pt x="57164" y="468612"/>
                </a:lnTo>
                <a:lnTo>
                  <a:pt x="87776" y="498099"/>
                </a:lnTo>
                <a:lnTo>
                  <a:pt x="124178" y="519764"/>
                </a:lnTo>
                <a:lnTo>
                  <a:pt x="165997" y="533119"/>
                </a:lnTo>
                <a:lnTo>
                  <a:pt x="212864" y="537679"/>
                </a:lnTo>
                <a:lnTo>
                  <a:pt x="259794" y="532995"/>
                </a:lnTo>
                <a:lnTo>
                  <a:pt x="302032" y="519337"/>
                </a:lnTo>
                <a:lnTo>
                  <a:pt x="339095" y="497299"/>
                </a:lnTo>
                <a:lnTo>
                  <a:pt x="370501" y="467474"/>
                </a:lnTo>
                <a:lnTo>
                  <a:pt x="395768" y="430455"/>
                </a:lnTo>
                <a:lnTo>
                  <a:pt x="400557" y="419252"/>
                </a:lnTo>
                <a:lnTo>
                  <a:pt x="214756" y="419252"/>
                </a:lnTo>
                <a:lnTo>
                  <a:pt x="187573" y="410089"/>
                </a:lnTo>
                <a:lnTo>
                  <a:pt x="167493" y="383362"/>
                </a:lnTo>
                <a:lnTo>
                  <a:pt x="155053" y="340213"/>
                </a:lnTo>
                <a:lnTo>
                  <a:pt x="150814" y="282168"/>
                </a:lnTo>
                <a:lnTo>
                  <a:pt x="150814" y="253987"/>
                </a:lnTo>
                <a:lnTo>
                  <a:pt x="154999" y="196340"/>
                </a:lnTo>
                <a:lnTo>
                  <a:pt x="167351" y="153698"/>
                </a:lnTo>
                <a:lnTo>
                  <a:pt x="187413" y="127406"/>
                </a:lnTo>
                <a:lnTo>
                  <a:pt x="214756" y="118427"/>
                </a:lnTo>
                <a:lnTo>
                  <a:pt x="403075" y="118427"/>
                </a:lnTo>
                <a:lnTo>
                  <a:pt x="397354" y="104513"/>
                </a:lnTo>
                <a:lnTo>
                  <a:pt x="372929" y="68019"/>
                </a:lnTo>
                <a:lnTo>
                  <a:pt x="342273" y="38897"/>
                </a:lnTo>
                <a:lnTo>
                  <a:pt x="305724" y="17570"/>
                </a:lnTo>
                <a:lnTo>
                  <a:pt x="263615" y="4463"/>
                </a:lnTo>
                <a:lnTo>
                  <a:pt x="216280" y="0"/>
                </a:lnTo>
                <a:close/>
              </a:path>
              <a:path w="430529" h="537845">
                <a:moveTo>
                  <a:pt x="403075" y="118427"/>
                </a:moveTo>
                <a:lnTo>
                  <a:pt x="214756" y="118427"/>
                </a:lnTo>
                <a:lnTo>
                  <a:pt x="241999" y="127459"/>
                </a:lnTo>
                <a:lnTo>
                  <a:pt x="262210" y="153841"/>
                </a:lnTo>
                <a:lnTo>
                  <a:pt x="274782" y="196501"/>
                </a:lnTo>
                <a:lnTo>
                  <a:pt x="279079" y="253987"/>
                </a:lnTo>
                <a:lnTo>
                  <a:pt x="279079" y="282168"/>
                </a:lnTo>
                <a:lnTo>
                  <a:pt x="274730" y="340058"/>
                </a:lnTo>
                <a:lnTo>
                  <a:pt x="262072" y="383224"/>
                </a:lnTo>
                <a:lnTo>
                  <a:pt x="241844" y="410037"/>
                </a:lnTo>
                <a:lnTo>
                  <a:pt x="214756" y="419252"/>
                </a:lnTo>
                <a:lnTo>
                  <a:pt x="400557" y="419252"/>
                </a:lnTo>
                <a:lnTo>
                  <a:pt x="414413" y="386836"/>
                </a:lnTo>
                <a:lnTo>
                  <a:pt x="425953" y="337209"/>
                </a:lnTo>
                <a:lnTo>
                  <a:pt x="429907" y="282168"/>
                </a:lnTo>
                <a:lnTo>
                  <a:pt x="429907" y="253987"/>
                </a:lnTo>
                <a:lnTo>
                  <a:pt x="426179" y="197921"/>
                </a:lnTo>
                <a:lnTo>
                  <a:pt x="415216" y="147955"/>
                </a:lnTo>
                <a:lnTo>
                  <a:pt x="403075" y="118427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837707" y="5263954"/>
            <a:ext cx="402590" cy="528955"/>
          </a:xfrm>
          <a:custGeom>
            <a:avLst/>
            <a:gdLst/>
            <a:ahLst/>
            <a:cxnLst/>
            <a:rect l="l" t="t" r="r" b="b"/>
            <a:pathLst>
              <a:path w="402590" h="528954">
                <a:moveTo>
                  <a:pt x="389434" y="114998"/>
                </a:moveTo>
                <a:lnTo>
                  <a:pt x="193446" y="114998"/>
                </a:lnTo>
                <a:lnTo>
                  <a:pt x="215290" y="119223"/>
                </a:lnTo>
                <a:lnTo>
                  <a:pt x="232529" y="130516"/>
                </a:lnTo>
                <a:lnTo>
                  <a:pt x="243840" y="146807"/>
                </a:lnTo>
                <a:lnTo>
                  <a:pt x="247903" y="166027"/>
                </a:lnTo>
                <a:lnTo>
                  <a:pt x="242905" y="191864"/>
                </a:lnTo>
                <a:lnTo>
                  <a:pt x="229911" y="215384"/>
                </a:lnTo>
                <a:lnTo>
                  <a:pt x="211920" y="236977"/>
                </a:lnTo>
                <a:lnTo>
                  <a:pt x="191935" y="257035"/>
                </a:lnTo>
                <a:lnTo>
                  <a:pt x="9524" y="436384"/>
                </a:lnTo>
                <a:lnTo>
                  <a:pt x="9524" y="528535"/>
                </a:lnTo>
                <a:lnTo>
                  <a:pt x="402501" y="528535"/>
                </a:lnTo>
                <a:lnTo>
                  <a:pt x="402501" y="411632"/>
                </a:lnTo>
                <a:lnTo>
                  <a:pt x="210972" y="411632"/>
                </a:lnTo>
                <a:lnTo>
                  <a:pt x="210972" y="405917"/>
                </a:lnTo>
                <a:lnTo>
                  <a:pt x="331916" y="284061"/>
                </a:lnTo>
                <a:lnTo>
                  <a:pt x="362518" y="247845"/>
                </a:lnTo>
                <a:lnTo>
                  <a:pt x="385695" y="204130"/>
                </a:lnTo>
                <a:lnTo>
                  <a:pt x="394881" y="150025"/>
                </a:lnTo>
                <a:lnTo>
                  <a:pt x="389434" y="114998"/>
                </a:lnTo>
                <a:close/>
              </a:path>
              <a:path w="402590" h="528954">
                <a:moveTo>
                  <a:pt x="196494" y="0"/>
                </a:moveTo>
                <a:lnTo>
                  <a:pt x="133811" y="7055"/>
                </a:lnTo>
                <a:lnTo>
                  <a:pt x="83947" y="26359"/>
                </a:lnTo>
                <a:lnTo>
                  <a:pt x="46269" y="55119"/>
                </a:lnTo>
                <a:lnTo>
                  <a:pt x="20141" y="90544"/>
                </a:lnTo>
                <a:lnTo>
                  <a:pt x="4929" y="129841"/>
                </a:lnTo>
                <a:lnTo>
                  <a:pt x="0" y="170218"/>
                </a:lnTo>
                <a:lnTo>
                  <a:pt x="0" y="178968"/>
                </a:lnTo>
                <a:lnTo>
                  <a:pt x="140525" y="178968"/>
                </a:lnTo>
                <a:lnTo>
                  <a:pt x="140525" y="176695"/>
                </a:lnTo>
                <a:lnTo>
                  <a:pt x="140144" y="172491"/>
                </a:lnTo>
                <a:lnTo>
                  <a:pt x="140144" y="168694"/>
                </a:lnTo>
                <a:lnTo>
                  <a:pt x="143868" y="148415"/>
                </a:lnTo>
                <a:lnTo>
                  <a:pt x="154517" y="131278"/>
                </a:lnTo>
                <a:lnTo>
                  <a:pt x="171305" y="119425"/>
                </a:lnTo>
                <a:lnTo>
                  <a:pt x="193446" y="114998"/>
                </a:lnTo>
                <a:lnTo>
                  <a:pt x="389434" y="114998"/>
                </a:lnTo>
                <a:lnTo>
                  <a:pt x="388568" y="109428"/>
                </a:lnTo>
                <a:lnTo>
                  <a:pt x="370272" y="73390"/>
                </a:lnTo>
                <a:lnTo>
                  <a:pt x="340955" y="43170"/>
                </a:lnTo>
                <a:lnTo>
                  <a:pt x="301578" y="20026"/>
                </a:lnTo>
                <a:lnTo>
                  <a:pt x="253104" y="5216"/>
                </a:lnTo>
                <a:lnTo>
                  <a:pt x="196494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310607" y="5272702"/>
            <a:ext cx="381635" cy="520065"/>
          </a:xfrm>
          <a:custGeom>
            <a:avLst/>
            <a:gdLst/>
            <a:ahLst/>
            <a:cxnLst/>
            <a:rect l="l" t="t" r="r" b="b"/>
            <a:pathLst>
              <a:path w="381634" h="520064">
                <a:moveTo>
                  <a:pt x="381396" y="0"/>
                </a:moveTo>
                <a:lnTo>
                  <a:pt x="176682" y="0"/>
                </a:lnTo>
                <a:lnTo>
                  <a:pt x="125103" y="90665"/>
                </a:lnTo>
                <a:lnTo>
                  <a:pt x="99308" y="136253"/>
                </a:lnTo>
                <a:lnTo>
                  <a:pt x="73734" y="182075"/>
                </a:lnTo>
                <a:lnTo>
                  <a:pt x="48546" y="228175"/>
                </a:lnTo>
                <a:lnTo>
                  <a:pt x="23912" y="274601"/>
                </a:lnTo>
                <a:lnTo>
                  <a:pt x="0" y="321398"/>
                </a:lnTo>
                <a:lnTo>
                  <a:pt x="0" y="438683"/>
                </a:lnTo>
                <a:lnTo>
                  <a:pt x="249783" y="438683"/>
                </a:lnTo>
                <a:lnTo>
                  <a:pt x="249783" y="519785"/>
                </a:lnTo>
                <a:lnTo>
                  <a:pt x="381396" y="519785"/>
                </a:lnTo>
                <a:lnTo>
                  <a:pt x="381396" y="323684"/>
                </a:lnTo>
                <a:lnTo>
                  <a:pt x="127177" y="323684"/>
                </a:lnTo>
                <a:lnTo>
                  <a:pt x="127177" y="321779"/>
                </a:lnTo>
                <a:lnTo>
                  <a:pt x="149199" y="275945"/>
                </a:lnTo>
                <a:lnTo>
                  <a:pt x="171822" y="231757"/>
                </a:lnTo>
                <a:lnTo>
                  <a:pt x="195010" y="188666"/>
                </a:lnTo>
                <a:lnTo>
                  <a:pt x="218727" y="146123"/>
                </a:lnTo>
                <a:lnTo>
                  <a:pt x="242938" y="103581"/>
                </a:lnTo>
                <a:lnTo>
                  <a:pt x="381396" y="103581"/>
                </a:lnTo>
                <a:lnTo>
                  <a:pt x="381396" y="0"/>
                </a:lnTo>
                <a:close/>
              </a:path>
              <a:path w="381634" h="520064">
                <a:moveTo>
                  <a:pt x="381396" y="103581"/>
                </a:moveTo>
                <a:lnTo>
                  <a:pt x="249783" y="103581"/>
                </a:lnTo>
                <a:lnTo>
                  <a:pt x="249783" y="323684"/>
                </a:lnTo>
                <a:lnTo>
                  <a:pt x="381396" y="323684"/>
                </a:lnTo>
                <a:lnTo>
                  <a:pt x="381396" y="10358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597998" y="1573531"/>
            <a:ext cx="5094605" cy="2604770"/>
          </a:xfrm>
          <a:custGeom>
            <a:avLst/>
            <a:gdLst/>
            <a:ahLst/>
            <a:cxnLst/>
            <a:rect l="l" t="t" r="r" b="b"/>
            <a:pathLst>
              <a:path w="5094605" h="2604770">
                <a:moveTo>
                  <a:pt x="5093995" y="0"/>
                </a:moveTo>
                <a:lnTo>
                  <a:pt x="25184" y="0"/>
                </a:lnTo>
                <a:lnTo>
                  <a:pt x="0" y="2604465"/>
                </a:lnTo>
                <a:lnTo>
                  <a:pt x="5093995" y="2604465"/>
                </a:lnTo>
                <a:lnTo>
                  <a:pt x="5093995" y="0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-1347" y="290349"/>
            <a:ext cx="10685780" cy="3393440"/>
          </a:xfrm>
          <a:custGeom>
            <a:avLst/>
            <a:gdLst/>
            <a:ahLst/>
            <a:cxnLst/>
            <a:rect l="l" t="t" r="r" b="b"/>
            <a:pathLst>
              <a:path w="10685780" h="3393440">
                <a:moveTo>
                  <a:pt x="0" y="3392995"/>
                </a:moveTo>
                <a:lnTo>
                  <a:pt x="10685640" y="3392995"/>
                </a:lnTo>
                <a:lnTo>
                  <a:pt x="10685640" y="0"/>
                </a:lnTo>
                <a:lnTo>
                  <a:pt x="0" y="0"/>
                </a:lnTo>
                <a:lnTo>
                  <a:pt x="0" y="3392995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444500" y="301237"/>
            <a:ext cx="29095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Operations</a:t>
            </a:r>
            <a:endParaRPr sz="1400" dirty="0">
              <a:latin typeface="SFProText-Heavy"/>
              <a:cs typeface="SFProText-Heavy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995300" y="2843974"/>
            <a:ext cx="7270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35" dirty="0">
                <a:solidFill>
                  <a:srgbClr val="FFFFFF"/>
                </a:solidFill>
                <a:latin typeface="SFProText-Medium"/>
                <a:cs typeface="SFProText-Medium"/>
              </a:rPr>
              <a:t>Овчинцев Евгений</a:t>
            </a:r>
            <a:endParaRPr sz="1800" dirty="0">
              <a:latin typeface="SFProText-Medium"/>
              <a:cs typeface="SFProText-Medium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715082" y="2636607"/>
            <a:ext cx="4772888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200" spc="-35" dirty="0">
                <a:solidFill>
                  <a:srgbClr val="FFFFFF"/>
                </a:solidFill>
                <a:latin typeface="SF Pro Text"/>
                <a:cs typeface="SF Pro Text"/>
              </a:rPr>
              <a:t>Введение в </a:t>
            </a:r>
            <a:r>
              <a:rPr lang="ru-RU" sz="3200" spc="-35" dirty="0" err="1">
                <a:solidFill>
                  <a:srgbClr val="FFFFFF"/>
                </a:solidFill>
                <a:latin typeface="SF Pro Text"/>
                <a:cs typeface="SF Pro Text"/>
              </a:rPr>
              <a:t>оркестрацию</a:t>
            </a:r>
            <a:r>
              <a:rPr lang="ru-RU" sz="3200" spc="-35" dirty="0">
                <a:solidFill>
                  <a:srgbClr val="FFFFFF"/>
                </a:solidFill>
                <a:latin typeface="SF Pro Text"/>
                <a:cs typeface="SF Pro Text"/>
              </a:rPr>
              <a:t> контейнеров, установка кластера </a:t>
            </a:r>
            <a:r>
              <a:rPr lang="en" sz="3200" spc="-35" dirty="0">
                <a:solidFill>
                  <a:srgbClr val="FFFFFF"/>
                </a:solidFill>
                <a:latin typeface="SF Pro Text"/>
                <a:cs typeface="SF Pro Text"/>
              </a:rPr>
              <a:t>Kubernetes</a:t>
            </a:r>
            <a:endParaRPr sz="3200" dirty="0">
              <a:latin typeface="SF Pro Text"/>
              <a:cs typeface="SF Pro Text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title"/>
          </p:nvPr>
        </p:nvSpPr>
        <p:spPr>
          <a:xfrm>
            <a:off x="995300" y="1001096"/>
            <a:ext cx="2436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5" dirty="0"/>
              <a:t>Занятие </a:t>
            </a:r>
            <a:r>
              <a:rPr lang="en-US" sz="1800" spc="-5" dirty="0"/>
              <a:t>17</a:t>
            </a:r>
            <a:r>
              <a:rPr lang="ru-RU" sz="1800" spc="-5" dirty="0"/>
              <a:t> (</a:t>
            </a:r>
            <a:r>
              <a:rPr lang="en-US" sz="1800" spc="-5" dirty="0"/>
              <a:t>25</a:t>
            </a:r>
            <a:r>
              <a:rPr lang="ru-RU" sz="1800" spc="-5" dirty="0"/>
              <a:t>.0</a:t>
            </a:r>
            <a:r>
              <a:rPr lang="en-US" sz="1800" spc="-5" dirty="0"/>
              <a:t>3</a:t>
            </a:r>
            <a:r>
              <a:rPr lang="ru-RU" sz="1800" spc="-5" dirty="0"/>
              <a:t>.2020)</a:t>
            </a:r>
            <a:endParaRPr sz="1800" spc="-5" dirty="0"/>
          </a:p>
        </p:txBody>
      </p:sp>
      <p:sp>
        <p:nvSpPr>
          <p:cNvPr id="77" name="object 77"/>
          <p:cNvSpPr txBox="1"/>
          <p:nvPr/>
        </p:nvSpPr>
        <p:spPr>
          <a:xfrm>
            <a:off x="995300" y="1440068"/>
            <a:ext cx="66306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  <a:tabLst>
                <a:tab pos="3093085" algn="l"/>
              </a:tabLst>
            </a:pPr>
            <a:r>
              <a:rPr lang="en" sz="2800" dirty="0">
                <a:solidFill>
                  <a:srgbClr val="FFFFFF"/>
                </a:solidFill>
                <a:latin typeface="SF Pro Text"/>
              </a:rPr>
              <a:t>Kubernetes</a:t>
            </a:r>
            <a:endParaRPr lang="ru-RU" sz="2800" dirty="0">
              <a:solidFill>
                <a:srgbClr val="FFFFFF"/>
              </a:solidFill>
              <a:latin typeface="SF Pro Text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0" y="1171602"/>
            <a:ext cx="676275" cy="0"/>
          </a:xfrm>
          <a:custGeom>
            <a:avLst/>
            <a:gdLst/>
            <a:ahLst/>
            <a:cxnLst/>
            <a:rect l="l" t="t" r="r" b="b"/>
            <a:pathLst>
              <a:path w="676275">
                <a:moveTo>
                  <a:pt x="0" y="0"/>
                </a:moveTo>
                <a:lnTo>
                  <a:pt x="675876" y="0"/>
                </a:lnTo>
              </a:path>
            </a:pathLst>
          </a:custGeom>
          <a:ln w="38100">
            <a:solidFill>
              <a:srgbClr val="52A5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78645" y="979058"/>
            <a:ext cx="193040" cy="385445"/>
          </a:xfrm>
          <a:custGeom>
            <a:avLst/>
            <a:gdLst/>
            <a:ahLst/>
            <a:cxnLst/>
            <a:rect l="l" t="t" r="r" b="b"/>
            <a:pathLst>
              <a:path w="193040" h="385444">
                <a:moveTo>
                  <a:pt x="0" y="0"/>
                </a:moveTo>
                <a:lnTo>
                  <a:pt x="192544" y="192544"/>
                </a:lnTo>
                <a:lnTo>
                  <a:pt x="0" y="385089"/>
                </a:lnTo>
              </a:path>
            </a:pathLst>
          </a:custGeom>
          <a:ln w="38100">
            <a:solidFill>
              <a:srgbClr val="52A5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12599" y="3632627"/>
            <a:ext cx="314960" cy="207010"/>
          </a:xfrm>
          <a:custGeom>
            <a:avLst/>
            <a:gdLst/>
            <a:ahLst/>
            <a:cxnLst/>
            <a:rect l="l" t="t" r="r" b="b"/>
            <a:pathLst>
              <a:path w="314960" h="207010">
                <a:moveTo>
                  <a:pt x="142646" y="0"/>
                </a:moveTo>
                <a:lnTo>
                  <a:pt x="111248" y="6073"/>
                </a:lnTo>
                <a:lnTo>
                  <a:pt x="85153" y="22755"/>
                </a:lnTo>
                <a:lnTo>
                  <a:pt x="66897" y="47738"/>
                </a:lnTo>
                <a:lnTo>
                  <a:pt x="59016" y="78714"/>
                </a:lnTo>
                <a:lnTo>
                  <a:pt x="35790" y="85069"/>
                </a:lnTo>
                <a:lnTo>
                  <a:pt x="17059" y="99152"/>
                </a:lnTo>
                <a:lnTo>
                  <a:pt x="4552" y="119001"/>
                </a:lnTo>
                <a:lnTo>
                  <a:pt x="0" y="142659"/>
                </a:lnTo>
                <a:lnTo>
                  <a:pt x="4552" y="166309"/>
                </a:lnTo>
                <a:lnTo>
                  <a:pt x="17059" y="186156"/>
                </a:lnTo>
                <a:lnTo>
                  <a:pt x="35790" y="200241"/>
                </a:lnTo>
                <a:lnTo>
                  <a:pt x="59016" y="206603"/>
                </a:lnTo>
                <a:lnTo>
                  <a:pt x="59016" y="196761"/>
                </a:lnTo>
                <a:lnTo>
                  <a:pt x="39919" y="191250"/>
                </a:lnTo>
                <a:lnTo>
                  <a:pt x="24279" y="179397"/>
                </a:lnTo>
                <a:lnTo>
                  <a:pt x="13711" y="162699"/>
                </a:lnTo>
                <a:lnTo>
                  <a:pt x="9829" y="142659"/>
                </a:lnTo>
                <a:lnTo>
                  <a:pt x="14134" y="121752"/>
                </a:lnTo>
                <a:lnTo>
                  <a:pt x="25819" y="104533"/>
                </a:lnTo>
                <a:lnTo>
                  <a:pt x="43037" y="92849"/>
                </a:lnTo>
                <a:lnTo>
                  <a:pt x="63944" y="88544"/>
                </a:lnTo>
                <a:lnTo>
                  <a:pt x="68859" y="88544"/>
                </a:lnTo>
                <a:lnTo>
                  <a:pt x="68859" y="83629"/>
                </a:lnTo>
                <a:lnTo>
                  <a:pt x="74682" y="54976"/>
                </a:lnTo>
                <a:lnTo>
                  <a:pt x="90536" y="31515"/>
                </a:lnTo>
                <a:lnTo>
                  <a:pt x="113998" y="15663"/>
                </a:lnTo>
                <a:lnTo>
                  <a:pt x="142646" y="9842"/>
                </a:lnTo>
                <a:lnTo>
                  <a:pt x="182759" y="9842"/>
                </a:lnTo>
                <a:lnTo>
                  <a:pt x="164686" y="2690"/>
                </a:lnTo>
                <a:lnTo>
                  <a:pt x="142646" y="0"/>
                </a:lnTo>
                <a:close/>
              </a:path>
              <a:path w="314960" h="207010">
                <a:moveTo>
                  <a:pt x="182759" y="9842"/>
                </a:moveTo>
                <a:lnTo>
                  <a:pt x="142646" y="9842"/>
                </a:lnTo>
                <a:lnTo>
                  <a:pt x="162340" y="12320"/>
                </a:lnTo>
                <a:lnTo>
                  <a:pt x="180306" y="19526"/>
                </a:lnTo>
                <a:lnTo>
                  <a:pt x="195736" y="31113"/>
                </a:lnTo>
                <a:lnTo>
                  <a:pt x="207822" y="46735"/>
                </a:lnTo>
                <a:lnTo>
                  <a:pt x="209054" y="49199"/>
                </a:lnTo>
                <a:lnTo>
                  <a:pt x="216420" y="49199"/>
                </a:lnTo>
                <a:lnTo>
                  <a:pt x="235021" y="52754"/>
                </a:lnTo>
                <a:lnTo>
                  <a:pt x="247167" y="61956"/>
                </a:lnTo>
                <a:lnTo>
                  <a:pt x="253778" y="74617"/>
                </a:lnTo>
                <a:lnTo>
                  <a:pt x="255778" y="88544"/>
                </a:lnTo>
                <a:lnTo>
                  <a:pt x="255778" y="93459"/>
                </a:lnTo>
                <a:lnTo>
                  <a:pt x="260692" y="93459"/>
                </a:lnTo>
                <a:lnTo>
                  <a:pt x="278508" y="97167"/>
                </a:lnTo>
                <a:lnTo>
                  <a:pt x="292515" y="107448"/>
                </a:lnTo>
                <a:lnTo>
                  <a:pt x="301680" y="123034"/>
                </a:lnTo>
                <a:lnTo>
                  <a:pt x="304965" y="142659"/>
                </a:lnTo>
                <a:lnTo>
                  <a:pt x="301083" y="162699"/>
                </a:lnTo>
                <a:lnTo>
                  <a:pt x="290515" y="179397"/>
                </a:lnTo>
                <a:lnTo>
                  <a:pt x="274875" y="191250"/>
                </a:lnTo>
                <a:lnTo>
                  <a:pt x="255778" y="196761"/>
                </a:lnTo>
                <a:lnTo>
                  <a:pt x="255778" y="206603"/>
                </a:lnTo>
                <a:lnTo>
                  <a:pt x="279006" y="200241"/>
                </a:lnTo>
                <a:lnTo>
                  <a:pt x="297741" y="186156"/>
                </a:lnTo>
                <a:lnTo>
                  <a:pt x="310252" y="166309"/>
                </a:lnTo>
                <a:lnTo>
                  <a:pt x="314807" y="142659"/>
                </a:lnTo>
                <a:lnTo>
                  <a:pt x="311099" y="120291"/>
                </a:lnTo>
                <a:lnTo>
                  <a:pt x="300820" y="102076"/>
                </a:lnTo>
                <a:lnTo>
                  <a:pt x="285237" y="89395"/>
                </a:lnTo>
                <a:lnTo>
                  <a:pt x="265620" y="83629"/>
                </a:lnTo>
                <a:lnTo>
                  <a:pt x="260870" y="65294"/>
                </a:lnTo>
                <a:lnTo>
                  <a:pt x="250702" y="51344"/>
                </a:lnTo>
                <a:lnTo>
                  <a:pt x="235693" y="42468"/>
                </a:lnTo>
                <a:lnTo>
                  <a:pt x="216420" y="39357"/>
                </a:lnTo>
                <a:lnTo>
                  <a:pt x="213969" y="39357"/>
                </a:lnTo>
                <a:lnTo>
                  <a:pt x="200923" y="22829"/>
                </a:lnTo>
                <a:lnTo>
                  <a:pt x="184303" y="10453"/>
                </a:lnTo>
                <a:lnTo>
                  <a:pt x="182759" y="9842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881464" y="3750687"/>
            <a:ext cx="177076" cy="1770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44003" y="3612451"/>
            <a:ext cx="314807" cy="3153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957832" y="3693490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7" y="0"/>
                </a:lnTo>
              </a:path>
            </a:pathLst>
          </a:custGeom>
          <a:ln w="8889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957832" y="3621735"/>
            <a:ext cx="9525" cy="67310"/>
          </a:xfrm>
          <a:custGeom>
            <a:avLst/>
            <a:gdLst/>
            <a:ahLst/>
            <a:cxnLst/>
            <a:rect l="l" t="t" r="r" b="b"/>
            <a:pathLst>
              <a:path w="9525" h="67310">
                <a:moveTo>
                  <a:pt x="0" y="67310"/>
                </a:moveTo>
                <a:lnTo>
                  <a:pt x="9474" y="67310"/>
                </a:lnTo>
                <a:lnTo>
                  <a:pt x="9474" y="0"/>
                </a:lnTo>
                <a:lnTo>
                  <a:pt x="0" y="0"/>
                </a:lnTo>
                <a:lnTo>
                  <a:pt x="0" y="6731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957832" y="3617290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7" y="0"/>
                </a:lnTo>
              </a:path>
            </a:pathLst>
          </a:custGeom>
          <a:ln w="8889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204085" y="3621938"/>
            <a:ext cx="9525" cy="66675"/>
          </a:xfrm>
          <a:custGeom>
            <a:avLst/>
            <a:gdLst/>
            <a:ahLst/>
            <a:cxnLst/>
            <a:rect l="l" t="t" r="r" b="b"/>
            <a:pathLst>
              <a:path w="9525" h="66675">
                <a:moveTo>
                  <a:pt x="9474" y="0"/>
                </a:moveTo>
                <a:lnTo>
                  <a:pt x="0" y="0"/>
                </a:lnTo>
                <a:lnTo>
                  <a:pt x="0" y="66484"/>
                </a:lnTo>
                <a:lnTo>
                  <a:pt x="9474" y="66484"/>
                </a:lnTo>
                <a:lnTo>
                  <a:pt x="9474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976780" y="3693172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8999"/>
                </a:moveTo>
                <a:lnTo>
                  <a:pt x="9474" y="18999"/>
                </a:lnTo>
                <a:lnTo>
                  <a:pt x="9474" y="0"/>
                </a:lnTo>
                <a:lnTo>
                  <a:pt x="0" y="0"/>
                </a:lnTo>
                <a:lnTo>
                  <a:pt x="0" y="189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185136" y="3693172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8999"/>
                </a:moveTo>
                <a:lnTo>
                  <a:pt x="9474" y="18999"/>
                </a:lnTo>
                <a:lnTo>
                  <a:pt x="9474" y="0"/>
                </a:lnTo>
                <a:lnTo>
                  <a:pt x="0" y="0"/>
                </a:lnTo>
                <a:lnTo>
                  <a:pt x="0" y="189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986254" y="3640925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005202" y="3640925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24138" y="3640925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74" y="28498"/>
                </a:lnTo>
                <a:lnTo>
                  <a:pt x="9474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043074" y="3640925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74" y="28498"/>
                </a:lnTo>
                <a:lnTo>
                  <a:pt x="9474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062035" y="3640925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957832" y="3788105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7" y="0"/>
                </a:lnTo>
              </a:path>
            </a:pathLst>
          </a:custGeom>
          <a:ln w="10160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957832" y="3716985"/>
            <a:ext cx="9525" cy="66040"/>
          </a:xfrm>
          <a:custGeom>
            <a:avLst/>
            <a:gdLst/>
            <a:ahLst/>
            <a:cxnLst/>
            <a:rect l="l" t="t" r="r" b="b"/>
            <a:pathLst>
              <a:path w="9525" h="66039">
                <a:moveTo>
                  <a:pt x="0" y="66039"/>
                </a:moveTo>
                <a:lnTo>
                  <a:pt x="9474" y="66039"/>
                </a:lnTo>
                <a:lnTo>
                  <a:pt x="9474" y="0"/>
                </a:lnTo>
                <a:lnTo>
                  <a:pt x="0" y="0"/>
                </a:lnTo>
                <a:lnTo>
                  <a:pt x="0" y="6603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957832" y="3711905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7" y="0"/>
                </a:lnTo>
              </a:path>
            </a:pathLst>
          </a:custGeom>
          <a:ln w="10160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204085" y="3716921"/>
            <a:ext cx="9525" cy="66675"/>
          </a:xfrm>
          <a:custGeom>
            <a:avLst/>
            <a:gdLst/>
            <a:ahLst/>
            <a:cxnLst/>
            <a:rect l="l" t="t" r="r" b="b"/>
            <a:pathLst>
              <a:path w="9525" h="66675">
                <a:moveTo>
                  <a:pt x="9474" y="0"/>
                </a:moveTo>
                <a:lnTo>
                  <a:pt x="0" y="0"/>
                </a:lnTo>
                <a:lnTo>
                  <a:pt x="0" y="66484"/>
                </a:lnTo>
                <a:lnTo>
                  <a:pt x="9474" y="66484"/>
                </a:lnTo>
                <a:lnTo>
                  <a:pt x="9474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976780" y="3788143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8999"/>
                </a:moveTo>
                <a:lnTo>
                  <a:pt x="9474" y="18999"/>
                </a:lnTo>
                <a:lnTo>
                  <a:pt x="9474" y="0"/>
                </a:lnTo>
                <a:lnTo>
                  <a:pt x="0" y="0"/>
                </a:lnTo>
                <a:lnTo>
                  <a:pt x="0" y="189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185136" y="3788143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8999"/>
                </a:moveTo>
                <a:lnTo>
                  <a:pt x="9474" y="18999"/>
                </a:lnTo>
                <a:lnTo>
                  <a:pt x="9474" y="0"/>
                </a:lnTo>
                <a:lnTo>
                  <a:pt x="0" y="0"/>
                </a:lnTo>
                <a:lnTo>
                  <a:pt x="0" y="189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986254" y="373590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005202" y="373590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024138" y="373590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74" y="28498"/>
                </a:lnTo>
                <a:lnTo>
                  <a:pt x="9474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043074" y="373590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74" y="28498"/>
                </a:lnTo>
                <a:lnTo>
                  <a:pt x="9474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062035" y="373590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123579" y="374540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99"/>
                </a:moveTo>
                <a:lnTo>
                  <a:pt x="9474" y="9499"/>
                </a:lnTo>
                <a:lnTo>
                  <a:pt x="9474" y="0"/>
                </a:lnTo>
                <a:lnTo>
                  <a:pt x="0" y="0"/>
                </a:lnTo>
                <a:lnTo>
                  <a:pt x="0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104644" y="374540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99"/>
                </a:moveTo>
                <a:lnTo>
                  <a:pt x="9474" y="9499"/>
                </a:lnTo>
                <a:lnTo>
                  <a:pt x="9474" y="0"/>
                </a:lnTo>
                <a:lnTo>
                  <a:pt x="0" y="0"/>
                </a:lnTo>
                <a:lnTo>
                  <a:pt x="0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085695" y="374540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99"/>
                </a:moveTo>
                <a:lnTo>
                  <a:pt x="9474" y="9499"/>
                </a:lnTo>
                <a:lnTo>
                  <a:pt x="9474" y="0"/>
                </a:lnTo>
                <a:lnTo>
                  <a:pt x="0" y="0"/>
                </a:lnTo>
                <a:lnTo>
                  <a:pt x="0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957832" y="3883355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7" y="0"/>
                </a:lnTo>
              </a:path>
            </a:pathLst>
          </a:custGeom>
          <a:ln w="10160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957832" y="3812235"/>
            <a:ext cx="9525" cy="66040"/>
          </a:xfrm>
          <a:custGeom>
            <a:avLst/>
            <a:gdLst/>
            <a:ahLst/>
            <a:cxnLst/>
            <a:rect l="l" t="t" r="r" b="b"/>
            <a:pathLst>
              <a:path w="9525" h="66039">
                <a:moveTo>
                  <a:pt x="0" y="66039"/>
                </a:moveTo>
                <a:lnTo>
                  <a:pt x="9474" y="66039"/>
                </a:lnTo>
                <a:lnTo>
                  <a:pt x="9474" y="0"/>
                </a:lnTo>
                <a:lnTo>
                  <a:pt x="0" y="0"/>
                </a:lnTo>
                <a:lnTo>
                  <a:pt x="0" y="6603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957832" y="3807155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7" y="0"/>
                </a:lnTo>
              </a:path>
            </a:pathLst>
          </a:custGeom>
          <a:ln w="10160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204085" y="3811892"/>
            <a:ext cx="9525" cy="66675"/>
          </a:xfrm>
          <a:custGeom>
            <a:avLst/>
            <a:gdLst/>
            <a:ahLst/>
            <a:cxnLst/>
            <a:rect l="l" t="t" r="r" b="b"/>
            <a:pathLst>
              <a:path w="9525" h="66675">
                <a:moveTo>
                  <a:pt x="9474" y="0"/>
                </a:moveTo>
                <a:lnTo>
                  <a:pt x="0" y="0"/>
                </a:lnTo>
                <a:lnTo>
                  <a:pt x="0" y="66484"/>
                </a:lnTo>
                <a:lnTo>
                  <a:pt x="9474" y="66484"/>
                </a:lnTo>
                <a:lnTo>
                  <a:pt x="9474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976780" y="3883126"/>
            <a:ext cx="9525" cy="33655"/>
          </a:xfrm>
          <a:custGeom>
            <a:avLst/>
            <a:gdLst/>
            <a:ahLst/>
            <a:cxnLst/>
            <a:rect l="l" t="t" r="r" b="b"/>
            <a:pathLst>
              <a:path w="9525" h="33654">
                <a:moveTo>
                  <a:pt x="0" y="33248"/>
                </a:moveTo>
                <a:lnTo>
                  <a:pt x="9474" y="33248"/>
                </a:lnTo>
                <a:lnTo>
                  <a:pt x="9474" y="0"/>
                </a:lnTo>
                <a:lnTo>
                  <a:pt x="0" y="0"/>
                </a:lnTo>
                <a:lnTo>
                  <a:pt x="0" y="3324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185136" y="3883126"/>
            <a:ext cx="9525" cy="33655"/>
          </a:xfrm>
          <a:custGeom>
            <a:avLst/>
            <a:gdLst/>
            <a:ahLst/>
            <a:cxnLst/>
            <a:rect l="l" t="t" r="r" b="b"/>
            <a:pathLst>
              <a:path w="9525" h="33654">
                <a:moveTo>
                  <a:pt x="0" y="33248"/>
                </a:moveTo>
                <a:lnTo>
                  <a:pt x="9474" y="33248"/>
                </a:lnTo>
                <a:lnTo>
                  <a:pt x="9474" y="0"/>
                </a:lnTo>
                <a:lnTo>
                  <a:pt x="0" y="0"/>
                </a:lnTo>
                <a:lnTo>
                  <a:pt x="0" y="3324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986254" y="383087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005202" y="383087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024138" y="383087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74" y="28498"/>
                </a:lnTo>
                <a:lnTo>
                  <a:pt x="9474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043074" y="383087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74" y="28498"/>
                </a:lnTo>
                <a:lnTo>
                  <a:pt x="9474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062035" y="383087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147258" y="373116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48" y="0"/>
                </a:moveTo>
                <a:lnTo>
                  <a:pt x="11492" y="1466"/>
                </a:lnTo>
                <a:lnTo>
                  <a:pt x="5478" y="5494"/>
                </a:lnTo>
                <a:lnTo>
                  <a:pt x="1462" y="11524"/>
                </a:lnTo>
                <a:lnTo>
                  <a:pt x="0" y="18999"/>
                </a:lnTo>
                <a:lnTo>
                  <a:pt x="1462" y="26471"/>
                </a:lnTo>
                <a:lnTo>
                  <a:pt x="5478" y="32497"/>
                </a:lnTo>
                <a:lnTo>
                  <a:pt x="11492" y="36521"/>
                </a:lnTo>
                <a:lnTo>
                  <a:pt x="18948" y="37985"/>
                </a:lnTo>
                <a:lnTo>
                  <a:pt x="26402" y="36521"/>
                </a:lnTo>
                <a:lnTo>
                  <a:pt x="32411" y="32497"/>
                </a:lnTo>
                <a:lnTo>
                  <a:pt x="35074" y="28498"/>
                </a:lnTo>
                <a:lnTo>
                  <a:pt x="13030" y="28498"/>
                </a:lnTo>
                <a:lnTo>
                  <a:pt x="9474" y="23748"/>
                </a:lnTo>
                <a:lnTo>
                  <a:pt x="9474" y="13055"/>
                </a:lnTo>
                <a:lnTo>
                  <a:pt x="13030" y="9499"/>
                </a:lnTo>
                <a:lnTo>
                  <a:pt x="35076" y="9499"/>
                </a:lnTo>
                <a:lnTo>
                  <a:pt x="32411" y="5494"/>
                </a:lnTo>
                <a:lnTo>
                  <a:pt x="26402" y="1466"/>
                </a:lnTo>
                <a:lnTo>
                  <a:pt x="18948" y="0"/>
                </a:lnTo>
                <a:close/>
              </a:path>
              <a:path w="38100" h="38100">
                <a:moveTo>
                  <a:pt x="35076" y="9499"/>
                </a:moveTo>
                <a:lnTo>
                  <a:pt x="23685" y="9499"/>
                </a:lnTo>
                <a:lnTo>
                  <a:pt x="28422" y="13055"/>
                </a:lnTo>
                <a:lnTo>
                  <a:pt x="28422" y="23748"/>
                </a:lnTo>
                <a:lnTo>
                  <a:pt x="23685" y="28498"/>
                </a:lnTo>
                <a:lnTo>
                  <a:pt x="35074" y="28498"/>
                </a:lnTo>
                <a:lnTo>
                  <a:pt x="36423" y="26471"/>
                </a:lnTo>
                <a:lnTo>
                  <a:pt x="37884" y="18999"/>
                </a:lnTo>
                <a:lnTo>
                  <a:pt x="36423" y="11524"/>
                </a:lnTo>
                <a:lnTo>
                  <a:pt x="35076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123579" y="38403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99"/>
                </a:moveTo>
                <a:lnTo>
                  <a:pt x="9474" y="9499"/>
                </a:lnTo>
                <a:lnTo>
                  <a:pt x="9474" y="0"/>
                </a:lnTo>
                <a:lnTo>
                  <a:pt x="0" y="0"/>
                </a:lnTo>
                <a:lnTo>
                  <a:pt x="0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104644" y="38403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99"/>
                </a:moveTo>
                <a:lnTo>
                  <a:pt x="9474" y="9499"/>
                </a:lnTo>
                <a:lnTo>
                  <a:pt x="9474" y="0"/>
                </a:lnTo>
                <a:lnTo>
                  <a:pt x="0" y="0"/>
                </a:lnTo>
                <a:lnTo>
                  <a:pt x="0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085695" y="38403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99"/>
                </a:moveTo>
                <a:lnTo>
                  <a:pt x="9474" y="9499"/>
                </a:lnTo>
                <a:lnTo>
                  <a:pt x="9474" y="0"/>
                </a:lnTo>
                <a:lnTo>
                  <a:pt x="0" y="0"/>
                </a:lnTo>
                <a:lnTo>
                  <a:pt x="0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147258" y="382614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48" y="0"/>
                </a:moveTo>
                <a:lnTo>
                  <a:pt x="11492" y="1466"/>
                </a:lnTo>
                <a:lnTo>
                  <a:pt x="5478" y="5494"/>
                </a:lnTo>
                <a:lnTo>
                  <a:pt x="1462" y="11524"/>
                </a:lnTo>
                <a:lnTo>
                  <a:pt x="0" y="18999"/>
                </a:lnTo>
                <a:lnTo>
                  <a:pt x="1462" y="26471"/>
                </a:lnTo>
                <a:lnTo>
                  <a:pt x="5478" y="32497"/>
                </a:lnTo>
                <a:lnTo>
                  <a:pt x="11492" y="36521"/>
                </a:lnTo>
                <a:lnTo>
                  <a:pt x="18948" y="37985"/>
                </a:lnTo>
                <a:lnTo>
                  <a:pt x="26402" y="36521"/>
                </a:lnTo>
                <a:lnTo>
                  <a:pt x="32411" y="32497"/>
                </a:lnTo>
                <a:lnTo>
                  <a:pt x="35074" y="28498"/>
                </a:lnTo>
                <a:lnTo>
                  <a:pt x="13030" y="28498"/>
                </a:lnTo>
                <a:lnTo>
                  <a:pt x="9474" y="23748"/>
                </a:lnTo>
                <a:lnTo>
                  <a:pt x="9474" y="13068"/>
                </a:lnTo>
                <a:lnTo>
                  <a:pt x="13030" y="9499"/>
                </a:lnTo>
                <a:lnTo>
                  <a:pt x="35076" y="9499"/>
                </a:lnTo>
                <a:lnTo>
                  <a:pt x="32411" y="5494"/>
                </a:lnTo>
                <a:lnTo>
                  <a:pt x="26402" y="1466"/>
                </a:lnTo>
                <a:lnTo>
                  <a:pt x="18948" y="0"/>
                </a:lnTo>
                <a:close/>
              </a:path>
              <a:path w="38100" h="38100">
                <a:moveTo>
                  <a:pt x="35076" y="9499"/>
                </a:moveTo>
                <a:lnTo>
                  <a:pt x="23685" y="9499"/>
                </a:lnTo>
                <a:lnTo>
                  <a:pt x="28422" y="13068"/>
                </a:lnTo>
                <a:lnTo>
                  <a:pt x="28422" y="23748"/>
                </a:lnTo>
                <a:lnTo>
                  <a:pt x="23685" y="28498"/>
                </a:lnTo>
                <a:lnTo>
                  <a:pt x="35074" y="28498"/>
                </a:lnTo>
                <a:lnTo>
                  <a:pt x="36423" y="26471"/>
                </a:lnTo>
                <a:lnTo>
                  <a:pt x="37884" y="18999"/>
                </a:lnTo>
                <a:lnTo>
                  <a:pt x="36423" y="11524"/>
                </a:lnTo>
                <a:lnTo>
                  <a:pt x="35076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123579" y="36504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86"/>
                </a:moveTo>
                <a:lnTo>
                  <a:pt x="9474" y="9486"/>
                </a:lnTo>
                <a:lnTo>
                  <a:pt x="9474" y="0"/>
                </a:lnTo>
                <a:lnTo>
                  <a:pt x="0" y="0"/>
                </a:lnTo>
                <a:lnTo>
                  <a:pt x="0" y="9486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104644" y="36504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86"/>
                </a:moveTo>
                <a:lnTo>
                  <a:pt x="9474" y="9486"/>
                </a:lnTo>
                <a:lnTo>
                  <a:pt x="9474" y="0"/>
                </a:lnTo>
                <a:lnTo>
                  <a:pt x="0" y="0"/>
                </a:lnTo>
                <a:lnTo>
                  <a:pt x="0" y="9486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085695" y="36504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86"/>
                </a:moveTo>
                <a:lnTo>
                  <a:pt x="9474" y="9486"/>
                </a:lnTo>
                <a:lnTo>
                  <a:pt x="9474" y="0"/>
                </a:lnTo>
                <a:lnTo>
                  <a:pt x="0" y="0"/>
                </a:lnTo>
                <a:lnTo>
                  <a:pt x="0" y="9486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147258" y="363618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48" y="0"/>
                </a:moveTo>
                <a:lnTo>
                  <a:pt x="11492" y="1466"/>
                </a:lnTo>
                <a:lnTo>
                  <a:pt x="5478" y="5494"/>
                </a:lnTo>
                <a:lnTo>
                  <a:pt x="1462" y="11524"/>
                </a:lnTo>
                <a:lnTo>
                  <a:pt x="0" y="18999"/>
                </a:lnTo>
                <a:lnTo>
                  <a:pt x="1462" y="26473"/>
                </a:lnTo>
                <a:lnTo>
                  <a:pt x="5478" y="32504"/>
                </a:lnTo>
                <a:lnTo>
                  <a:pt x="11492" y="36531"/>
                </a:lnTo>
                <a:lnTo>
                  <a:pt x="18948" y="37998"/>
                </a:lnTo>
                <a:lnTo>
                  <a:pt x="26402" y="36531"/>
                </a:lnTo>
                <a:lnTo>
                  <a:pt x="32411" y="32504"/>
                </a:lnTo>
                <a:lnTo>
                  <a:pt x="35076" y="28498"/>
                </a:lnTo>
                <a:lnTo>
                  <a:pt x="13030" y="28498"/>
                </a:lnTo>
                <a:lnTo>
                  <a:pt x="9474" y="23748"/>
                </a:lnTo>
                <a:lnTo>
                  <a:pt x="9474" y="13068"/>
                </a:lnTo>
                <a:lnTo>
                  <a:pt x="13030" y="9499"/>
                </a:lnTo>
                <a:lnTo>
                  <a:pt x="35076" y="9499"/>
                </a:lnTo>
                <a:lnTo>
                  <a:pt x="32411" y="5494"/>
                </a:lnTo>
                <a:lnTo>
                  <a:pt x="26402" y="1466"/>
                </a:lnTo>
                <a:lnTo>
                  <a:pt x="18948" y="0"/>
                </a:lnTo>
                <a:close/>
              </a:path>
              <a:path w="38100" h="38100">
                <a:moveTo>
                  <a:pt x="35076" y="9499"/>
                </a:moveTo>
                <a:lnTo>
                  <a:pt x="23685" y="9499"/>
                </a:lnTo>
                <a:lnTo>
                  <a:pt x="28422" y="13068"/>
                </a:lnTo>
                <a:lnTo>
                  <a:pt x="28422" y="23748"/>
                </a:lnTo>
                <a:lnTo>
                  <a:pt x="23685" y="28498"/>
                </a:lnTo>
                <a:lnTo>
                  <a:pt x="35076" y="28498"/>
                </a:lnTo>
                <a:lnTo>
                  <a:pt x="36423" y="26473"/>
                </a:lnTo>
                <a:lnTo>
                  <a:pt x="37884" y="18999"/>
                </a:lnTo>
                <a:lnTo>
                  <a:pt x="36423" y="11524"/>
                </a:lnTo>
                <a:lnTo>
                  <a:pt x="35076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995728" y="3902125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9499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684310" y="3609312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5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5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896791" y="385813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39">
                <a:moveTo>
                  <a:pt x="0" y="52933"/>
                </a:moveTo>
                <a:lnTo>
                  <a:pt x="10629" y="52933"/>
                </a:lnTo>
                <a:lnTo>
                  <a:pt x="10629" y="0"/>
                </a:lnTo>
                <a:lnTo>
                  <a:pt x="0" y="0"/>
                </a:lnTo>
                <a:lnTo>
                  <a:pt x="0" y="52933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875544" y="390578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875547" y="3815996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997733" y="364073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79"/>
                </a:lnTo>
              </a:path>
            </a:pathLst>
          </a:custGeom>
          <a:ln w="10617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705557" y="3635656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60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684308" y="3651656"/>
            <a:ext cx="297484" cy="26471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581194" y="3639943"/>
            <a:ext cx="314794" cy="31490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829623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52" y="564756"/>
                </a:lnTo>
                <a:lnTo>
                  <a:pt x="582752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528863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0014013" y="93559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07111" y="3110623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350" y="2819247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6" name="Рисунок 14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147" name="object 45">
            <a:extLst>
              <a:ext uri="{FF2B5EF4-FFF2-40B4-BE49-F238E27FC236}">
                <a16:creationId xmlns:a16="http://schemas.microsoft.com/office/drawing/2014/main" id="{1542BA75-7F6D-C14E-8A98-364ACB4A55D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1</a:t>
            </a:fld>
            <a:endParaRPr sz="1500" baseline="277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00"/>
              </a:spcBef>
            </a:pPr>
            <a:r>
              <a:rPr lang="en" spc="-10" dirty="0"/>
              <a:t>Pods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10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1DE523A4-AE85-534E-A6EA-2715FB38CA8D}"/>
              </a:ext>
            </a:extLst>
          </p:cNvPr>
          <p:cNvSpPr txBox="1"/>
          <p:nvPr/>
        </p:nvSpPr>
        <p:spPr>
          <a:xfrm>
            <a:off x="519799" y="2958371"/>
            <a:ext cx="6544298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Атомарная единица или наименьшая «единица работы» </a:t>
            </a:r>
            <a:r>
              <a:rPr lang="en-US" sz="2800" dirty="0"/>
              <a:t>Kubernetes</a:t>
            </a:r>
            <a:endParaRPr lang="ru-RU" sz="2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Под - это один или более контейнеров, которые совместно используют тома и пространства имен </a:t>
            </a:r>
            <a:r>
              <a:rPr lang="en-US" sz="2800" dirty="0"/>
              <a:t>Linux</a:t>
            </a:r>
            <a:r>
              <a:rPr lang="ru-RU" sz="2800" dirty="0"/>
              <a:t>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Они также эфемерны!</a:t>
            </a:r>
          </a:p>
        </p:txBody>
      </p:sp>
      <p:pic>
        <p:nvPicPr>
          <p:cNvPr id="49" name="Google Shape;184;p28">
            <a:extLst>
              <a:ext uri="{FF2B5EF4-FFF2-40B4-BE49-F238E27FC236}">
                <a16:creationId xmlns:a16="http://schemas.microsoft.com/office/drawing/2014/main" id="{91090DA1-FC5A-9C41-9326-DF5E36B6DF2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93589" y="2331356"/>
            <a:ext cx="2903465" cy="3686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9115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00"/>
              </a:spcBef>
            </a:pPr>
            <a:r>
              <a:rPr lang="en" dirty="0"/>
              <a:t>Services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11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1DE523A4-AE85-534E-A6EA-2715FB38CA8D}"/>
              </a:ext>
            </a:extLst>
          </p:cNvPr>
          <p:cNvSpPr txBox="1"/>
          <p:nvPr/>
        </p:nvSpPr>
        <p:spPr>
          <a:xfrm>
            <a:off x="519799" y="2958371"/>
            <a:ext cx="5380569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Унифицированный метод доступа к выставленным рабочим нагрузкам модулей (подов)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Долговечный ресурс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800" dirty="0"/>
              <a:t>статический </a:t>
            </a:r>
            <a:r>
              <a:rPr lang="en" sz="2800" dirty="0"/>
              <a:t>IP</a:t>
            </a:r>
            <a:r>
              <a:rPr lang="ru-RU" sz="2800" dirty="0"/>
              <a:t> в рамках кластера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800" dirty="0"/>
              <a:t>статическое </a:t>
            </a:r>
            <a:r>
              <a:rPr lang="en" sz="2800" dirty="0"/>
              <a:t>DNS-</a:t>
            </a:r>
            <a:r>
              <a:rPr lang="ru-RU" sz="2800" dirty="0"/>
              <a:t>имя в пространстве имен</a:t>
            </a:r>
          </a:p>
        </p:txBody>
      </p:sp>
      <p:pic>
        <p:nvPicPr>
          <p:cNvPr id="48" name="Google Shape;197;p30">
            <a:extLst>
              <a:ext uri="{FF2B5EF4-FFF2-40B4-BE49-F238E27FC236}">
                <a16:creationId xmlns:a16="http://schemas.microsoft.com/office/drawing/2014/main" id="{DFEEA469-D83E-5244-9086-794ACADF07F4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2879" t="2555" r="2709" b="3476"/>
          <a:stretch/>
        </p:blipFill>
        <p:spPr>
          <a:xfrm>
            <a:off x="5548406" y="2638331"/>
            <a:ext cx="4673100" cy="3953526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object 18">
            <a:extLst>
              <a:ext uri="{FF2B5EF4-FFF2-40B4-BE49-F238E27FC236}">
                <a16:creationId xmlns:a16="http://schemas.microsoft.com/office/drawing/2014/main" id="{FB2E67E6-C87F-AE45-BBA1-F67183ABA345}"/>
              </a:ext>
            </a:extLst>
          </p:cNvPr>
          <p:cNvSpPr txBox="1"/>
          <p:nvPr/>
        </p:nvSpPr>
        <p:spPr>
          <a:xfrm>
            <a:off x="1058748" y="6781691"/>
            <a:ext cx="411524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/>
            <a:r>
              <a:rPr lang="ru-RU" sz="4000" dirty="0"/>
              <a:t>Не эфемерные!!!</a:t>
            </a:r>
          </a:p>
        </p:txBody>
      </p:sp>
    </p:spTree>
    <p:extLst>
      <p:ext uri="{BB962C8B-B14F-4D97-AF65-F5344CB8AC3E}">
        <p14:creationId xmlns:p14="http://schemas.microsoft.com/office/powerpoint/2010/main" val="252979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12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1DE523A4-AE85-534E-A6EA-2715FB38CA8D}"/>
              </a:ext>
            </a:extLst>
          </p:cNvPr>
          <p:cNvSpPr txBox="1"/>
          <p:nvPr/>
        </p:nvSpPr>
        <p:spPr>
          <a:xfrm>
            <a:off x="478339" y="3423283"/>
            <a:ext cx="9741801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 algn="ctr"/>
            <a:r>
              <a:rPr lang="ru-RU" sz="5400" dirty="0"/>
              <a:t>Обзор архитектуры</a:t>
            </a:r>
            <a:endParaRPr lang="en-US" sz="5400" dirty="0"/>
          </a:p>
          <a:p>
            <a:pPr lvl="0" algn="ctr"/>
            <a:r>
              <a:rPr lang="en-US" sz="5400" dirty="0"/>
              <a:t>Kubernetes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930653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ru-RU" spc="-10" dirty="0"/>
              <a:t>Архитектура </a:t>
            </a:r>
            <a:r>
              <a:rPr lang="en-US" spc="-10" dirty="0"/>
              <a:t>Kubernetes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13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pic>
        <p:nvPicPr>
          <p:cNvPr id="47" name="Google Shape;300;p46">
            <a:extLst>
              <a:ext uri="{FF2B5EF4-FFF2-40B4-BE49-F238E27FC236}">
                <a16:creationId xmlns:a16="http://schemas.microsoft.com/office/drawing/2014/main" id="{1148ADF8-1597-BC42-8D2C-7DB5B126054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8793" y="1817663"/>
            <a:ext cx="7596263" cy="53623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6642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14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1DE523A4-AE85-534E-A6EA-2715FB38CA8D}"/>
              </a:ext>
            </a:extLst>
          </p:cNvPr>
          <p:cNvSpPr txBox="1"/>
          <p:nvPr/>
        </p:nvSpPr>
        <p:spPr>
          <a:xfrm>
            <a:off x="478339" y="3060616"/>
            <a:ext cx="9741801" cy="29059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 algn="ctr"/>
            <a:r>
              <a:rPr lang="ru-RU" sz="4000" dirty="0"/>
              <a:t>Обзор архитектуры</a:t>
            </a:r>
            <a:endParaRPr lang="en-US" sz="4000" dirty="0"/>
          </a:p>
          <a:p>
            <a:pPr lvl="0" algn="ctr"/>
            <a:r>
              <a:rPr lang="en-US" sz="4000" dirty="0"/>
              <a:t>Kubernetes</a:t>
            </a:r>
            <a:endParaRPr lang="ru-RU" sz="4000" dirty="0"/>
          </a:p>
          <a:p>
            <a:pPr lvl="0" algn="ctr"/>
            <a:r>
              <a:rPr lang="ru-RU" sz="5400" dirty="0"/>
              <a:t>Компоненты плоскости управления</a:t>
            </a:r>
          </a:p>
        </p:txBody>
      </p:sp>
    </p:spTree>
    <p:extLst>
      <p:ext uri="{BB962C8B-B14F-4D97-AF65-F5344CB8AC3E}">
        <p14:creationId xmlns:p14="http://schemas.microsoft.com/office/powerpoint/2010/main" val="3075035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ru-RU" spc="-10" dirty="0"/>
              <a:t>Компоненты плоскости управления</a:t>
            </a:r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15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8" name="object 18">
            <a:extLst>
              <a:ext uri="{FF2B5EF4-FFF2-40B4-BE49-F238E27FC236}">
                <a16:creationId xmlns:a16="http://schemas.microsoft.com/office/drawing/2014/main" id="{2E1B1230-34B7-CF45-A8BE-0BE67C604DBA}"/>
              </a:ext>
            </a:extLst>
          </p:cNvPr>
          <p:cNvSpPr txBox="1"/>
          <p:nvPr/>
        </p:nvSpPr>
        <p:spPr>
          <a:xfrm>
            <a:off x="827615" y="3767319"/>
            <a:ext cx="5380569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" sz="2800" dirty="0" err="1"/>
              <a:t>kube-apiserver</a:t>
            </a:r>
            <a:endParaRPr lang="en" sz="2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" sz="2800" dirty="0" err="1"/>
              <a:t>etcd</a:t>
            </a:r>
            <a:endParaRPr lang="en" sz="2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" sz="2800" dirty="0" err="1"/>
              <a:t>kube</a:t>
            </a:r>
            <a:r>
              <a:rPr lang="en" sz="2800" dirty="0"/>
              <a:t>-controller-manager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" sz="2800" dirty="0" err="1"/>
              <a:t>kube</a:t>
            </a:r>
            <a:r>
              <a:rPr lang="en" sz="2800" dirty="0"/>
              <a:t>-scheduler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" sz="2800" dirty="0"/>
              <a:t>cloud-controller-manager</a:t>
            </a:r>
          </a:p>
        </p:txBody>
      </p:sp>
      <p:pic>
        <p:nvPicPr>
          <p:cNvPr id="49" name="Google Shape;231;p35">
            <a:extLst>
              <a:ext uri="{FF2B5EF4-FFF2-40B4-BE49-F238E27FC236}">
                <a16:creationId xmlns:a16="http://schemas.microsoft.com/office/drawing/2014/main" id="{4473F545-FF8A-1D48-861F-601974B3E880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7">
            <a:alphaModFix/>
          </a:blip>
          <a:srcRect r="58101" b="11402"/>
          <a:stretch/>
        </p:blipFill>
        <p:spPr>
          <a:xfrm>
            <a:off x="5004491" y="2067317"/>
            <a:ext cx="3399828" cy="5057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1992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00"/>
              </a:spcBef>
            </a:pPr>
            <a:r>
              <a:rPr lang="en" spc="-10" dirty="0" err="1"/>
              <a:t>kube-apiserver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16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1DE523A4-AE85-534E-A6EA-2715FB38CA8D}"/>
              </a:ext>
            </a:extLst>
          </p:cNvPr>
          <p:cNvSpPr txBox="1"/>
          <p:nvPr/>
        </p:nvSpPr>
        <p:spPr>
          <a:xfrm>
            <a:off x="519798" y="2958371"/>
            <a:ext cx="8484501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Обеспечивает </a:t>
            </a:r>
            <a:r>
              <a:rPr lang="en" sz="2800" dirty="0"/>
              <a:t>REST</a:t>
            </a:r>
            <a:r>
              <a:rPr lang="ru-RU" sz="2800" dirty="0"/>
              <a:t> интерфейс к плоскости управления и хранилищу данных </a:t>
            </a:r>
            <a:r>
              <a:rPr lang="en" sz="2800" dirty="0" err="1"/>
              <a:t>kubernetes</a:t>
            </a:r>
            <a:endParaRPr lang="ru-RU" sz="2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Все клиенты и другие приложения взаимодействуют с </a:t>
            </a:r>
            <a:r>
              <a:rPr lang="en" sz="2800" dirty="0" err="1"/>
              <a:t>kubernetes</a:t>
            </a:r>
            <a:r>
              <a:rPr lang="en" sz="2800" dirty="0"/>
              <a:t> </a:t>
            </a:r>
            <a:r>
              <a:rPr lang="ru-RU" sz="2800" dirty="0"/>
              <a:t>строго через сервер </a:t>
            </a:r>
            <a:r>
              <a:rPr lang="en" sz="2800" dirty="0"/>
              <a:t>API</a:t>
            </a:r>
            <a:endParaRPr lang="ru-RU" sz="2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Выступает в роли привратника кластера, обрабатывая аутентификацию и авторизацию, проверку запросов, мутации и контроль доступа, а также является внешним интерфейсом для резервного хранилища данных.</a:t>
            </a:r>
          </a:p>
        </p:txBody>
      </p:sp>
    </p:spTree>
    <p:extLst>
      <p:ext uri="{BB962C8B-B14F-4D97-AF65-F5344CB8AC3E}">
        <p14:creationId xmlns:p14="http://schemas.microsoft.com/office/powerpoint/2010/main" val="525258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00"/>
              </a:spcBef>
            </a:pPr>
            <a:r>
              <a:rPr lang="en" spc="-10" dirty="0" err="1"/>
              <a:t>etcd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17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1DE523A4-AE85-534E-A6EA-2715FB38CA8D}"/>
              </a:ext>
            </a:extLst>
          </p:cNvPr>
          <p:cNvSpPr txBox="1"/>
          <p:nvPr/>
        </p:nvSpPr>
        <p:spPr>
          <a:xfrm>
            <a:off x="519798" y="2958371"/>
            <a:ext cx="8484501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" sz="2800" dirty="0" err="1"/>
              <a:t>etcd</a:t>
            </a:r>
            <a:r>
              <a:rPr lang="en" sz="2800" dirty="0"/>
              <a:t> </a:t>
            </a:r>
            <a:r>
              <a:rPr lang="ru-RU" sz="2800" dirty="0"/>
              <a:t>является кластерным хранилищем данных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В рамках кластера </a:t>
            </a:r>
            <a:r>
              <a:rPr lang="en" sz="2800" dirty="0"/>
              <a:t>Kubernetes </a:t>
            </a:r>
            <a:r>
              <a:rPr lang="ru-RU" sz="2800" dirty="0"/>
              <a:t>используется как надежное, согласованное и </a:t>
            </a:r>
            <a:r>
              <a:rPr lang="ru-RU" sz="2800" dirty="0" err="1"/>
              <a:t>высокодоступное</a:t>
            </a:r>
            <a:r>
              <a:rPr lang="ru-RU" sz="2800" dirty="0"/>
              <a:t> хранилище ключ-значение для сохранения состояния кластера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Хранит объекты и информацию о конфигурации</a:t>
            </a:r>
          </a:p>
        </p:txBody>
      </p:sp>
      <p:pic>
        <p:nvPicPr>
          <p:cNvPr id="48" name="Google Shape;244;p37">
            <a:extLst>
              <a:ext uri="{FF2B5EF4-FFF2-40B4-BE49-F238E27FC236}">
                <a16:creationId xmlns:a16="http://schemas.microsoft.com/office/drawing/2014/main" id="{5AC573BF-BA97-104D-9BFD-F06170E70EB3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3661" y="5653405"/>
            <a:ext cx="2621400" cy="936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3075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en" spc="-10" dirty="0" err="1"/>
              <a:t>etcd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18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1DE523A4-AE85-534E-A6EA-2715FB38CA8D}"/>
              </a:ext>
            </a:extLst>
          </p:cNvPr>
          <p:cNvSpPr txBox="1"/>
          <p:nvPr/>
        </p:nvSpPr>
        <p:spPr>
          <a:xfrm>
            <a:off x="520841" y="3218755"/>
            <a:ext cx="4969051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2800" dirty="0"/>
              <a:t>Использует «</a:t>
            </a:r>
            <a:r>
              <a:rPr lang="en" sz="2800" dirty="0"/>
              <a:t>Raft Consensus» </a:t>
            </a:r>
            <a:r>
              <a:rPr lang="ru-RU" sz="2800" dirty="0"/>
              <a:t>в качестве </a:t>
            </a:r>
            <a:r>
              <a:rPr lang="ru-RU" sz="2800" dirty="0" err="1"/>
              <a:t>алг</a:t>
            </a:r>
            <a:r>
              <a:rPr lang="ru-RU" sz="2800" dirty="0"/>
              <a:t> </a:t>
            </a:r>
            <a:r>
              <a:rPr lang="ru-RU" sz="2800" dirty="0" err="1"/>
              <a:t>оритма</a:t>
            </a:r>
            <a:r>
              <a:rPr lang="ru-RU" sz="2800" dirty="0"/>
              <a:t> обеспечения кворума системы для создания отказоустойчивого согласованного «представления» кластера.</a:t>
            </a:r>
          </a:p>
        </p:txBody>
      </p:sp>
      <p:pic>
        <p:nvPicPr>
          <p:cNvPr id="48" name="Google Shape;251;p38">
            <a:extLst>
              <a:ext uri="{FF2B5EF4-FFF2-40B4-BE49-F238E27FC236}">
                <a16:creationId xmlns:a16="http://schemas.microsoft.com/office/drawing/2014/main" id="{B80CC545-EB9E-8F43-B1E2-38510701D8B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29503" y="2660682"/>
            <a:ext cx="4542395" cy="3393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9292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00"/>
              </a:spcBef>
            </a:pPr>
            <a:r>
              <a:rPr lang="en" spc="-10" dirty="0" err="1"/>
              <a:t>kube</a:t>
            </a:r>
            <a:r>
              <a:rPr lang="en" spc="-10" dirty="0"/>
              <a:t>-controller-manager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19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1DE523A4-AE85-534E-A6EA-2715FB38CA8D}"/>
              </a:ext>
            </a:extLst>
          </p:cNvPr>
          <p:cNvSpPr txBox="1"/>
          <p:nvPr/>
        </p:nvSpPr>
        <p:spPr>
          <a:xfrm>
            <a:off x="468086" y="2245041"/>
            <a:ext cx="10206869" cy="46294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600" dirty="0"/>
              <a:t>Контролирует состояние кластера через </a:t>
            </a:r>
            <a:r>
              <a:rPr lang="en" sz="3600" dirty="0" err="1"/>
              <a:t>kube-apiserver</a:t>
            </a:r>
            <a:r>
              <a:rPr lang="ru-RU" sz="3600" dirty="0"/>
              <a:t> и приводит кластер к желаемому состоянию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Контроллер узла: отвечает за определение и оповещение в тех случаях когда узлы выходят из строя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Контроллер репликации: отвечает за поддержание правильного количества подов для каждого объекта контроллера репликации в системе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Контроллер конечных точек: создаёт объекты конечных точек (то есть соединяет службы и подконтрольные им модули)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Контроллеры сервисных учетных записей и </a:t>
            </a:r>
            <a:r>
              <a:rPr lang="ru-RU" sz="2400" dirty="0" err="1"/>
              <a:t>токенов</a:t>
            </a:r>
            <a:r>
              <a:rPr lang="ru-RU" sz="2400" dirty="0"/>
              <a:t>: создаёт учетные записи и </a:t>
            </a:r>
            <a:r>
              <a:rPr lang="ru-RU" sz="2400" dirty="0" err="1"/>
              <a:t>токены</a:t>
            </a:r>
            <a:r>
              <a:rPr lang="ru-RU" sz="2400" dirty="0"/>
              <a:t> доступа к </a:t>
            </a:r>
            <a:r>
              <a:rPr lang="en" sz="2400" dirty="0"/>
              <a:t>API </a:t>
            </a:r>
            <a:r>
              <a:rPr lang="ru-RU" sz="2400" dirty="0"/>
              <a:t>для новых пространств имен</a:t>
            </a:r>
          </a:p>
        </p:txBody>
      </p:sp>
    </p:spTree>
    <p:extLst>
      <p:ext uri="{BB962C8B-B14F-4D97-AF65-F5344CB8AC3E}">
        <p14:creationId xmlns:p14="http://schemas.microsoft.com/office/powerpoint/2010/main" val="65103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Цели занятия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2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1DE523A4-AE85-534E-A6EA-2715FB38CA8D}"/>
              </a:ext>
            </a:extLst>
          </p:cNvPr>
          <p:cNvSpPr txBox="1"/>
          <p:nvPr/>
        </p:nvSpPr>
        <p:spPr>
          <a:xfrm>
            <a:off x="519798" y="2958371"/>
            <a:ext cx="9741801" cy="3029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Познакомиться с архитектурой </a:t>
            </a:r>
            <a:r>
              <a:rPr lang="en" sz="2800" dirty="0"/>
              <a:t>Kubernetes</a:t>
            </a:r>
            <a:r>
              <a:rPr lang="ru-RU" sz="28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Научиться подготавливать виртуальные машины к установке кластера </a:t>
            </a:r>
            <a:r>
              <a:rPr lang="en" sz="2800" dirty="0"/>
              <a:t>Kubernetes;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Научиться устанавливать кластер </a:t>
            </a:r>
            <a:r>
              <a:rPr lang="en" sz="2800" dirty="0"/>
              <a:t>Kubernetes </a:t>
            </a:r>
            <a:r>
              <a:rPr lang="ru-RU" sz="2800" dirty="0"/>
              <a:t>и приводить его в состояние готовности;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Научиться устанавливать </a:t>
            </a:r>
            <a:r>
              <a:rPr lang="en" sz="2800" dirty="0"/>
              <a:t>Web </a:t>
            </a:r>
            <a:r>
              <a:rPr lang="ru-RU" sz="2800" dirty="0"/>
              <a:t>интерфейс кластера </a:t>
            </a:r>
            <a:r>
              <a:rPr lang="en" sz="2800" dirty="0"/>
              <a:t>Kubernetes.</a:t>
            </a:r>
          </a:p>
        </p:txBody>
      </p:sp>
    </p:spTree>
    <p:extLst>
      <p:ext uri="{BB962C8B-B14F-4D97-AF65-F5344CB8AC3E}">
        <p14:creationId xmlns:p14="http://schemas.microsoft.com/office/powerpoint/2010/main" val="4103458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en" spc="-10" dirty="0" err="1"/>
              <a:t>kube</a:t>
            </a:r>
            <a:r>
              <a:rPr lang="en" spc="-10" dirty="0"/>
              <a:t>-scheduler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20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1DE523A4-AE85-534E-A6EA-2715FB38CA8D}"/>
              </a:ext>
            </a:extLst>
          </p:cNvPr>
          <p:cNvSpPr txBox="1"/>
          <p:nvPr/>
        </p:nvSpPr>
        <p:spPr>
          <a:xfrm>
            <a:off x="507712" y="2697635"/>
            <a:ext cx="9545942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Компонент на ведущем узле, который наблюдает за вновь созданными подами, которым не назначен узел, и выбирает узел, на котором они будут работать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Факторы, принимаемые во внимание при принятии решений, включают индивидуальные и коллективные требования к ресурсам, аппаратные/программные/политические ограничения, спецификации сходства и </a:t>
            </a:r>
            <a:r>
              <a:rPr lang="ru-RU" sz="2800" dirty="0" err="1"/>
              <a:t>антиаффинности</a:t>
            </a:r>
            <a:r>
              <a:rPr lang="ru-RU" sz="2800" dirty="0"/>
              <a:t>, локальность данных, межмодульное взаимодействие и многие другие</a:t>
            </a:r>
          </a:p>
        </p:txBody>
      </p:sp>
    </p:spTree>
    <p:extLst>
      <p:ext uri="{BB962C8B-B14F-4D97-AF65-F5344CB8AC3E}">
        <p14:creationId xmlns:p14="http://schemas.microsoft.com/office/powerpoint/2010/main" val="2407982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en" spc="-10" dirty="0"/>
              <a:t>cloud-controller-manager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21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1DE523A4-AE85-534E-A6EA-2715FB38CA8D}"/>
              </a:ext>
            </a:extLst>
          </p:cNvPr>
          <p:cNvSpPr txBox="1"/>
          <p:nvPr/>
        </p:nvSpPr>
        <p:spPr>
          <a:xfrm>
            <a:off x="497237" y="2651114"/>
            <a:ext cx="9545942" cy="43216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Контроллер узла: проверяет поставщика облака, чтобы определить, был ли удален узел в облаке после того, как он перестал отвечать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Контроллер маршрутов</a:t>
            </a:r>
            <a:r>
              <a:rPr lang="en" sz="2800" dirty="0"/>
              <a:t>: </a:t>
            </a:r>
            <a:r>
              <a:rPr lang="ru-RU" sz="2800" dirty="0"/>
              <a:t>для настройки маршрутов в облачной инфраструктуре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Контроллер</a:t>
            </a:r>
            <a:r>
              <a:rPr lang="en" sz="2800" dirty="0"/>
              <a:t> </a:t>
            </a:r>
            <a:r>
              <a:rPr lang="ru-RU" sz="2800" dirty="0"/>
              <a:t>служб</a:t>
            </a:r>
            <a:r>
              <a:rPr lang="en" sz="2800" dirty="0"/>
              <a:t>: </a:t>
            </a:r>
            <a:r>
              <a:rPr lang="ru-RU" sz="2800" dirty="0"/>
              <a:t>для создания, обновления и удаления </a:t>
            </a:r>
            <a:r>
              <a:rPr lang="ru-RU" sz="2800" dirty="0" err="1"/>
              <a:t>балансировщиков</a:t>
            </a:r>
            <a:r>
              <a:rPr lang="ru-RU" sz="2800" dirty="0"/>
              <a:t> нагрузки облачного провайдера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Контроллер постоянных томов</a:t>
            </a:r>
            <a:r>
              <a:rPr lang="en" sz="2800" dirty="0"/>
              <a:t>: </a:t>
            </a:r>
            <a:r>
              <a:rPr lang="ru-RU" sz="2800" dirty="0"/>
              <a:t>для создания, подключения и подключения томов, а также взаимодействия с облачным провайдером для организации томов</a:t>
            </a:r>
          </a:p>
        </p:txBody>
      </p:sp>
    </p:spTree>
    <p:extLst>
      <p:ext uri="{BB962C8B-B14F-4D97-AF65-F5344CB8AC3E}">
        <p14:creationId xmlns:p14="http://schemas.microsoft.com/office/powerpoint/2010/main" val="3166658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22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1DE523A4-AE85-534E-A6EA-2715FB38CA8D}"/>
              </a:ext>
            </a:extLst>
          </p:cNvPr>
          <p:cNvSpPr txBox="1"/>
          <p:nvPr/>
        </p:nvSpPr>
        <p:spPr>
          <a:xfrm>
            <a:off x="478339" y="3423283"/>
            <a:ext cx="9741801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 algn="ctr"/>
            <a:r>
              <a:rPr lang="ru-RU" sz="5400" dirty="0"/>
              <a:t>Компоненты узлов</a:t>
            </a:r>
            <a:endParaRPr lang="en-US" sz="5400" dirty="0"/>
          </a:p>
          <a:p>
            <a:pPr lvl="0" algn="ctr"/>
            <a:r>
              <a:rPr lang="en-US" sz="5400" dirty="0"/>
              <a:t>Kubernetes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700638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ru-RU" spc="-10" dirty="0"/>
              <a:t>Компоненты узлов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23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1DE523A4-AE85-534E-A6EA-2715FB38CA8D}"/>
              </a:ext>
            </a:extLst>
          </p:cNvPr>
          <p:cNvSpPr txBox="1"/>
          <p:nvPr/>
        </p:nvSpPr>
        <p:spPr>
          <a:xfrm>
            <a:off x="750585" y="3719840"/>
            <a:ext cx="5078063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" sz="2800" dirty="0" err="1"/>
              <a:t>kubelet</a:t>
            </a:r>
            <a:endParaRPr lang="en" sz="2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" sz="2800" dirty="0" err="1"/>
              <a:t>kube</a:t>
            </a:r>
            <a:r>
              <a:rPr lang="en" sz="2800" dirty="0"/>
              <a:t>-proxy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" sz="2800" dirty="0"/>
              <a:t>Container Runtime Engine</a:t>
            </a:r>
          </a:p>
        </p:txBody>
      </p:sp>
      <p:pic>
        <p:nvPicPr>
          <p:cNvPr id="48" name="Google Shape;277;p42">
            <a:extLst>
              <a:ext uri="{FF2B5EF4-FFF2-40B4-BE49-F238E27FC236}">
                <a16:creationId xmlns:a16="http://schemas.microsoft.com/office/drawing/2014/main" id="{3B2B28EC-2C87-0942-B3DC-660FCB380B4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68236" y="2838802"/>
            <a:ext cx="2383451" cy="30962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0836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en" spc="-10" dirty="0" err="1"/>
              <a:t>kubelet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24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1DE523A4-AE85-534E-A6EA-2715FB38CA8D}"/>
              </a:ext>
            </a:extLst>
          </p:cNvPr>
          <p:cNvSpPr txBox="1"/>
          <p:nvPr/>
        </p:nvSpPr>
        <p:spPr>
          <a:xfrm>
            <a:off x="750585" y="3122794"/>
            <a:ext cx="7862224" cy="3029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Агент, который работает на каждом узле в кластере. Он гарантирует, что контейнеры работают инкапсулировано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" sz="2800" dirty="0" err="1"/>
              <a:t>Kubelet</a:t>
            </a:r>
            <a:r>
              <a:rPr lang="en" sz="2800" dirty="0"/>
              <a:t> </a:t>
            </a:r>
            <a:r>
              <a:rPr lang="ru-RU" sz="2800" dirty="0"/>
              <a:t>принимает набор спецификаций подов</a:t>
            </a:r>
            <a:r>
              <a:rPr lang="en" sz="2800" dirty="0"/>
              <a:t>, </a:t>
            </a:r>
            <a:r>
              <a:rPr lang="ru-RU" sz="2800" dirty="0"/>
              <a:t>предоставляемых с помощью различных механизмов, и обеспечивает работоспособность контейнеров, описанных в этих спецификациях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143057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en" spc="-10" dirty="0" err="1"/>
              <a:t>kube</a:t>
            </a:r>
            <a:r>
              <a:rPr lang="en" spc="-10" dirty="0"/>
              <a:t>-proxy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25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1DE523A4-AE85-534E-A6EA-2715FB38CA8D}"/>
              </a:ext>
            </a:extLst>
          </p:cNvPr>
          <p:cNvSpPr txBox="1"/>
          <p:nvPr/>
        </p:nvSpPr>
        <p:spPr>
          <a:xfrm>
            <a:off x="750585" y="3122794"/>
            <a:ext cx="7862224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Управляет сетевыми правилами на каждом узле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Выполняет переадресацию соединений или распределение нагрузки для кластерных служб </a:t>
            </a:r>
            <a:r>
              <a:rPr lang="en" sz="2800" dirty="0"/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2916560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en" spc="-10" dirty="0"/>
              <a:t>Container Runtime Engine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26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1DE523A4-AE85-534E-A6EA-2715FB38CA8D}"/>
              </a:ext>
            </a:extLst>
          </p:cNvPr>
          <p:cNvSpPr txBox="1"/>
          <p:nvPr/>
        </p:nvSpPr>
        <p:spPr>
          <a:xfrm>
            <a:off x="750585" y="3122794"/>
            <a:ext cx="8755514" cy="3459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Среда выполнения контейнера - это совместимое с </a:t>
            </a:r>
            <a:r>
              <a:rPr lang="en" sz="2800" dirty="0"/>
              <a:t>CRI (Container Runtime Interface) </a:t>
            </a:r>
            <a:r>
              <a:rPr lang="ru-RU" sz="2800" dirty="0"/>
              <a:t>приложение, которое выполняет и управляет контейнерами.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sz="2800" dirty="0" err="1"/>
              <a:t>Containerd</a:t>
            </a:r>
            <a:r>
              <a:rPr lang="ru-RU" sz="2800" dirty="0"/>
              <a:t> (</a:t>
            </a:r>
            <a:r>
              <a:rPr lang="en" sz="2800" dirty="0"/>
              <a:t>docker</a:t>
            </a:r>
            <a:r>
              <a:rPr lang="ru-RU" sz="28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sz="2800" dirty="0"/>
              <a:t>Cri-</a:t>
            </a:r>
            <a:r>
              <a:rPr lang="ru-RU" sz="2800" dirty="0"/>
              <a:t>о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sz="2800" dirty="0" err="1"/>
              <a:t>Rkt</a:t>
            </a:r>
            <a:endParaRPr lang="ru-RU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sz="2800" dirty="0"/>
              <a:t>Kata</a:t>
            </a:r>
            <a:endParaRPr lang="ru-RU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sz="2800" dirty="0" err="1"/>
              <a:t>Virtlet</a:t>
            </a:r>
            <a:r>
              <a:rPr lang="en" sz="2800" dirty="0"/>
              <a:t> (VM CRI-</a:t>
            </a:r>
            <a:r>
              <a:rPr lang="ru-RU" sz="2800" dirty="0"/>
              <a:t>совместимая среда выполнения)</a:t>
            </a:r>
          </a:p>
        </p:txBody>
      </p:sp>
    </p:spTree>
    <p:extLst>
      <p:ext uri="{BB962C8B-B14F-4D97-AF65-F5344CB8AC3E}">
        <p14:creationId xmlns:p14="http://schemas.microsoft.com/office/powerpoint/2010/main" val="1931556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ru-RU" spc="-10" dirty="0" err="1"/>
              <a:t>Верхнеуровневая</a:t>
            </a:r>
            <a:r>
              <a:rPr lang="ru-RU" spc="-10" dirty="0"/>
              <a:t> схема </a:t>
            </a:r>
            <a:r>
              <a:rPr lang="en-US" spc="-10" dirty="0"/>
              <a:t>Kubernetes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27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pic>
        <p:nvPicPr>
          <p:cNvPr id="48" name="Google Shape;300;p46">
            <a:extLst>
              <a:ext uri="{FF2B5EF4-FFF2-40B4-BE49-F238E27FC236}">
                <a16:creationId xmlns:a16="http://schemas.microsoft.com/office/drawing/2014/main" id="{CF4DCA75-57E5-7344-B43D-AF10BCA4C5B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06373" y="1994730"/>
            <a:ext cx="7310121" cy="51435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4337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28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1DE523A4-AE85-534E-A6EA-2715FB38CA8D}"/>
              </a:ext>
            </a:extLst>
          </p:cNvPr>
          <p:cNvSpPr txBox="1"/>
          <p:nvPr/>
        </p:nvSpPr>
        <p:spPr>
          <a:xfrm>
            <a:off x="478339" y="3423283"/>
            <a:ext cx="6079661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 algn="ctr"/>
            <a:r>
              <a:rPr lang="ru-RU" sz="5400" dirty="0"/>
              <a:t>Ключевые компоненты и </a:t>
            </a:r>
            <a:r>
              <a:rPr lang="en-US" sz="5400" dirty="0"/>
              <a:t>API</a:t>
            </a:r>
          </a:p>
          <a:p>
            <a:pPr lvl="0" algn="ctr"/>
            <a:r>
              <a:rPr lang="en-US" sz="5400" dirty="0"/>
              <a:t>Kubernetes</a:t>
            </a:r>
            <a:endParaRPr lang="ru-RU" sz="5400" dirty="0"/>
          </a:p>
        </p:txBody>
      </p:sp>
      <p:sp>
        <p:nvSpPr>
          <p:cNvPr id="48" name="Google Shape;510;p75">
            <a:extLst>
              <a:ext uri="{FF2B5EF4-FFF2-40B4-BE49-F238E27FC236}">
                <a16:creationId xmlns:a16="http://schemas.microsoft.com/office/drawing/2014/main" id="{AA695BA2-A2E9-FE43-A301-509704E84A8E}"/>
              </a:ext>
            </a:extLst>
          </p:cNvPr>
          <p:cNvSpPr txBox="1">
            <a:spLocks/>
          </p:cNvSpPr>
          <p:nvPr/>
        </p:nvSpPr>
        <p:spPr>
          <a:xfrm>
            <a:off x="7154645" y="3391344"/>
            <a:ext cx="3087600" cy="29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 sz="2600" b="0" i="0">
                <a:solidFill>
                  <a:schemeClr val="bg1"/>
                </a:solidFill>
                <a:latin typeface="SFProText-Medium"/>
                <a:ea typeface="+mj-ea"/>
                <a:cs typeface="SFProText-Medium"/>
              </a:defRPr>
            </a:lvl1pPr>
          </a:lstStyle>
          <a:p>
            <a:pPr marL="457200" indent="-381000" algn="l" rtl="0">
              <a:buSzPts val="2400"/>
              <a:buFontTx/>
              <a:buChar char="●"/>
            </a:pPr>
            <a:r>
              <a:rPr lang="en" sz="2400" kern="0" dirty="0">
                <a:solidFill>
                  <a:schemeClr val="tx1"/>
                </a:solidFill>
              </a:rPr>
              <a:t>Namespaces</a:t>
            </a:r>
          </a:p>
          <a:p>
            <a:pPr marL="457200" indent="-381000" algn="l" rtl="0">
              <a:buSzPts val="2400"/>
              <a:buFontTx/>
              <a:buChar char="●"/>
            </a:pPr>
            <a:r>
              <a:rPr lang="en" sz="2400" kern="0" dirty="0">
                <a:solidFill>
                  <a:schemeClr val="tx1"/>
                </a:solidFill>
              </a:rPr>
              <a:t>Pods</a:t>
            </a:r>
          </a:p>
          <a:p>
            <a:pPr marL="457200" indent="-381000" algn="l" rtl="0">
              <a:buSzPts val="2400"/>
              <a:buFontTx/>
              <a:buChar char="●"/>
            </a:pPr>
            <a:r>
              <a:rPr lang="en" sz="2400" kern="0" dirty="0">
                <a:solidFill>
                  <a:schemeClr val="tx1"/>
                </a:solidFill>
              </a:rPr>
              <a:t>Labels</a:t>
            </a:r>
          </a:p>
          <a:p>
            <a:pPr marL="457200" indent="-381000" algn="l" rtl="0">
              <a:buSzPts val="2400"/>
              <a:buFontTx/>
              <a:buChar char="●"/>
            </a:pPr>
            <a:r>
              <a:rPr lang="en" sz="2400" kern="0" dirty="0">
                <a:solidFill>
                  <a:schemeClr val="tx1"/>
                </a:solidFill>
              </a:rPr>
              <a:t>Selectors</a:t>
            </a:r>
          </a:p>
          <a:p>
            <a:pPr marL="457200" indent="-381000" algn="l" rtl="0">
              <a:buSzPts val="2400"/>
              <a:buFontTx/>
              <a:buChar char="●"/>
            </a:pPr>
            <a:r>
              <a:rPr lang="en" sz="2400" kern="0" dirty="0">
                <a:solidFill>
                  <a:schemeClr val="tx1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3366907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en" spc="-10" dirty="0"/>
              <a:t>Namespaces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29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1DE523A4-AE85-534E-A6EA-2715FB38CA8D}"/>
              </a:ext>
            </a:extLst>
          </p:cNvPr>
          <p:cNvSpPr txBox="1"/>
          <p:nvPr/>
        </p:nvSpPr>
        <p:spPr>
          <a:xfrm>
            <a:off x="1953923" y="2477653"/>
            <a:ext cx="7552176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ru-RU" sz="2800" dirty="0"/>
              <a:t>Пространства имён (</a:t>
            </a:r>
            <a:r>
              <a:rPr lang="en" sz="2800" dirty="0"/>
              <a:t>Namespaces</a:t>
            </a:r>
            <a:r>
              <a:rPr lang="ru-RU" sz="2800" dirty="0"/>
              <a:t>)</a:t>
            </a:r>
            <a:r>
              <a:rPr lang="en" sz="2800" dirty="0"/>
              <a:t> </a:t>
            </a:r>
            <a:r>
              <a:rPr lang="ru-RU" sz="2800" dirty="0"/>
              <a:t>представляют собой логический кластер или среду и являются основным методом разделения кластера или доступа к рабочим нагрузкам.</a:t>
            </a:r>
            <a:endParaRPr lang="en" sz="2800" dirty="0"/>
          </a:p>
        </p:txBody>
      </p:sp>
      <p:sp>
        <p:nvSpPr>
          <p:cNvPr id="49" name="Google Shape;528;p77">
            <a:extLst>
              <a:ext uri="{FF2B5EF4-FFF2-40B4-BE49-F238E27FC236}">
                <a16:creationId xmlns:a16="http://schemas.microsoft.com/office/drawing/2014/main" id="{FB1EBB4F-5E8A-4B40-8843-2261993D7A61}"/>
              </a:ext>
            </a:extLst>
          </p:cNvPr>
          <p:cNvSpPr txBox="1">
            <a:spLocks/>
          </p:cNvSpPr>
          <p:nvPr/>
        </p:nvSpPr>
        <p:spPr>
          <a:xfrm>
            <a:off x="1447322" y="4618725"/>
            <a:ext cx="2655600" cy="17124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6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6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6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6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Namespace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6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</a:p>
          <a:p>
            <a:pPr algn="l" rtl="0"/>
            <a:r>
              <a:rPr lang="en" sz="16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</a:t>
            </a:r>
            <a:r>
              <a:rPr lang="en" sz="1600" kern="0">
                <a:solidFill>
                  <a:sysClr val="windowText" lastClr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prod</a:t>
            </a:r>
            <a:endParaRPr lang="en" sz="1600" kern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algn="l" rtl="0"/>
            <a:r>
              <a:rPr lang="en" sz="16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labels: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6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app: </a:t>
            </a:r>
            <a:r>
              <a:rPr lang="en" sz="16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MyBigWebApp</a:t>
            </a:r>
            <a:br>
              <a:rPr lang="en" sz="16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</a:p>
          <a:p>
            <a:pPr algn="l" rtl="0">
              <a:spcBef>
                <a:spcPts val="600"/>
              </a:spcBef>
            </a:pPr>
            <a:endParaRPr lang="en" kern="0">
              <a:solidFill>
                <a:sysClr val="windowText" lastClr="000000"/>
              </a:solidFill>
            </a:endParaRPr>
          </a:p>
        </p:txBody>
      </p:sp>
      <p:sp>
        <p:nvSpPr>
          <p:cNvPr id="50" name="Google Shape;529;p77">
            <a:extLst>
              <a:ext uri="{FF2B5EF4-FFF2-40B4-BE49-F238E27FC236}">
                <a16:creationId xmlns:a16="http://schemas.microsoft.com/office/drawing/2014/main" id="{7FD084CF-667F-4647-B70E-8D5665C11B46}"/>
              </a:ext>
            </a:extLst>
          </p:cNvPr>
          <p:cNvSpPr txBox="1">
            <a:spLocks/>
          </p:cNvSpPr>
          <p:nvPr/>
        </p:nvSpPr>
        <p:spPr>
          <a:xfrm>
            <a:off x="4528397" y="4618725"/>
            <a:ext cx="4724400" cy="17124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" sz="12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ns --show-labels</a:t>
            </a:r>
          </a:p>
          <a:p>
            <a:pPr algn="l" rtl="0"/>
            <a:r>
              <a:rPr lang="en" sz="12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STATUS    AGE       LABELS</a:t>
            </a:r>
          </a:p>
          <a:p>
            <a:pPr algn="l" rtl="0"/>
            <a:r>
              <a:rPr lang="en" sz="12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default       Active    11h       &lt;none&gt;</a:t>
            </a:r>
          </a:p>
          <a:p>
            <a:pPr algn="l" rtl="0"/>
            <a:r>
              <a:rPr lang="en" sz="12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kube-public   Active    11h       &lt;none&gt;</a:t>
            </a:r>
          </a:p>
          <a:p>
            <a:pPr algn="l" rtl="0"/>
            <a:r>
              <a:rPr lang="en" sz="12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kube-system   Active    11h       &lt;none&gt;</a:t>
            </a:r>
          </a:p>
          <a:p>
            <a:pPr algn="l" rtl="0"/>
            <a:r>
              <a:rPr lang="en" sz="12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prod          Active    6s        app=MyBigWebApp</a:t>
            </a:r>
            <a:endParaRPr lang="en" sz="1200" kern="0">
              <a:solidFill>
                <a:srgbClr val="274E1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29132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3837" y="301237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Что означает </a:t>
            </a:r>
            <a:r>
              <a:rPr lang="en" sz="2400" dirty="0"/>
              <a:t>Kubernetes</a:t>
            </a:r>
            <a:r>
              <a:rPr lang="ru-RU" spc="-10" dirty="0"/>
              <a:t>?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3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1DE523A4-AE85-534E-A6EA-2715FB38CA8D}"/>
              </a:ext>
            </a:extLst>
          </p:cNvPr>
          <p:cNvSpPr txBox="1"/>
          <p:nvPr/>
        </p:nvSpPr>
        <p:spPr>
          <a:xfrm>
            <a:off x="519799" y="2958371"/>
            <a:ext cx="6544298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2800" dirty="0"/>
              <a:t>В переводе с греческого языка </a:t>
            </a:r>
            <a:r>
              <a:rPr lang="en-US" sz="2800" dirty="0"/>
              <a:t>Kubernetes</a:t>
            </a:r>
            <a:r>
              <a:rPr lang="ru-RU" sz="2800" dirty="0"/>
              <a:t> (он же </a:t>
            </a:r>
            <a:r>
              <a:rPr lang="en-US" sz="2800" dirty="0"/>
              <a:t>K8S) </a:t>
            </a:r>
            <a:r>
              <a:rPr lang="ru-RU" sz="2800" dirty="0"/>
              <a:t>означает «пилот» или «рулевой корабля». В России также имеет место перевод «кормчий».</a:t>
            </a:r>
          </a:p>
        </p:txBody>
      </p:sp>
      <p:pic>
        <p:nvPicPr>
          <p:cNvPr id="48" name="Google Shape;112;p17">
            <a:extLst>
              <a:ext uri="{FF2B5EF4-FFF2-40B4-BE49-F238E27FC236}">
                <a16:creationId xmlns:a16="http://schemas.microsoft.com/office/drawing/2014/main" id="{83371B8F-7B4E-FF4C-B97A-500D317AFCE7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51055" y="2998739"/>
            <a:ext cx="2042001" cy="204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113;p17">
            <a:extLst>
              <a:ext uri="{FF2B5EF4-FFF2-40B4-BE49-F238E27FC236}">
                <a16:creationId xmlns:a16="http://schemas.microsoft.com/office/drawing/2014/main" id="{EA9CD77D-2E73-8044-9FF0-978D4980D12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68393" y="4933936"/>
            <a:ext cx="5448578" cy="1407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0317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en" spc="-10" dirty="0"/>
              <a:t>Pod</a:t>
            </a:r>
            <a:r>
              <a:rPr lang="en-US" spc="-10" dirty="0"/>
              <a:t>s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30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8" name="Google Shape;552;p80">
            <a:extLst>
              <a:ext uri="{FF2B5EF4-FFF2-40B4-BE49-F238E27FC236}">
                <a16:creationId xmlns:a16="http://schemas.microsoft.com/office/drawing/2014/main" id="{22928D18-15E6-3149-883A-4574CB1E48DE}"/>
              </a:ext>
            </a:extLst>
          </p:cNvPr>
          <p:cNvSpPr txBox="1">
            <a:spLocks/>
          </p:cNvSpPr>
          <p:nvPr/>
        </p:nvSpPr>
        <p:spPr>
          <a:xfrm>
            <a:off x="5365990" y="2746293"/>
            <a:ext cx="3994500" cy="37257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-US" sz="14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</a:p>
          <a:p>
            <a:pPr>
              <a:buSzPts val="1100"/>
            </a:pPr>
            <a:r>
              <a:rPr lang="en-US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-US" sz="14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Pod</a:t>
            </a:r>
          </a:p>
          <a:p>
            <a:pPr>
              <a:buSzPts val="1100"/>
            </a:pPr>
            <a:r>
              <a:rPr lang="en-US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</a:p>
          <a:p>
            <a:pPr>
              <a:buSzPts val="1100"/>
            </a:pPr>
            <a:r>
              <a:rPr lang="en-US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</a:t>
            </a:r>
            <a:r>
              <a:rPr lang="en-US" sz="1400" kern="0">
                <a:solidFill>
                  <a:sysClr val="windowText" lastClr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4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pod-example</a:t>
            </a:r>
          </a:p>
          <a:p>
            <a:pPr>
              <a:buSzPts val="1100"/>
            </a:pPr>
            <a:r>
              <a:rPr lang="en-US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labels:</a:t>
            </a:r>
            <a:br>
              <a:rPr lang="en-US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app: </a:t>
            </a:r>
            <a:r>
              <a:rPr lang="en-US" sz="14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</a:p>
          <a:p>
            <a:pPr>
              <a:buSzPts val="1100"/>
            </a:pPr>
            <a:r>
              <a:rPr lang="en-US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</a:p>
          <a:p>
            <a:r>
              <a:rPr lang="en-US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template:</a:t>
            </a:r>
            <a:endParaRPr lang="en-US" sz="1400" kern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-US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metadata:</a:t>
            </a:r>
            <a:endParaRPr lang="en-US" sz="1400" kern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-US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labels:</a:t>
            </a:r>
            <a:br>
              <a:rPr lang="en-US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app: </a:t>
            </a:r>
            <a:r>
              <a:rPr lang="en-US" sz="14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</a:p>
          <a:p>
            <a:r>
              <a:rPr lang="en-US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spec:</a:t>
            </a:r>
          </a:p>
          <a:p>
            <a:r>
              <a:rPr lang="en-US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containers:</a:t>
            </a:r>
          </a:p>
          <a:p>
            <a:r>
              <a:rPr lang="en-US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- name: </a:t>
            </a:r>
            <a:r>
              <a:rPr lang="en-US" sz="14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</a:p>
          <a:p>
            <a:r>
              <a:rPr lang="en-US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image: </a:t>
            </a:r>
            <a:r>
              <a:rPr lang="en-US" sz="14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endParaRPr lang="en-US" sz="1400" kern="0">
              <a:solidFill>
                <a:sysClr val="windowText" lastClr="000000"/>
              </a:solidFill>
            </a:endParaRP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endParaRPr lang="en-US" sz="800" kern="0" dirty="0">
              <a:solidFill>
                <a:srgbClr val="CC0000"/>
              </a:solidFill>
            </a:endParaRPr>
          </a:p>
        </p:txBody>
      </p:sp>
      <p:sp>
        <p:nvSpPr>
          <p:cNvPr id="51" name="Google Shape;553;p80">
            <a:extLst>
              <a:ext uri="{FF2B5EF4-FFF2-40B4-BE49-F238E27FC236}">
                <a16:creationId xmlns:a16="http://schemas.microsoft.com/office/drawing/2014/main" id="{CC5A5036-CA4D-7D45-8337-7628CD657B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30890" y="2733406"/>
            <a:ext cx="3994500" cy="37257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Pod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pod-example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containers: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name: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image: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nginx:stable-alpine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ports: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- containerPort: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500033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ru-RU" spc="-10" dirty="0"/>
              <a:t>Ключевые атрибуты контейнеров в поде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31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BED1D8FD-BDED-1D4A-94CE-7C5C709C6025}"/>
              </a:ext>
            </a:extLst>
          </p:cNvPr>
          <p:cNvSpPr txBox="1"/>
          <p:nvPr/>
        </p:nvSpPr>
        <p:spPr>
          <a:xfrm>
            <a:off x="750585" y="2668841"/>
            <a:ext cx="5760125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" sz="2400" b="1" dirty="0"/>
              <a:t>name</a:t>
            </a:r>
            <a:r>
              <a:rPr lang="en" sz="2400" dirty="0"/>
              <a:t> - </a:t>
            </a:r>
            <a:r>
              <a:rPr lang="ru-RU" sz="2400" dirty="0"/>
              <a:t>название контейнера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" sz="2400" b="1" dirty="0"/>
              <a:t>image</a:t>
            </a:r>
            <a:r>
              <a:rPr lang="ru-RU" sz="2400" dirty="0"/>
              <a:t> - изображение контейнера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" sz="2400" b="1" dirty="0"/>
              <a:t>ports</a:t>
            </a:r>
            <a:r>
              <a:rPr lang="en" sz="2400" dirty="0"/>
              <a:t> - </a:t>
            </a:r>
            <a:r>
              <a:rPr lang="ru-RU" sz="2400" dirty="0"/>
              <a:t>массив портов для предоставления наружу контейнера. Может иметь имя и протокол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" sz="2400" b="1" dirty="0" err="1"/>
              <a:t>env</a:t>
            </a:r>
            <a:r>
              <a:rPr lang="en" sz="2400" dirty="0"/>
              <a:t> - </a:t>
            </a:r>
            <a:r>
              <a:rPr lang="ru-RU" sz="2400" dirty="0"/>
              <a:t>массив переменных среды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" sz="2400" b="1" dirty="0"/>
              <a:t>command</a:t>
            </a:r>
            <a:r>
              <a:rPr lang="ru-RU" sz="2400" dirty="0"/>
              <a:t> - массив точек входа (эквивалент </a:t>
            </a:r>
            <a:r>
              <a:rPr lang="en" sz="2400" dirty="0"/>
              <a:t>Docker ENTRYPOINT)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" sz="2400" b="1" dirty="0" err="1"/>
              <a:t>args</a:t>
            </a:r>
            <a:r>
              <a:rPr lang="en" sz="2400" dirty="0"/>
              <a:t> - </a:t>
            </a:r>
            <a:r>
              <a:rPr lang="ru-RU" sz="2400" dirty="0"/>
              <a:t>Аргументы для передачи в команду (эквивалент </a:t>
            </a:r>
            <a:r>
              <a:rPr lang="en" sz="2400" dirty="0"/>
              <a:t>Docker CMD)</a:t>
            </a:r>
            <a:endParaRPr lang="ru-RU" sz="2400" dirty="0"/>
          </a:p>
        </p:txBody>
      </p:sp>
      <p:sp>
        <p:nvSpPr>
          <p:cNvPr id="49" name="Google Shape;560;p81">
            <a:extLst>
              <a:ext uri="{FF2B5EF4-FFF2-40B4-BE49-F238E27FC236}">
                <a16:creationId xmlns:a16="http://schemas.microsoft.com/office/drawing/2014/main" id="{55C04147-B975-E843-9C13-15DDAC183B3F}"/>
              </a:ext>
            </a:extLst>
          </p:cNvPr>
          <p:cNvSpPr txBox="1">
            <a:spLocks/>
          </p:cNvSpPr>
          <p:nvPr/>
        </p:nvSpPr>
        <p:spPr>
          <a:xfrm>
            <a:off x="6609364" y="2770090"/>
            <a:ext cx="3705900" cy="37257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" sz="2400" kern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Container</a:t>
            </a:r>
          </a:p>
          <a:p>
            <a:pPr algn="l" rtl="0"/>
            <a:endParaRPr lang="en" sz="1600" kern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6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name: </a:t>
            </a:r>
            <a:r>
              <a:rPr lang="en" sz="16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6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image: </a:t>
            </a:r>
            <a:r>
              <a:rPr lang="en" sz="16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nginx:stable-alpine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6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ports:</a:t>
            </a:r>
          </a:p>
          <a:p>
            <a:pPr algn="l" rtl="0"/>
            <a:r>
              <a:rPr lang="en" sz="16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containerPort: </a:t>
            </a:r>
            <a:r>
              <a:rPr lang="en" sz="16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</a:p>
          <a:p>
            <a:pPr algn="l" rtl="0"/>
            <a:r>
              <a:rPr lang="en" sz="16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name: </a:t>
            </a:r>
            <a:r>
              <a:rPr lang="en" sz="16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http</a:t>
            </a:r>
          </a:p>
          <a:p>
            <a:pPr algn="l" rtl="0"/>
            <a:r>
              <a:rPr lang="en" sz="16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protocol: </a:t>
            </a:r>
            <a:r>
              <a:rPr lang="en" sz="16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TCP</a:t>
            </a:r>
          </a:p>
          <a:p>
            <a:pPr algn="l" rtl="0"/>
            <a:r>
              <a:rPr lang="en" sz="16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env:</a:t>
            </a:r>
          </a:p>
          <a:p>
            <a:pPr algn="l" rtl="0"/>
            <a:r>
              <a:rPr lang="en" sz="16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name: </a:t>
            </a:r>
            <a:r>
              <a:rPr lang="en" sz="16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MYVAR</a:t>
            </a:r>
          </a:p>
          <a:p>
            <a:pPr algn="l" rtl="0"/>
            <a:r>
              <a:rPr lang="en" sz="16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value: </a:t>
            </a:r>
            <a:r>
              <a:rPr lang="en" sz="16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isAwesome</a:t>
            </a:r>
          </a:p>
          <a:p>
            <a:pPr algn="l" rtl="0"/>
            <a:r>
              <a:rPr lang="en" sz="16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command: </a:t>
            </a:r>
            <a:r>
              <a:rPr lang="en" sz="16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[“/bin/sh”, “-c”]</a:t>
            </a:r>
          </a:p>
          <a:p>
            <a:pPr algn="l" rtl="0"/>
            <a:r>
              <a:rPr lang="en" sz="16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args: </a:t>
            </a:r>
            <a:r>
              <a:rPr lang="en" sz="16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[“echo ${MYVAR}”]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endParaRPr lang="en" sz="1600" kern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6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</a:p>
          <a:p>
            <a:pPr algn="l" rtl="0">
              <a:spcBef>
                <a:spcPts val="600"/>
              </a:spcBef>
            </a:pPr>
            <a:endParaRPr lang="en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244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ru-RU" spc="-10" dirty="0"/>
              <a:t>Шаблон пода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32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BED1D8FD-BDED-1D4A-94CE-7C5C709C6025}"/>
              </a:ext>
            </a:extLst>
          </p:cNvPr>
          <p:cNvSpPr txBox="1"/>
          <p:nvPr/>
        </p:nvSpPr>
        <p:spPr>
          <a:xfrm>
            <a:off x="928413" y="3362908"/>
            <a:ext cx="5760125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Контроллеры рабочей нагрузки управляют экземплярами подов на основе предоставленного шаблона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Шаблоны </a:t>
            </a:r>
            <a:r>
              <a:rPr lang="en" sz="2400" dirty="0"/>
              <a:t>Pod - </a:t>
            </a:r>
            <a:r>
              <a:rPr lang="ru-RU" sz="2400" dirty="0"/>
              <a:t>это спецификации </a:t>
            </a:r>
            <a:r>
              <a:rPr lang="en" sz="2400" dirty="0"/>
              <a:t>Pod </a:t>
            </a:r>
            <a:r>
              <a:rPr lang="ru-RU" sz="2400" dirty="0"/>
              <a:t>с ограниченными метаданными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Контроллеры используют шаблоны для создания реальных подов</a:t>
            </a:r>
          </a:p>
        </p:txBody>
      </p:sp>
      <p:sp>
        <p:nvSpPr>
          <p:cNvPr id="31" name="Google Shape;707;p102">
            <a:extLst>
              <a:ext uri="{FF2B5EF4-FFF2-40B4-BE49-F238E27FC236}">
                <a16:creationId xmlns:a16="http://schemas.microsoft.com/office/drawing/2014/main" id="{A0E66E89-99EF-DB46-9A3F-4AF714D94D48}"/>
              </a:ext>
            </a:extLst>
          </p:cNvPr>
          <p:cNvSpPr txBox="1"/>
          <p:nvPr/>
        </p:nvSpPr>
        <p:spPr>
          <a:xfrm>
            <a:off x="7767308" y="2074235"/>
            <a:ext cx="2524800" cy="2233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</a:t>
            </a:r>
            <a:r>
              <a:rPr lang="en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  <a:endParaRPr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Pod</a:t>
            </a:r>
            <a:endParaRPr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pod-example</a:t>
            </a:r>
            <a:endParaRPr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labels:</a:t>
            </a:r>
            <a:br>
              <a:rPr lang="en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app: </a:t>
            </a:r>
            <a:r>
              <a:rPr lang="en" dirty="0" err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endParaRPr lang="en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</a:p>
        </p:txBody>
      </p:sp>
      <p:sp>
        <p:nvSpPr>
          <p:cNvPr id="32" name="Google Shape;708;p102">
            <a:extLst>
              <a:ext uri="{FF2B5EF4-FFF2-40B4-BE49-F238E27FC236}">
                <a16:creationId xmlns:a16="http://schemas.microsoft.com/office/drawing/2014/main" id="{DB14A722-CF32-3E4C-969C-1505CFF2AAD9}"/>
              </a:ext>
            </a:extLst>
          </p:cNvPr>
          <p:cNvSpPr txBox="1"/>
          <p:nvPr/>
        </p:nvSpPr>
        <p:spPr>
          <a:xfrm>
            <a:off x="7771741" y="4472815"/>
            <a:ext cx="2490900" cy="2233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template:</a:t>
            </a:r>
            <a:endParaRPr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metadata:</a:t>
            </a:r>
            <a:endParaRPr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labels:</a:t>
            </a:r>
            <a:br>
              <a:rPr lang="en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app: </a:t>
            </a:r>
            <a:r>
              <a:rPr lang="en" dirty="0" err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endParaRPr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spec:</a:t>
            </a:r>
            <a:endParaRPr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containers:</a:t>
            </a:r>
            <a:endParaRPr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- name: </a:t>
            </a:r>
            <a:r>
              <a:rPr lang="en" dirty="0" err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endParaRPr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image: </a:t>
            </a:r>
            <a:r>
              <a:rPr lang="en" dirty="0" err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788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en" spc="-10" dirty="0"/>
              <a:t>Labels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33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BED1D8FD-BDED-1D4A-94CE-7C5C709C6025}"/>
              </a:ext>
            </a:extLst>
          </p:cNvPr>
          <p:cNvSpPr txBox="1"/>
          <p:nvPr/>
        </p:nvSpPr>
        <p:spPr>
          <a:xfrm>
            <a:off x="928413" y="3362908"/>
            <a:ext cx="5760125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Пары ключ-значение, которые используются для идентификации, описания и группирования связанных наборов объектов или ресурсов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НЕ уникальны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Имеют строгий синтаксис с немного ограниченным набором символов</a:t>
            </a:r>
          </a:p>
        </p:txBody>
      </p:sp>
      <p:pic>
        <p:nvPicPr>
          <p:cNvPr id="33" name="Google Shape;568;p82">
            <a:extLst>
              <a:ext uri="{FF2B5EF4-FFF2-40B4-BE49-F238E27FC236}">
                <a16:creationId xmlns:a16="http://schemas.microsoft.com/office/drawing/2014/main" id="{12EF5634-85E3-7B48-AABD-344E5D0B895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7094" y="2924411"/>
            <a:ext cx="2973294" cy="37753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0953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en" spc="-10" dirty="0"/>
              <a:t>Selectors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34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BED1D8FD-BDED-1D4A-94CE-7C5C709C6025}"/>
              </a:ext>
            </a:extLst>
          </p:cNvPr>
          <p:cNvSpPr txBox="1"/>
          <p:nvPr/>
        </p:nvSpPr>
        <p:spPr>
          <a:xfrm>
            <a:off x="948370" y="4001119"/>
            <a:ext cx="576012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ru-RU" sz="2400" dirty="0"/>
              <a:t>Селекторы используют метки для фильтрации или выбора объектов. Используются в </a:t>
            </a:r>
            <a:r>
              <a:rPr lang="en" sz="2400" dirty="0"/>
              <a:t>Kubernetes</a:t>
            </a:r>
            <a:r>
              <a:rPr lang="ru-RU" sz="2400" dirty="0"/>
              <a:t> для фильтрации управляемых объектов</a:t>
            </a:r>
            <a:r>
              <a:rPr lang="en" sz="2400" dirty="0"/>
              <a:t>.</a:t>
            </a:r>
          </a:p>
        </p:txBody>
      </p:sp>
      <p:sp>
        <p:nvSpPr>
          <p:cNvPr id="31" name="Google Shape;582;p84">
            <a:extLst>
              <a:ext uri="{FF2B5EF4-FFF2-40B4-BE49-F238E27FC236}">
                <a16:creationId xmlns:a16="http://schemas.microsoft.com/office/drawing/2014/main" id="{9440DA24-532E-0148-B222-A2AB921608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73514" y="2939548"/>
            <a:ext cx="3777600" cy="36378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Pod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pod-label-example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labels:</a:t>
            </a:r>
            <a:b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app: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b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env: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prod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containers: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name: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image: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nginx:stable-alpine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ports: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- containerPort: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b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nodeSelector: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gpu: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nvidia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4894199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ru-RU" spc="-10" dirty="0"/>
              <a:t>Пример </a:t>
            </a:r>
            <a:r>
              <a:rPr lang="en" spc="-10" dirty="0"/>
              <a:t>Selector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35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32" name="Google Shape;587;p85">
            <a:extLst>
              <a:ext uri="{FF2B5EF4-FFF2-40B4-BE49-F238E27FC236}">
                <a16:creationId xmlns:a16="http://schemas.microsoft.com/office/drawing/2014/main" id="{E202C07D-5A8E-2A45-BCDC-44D948B74F5D}"/>
              </a:ext>
            </a:extLst>
          </p:cNvPr>
          <p:cNvSpPr txBox="1">
            <a:spLocks/>
          </p:cNvSpPr>
          <p:nvPr/>
        </p:nvSpPr>
        <p:spPr>
          <a:xfrm>
            <a:off x="1602454" y="2809583"/>
            <a:ext cx="2251500" cy="22269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>
              <a:defRPr sz="2500" b="1" i="0">
                <a:solidFill>
                  <a:srgbClr val="00669C"/>
                </a:solidFill>
                <a:latin typeface="SFProText-Semibold"/>
                <a:ea typeface="+mn-ea"/>
                <a:cs typeface="SFProText-Semibold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</a:p>
          <a:p>
            <a:pPr algn="l" rtl="0"/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Pod</a:t>
            </a:r>
          </a:p>
          <a:p>
            <a:pPr algn="l" rtl="0"/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</a:p>
          <a:p>
            <a:pPr algn="l" rtl="0"/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</a:t>
            </a:r>
            <a:r>
              <a:rPr lang="en" sz="900" kern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pod-label-example</a:t>
            </a:r>
          </a:p>
          <a:p>
            <a:pPr algn="l" rtl="0"/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labels:</a:t>
            </a:r>
            <a:b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app: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b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env: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prod</a:t>
            </a:r>
          </a:p>
          <a:p>
            <a:pPr algn="l" rtl="0"/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</a:p>
          <a:p>
            <a:pPr algn="l" rtl="0"/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containers:</a:t>
            </a:r>
          </a:p>
          <a:p>
            <a:pPr algn="l" rtl="0"/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name: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</a:p>
          <a:p>
            <a:pPr algn="l" rtl="0"/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image: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nginx:stable-alpine</a:t>
            </a:r>
          </a:p>
          <a:p>
            <a:pPr algn="l" rtl="0"/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ports:</a:t>
            </a:r>
          </a:p>
          <a:p>
            <a:pPr algn="l" rtl="0"/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- containerPort: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b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nodeSelector:</a:t>
            </a:r>
          </a:p>
          <a:p>
            <a:pPr algn="l" rtl="0"/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gpu: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nvidia</a:t>
            </a:r>
          </a:p>
        </p:txBody>
      </p:sp>
      <p:pic>
        <p:nvPicPr>
          <p:cNvPr id="33" name="Google Shape;588;p85">
            <a:extLst>
              <a:ext uri="{FF2B5EF4-FFF2-40B4-BE49-F238E27FC236}">
                <a16:creationId xmlns:a16="http://schemas.microsoft.com/office/drawing/2014/main" id="{5C7E0793-1FC2-FF41-9E5D-99FC10EAAC5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5467" y="2594061"/>
            <a:ext cx="5946588" cy="37753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9371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en" dirty="0"/>
              <a:t>Services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36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BED1D8FD-BDED-1D4A-94CE-7C5C709C6025}"/>
              </a:ext>
            </a:extLst>
          </p:cNvPr>
          <p:cNvSpPr txBox="1"/>
          <p:nvPr/>
        </p:nvSpPr>
        <p:spPr>
          <a:xfrm>
            <a:off x="1063550" y="2927119"/>
            <a:ext cx="5760125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ru-RU" sz="2400" dirty="0"/>
              <a:t>Унифицированный метод доступа к выставленным рабочим нагрузкам модулей</a:t>
            </a:r>
          </a:p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ru-RU" sz="2400" dirty="0"/>
              <a:t>Долговечный ресурс (в отличие от подов)</a:t>
            </a:r>
          </a:p>
          <a:p>
            <a:pPr marL="800100" lvl="1" indent="-342900" fontAlgn="t">
              <a:buFont typeface="Arial" panose="020B0604020202020204" pitchFamily="34" charset="0"/>
              <a:buChar char="•"/>
            </a:pPr>
            <a:r>
              <a:rPr lang="ru-RU" sz="2400" dirty="0"/>
              <a:t>статический </a:t>
            </a:r>
            <a:r>
              <a:rPr lang="en" sz="2400" dirty="0"/>
              <a:t>IP</a:t>
            </a:r>
            <a:r>
              <a:rPr lang="ru-RU" sz="2400" dirty="0"/>
              <a:t> адрес,</a:t>
            </a:r>
            <a:r>
              <a:rPr lang="en" sz="2400" dirty="0"/>
              <a:t> </a:t>
            </a:r>
            <a:r>
              <a:rPr lang="ru-RU" sz="2400" dirty="0"/>
              <a:t>уникальный в кластере</a:t>
            </a:r>
          </a:p>
          <a:p>
            <a:pPr marL="800100" lvl="1" indent="-342900" fontAlgn="t">
              <a:buFont typeface="Arial" panose="020B0604020202020204" pitchFamily="34" charset="0"/>
              <a:buChar char="•"/>
            </a:pPr>
            <a:r>
              <a:rPr lang="ru-RU" sz="2400" dirty="0"/>
              <a:t>статическое </a:t>
            </a:r>
            <a:r>
              <a:rPr lang="en" sz="2400" dirty="0"/>
              <a:t>DNS-</a:t>
            </a:r>
            <a:r>
              <a:rPr lang="ru-RU" sz="2400" dirty="0"/>
              <a:t>имя в пространстве имен</a:t>
            </a:r>
          </a:p>
          <a:p>
            <a:pPr marL="800100" lvl="1" indent="-342900" fontAlgn="t">
              <a:buFont typeface="Arial" panose="020B0604020202020204" pitchFamily="34" charset="0"/>
              <a:buChar char="•"/>
            </a:pPr>
            <a:endParaRPr lang="en" sz="2400" dirty="0"/>
          </a:p>
        </p:txBody>
      </p:sp>
      <p:sp>
        <p:nvSpPr>
          <p:cNvPr id="32" name="Google Shape;605;p87">
            <a:extLst>
              <a:ext uri="{FF2B5EF4-FFF2-40B4-BE49-F238E27FC236}">
                <a16:creationId xmlns:a16="http://schemas.microsoft.com/office/drawing/2014/main" id="{3F75BB73-1672-4443-8B6D-C529977DB076}"/>
              </a:ext>
            </a:extLst>
          </p:cNvPr>
          <p:cNvSpPr txBox="1"/>
          <p:nvPr/>
        </p:nvSpPr>
        <p:spPr>
          <a:xfrm>
            <a:off x="786536" y="5979951"/>
            <a:ext cx="82296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 dirty="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&lt;service name&gt;</a:t>
            </a:r>
            <a:r>
              <a:rPr lang="en" sz="2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2200" b="1" dirty="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&lt;namespace&gt;</a:t>
            </a:r>
            <a:r>
              <a:rPr lang="en" sz="2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220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svc.cluster.local</a:t>
            </a:r>
            <a:endParaRPr sz="2200" b="1" dirty="0"/>
          </a:p>
        </p:txBody>
      </p:sp>
    </p:spTree>
    <p:extLst>
      <p:ext uri="{BB962C8B-B14F-4D97-AF65-F5344CB8AC3E}">
        <p14:creationId xmlns:p14="http://schemas.microsoft.com/office/powerpoint/2010/main" val="359547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en" spc="-10" dirty="0"/>
              <a:t>Services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37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BED1D8FD-BDED-1D4A-94CE-7C5C709C6025}"/>
              </a:ext>
            </a:extLst>
          </p:cNvPr>
          <p:cNvSpPr txBox="1"/>
          <p:nvPr/>
        </p:nvSpPr>
        <p:spPr>
          <a:xfrm>
            <a:off x="1203159" y="3196459"/>
            <a:ext cx="5760125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ru-RU" sz="2400" dirty="0"/>
              <a:t>Целевые поды, выбор которых основан на равенстве селекторов</a:t>
            </a:r>
          </a:p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ru-RU" sz="2400" dirty="0"/>
              <a:t>Использует </a:t>
            </a:r>
            <a:r>
              <a:rPr lang="en" sz="2400" dirty="0" err="1"/>
              <a:t>kube</a:t>
            </a:r>
            <a:r>
              <a:rPr lang="en" sz="2400" dirty="0"/>
              <a:t>-proxy </a:t>
            </a:r>
            <a:r>
              <a:rPr lang="ru-RU" sz="2400" dirty="0"/>
              <a:t>для обеспечения простой балансировки нагрузки</a:t>
            </a:r>
          </a:p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" sz="2400" dirty="0" err="1"/>
              <a:t>kube</a:t>
            </a:r>
            <a:r>
              <a:rPr lang="en" sz="2400" dirty="0"/>
              <a:t>-proxy </a:t>
            </a:r>
            <a:r>
              <a:rPr lang="ru-RU" sz="2400" dirty="0"/>
              <a:t>действует как демон, который создает локальные записи в </a:t>
            </a:r>
            <a:r>
              <a:rPr lang="en" sz="2400" dirty="0"/>
              <a:t>iptables </a:t>
            </a:r>
            <a:r>
              <a:rPr lang="ru-RU" sz="2400" dirty="0"/>
              <a:t>хоста для каждой службы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9488902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ru-RU" spc="-10" dirty="0"/>
              <a:t>Типы сервисов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38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BED1D8FD-BDED-1D4A-94CE-7C5C709C6025}"/>
              </a:ext>
            </a:extLst>
          </p:cNvPr>
          <p:cNvSpPr txBox="1"/>
          <p:nvPr/>
        </p:nvSpPr>
        <p:spPr>
          <a:xfrm>
            <a:off x="1401440" y="3619354"/>
            <a:ext cx="5760125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fontAlgn="t"/>
            <a:r>
              <a:rPr lang="ru-RU" sz="2400" dirty="0"/>
              <a:t>Есть 4 основных типа сервисов:</a:t>
            </a:r>
          </a:p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" sz="2400" dirty="0" err="1"/>
              <a:t>ClusterIP</a:t>
            </a:r>
            <a:r>
              <a:rPr lang="en" sz="2400" dirty="0"/>
              <a:t> (default)</a:t>
            </a:r>
          </a:p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" sz="2400" dirty="0" err="1"/>
              <a:t>NodePort</a:t>
            </a:r>
            <a:endParaRPr lang="en" sz="2400" dirty="0"/>
          </a:p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" sz="2400" dirty="0" err="1"/>
              <a:t>LoadBalancer</a:t>
            </a:r>
            <a:endParaRPr lang="en" sz="2400" dirty="0"/>
          </a:p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" sz="2400" dirty="0" err="1"/>
              <a:t>ExternalName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102453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ru-RU" spc="-10" dirty="0"/>
              <a:t>Пример сервиса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39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BED1D8FD-BDED-1D4A-94CE-7C5C709C6025}"/>
              </a:ext>
            </a:extLst>
          </p:cNvPr>
          <p:cNvSpPr txBox="1"/>
          <p:nvPr/>
        </p:nvSpPr>
        <p:spPr>
          <a:xfrm>
            <a:off x="1401441" y="3619354"/>
            <a:ext cx="3645436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fontAlgn="t"/>
            <a:r>
              <a:rPr lang="ru-RU" sz="2800" dirty="0"/>
              <a:t>Сервисы типа </a:t>
            </a:r>
            <a:r>
              <a:rPr lang="en" sz="2800" dirty="0" err="1"/>
              <a:t>ClusterIP</a:t>
            </a:r>
            <a:r>
              <a:rPr lang="en" sz="2800" dirty="0"/>
              <a:t> </a:t>
            </a:r>
            <a:r>
              <a:rPr lang="ru-RU" sz="2800" dirty="0"/>
              <a:t>предоставляют службу на строго виртуальном </a:t>
            </a:r>
            <a:r>
              <a:rPr lang="en" sz="2800" dirty="0"/>
              <a:t>IP-</a:t>
            </a:r>
            <a:r>
              <a:rPr lang="ru-RU" sz="2800" dirty="0"/>
              <a:t>адресе кластера.</a:t>
            </a:r>
          </a:p>
        </p:txBody>
      </p:sp>
      <p:sp>
        <p:nvSpPr>
          <p:cNvPr id="31" name="Google Shape;624;p90">
            <a:extLst>
              <a:ext uri="{FF2B5EF4-FFF2-40B4-BE49-F238E27FC236}">
                <a16:creationId xmlns:a16="http://schemas.microsoft.com/office/drawing/2014/main" id="{D4EEC63E-807E-D441-A4DC-C9BDB27556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00770" y="3044243"/>
            <a:ext cx="3256500" cy="36378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</a:t>
            </a:r>
            <a:r>
              <a:rPr lang="en" sz="16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6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  <a:endParaRPr sz="16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6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Service</a:t>
            </a:r>
            <a:endParaRPr sz="16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6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</a:t>
            </a: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example-prod</a:t>
            </a:r>
            <a:endParaRPr sz="16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 sz="16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selector:</a:t>
            </a:r>
            <a:endParaRPr sz="16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app: </a:t>
            </a:r>
            <a:r>
              <a:rPr lang="en" sz="1600" dirty="0" err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endParaRPr sz="16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env</a:t>
            </a:r>
            <a:r>
              <a:rPr lang="en" sz="16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6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prod</a:t>
            </a:r>
            <a:endParaRPr sz="16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ports:</a:t>
            </a:r>
            <a:endParaRPr sz="16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protocol: </a:t>
            </a:r>
            <a:r>
              <a:rPr lang="en" sz="16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TCP</a:t>
            </a:r>
            <a:endParaRPr sz="16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port: </a:t>
            </a:r>
            <a:r>
              <a:rPr lang="en" sz="16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endParaRPr sz="16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targetPort</a:t>
            </a:r>
            <a:r>
              <a:rPr lang="en" sz="16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6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endParaRPr sz="16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6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81810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ru-RU" spc="-10" dirty="0"/>
              <a:t>Что такое </a:t>
            </a:r>
            <a:r>
              <a:rPr lang="en-US" spc="-10" dirty="0"/>
              <a:t>Kubernetes</a:t>
            </a:r>
            <a:r>
              <a:rPr lang="ru-RU" spc="-10" dirty="0"/>
              <a:t>?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4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1DE523A4-AE85-534E-A6EA-2715FB38CA8D}"/>
              </a:ext>
            </a:extLst>
          </p:cNvPr>
          <p:cNvSpPr txBox="1"/>
          <p:nvPr/>
        </p:nvSpPr>
        <p:spPr>
          <a:xfrm>
            <a:off x="520840" y="2127098"/>
            <a:ext cx="9741801" cy="4814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Система </a:t>
            </a:r>
            <a:r>
              <a:rPr lang="ru-RU" sz="2400" b="1" dirty="0" err="1"/>
              <a:t>оркестрации</a:t>
            </a:r>
            <a:r>
              <a:rPr lang="ru-RU" sz="2400" b="1" dirty="0"/>
              <a:t> контейнеров </a:t>
            </a:r>
            <a:r>
              <a:rPr lang="ru-RU" sz="2400" dirty="0"/>
              <a:t>промышленного уровня, созданная </a:t>
            </a:r>
            <a:r>
              <a:rPr lang="en" sz="2400" dirty="0"/>
              <a:t>Google, </a:t>
            </a:r>
            <a:r>
              <a:rPr lang="ru-RU" sz="2400" dirty="0"/>
              <a:t>основанная на </a:t>
            </a:r>
            <a:r>
              <a:rPr lang="en" sz="2400" dirty="0"/>
              <a:t>Borg </a:t>
            </a:r>
            <a:r>
              <a:rPr lang="ru-RU" sz="2400" dirty="0"/>
              <a:t>и </a:t>
            </a:r>
            <a:r>
              <a:rPr lang="en" sz="2400" dirty="0"/>
              <a:t>Omega, </a:t>
            </a:r>
            <a:r>
              <a:rPr lang="ru-RU" sz="2400" dirty="0"/>
              <a:t>системах, которые прямо сейчас работают внутри </a:t>
            </a:r>
            <a:r>
              <a:rPr lang="en" sz="2400" dirty="0"/>
              <a:t>Google </a:t>
            </a:r>
            <a:r>
              <a:rPr lang="ru-RU" sz="2400" dirty="0"/>
              <a:t>и доказали свою работоспособность в </a:t>
            </a:r>
            <a:r>
              <a:rPr lang="en" sz="2400" dirty="0"/>
              <a:t>Google </a:t>
            </a:r>
            <a:r>
              <a:rPr lang="ru-RU" sz="2400" dirty="0"/>
              <a:t>более чем за 10 лет эксплуатации;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С помощью этих систем </a:t>
            </a:r>
            <a:r>
              <a:rPr lang="en" sz="2400" dirty="0"/>
              <a:t>Google </a:t>
            </a:r>
            <a:r>
              <a:rPr lang="ru-RU" sz="2400" dirty="0"/>
              <a:t>создаёт </a:t>
            </a:r>
            <a:r>
              <a:rPr lang="ru-RU" sz="2400" b="1" dirty="0"/>
              <a:t>миллиарды</a:t>
            </a:r>
            <a:r>
              <a:rPr lang="ru-RU" sz="2400" dirty="0"/>
              <a:t> контейнеров в неделю;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Первоначально был создан тремя сотрудниками </a:t>
            </a:r>
            <a:r>
              <a:rPr lang="en" sz="2400" dirty="0"/>
              <a:t>Google </a:t>
            </a:r>
            <a:r>
              <a:rPr lang="ru-RU" sz="2400" b="1" dirty="0"/>
              <a:t>летом 2014 </a:t>
            </a:r>
            <a:r>
              <a:rPr lang="ru-RU" sz="2400" dirty="0"/>
              <a:t>года; вырос в геометрической прогрессии и стал первым проектом, который был передан в под крыло </a:t>
            </a:r>
            <a:r>
              <a:rPr lang="en" sz="2400" dirty="0"/>
              <a:t>CNCF</a:t>
            </a:r>
            <a:r>
              <a:rPr lang="ru-RU" sz="24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Впервые достиг промышленной версии </a:t>
            </a:r>
            <a:r>
              <a:rPr lang="en" sz="2400" dirty="0"/>
              <a:t>v1.0.1 </a:t>
            </a:r>
            <a:r>
              <a:rPr lang="ru-RU" sz="2400" dirty="0"/>
              <a:t>в июле 2015 года. Минорная версия выпускается каждые три месяца, начиная с </a:t>
            </a:r>
            <a:r>
              <a:rPr lang="en" sz="2400" dirty="0"/>
              <a:t>v1.2.0 </a:t>
            </a:r>
            <a:r>
              <a:rPr lang="ru-RU" sz="2400" dirty="0"/>
              <a:t>в марте 2016 года. Последний релиз </a:t>
            </a:r>
            <a:r>
              <a:rPr lang="en" sz="2400" dirty="0"/>
              <a:t>v1.17.</a:t>
            </a:r>
            <a:r>
              <a:rPr lang="ru-RU" sz="2400" dirty="0"/>
              <a:t>4</a:t>
            </a:r>
            <a:r>
              <a:rPr lang="en" sz="2400" dirty="0"/>
              <a:t> </a:t>
            </a:r>
            <a:r>
              <a:rPr lang="ru-RU" sz="2400" dirty="0"/>
              <a:t>был выпущен в марте 2020 года.</a:t>
            </a:r>
          </a:p>
        </p:txBody>
      </p:sp>
    </p:spTree>
    <p:extLst>
      <p:ext uri="{BB962C8B-B14F-4D97-AF65-F5344CB8AC3E}">
        <p14:creationId xmlns:p14="http://schemas.microsoft.com/office/powerpoint/2010/main" val="26197592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9255"/>
            <a:ext cx="10685780" cy="6516370"/>
          </a:xfrm>
          <a:custGeom>
            <a:avLst/>
            <a:gdLst/>
            <a:ahLst/>
            <a:cxnLst/>
            <a:rect l="l" t="t" r="r" b="b"/>
            <a:pathLst>
              <a:path w="10685780" h="6516370">
                <a:moveTo>
                  <a:pt x="0" y="6515989"/>
                </a:moveTo>
                <a:lnTo>
                  <a:pt x="10685640" y="6515989"/>
                </a:lnTo>
                <a:lnTo>
                  <a:pt x="10685640" y="0"/>
                </a:lnTo>
                <a:lnTo>
                  <a:pt x="0" y="0"/>
                </a:lnTo>
                <a:lnTo>
                  <a:pt x="0" y="6515989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9300" y="2133429"/>
            <a:ext cx="4250055" cy="903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750" b="1" dirty="0">
                <a:latin typeface="SFProText-Heavy"/>
                <a:cs typeface="SFProText-Heavy"/>
              </a:rPr>
              <a:t>СП</a:t>
            </a:r>
            <a:r>
              <a:rPr sz="5750" b="1" spc="-175" dirty="0">
                <a:latin typeface="SFProText-Heavy"/>
                <a:cs typeface="SFProText-Heavy"/>
              </a:rPr>
              <a:t>А</a:t>
            </a:r>
            <a:r>
              <a:rPr sz="5750" b="1" dirty="0">
                <a:latin typeface="SFProText-Heavy"/>
                <a:cs typeface="SFProText-Heavy"/>
              </a:rPr>
              <a:t>СИ</a:t>
            </a:r>
            <a:r>
              <a:rPr sz="5750" b="1" spc="-40" dirty="0">
                <a:latin typeface="SFProText-Heavy"/>
                <a:cs typeface="SFProText-Heavy"/>
              </a:rPr>
              <a:t>Б</a:t>
            </a:r>
            <a:r>
              <a:rPr sz="5750" b="1" spc="0" dirty="0">
                <a:latin typeface="SFProText-Heavy"/>
                <a:cs typeface="SFProText-Heavy"/>
              </a:rPr>
              <a:t>О!</a:t>
            </a:r>
            <a:endParaRPr sz="5750">
              <a:latin typeface="SFProText-Heavy"/>
              <a:cs typeface="SFProText-Heavy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500" y="3864366"/>
            <a:ext cx="3911600" cy="1328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b="1" spc="-10" dirty="0">
                <a:solidFill>
                  <a:srgbClr val="FFFFFF"/>
                </a:solidFill>
                <a:latin typeface="SFProText-Heavy"/>
                <a:cs typeface="SFProText-Heavy"/>
              </a:rPr>
              <a:t>Евгений Овчинцев</a:t>
            </a:r>
            <a:endParaRPr sz="1800" dirty="0">
              <a:latin typeface="SFProText-Heavy"/>
              <a:cs typeface="SFProText-Heavy"/>
            </a:endParaRPr>
          </a:p>
          <a:p>
            <a:pPr marL="12700" marR="5080">
              <a:lnSpc>
                <a:spcPct val="100000"/>
              </a:lnSpc>
              <a:spcBef>
                <a:spcPts val="2080"/>
              </a:spcBef>
            </a:pPr>
            <a:r>
              <a:rPr lang="ru-RU" sz="1400" b="1" dirty="0">
                <a:solidFill>
                  <a:srgbClr val="52A5CB"/>
                </a:solidFill>
                <a:latin typeface="SFProText-Semibold"/>
                <a:cs typeface="SFProText-Semibold"/>
              </a:rPr>
              <a:t>Преподаватель</a:t>
            </a:r>
            <a:endParaRPr sz="1900" dirty="0">
              <a:latin typeface="Times New Roman"/>
              <a:cs typeface="Times New Roman"/>
            </a:endParaRPr>
          </a:p>
          <a:p>
            <a:pPr marL="12700" marR="913130">
              <a:lnSpc>
                <a:spcPct val="100000"/>
              </a:lnSpc>
            </a:pPr>
            <a:r>
              <a:rPr lang="en-US" b="1" spc="-15" dirty="0">
                <a:solidFill>
                  <a:srgbClr val="FFFFFF"/>
                </a:solidFill>
                <a:latin typeface="SFProText-Semibold"/>
                <a:cs typeface="SFProText-Semibold"/>
                <a:hlinkClick r:id="rId2"/>
              </a:rPr>
              <a:t>e</a:t>
            </a:r>
            <a:r>
              <a:rPr lang="en-US" sz="1800" b="1" spc="-15" dirty="0">
                <a:solidFill>
                  <a:srgbClr val="FFFFFF"/>
                </a:solidFill>
                <a:latin typeface="SFProText-Semibold"/>
                <a:cs typeface="SFProText-Semibold"/>
                <a:hlinkClick r:id="rId2"/>
              </a:rPr>
              <a:t>vgenij.ovchintsev@gmail.com</a:t>
            </a:r>
            <a:endParaRPr lang="en-US" b="1" spc="-15" dirty="0">
              <a:solidFill>
                <a:srgbClr val="FFFFFF"/>
              </a:solidFill>
              <a:latin typeface="SFProText-Semibold"/>
              <a:cs typeface="SFProText-Semibold"/>
            </a:endParaRPr>
          </a:p>
          <a:p>
            <a:pPr marL="12700" marR="913130">
              <a:lnSpc>
                <a:spcPct val="100000"/>
              </a:lnSpc>
            </a:pPr>
            <a:r>
              <a:rPr sz="1800" b="1" spc="-10" dirty="0" err="1">
                <a:solidFill>
                  <a:srgbClr val="FFFFFF"/>
                </a:solidFill>
                <a:latin typeface="SFProText-Semibold"/>
                <a:cs typeface="SFProText-Semibold"/>
              </a:rPr>
              <a:t>hackeru.pro</a:t>
            </a:r>
            <a:endParaRPr sz="1800" dirty="0">
              <a:latin typeface="SFProText-Semibold"/>
              <a:cs typeface="SFProText-Semibol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93994" y="56512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4129" y="0"/>
            <a:ext cx="300990" cy="277495"/>
          </a:xfrm>
          <a:custGeom>
            <a:avLst/>
            <a:gdLst/>
            <a:ahLst/>
            <a:cxnLst/>
            <a:rect l="l" t="t" r="r" b="b"/>
            <a:pathLst>
              <a:path w="300989" h="277495">
                <a:moveTo>
                  <a:pt x="0" y="277444"/>
                </a:moveTo>
                <a:lnTo>
                  <a:pt x="300761" y="277444"/>
                </a:lnTo>
                <a:lnTo>
                  <a:pt x="300761" y="0"/>
                </a:lnTo>
                <a:lnTo>
                  <a:pt x="0" y="0"/>
                </a:lnTo>
                <a:lnTo>
                  <a:pt x="0" y="277444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15766" y="1889747"/>
            <a:ext cx="576580" cy="558800"/>
          </a:xfrm>
          <a:custGeom>
            <a:avLst/>
            <a:gdLst/>
            <a:ahLst/>
            <a:cxnLst/>
            <a:rect l="l" t="t" r="r" b="b"/>
            <a:pathLst>
              <a:path w="576579" h="558800">
                <a:moveTo>
                  <a:pt x="0" y="558253"/>
                </a:moveTo>
                <a:lnTo>
                  <a:pt x="576237" y="558253"/>
                </a:lnTo>
                <a:lnTo>
                  <a:pt x="576237" y="0"/>
                </a:lnTo>
                <a:lnTo>
                  <a:pt x="0" y="0"/>
                </a:lnTo>
                <a:lnTo>
                  <a:pt x="0" y="558253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2005" y="5906389"/>
            <a:ext cx="629285" cy="610235"/>
          </a:xfrm>
          <a:custGeom>
            <a:avLst/>
            <a:gdLst/>
            <a:ahLst/>
            <a:cxnLst/>
            <a:rect l="l" t="t" r="r" b="b"/>
            <a:pathLst>
              <a:path w="629284" h="610234">
                <a:moveTo>
                  <a:pt x="0" y="609612"/>
                </a:moveTo>
                <a:lnTo>
                  <a:pt x="629234" y="609612"/>
                </a:lnTo>
                <a:lnTo>
                  <a:pt x="629234" y="0"/>
                </a:lnTo>
                <a:lnTo>
                  <a:pt x="0" y="0"/>
                </a:lnTo>
                <a:lnTo>
                  <a:pt x="0" y="609612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15004" y="2448013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29995" y="4212005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27234" y="651416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188008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31240" y="651416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18" name="object 45">
            <a:extLst>
              <a:ext uri="{FF2B5EF4-FFF2-40B4-BE49-F238E27FC236}">
                <a16:creationId xmlns:a16="http://schemas.microsoft.com/office/drawing/2014/main" id="{CFCD24A8-0089-5849-9FAF-C216C808838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40</a:t>
            </a:fld>
            <a:endParaRPr sz="1500" baseline="2777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5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1DE523A4-AE85-534E-A6EA-2715FB38CA8D}"/>
              </a:ext>
            </a:extLst>
          </p:cNvPr>
          <p:cNvSpPr txBox="1"/>
          <p:nvPr/>
        </p:nvSpPr>
        <p:spPr>
          <a:xfrm>
            <a:off x="478339" y="3423283"/>
            <a:ext cx="9741801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 algn="ctr"/>
            <a:r>
              <a:rPr lang="ru-RU" sz="5400" dirty="0"/>
              <a:t>Особенности</a:t>
            </a:r>
            <a:endParaRPr lang="en-US" sz="5400" dirty="0"/>
          </a:p>
          <a:p>
            <a:pPr lvl="0" algn="ctr"/>
            <a:r>
              <a:rPr lang="en-US" sz="5400" dirty="0"/>
              <a:t>Kubernetes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272552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Распределённая инфраструктура и масштабирование </a:t>
            </a:r>
            <a:r>
              <a:rPr lang="en-US" spc="-10" dirty="0"/>
              <a:t>Kubernetes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6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1DE523A4-AE85-534E-A6EA-2715FB38CA8D}"/>
              </a:ext>
            </a:extLst>
          </p:cNvPr>
          <p:cNvSpPr txBox="1"/>
          <p:nvPr/>
        </p:nvSpPr>
        <p:spPr>
          <a:xfrm>
            <a:off x="519798" y="2958371"/>
            <a:ext cx="9741801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Все сервисы в </a:t>
            </a:r>
            <a:r>
              <a:rPr lang="en" sz="2800" dirty="0"/>
              <a:t>Kubernetes </a:t>
            </a:r>
            <a:r>
              <a:rPr lang="ru-RU" sz="2800" dirty="0"/>
              <a:t>из коробки имеют балансировку нагрузки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Может динамически увеличиваться и уменьшаться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Используется как для включения самовосстановления, так и для плавного обновления или отката приложений</a:t>
            </a:r>
          </a:p>
        </p:txBody>
      </p:sp>
    </p:spTree>
    <p:extLst>
      <p:ext uri="{BB962C8B-B14F-4D97-AF65-F5344CB8AC3E}">
        <p14:creationId xmlns:p14="http://schemas.microsoft.com/office/powerpoint/2010/main" val="285240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Самовосстановление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7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1DE523A4-AE85-534E-A6EA-2715FB38CA8D}"/>
              </a:ext>
            </a:extLst>
          </p:cNvPr>
          <p:cNvSpPr txBox="1"/>
          <p:nvPr/>
        </p:nvSpPr>
        <p:spPr>
          <a:xfrm>
            <a:off x="519798" y="2958371"/>
            <a:ext cx="9741801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/>
            <a:r>
              <a:rPr lang="en-US" sz="2800" dirty="0"/>
              <a:t>Kubernetes </a:t>
            </a:r>
            <a:r>
              <a:rPr lang="ru-RU" sz="2800" dirty="0"/>
              <a:t>ВСЕГДА будет пытаться привести кластер в желаемое состояние.</a:t>
            </a:r>
            <a:endParaRPr lang="en-US" sz="2800" dirty="0"/>
          </a:p>
          <a:p>
            <a:pPr lvl="0"/>
            <a:endParaRPr lang="en-US" sz="2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Я: «Я хочу, чтобы 3 здоровых экземпляра </a:t>
            </a:r>
            <a:r>
              <a:rPr lang="en" sz="2800" dirty="0" err="1"/>
              <a:t>redis</a:t>
            </a:r>
            <a:r>
              <a:rPr lang="en" sz="2800" dirty="0"/>
              <a:t> </a:t>
            </a:r>
            <a:r>
              <a:rPr lang="ru-RU" sz="2800" dirty="0"/>
              <a:t>всегда были запущены».</a:t>
            </a:r>
            <a:endParaRPr lang="en-US" sz="2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dirty="0"/>
              <a:t>Kubernetes</a:t>
            </a:r>
            <a:r>
              <a:rPr lang="ru-RU" sz="2800" dirty="0"/>
              <a:t>: «Хорошо, я гарантирую, что </a:t>
            </a:r>
            <a:r>
              <a:rPr lang="en-US" sz="2800" dirty="0"/>
              <a:t>3 </a:t>
            </a:r>
            <a:r>
              <a:rPr lang="ru-RU" sz="2800" dirty="0"/>
              <a:t>экземпляра всегда есть и работают».</a:t>
            </a:r>
            <a:endParaRPr lang="en-US" sz="2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dirty="0"/>
              <a:t>Kubernetes</a:t>
            </a:r>
            <a:r>
              <a:rPr lang="ru-RU" sz="2800" dirty="0"/>
              <a:t>: «О, смотри, один умер. Я собираюсь попытаться создать новый.</a:t>
            </a:r>
          </a:p>
        </p:txBody>
      </p:sp>
    </p:spTree>
    <p:extLst>
      <p:ext uri="{BB962C8B-B14F-4D97-AF65-F5344CB8AC3E}">
        <p14:creationId xmlns:p14="http://schemas.microsoft.com/office/powerpoint/2010/main" val="1876514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Статистика проекта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8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1DE523A4-AE85-534E-A6EA-2715FB38CA8D}"/>
              </a:ext>
            </a:extLst>
          </p:cNvPr>
          <p:cNvSpPr txBox="1"/>
          <p:nvPr/>
        </p:nvSpPr>
        <p:spPr>
          <a:xfrm>
            <a:off x="519798" y="2958371"/>
            <a:ext cx="9741801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Более 46 600 звезд на </a:t>
            </a:r>
            <a:r>
              <a:rPr lang="en" sz="2800" dirty="0" err="1"/>
              <a:t>Github</a:t>
            </a:r>
            <a:endParaRPr lang="ru-RU" sz="2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1800+ участников в разработке </a:t>
            </a:r>
            <a:r>
              <a:rPr lang="en-US" sz="2800" dirty="0"/>
              <a:t>K8S Core</a:t>
            </a:r>
            <a:endParaRPr lang="ru-RU" sz="2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Наиболее обсуждаемый </a:t>
            </a:r>
            <a:r>
              <a:rPr lang="ru-RU" sz="2800" dirty="0" err="1"/>
              <a:t>репозиторий</a:t>
            </a:r>
            <a:r>
              <a:rPr lang="en-US" sz="2800" dirty="0"/>
              <a:t> </a:t>
            </a:r>
            <a:r>
              <a:rPr lang="ru-RU" sz="2800" dirty="0"/>
              <a:t>исходного кода </a:t>
            </a:r>
            <a:r>
              <a:rPr lang="en-US" sz="2800" dirty="0"/>
              <a:t>(</a:t>
            </a:r>
            <a:r>
              <a:rPr lang="ru-RU" sz="2800" dirty="0"/>
              <a:t>с большим отрывом от конкурентов)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Более 50 000 пользователей в </a:t>
            </a:r>
            <a:r>
              <a:rPr lang="en" sz="2800" dirty="0"/>
              <a:t>Slack Team</a:t>
            </a:r>
            <a:endParaRPr lang="ru-RU" sz="2800" dirty="0"/>
          </a:p>
        </p:txBody>
      </p:sp>
      <p:pic>
        <p:nvPicPr>
          <p:cNvPr id="48" name="Google Shape;165;p25">
            <a:extLst>
              <a:ext uri="{FF2B5EF4-FFF2-40B4-BE49-F238E27FC236}">
                <a16:creationId xmlns:a16="http://schemas.microsoft.com/office/drawing/2014/main" id="{92FE5CAD-47D3-9245-9450-6E29738F72D1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28636" y="2444348"/>
            <a:ext cx="1699600" cy="1412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2729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9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1DE523A4-AE85-534E-A6EA-2715FB38CA8D}"/>
              </a:ext>
            </a:extLst>
          </p:cNvPr>
          <p:cNvSpPr txBox="1"/>
          <p:nvPr/>
        </p:nvSpPr>
        <p:spPr>
          <a:xfrm>
            <a:off x="478339" y="3423283"/>
            <a:ext cx="9741801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 algn="ctr"/>
            <a:r>
              <a:rPr lang="ru-RU" sz="5400" dirty="0"/>
              <a:t>Концепции</a:t>
            </a:r>
            <a:endParaRPr lang="en-US" sz="5400" dirty="0"/>
          </a:p>
          <a:p>
            <a:pPr lvl="0" algn="ctr"/>
            <a:r>
              <a:rPr lang="en-US" sz="5400" dirty="0"/>
              <a:t>Kubernetes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163954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28237</TotalTime>
  <Words>1752</Words>
  <Application>Microsoft Macintosh PowerPoint</Application>
  <PresentationFormat>Произвольный</PresentationFormat>
  <Paragraphs>335</Paragraphs>
  <Slides>40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9" baseType="lpstr">
      <vt:lpstr>Arial</vt:lpstr>
      <vt:lpstr>Calibri</vt:lpstr>
      <vt:lpstr>Roboto Mono</vt:lpstr>
      <vt:lpstr>SF Pro Text</vt:lpstr>
      <vt:lpstr>SFProText-Heavy</vt:lpstr>
      <vt:lpstr>SFProText-Medium</vt:lpstr>
      <vt:lpstr>SFProText-Semibold</vt:lpstr>
      <vt:lpstr>Times New Roman</vt:lpstr>
      <vt:lpstr>Office Theme</vt:lpstr>
      <vt:lpstr>Занятие 17 (25.03.2020)</vt:lpstr>
      <vt:lpstr>Цели занятия</vt:lpstr>
      <vt:lpstr>Что означает Kubernetes?</vt:lpstr>
      <vt:lpstr>Что такое Kubernetes?</vt:lpstr>
      <vt:lpstr>Презентация PowerPoint</vt:lpstr>
      <vt:lpstr>Распределённая инфраструктура и масштабирование Kubernetes</vt:lpstr>
      <vt:lpstr>Самовосстановление</vt:lpstr>
      <vt:lpstr>Статистика проекта</vt:lpstr>
      <vt:lpstr>Презентация PowerPoint</vt:lpstr>
      <vt:lpstr>Pods</vt:lpstr>
      <vt:lpstr>Services</vt:lpstr>
      <vt:lpstr>Презентация PowerPoint</vt:lpstr>
      <vt:lpstr>Архитектура Kubernetes</vt:lpstr>
      <vt:lpstr>Презентация PowerPoint</vt:lpstr>
      <vt:lpstr>Компоненты плоскости управления</vt:lpstr>
      <vt:lpstr>kube-apiserver</vt:lpstr>
      <vt:lpstr>etcd</vt:lpstr>
      <vt:lpstr>etcd</vt:lpstr>
      <vt:lpstr>kube-controller-manager</vt:lpstr>
      <vt:lpstr>kube-scheduler</vt:lpstr>
      <vt:lpstr>cloud-controller-manager</vt:lpstr>
      <vt:lpstr>Презентация PowerPoint</vt:lpstr>
      <vt:lpstr>Компоненты узлов</vt:lpstr>
      <vt:lpstr>kubelet</vt:lpstr>
      <vt:lpstr>kube-proxy</vt:lpstr>
      <vt:lpstr>Container Runtime Engine</vt:lpstr>
      <vt:lpstr>Верхнеуровневая схема Kubernetes</vt:lpstr>
      <vt:lpstr>Презентация PowerPoint</vt:lpstr>
      <vt:lpstr>Namespaces</vt:lpstr>
      <vt:lpstr>Pods</vt:lpstr>
      <vt:lpstr>Ключевые атрибуты контейнеров в поде</vt:lpstr>
      <vt:lpstr>Шаблон пода</vt:lpstr>
      <vt:lpstr>Labels</vt:lpstr>
      <vt:lpstr>Selectors</vt:lpstr>
      <vt:lpstr>Пример Selector</vt:lpstr>
      <vt:lpstr>Services</vt:lpstr>
      <vt:lpstr>Services</vt:lpstr>
      <vt:lpstr>Типы сервисов</vt:lpstr>
      <vt:lpstr>Пример сервиса</vt:lpstr>
      <vt:lpstr>СПАСИБО!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</dc:title>
  <cp:lastModifiedBy>Овчинцев Евгений Михайлович</cp:lastModifiedBy>
  <cp:revision>246</cp:revision>
  <dcterms:created xsi:type="dcterms:W3CDTF">2018-05-28T16:14:58Z</dcterms:created>
  <dcterms:modified xsi:type="dcterms:W3CDTF">2020-03-25T15:47:54Z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2018-05-28T00:00:00Z</vt:filetime>
  </property>
  <property fmtid="{D5CDD505-2E9C-101B-9397-08002B2CF9AE}" pid="3" name="Creator">
    <vt:lpwstr>Adobe InDesign CC 13.0 (Macintosh)</vt:lpwstr>
  </property>
  <property fmtid="{D5CDD505-2E9C-101B-9397-08002B2CF9AE}" pid="4" name="LastSaved">
    <vt:filetime>2018-05-28T00:00:00Z</vt:filetime>
  </property>
</Properties>
</file>