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0" r:id="rId3"/>
    <p:sldId id="311" r:id="rId4"/>
    <p:sldId id="312" r:id="rId5"/>
    <p:sldId id="339" r:id="rId6"/>
    <p:sldId id="340" r:id="rId7"/>
    <p:sldId id="342" r:id="rId8"/>
    <p:sldId id="341" r:id="rId9"/>
    <p:sldId id="313" r:id="rId10"/>
    <p:sldId id="299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268" r:id="rId24"/>
  </p:sldIdLst>
  <p:sldSz cx="10693400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esya Malashenko" initials="O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0"/>
    <p:restoredTop sz="96341"/>
  </p:normalViewPr>
  <p:slideViewPr>
    <p:cSldViewPr>
      <p:cViewPr varScale="1">
        <p:scale>
          <a:sx n="117" d="100"/>
          <a:sy n="117" d="100"/>
        </p:scale>
        <p:origin x="98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CE09-C4A3-1144-9DB7-5A07288F995A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AC5CB-D134-FF41-995C-4D22C1EC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2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61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57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22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8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39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83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17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7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9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99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6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669C"/>
                </a:solidFill>
                <a:latin typeface="SFProText-Semibold"/>
                <a:cs typeface="SFProText-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46001" y="3171068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06837" y="2978523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46001" y="4251552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06837" y="4059007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346001" y="5350036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06837" y="5157491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350" y="1776006"/>
            <a:ext cx="5339715" cy="4974590"/>
          </a:xfrm>
          <a:custGeom>
            <a:avLst/>
            <a:gdLst/>
            <a:ahLst/>
            <a:cxnLst/>
            <a:rect l="l" t="t" r="r" b="b"/>
            <a:pathLst>
              <a:path w="5339715" h="4974590">
                <a:moveTo>
                  <a:pt x="0" y="4974005"/>
                </a:moveTo>
                <a:lnTo>
                  <a:pt x="5339651" y="4974005"/>
                </a:lnTo>
                <a:lnTo>
                  <a:pt x="5339651" y="0"/>
                </a:lnTo>
                <a:lnTo>
                  <a:pt x="0" y="0"/>
                </a:lnTo>
                <a:lnTo>
                  <a:pt x="0" y="4974005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84100" y="2035669"/>
            <a:ext cx="2473325" cy="380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52A5CB"/>
                </a:solidFill>
                <a:latin typeface="SFProText-Heavy"/>
                <a:cs typeface="SFProText-Heavy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62440" y="6872414"/>
            <a:ext cx="1066481" cy="3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037372" y="7003779"/>
            <a:ext cx="250241" cy="217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" y="880505"/>
            <a:ext cx="1069086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541112"/>
            <a:ext cx="8475980" cy="2529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669C"/>
                </a:solidFill>
                <a:latin typeface="SFProText-Semibold"/>
                <a:cs typeface="SFProText-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80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e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mailto:Evgenij.ovchintsev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4166"/>
            <a:ext cx="9975215" cy="1200150"/>
          </a:xfrm>
          <a:custGeom>
            <a:avLst/>
            <a:gdLst/>
            <a:ahLst/>
            <a:cxnLst/>
            <a:rect l="l" t="t" r="r" b="b"/>
            <a:pathLst>
              <a:path w="9975215" h="1200150">
                <a:moveTo>
                  <a:pt x="4071867" y="761860"/>
                </a:moveTo>
                <a:lnTo>
                  <a:pt x="3775589" y="761860"/>
                </a:lnTo>
                <a:lnTo>
                  <a:pt x="3775589" y="822947"/>
                </a:lnTo>
                <a:lnTo>
                  <a:pt x="3775166" y="831188"/>
                </a:lnTo>
                <a:lnTo>
                  <a:pt x="3757037" y="874071"/>
                </a:lnTo>
                <a:lnTo>
                  <a:pt x="3718391" y="900263"/>
                </a:lnTo>
                <a:lnTo>
                  <a:pt x="3694677" y="903858"/>
                </a:lnTo>
                <a:lnTo>
                  <a:pt x="0" y="903858"/>
                </a:lnTo>
                <a:lnTo>
                  <a:pt x="0" y="1200137"/>
                </a:lnTo>
                <a:lnTo>
                  <a:pt x="3694817" y="1200137"/>
                </a:lnTo>
                <a:lnTo>
                  <a:pt x="3733200" y="1198168"/>
                </a:lnTo>
                <a:lnTo>
                  <a:pt x="3806851" y="1183029"/>
                </a:lnTo>
                <a:lnTo>
                  <a:pt x="3890296" y="1145219"/>
                </a:lnTo>
                <a:lnTo>
                  <a:pt x="3934510" y="1113736"/>
                </a:lnTo>
                <a:lnTo>
                  <a:pt x="3973639" y="1076408"/>
                </a:lnTo>
                <a:lnTo>
                  <a:pt x="4007135" y="1033830"/>
                </a:lnTo>
                <a:lnTo>
                  <a:pt x="4034413" y="986533"/>
                </a:lnTo>
                <a:lnTo>
                  <a:pt x="4054770" y="935061"/>
                </a:lnTo>
                <a:lnTo>
                  <a:pt x="4067493" y="880252"/>
                </a:lnTo>
                <a:lnTo>
                  <a:pt x="4071867" y="822947"/>
                </a:lnTo>
                <a:lnTo>
                  <a:pt x="4071867" y="761860"/>
                </a:lnTo>
                <a:close/>
              </a:path>
              <a:path w="9975215" h="1200150">
                <a:moveTo>
                  <a:pt x="9831457" y="0"/>
                </a:moveTo>
                <a:lnTo>
                  <a:pt x="4152614" y="0"/>
                </a:lnTo>
                <a:lnTo>
                  <a:pt x="4114233" y="1968"/>
                </a:lnTo>
                <a:lnTo>
                  <a:pt x="4040596" y="17107"/>
                </a:lnTo>
                <a:lnTo>
                  <a:pt x="3957160" y="54917"/>
                </a:lnTo>
                <a:lnTo>
                  <a:pt x="3912944" y="86401"/>
                </a:lnTo>
                <a:lnTo>
                  <a:pt x="3873812" y="123728"/>
                </a:lnTo>
                <a:lnTo>
                  <a:pt x="3840308" y="166306"/>
                </a:lnTo>
                <a:lnTo>
                  <a:pt x="3813038" y="213598"/>
                </a:lnTo>
                <a:lnTo>
                  <a:pt x="3792685" y="265071"/>
                </a:lnTo>
                <a:lnTo>
                  <a:pt x="3779963" y="319882"/>
                </a:lnTo>
                <a:lnTo>
                  <a:pt x="3775589" y="377189"/>
                </a:lnTo>
                <a:lnTo>
                  <a:pt x="3775589" y="600252"/>
                </a:lnTo>
                <a:lnTo>
                  <a:pt x="4071867" y="600252"/>
                </a:lnTo>
                <a:lnTo>
                  <a:pt x="4071867" y="377189"/>
                </a:lnTo>
                <a:lnTo>
                  <a:pt x="4072289" y="368949"/>
                </a:lnTo>
                <a:lnTo>
                  <a:pt x="4090409" y="326067"/>
                </a:lnTo>
                <a:lnTo>
                  <a:pt x="4129065" y="299869"/>
                </a:lnTo>
                <a:lnTo>
                  <a:pt x="4152779" y="296278"/>
                </a:lnTo>
                <a:lnTo>
                  <a:pt x="9822415" y="296278"/>
                </a:lnTo>
                <a:lnTo>
                  <a:pt x="9975081" y="143624"/>
                </a:lnTo>
                <a:lnTo>
                  <a:pt x="9831457" y="0"/>
                </a:lnTo>
                <a:close/>
              </a:path>
            </a:pathLst>
          </a:custGeom>
          <a:solidFill>
            <a:srgbClr val="D2E2EC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592398" y="3725827"/>
            <a:ext cx="802640" cy="1186180"/>
          </a:xfrm>
          <a:custGeom>
            <a:avLst/>
            <a:gdLst/>
            <a:ahLst/>
            <a:cxnLst/>
            <a:rect l="l" t="t" r="r" b="b"/>
            <a:pathLst>
              <a:path w="802640" h="1186179">
                <a:moveTo>
                  <a:pt x="209499" y="0"/>
                </a:moveTo>
                <a:lnTo>
                  <a:pt x="0" y="209511"/>
                </a:lnTo>
                <a:lnTo>
                  <a:pt x="383336" y="592836"/>
                </a:lnTo>
                <a:lnTo>
                  <a:pt x="0" y="976160"/>
                </a:lnTo>
                <a:lnTo>
                  <a:pt x="209499" y="1185672"/>
                </a:lnTo>
                <a:lnTo>
                  <a:pt x="802347" y="592836"/>
                </a:lnTo>
                <a:lnTo>
                  <a:pt x="209499" y="0"/>
                </a:lnTo>
                <a:close/>
              </a:path>
            </a:pathLst>
          </a:custGeom>
          <a:solidFill>
            <a:srgbClr val="D2E2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74412"/>
            <a:ext cx="4695190" cy="161925"/>
          </a:xfrm>
          <a:custGeom>
            <a:avLst/>
            <a:gdLst/>
            <a:ahLst/>
            <a:cxnLst/>
            <a:rect l="l" t="t" r="r" b="b"/>
            <a:pathLst>
              <a:path w="4695190" h="161925">
                <a:moveTo>
                  <a:pt x="3775583" y="0"/>
                </a:moveTo>
                <a:lnTo>
                  <a:pt x="0" y="0"/>
                </a:lnTo>
                <a:lnTo>
                  <a:pt x="0" y="161607"/>
                </a:lnTo>
                <a:lnTo>
                  <a:pt x="3775583" y="161607"/>
                </a:lnTo>
                <a:lnTo>
                  <a:pt x="3775583" y="0"/>
                </a:lnTo>
                <a:close/>
              </a:path>
              <a:path w="4695190" h="161925">
                <a:moveTo>
                  <a:pt x="4602848" y="0"/>
                </a:moveTo>
                <a:lnTo>
                  <a:pt x="4071874" y="0"/>
                </a:lnTo>
                <a:lnTo>
                  <a:pt x="4071874" y="161620"/>
                </a:lnTo>
                <a:lnTo>
                  <a:pt x="4625809" y="161620"/>
                </a:lnTo>
                <a:lnTo>
                  <a:pt x="4695139" y="92290"/>
                </a:lnTo>
                <a:lnTo>
                  <a:pt x="4602848" y="0"/>
                </a:lnTo>
                <a:close/>
              </a:path>
            </a:pathLst>
          </a:custGeom>
          <a:solidFill>
            <a:srgbClr val="CCDF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5595" y="4774412"/>
            <a:ext cx="296545" cy="161925"/>
          </a:xfrm>
          <a:custGeom>
            <a:avLst/>
            <a:gdLst/>
            <a:ahLst/>
            <a:cxnLst/>
            <a:rect l="l" t="t" r="r" b="b"/>
            <a:pathLst>
              <a:path w="296545" h="161925">
                <a:moveTo>
                  <a:pt x="296278" y="0"/>
                </a:moveTo>
                <a:lnTo>
                  <a:pt x="0" y="0"/>
                </a:lnTo>
                <a:lnTo>
                  <a:pt x="0" y="161607"/>
                </a:lnTo>
                <a:lnTo>
                  <a:pt x="296278" y="161607"/>
                </a:lnTo>
                <a:lnTo>
                  <a:pt x="296278" y="0"/>
                </a:lnTo>
                <a:close/>
              </a:path>
            </a:pathLst>
          </a:custGeom>
          <a:solidFill>
            <a:srgbClr val="A0C6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0905" y="4528195"/>
            <a:ext cx="453390" cy="677545"/>
          </a:xfrm>
          <a:custGeom>
            <a:avLst/>
            <a:gdLst/>
            <a:ahLst/>
            <a:cxnLst/>
            <a:rect l="l" t="t" r="r" b="b"/>
            <a:pathLst>
              <a:path w="453389" h="677545">
                <a:moveTo>
                  <a:pt x="114274" y="0"/>
                </a:moveTo>
                <a:lnTo>
                  <a:pt x="0" y="114274"/>
                </a:lnTo>
                <a:lnTo>
                  <a:pt x="224231" y="338505"/>
                </a:lnTo>
                <a:lnTo>
                  <a:pt x="0" y="562736"/>
                </a:lnTo>
                <a:lnTo>
                  <a:pt x="114274" y="677011"/>
                </a:lnTo>
                <a:lnTo>
                  <a:pt x="452780" y="338505"/>
                </a:lnTo>
                <a:lnTo>
                  <a:pt x="114274" y="0"/>
                </a:lnTo>
                <a:close/>
              </a:path>
            </a:pathLst>
          </a:custGeom>
          <a:solidFill>
            <a:srgbClr val="CCDF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08481"/>
            <a:ext cx="7200265" cy="811530"/>
          </a:xfrm>
          <a:custGeom>
            <a:avLst/>
            <a:gdLst/>
            <a:ahLst/>
            <a:cxnLst/>
            <a:rect l="l" t="t" r="r" b="b"/>
            <a:pathLst>
              <a:path w="7200265" h="811529">
                <a:moveTo>
                  <a:pt x="3766003" y="0"/>
                </a:moveTo>
                <a:lnTo>
                  <a:pt x="0" y="0"/>
                </a:lnTo>
                <a:lnTo>
                  <a:pt x="0" y="242417"/>
                </a:lnTo>
                <a:lnTo>
                  <a:pt x="3762599" y="242417"/>
                </a:lnTo>
                <a:lnTo>
                  <a:pt x="3764069" y="234356"/>
                </a:lnTo>
                <a:lnTo>
                  <a:pt x="3765135" y="226161"/>
                </a:lnTo>
                <a:lnTo>
                  <a:pt x="3765784" y="217843"/>
                </a:lnTo>
                <a:lnTo>
                  <a:pt x="3766003" y="209410"/>
                </a:lnTo>
                <a:lnTo>
                  <a:pt x="3766003" y="0"/>
                </a:lnTo>
                <a:close/>
              </a:path>
              <a:path w="7200265" h="811529">
                <a:moveTo>
                  <a:pt x="4472186" y="0"/>
                </a:moveTo>
                <a:lnTo>
                  <a:pt x="3900674" y="0"/>
                </a:lnTo>
                <a:lnTo>
                  <a:pt x="3900558" y="217746"/>
                </a:lnTo>
                <a:lnTo>
                  <a:pt x="3900212" y="226028"/>
                </a:lnTo>
                <a:lnTo>
                  <a:pt x="3899640" y="234252"/>
                </a:lnTo>
                <a:lnTo>
                  <a:pt x="3898845" y="242417"/>
                </a:lnTo>
                <a:lnTo>
                  <a:pt x="4471996" y="242417"/>
                </a:lnTo>
                <a:lnTo>
                  <a:pt x="4513538" y="250837"/>
                </a:lnTo>
                <a:lnTo>
                  <a:pt x="4551680" y="277996"/>
                </a:lnTo>
                <a:lnTo>
                  <a:pt x="4575020" y="318503"/>
                </a:lnTo>
                <a:lnTo>
                  <a:pt x="4579832" y="350253"/>
                </a:lnTo>
                <a:lnTo>
                  <a:pt x="4579832" y="460679"/>
                </a:lnTo>
                <a:lnTo>
                  <a:pt x="4581651" y="496360"/>
                </a:lnTo>
                <a:lnTo>
                  <a:pt x="4595700" y="564783"/>
                </a:lnTo>
                <a:lnTo>
                  <a:pt x="4630816" y="642285"/>
                </a:lnTo>
                <a:lnTo>
                  <a:pt x="4660065" y="683361"/>
                </a:lnTo>
                <a:lnTo>
                  <a:pt x="4694747" y="719722"/>
                </a:lnTo>
                <a:lnTo>
                  <a:pt x="4734302" y="750849"/>
                </a:lnTo>
                <a:lnTo>
                  <a:pt x="4778188" y="776157"/>
                </a:lnTo>
                <a:lnTo>
                  <a:pt x="4825923" y="795046"/>
                </a:lnTo>
                <a:lnTo>
                  <a:pt x="4876748" y="806861"/>
                </a:lnTo>
                <a:lnTo>
                  <a:pt x="4929907" y="810945"/>
                </a:lnTo>
                <a:lnTo>
                  <a:pt x="7073172" y="810945"/>
                </a:lnTo>
                <a:lnTo>
                  <a:pt x="7199804" y="684314"/>
                </a:lnTo>
                <a:lnTo>
                  <a:pt x="7084018" y="568528"/>
                </a:lnTo>
                <a:lnTo>
                  <a:pt x="4930098" y="568528"/>
                </a:lnTo>
                <a:lnTo>
                  <a:pt x="4919106" y="567964"/>
                </a:lnTo>
                <a:lnTo>
                  <a:pt x="4874619" y="552946"/>
                </a:lnTo>
                <a:lnTo>
                  <a:pt x="4840664" y="520560"/>
                </a:lnTo>
                <a:lnTo>
                  <a:pt x="4823489" y="476997"/>
                </a:lnTo>
                <a:lnTo>
                  <a:pt x="4822249" y="460679"/>
                </a:lnTo>
                <a:lnTo>
                  <a:pt x="4822249" y="350253"/>
                </a:lnTo>
                <a:lnTo>
                  <a:pt x="4820430" y="314579"/>
                </a:lnTo>
                <a:lnTo>
                  <a:pt x="4806381" y="246161"/>
                </a:lnTo>
                <a:lnTo>
                  <a:pt x="4771267" y="168659"/>
                </a:lnTo>
                <a:lnTo>
                  <a:pt x="4742020" y="127584"/>
                </a:lnTo>
                <a:lnTo>
                  <a:pt x="4707339" y="91223"/>
                </a:lnTo>
                <a:lnTo>
                  <a:pt x="4667779" y="60096"/>
                </a:lnTo>
                <a:lnTo>
                  <a:pt x="4623900" y="34788"/>
                </a:lnTo>
                <a:lnTo>
                  <a:pt x="4576169" y="15898"/>
                </a:lnTo>
                <a:lnTo>
                  <a:pt x="4525345" y="4084"/>
                </a:lnTo>
                <a:lnTo>
                  <a:pt x="4472186" y="0"/>
                </a:lnTo>
                <a:close/>
              </a:path>
            </a:pathLst>
          </a:custGeom>
          <a:solidFill>
            <a:srgbClr val="DCDD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14528" y="6137579"/>
            <a:ext cx="626110" cy="908685"/>
          </a:xfrm>
          <a:custGeom>
            <a:avLst/>
            <a:gdLst/>
            <a:ahLst/>
            <a:cxnLst/>
            <a:rect l="l" t="t" r="r" b="b"/>
            <a:pathLst>
              <a:path w="626109" h="908684">
                <a:moveTo>
                  <a:pt x="171411" y="0"/>
                </a:moveTo>
                <a:lnTo>
                  <a:pt x="0" y="171411"/>
                </a:lnTo>
                <a:lnTo>
                  <a:pt x="282790" y="454202"/>
                </a:lnTo>
                <a:lnTo>
                  <a:pt x="0" y="737006"/>
                </a:lnTo>
                <a:lnTo>
                  <a:pt x="171411" y="908418"/>
                </a:lnTo>
                <a:lnTo>
                  <a:pt x="625614" y="454202"/>
                </a:lnTo>
                <a:lnTo>
                  <a:pt x="171411" y="0"/>
                </a:lnTo>
                <a:close/>
              </a:path>
            </a:pathLst>
          </a:custGeom>
          <a:solidFill>
            <a:srgbClr val="DCDD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426817"/>
            <a:ext cx="5621655" cy="988060"/>
          </a:xfrm>
          <a:custGeom>
            <a:avLst/>
            <a:gdLst/>
            <a:ahLst/>
            <a:cxnLst/>
            <a:rect l="l" t="t" r="r" b="b"/>
            <a:pathLst>
              <a:path w="5621655" h="988060">
                <a:moveTo>
                  <a:pt x="3898839" y="724077"/>
                </a:moveTo>
                <a:lnTo>
                  <a:pt x="3762593" y="724077"/>
                </a:lnTo>
                <a:lnTo>
                  <a:pt x="3756034" y="746807"/>
                </a:lnTo>
                <a:lnTo>
                  <a:pt x="3746320" y="768069"/>
                </a:lnTo>
                <a:lnTo>
                  <a:pt x="3718435" y="805230"/>
                </a:lnTo>
                <a:lnTo>
                  <a:pt x="3666919" y="840070"/>
                </a:lnTo>
                <a:lnTo>
                  <a:pt x="3604288" y="852792"/>
                </a:lnTo>
                <a:lnTo>
                  <a:pt x="0" y="852792"/>
                </a:lnTo>
                <a:lnTo>
                  <a:pt x="0" y="987463"/>
                </a:lnTo>
                <a:lnTo>
                  <a:pt x="3604288" y="987463"/>
                </a:lnTo>
                <a:lnTo>
                  <a:pt x="3652254" y="983556"/>
                </a:lnTo>
                <a:lnTo>
                  <a:pt x="3697841" y="972255"/>
                </a:lnTo>
                <a:lnTo>
                  <a:pt x="3740382" y="954205"/>
                </a:lnTo>
                <a:lnTo>
                  <a:pt x="3779214" y="930056"/>
                </a:lnTo>
                <a:lnTo>
                  <a:pt x="3813672" y="900455"/>
                </a:lnTo>
                <a:lnTo>
                  <a:pt x="3845386" y="863075"/>
                </a:lnTo>
                <a:lnTo>
                  <a:pt x="3870695" y="820662"/>
                </a:lnTo>
                <a:lnTo>
                  <a:pt x="3888785" y="774052"/>
                </a:lnTo>
                <a:lnTo>
                  <a:pt x="3898839" y="724077"/>
                </a:lnTo>
                <a:close/>
              </a:path>
              <a:path w="5621655" h="988060">
                <a:moveTo>
                  <a:pt x="5555401" y="0"/>
                </a:moveTo>
                <a:lnTo>
                  <a:pt x="4062389" y="0"/>
                </a:lnTo>
                <a:lnTo>
                  <a:pt x="4014422" y="3907"/>
                </a:lnTo>
                <a:lnTo>
                  <a:pt x="3968836" y="15211"/>
                </a:lnTo>
                <a:lnTo>
                  <a:pt x="3926295" y="33263"/>
                </a:lnTo>
                <a:lnTo>
                  <a:pt x="3887462" y="57411"/>
                </a:lnTo>
                <a:lnTo>
                  <a:pt x="3853004" y="87007"/>
                </a:lnTo>
                <a:lnTo>
                  <a:pt x="3823408" y="121465"/>
                </a:lnTo>
                <a:lnTo>
                  <a:pt x="3799260" y="160297"/>
                </a:lnTo>
                <a:lnTo>
                  <a:pt x="3781208" y="202839"/>
                </a:lnTo>
                <a:lnTo>
                  <a:pt x="3769904" y="248425"/>
                </a:lnTo>
                <a:lnTo>
                  <a:pt x="3765997" y="296392"/>
                </a:lnTo>
                <a:lnTo>
                  <a:pt x="3765997" y="481660"/>
                </a:lnTo>
                <a:lnTo>
                  <a:pt x="3900680" y="481660"/>
                </a:lnTo>
                <a:lnTo>
                  <a:pt x="3900680" y="296392"/>
                </a:lnTo>
                <a:lnTo>
                  <a:pt x="3903965" y="263980"/>
                </a:lnTo>
                <a:lnTo>
                  <a:pt x="3928355" y="206322"/>
                </a:lnTo>
                <a:lnTo>
                  <a:pt x="3972326" y="162351"/>
                </a:lnTo>
                <a:lnTo>
                  <a:pt x="4029982" y="137957"/>
                </a:lnTo>
                <a:lnTo>
                  <a:pt x="4062389" y="134670"/>
                </a:lnTo>
                <a:lnTo>
                  <a:pt x="5553064" y="134670"/>
                </a:lnTo>
                <a:lnTo>
                  <a:pt x="5621568" y="66166"/>
                </a:lnTo>
                <a:lnTo>
                  <a:pt x="5555401" y="0"/>
                </a:lnTo>
                <a:close/>
              </a:path>
            </a:pathLst>
          </a:custGeom>
          <a:solidFill>
            <a:srgbClr val="A7CAE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2590" y="5908481"/>
            <a:ext cx="138087" cy="242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7817" y="5164000"/>
            <a:ext cx="424815" cy="658495"/>
          </a:xfrm>
          <a:custGeom>
            <a:avLst/>
            <a:gdLst/>
            <a:ahLst/>
            <a:cxnLst/>
            <a:rect l="l" t="t" r="r" b="b"/>
            <a:pathLst>
              <a:path w="424814" h="658495">
                <a:moveTo>
                  <a:pt x="95224" y="0"/>
                </a:moveTo>
                <a:lnTo>
                  <a:pt x="0" y="95224"/>
                </a:lnTo>
                <a:lnTo>
                  <a:pt x="233743" y="328980"/>
                </a:lnTo>
                <a:lnTo>
                  <a:pt x="0" y="562736"/>
                </a:lnTo>
                <a:lnTo>
                  <a:pt x="95224" y="657974"/>
                </a:lnTo>
                <a:lnTo>
                  <a:pt x="424205" y="328980"/>
                </a:lnTo>
                <a:lnTo>
                  <a:pt x="95224" y="0"/>
                </a:lnTo>
                <a:close/>
              </a:path>
            </a:pathLst>
          </a:custGeom>
          <a:solidFill>
            <a:srgbClr val="A7CAE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366" y="5900470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3"/>
                </a:moveTo>
                <a:lnTo>
                  <a:pt x="0" y="131953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6111" y="6021679"/>
            <a:ext cx="123189" cy="132080"/>
          </a:xfrm>
          <a:custGeom>
            <a:avLst/>
            <a:gdLst/>
            <a:ahLst/>
            <a:cxnLst/>
            <a:rect l="l" t="t" r="r" b="b"/>
            <a:pathLst>
              <a:path w="123190" h="132079">
                <a:moveTo>
                  <a:pt x="0" y="131952"/>
                </a:moveTo>
                <a:lnTo>
                  <a:pt x="122885" y="131952"/>
                </a:lnTo>
                <a:lnTo>
                  <a:pt x="122885" y="0"/>
                </a:lnTo>
                <a:lnTo>
                  <a:pt x="0" y="0"/>
                </a:lnTo>
                <a:lnTo>
                  <a:pt x="0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8997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3571" y="5888685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3"/>
                </a:moveTo>
                <a:lnTo>
                  <a:pt x="0" y="131953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2348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6923" y="589037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84411" y="589037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3173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7355" y="6274638"/>
            <a:ext cx="135890" cy="143510"/>
          </a:xfrm>
          <a:custGeom>
            <a:avLst/>
            <a:gdLst/>
            <a:ahLst/>
            <a:cxnLst/>
            <a:rect l="l" t="t" r="r" b="b"/>
            <a:pathLst>
              <a:path w="135890" h="143510">
                <a:moveTo>
                  <a:pt x="135420" y="143446"/>
                </a:moveTo>
                <a:lnTo>
                  <a:pt x="0" y="143446"/>
                </a:lnTo>
                <a:lnTo>
                  <a:pt x="0" y="0"/>
                </a:lnTo>
                <a:lnTo>
                  <a:pt x="135420" y="0"/>
                </a:lnTo>
                <a:lnTo>
                  <a:pt x="135420" y="143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471" y="6274638"/>
            <a:ext cx="135890" cy="143510"/>
          </a:xfrm>
          <a:custGeom>
            <a:avLst/>
            <a:gdLst/>
            <a:ahLst/>
            <a:cxnLst/>
            <a:rect l="l" t="t" r="r" b="b"/>
            <a:pathLst>
              <a:path w="135890" h="143510">
                <a:moveTo>
                  <a:pt x="135420" y="143446"/>
                </a:moveTo>
                <a:lnTo>
                  <a:pt x="0" y="143446"/>
                </a:lnTo>
                <a:lnTo>
                  <a:pt x="0" y="0"/>
                </a:lnTo>
                <a:lnTo>
                  <a:pt x="135420" y="0"/>
                </a:lnTo>
                <a:lnTo>
                  <a:pt x="135420" y="143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381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6230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76437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1447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5083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82647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4404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39846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1739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0187" y="647396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9657" y="647396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85879" y="6608648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40"/>
                </a:moveTo>
                <a:lnTo>
                  <a:pt x="0" y="131940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50791" y="5423661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40910" y="432455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41543" y="432455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89055" y="417222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36608" y="5225199"/>
            <a:ext cx="146685" cy="151765"/>
          </a:xfrm>
          <a:custGeom>
            <a:avLst/>
            <a:gdLst/>
            <a:ahLst/>
            <a:cxnLst/>
            <a:rect l="l" t="t" r="r" b="b"/>
            <a:pathLst>
              <a:path w="146685" h="151764">
                <a:moveTo>
                  <a:pt x="0" y="151599"/>
                </a:moveTo>
                <a:lnTo>
                  <a:pt x="146456" y="151599"/>
                </a:lnTo>
                <a:lnTo>
                  <a:pt x="146456" y="0"/>
                </a:lnTo>
                <a:lnTo>
                  <a:pt x="0" y="0"/>
                </a:lnTo>
                <a:lnTo>
                  <a:pt x="0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88463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7974" y="5225199"/>
            <a:ext cx="146685" cy="151765"/>
          </a:xfrm>
          <a:custGeom>
            <a:avLst/>
            <a:gdLst/>
            <a:ahLst/>
            <a:cxnLst/>
            <a:rect l="l" t="t" r="r" b="b"/>
            <a:pathLst>
              <a:path w="146684" h="151764">
                <a:moveTo>
                  <a:pt x="0" y="151599"/>
                </a:moveTo>
                <a:lnTo>
                  <a:pt x="146456" y="151599"/>
                </a:lnTo>
                <a:lnTo>
                  <a:pt x="146456" y="0"/>
                </a:lnTo>
                <a:lnTo>
                  <a:pt x="0" y="0"/>
                </a:lnTo>
                <a:lnTo>
                  <a:pt x="0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9829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829" y="507338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31237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3355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86074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38628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35430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8914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56283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3316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9288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15286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32035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99793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39403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03017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9361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09114" y="4766233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957"/>
                </a:lnTo>
              </a:path>
            </a:pathLst>
          </a:custGeom>
          <a:ln w="799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9623" y="5711050"/>
            <a:ext cx="202411" cy="93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5835" y="5711050"/>
            <a:ext cx="69507" cy="93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07835" y="5711050"/>
            <a:ext cx="202410" cy="93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34240" y="5710989"/>
            <a:ext cx="67932" cy="93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57730" y="5711050"/>
            <a:ext cx="309598" cy="931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25117" y="5711050"/>
            <a:ext cx="280992" cy="93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74815" y="5711050"/>
            <a:ext cx="304594" cy="931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04086" y="5711050"/>
            <a:ext cx="305916" cy="93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46994" y="5263954"/>
            <a:ext cx="402590" cy="528955"/>
          </a:xfrm>
          <a:custGeom>
            <a:avLst/>
            <a:gdLst/>
            <a:ahLst/>
            <a:cxnLst/>
            <a:rect l="l" t="t" r="r" b="b"/>
            <a:pathLst>
              <a:path w="402590" h="528954">
                <a:moveTo>
                  <a:pt x="389434" y="114998"/>
                </a:moveTo>
                <a:lnTo>
                  <a:pt x="193446" y="114998"/>
                </a:lnTo>
                <a:lnTo>
                  <a:pt x="215290" y="119223"/>
                </a:lnTo>
                <a:lnTo>
                  <a:pt x="232529" y="130516"/>
                </a:lnTo>
                <a:lnTo>
                  <a:pt x="243840" y="146807"/>
                </a:lnTo>
                <a:lnTo>
                  <a:pt x="247903" y="166027"/>
                </a:lnTo>
                <a:lnTo>
                  <a:pt x="242905" y="191864"/>
                </a:lnTo>
                <a:lnTo>
                  <a:pt x="229911" y="215384"/>
                </a:lnTo>
                <a:lnTo>
                  <a:pt x="211920" y="236977"/>
                </a:lnTo>
                <a:lnTo>
                  <a:pt x="191935" y="257035"/>
                </a:lnTo>
                <a:lnTo>
                  <a:pt x="9524" y="436384"/>
                </a:lnTo>
                <a:lnTo>
                  <a:pt x="9524" y="528535"/>
                </a:lnTo>
                <a:lnTo>
                  <a:pt x="402501" y="528535"/>
                </a:lnTo>
                <a:lnTo>
                  <a:pt x="402501" y="411632"/>
                </a:lnTo>
                <a:lnTo>
                  <a:pt x="210972" y="411632"/>
                </a:lnTo>
                <a:lnTo>
                  <a:pt x="210972" y="405917"/>
                </a:lnTo>
                <a:lnTo>
                  <a:pt x="331916" y="284061"/>
                </a:lnTo>
                <a:lnTo>
                  <a:pt x="362518" y="247845"/>
                </a:lnTo>
                <a:lnTo>
                  <a:pt x="385695" y="204130"/>
                </a:lnTo>
                <a:lnTo>
                  <a:pt x="394881" y="150025"/>
                </a:lnTo>
                <a:lnTo>
                  <a:pt x="389434" y="114998"/>
                </a:lnTo>
                <a:close/>
              </a:path>
              <a:path w="402590" h="528954">
                <a:moveTo>
                  <a:pt x="196494" y="0"/>
                </a:moveTo>
                <a:lnTo>
                  <a:pt x="133811" y="7055"/>
                </a:lnTo>
                <a:lnTo>
                  <a:pt x="83947" y="26359"/>
                </a:lnTo>
                <a:lnTo>
                  <a:pt x="46269" y="55119"/>
                </a:lnTo>
                <a:lnTo>
                  <a:pt x="20141" y="90544"/>
                </a:lnTo>
                <a:lnTo>
                  <a:pt x="4929" y="129841"/>
                </a:lnTo>
                <a:lnTo>
                  <a:pt x="0" y="170218"/>
                </a:lnTo>
                <a:lnTo>
                  <a:pt x="0" y="178968"/>
                </a:lnTo>
                <a:lnTo>
                  <a:pt x="140525" y="178968"/>
                </a:lnTo>
                <a:lnTo>
                  <a:pt x="140525" y="176695"/>
                </a:lnTo>
                <a:lnTo>
                  <a:pt x="140144" y="172491"/>
                </a:lnTo>
                <a:lnTo>
                  <a:pt x="140144" y="168694"/>
                </a:lnTo>
                <a:lnTo>
                  <a:pt x="143868" y="148415"/>
                </a:lnTo>
                <a:lnTo>
                  <a:pt x="154517" y="131278"/>
                </a:lnTo>
                <a:lnTo>
                  <a:pt x="171305" y="119425"/>
                </a:lnTo>
                <a:lnTo>
                  <a:pt x="193446" y="114998"/>
                </a:lnTo>
                <a:lnTo>
                  <a:pt x="389434" y="114998"/>
                </a:lnTo>
                <a:lnTo>
                  <a:pt x="388568" y="109428"/>
                </a:lnTo>
                <a:lnTo>
                  <a:pt x="370272" y="73390"/>
                </a:lnTo>
                <a:lnTo>
                  <a:pt x="340955" y="43170"/>
                </a:lnTo>
                <a:lnTo>
                  <a:pt x="301578" y="20026"/>
                </a:lnTo>
                <a:lnTo>
                  <a:pt x="253104" y="5216"/>
                </a:lnTo>
                <a:lnTo>
                  <a:pt x="196494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7133" y="5263949"/>
            <a:ext cx="430530" cy="537845"/>
          </a:xfrm>
          <a:custGeom>
            <a:avLst/>
            <a:gdLst/>
            <a:ahLst/>
            <a:cxnLst/>
            <a:rect l="l" t="t" r="r" b="b"/>
            <a:pathLst>
              <a:path w="430529" h="537845">
                <a:moveTo>
                  <a:pt x="216280" y="0"/>
                </a:moveTo>
                <a:lnTo>
                  <a:pt x="169051" y="4588"/>
                </a:lnTo>
                <a:lnTo>
                  <a:pt x="126744" y="17998"/>
                </a:lnTo>
                <a:lnTo>
                  <a:pt x="89783" y="39700"/>
                </a:lnTo>
                <a:lnTo>
                  <a:pt x="58591" y="69162"/>
                </a:lnTo>
                <a:lnTo>
                  <a:pt x="33593" y="105853"/>
                </a:lnTo>
                <a:lnTo>
                  <a:pt x="15213" y="149241"/>
                </a:lnTo>
                <a:lnTo>
                  <a:pt x="3873" y="198796"/>
                </a:lnTo>
                <a:lnTo>
                  <a:pt x="0" y="253987"/>
                </a:lnTo>
                <a:lnTo>
                  <a:pt x="0" y="282168"/>
                </a:lnTo>
                <a:lnTo>
                  <a:pt x="3757" y="338080"/>
                </a:lnTo>
                <a:lnTo>
                  <a:pt x="14784" y="388116"/>
                </a:lnTo>
                <a:lnTo>
                  <a:pt x="32710" y="431789"/>
                </a:lnTo>
                <a:lnTo>
                  <a:pt x="57164" y="468612"/>
                </a:lnTo>
                <a:lnTo>
                  <a:pt x="87776" y="498099"/>
                </a:lnTo>
                <a:lnTo>
                  <a:pt x="124178" y="519764"/>
                </a:lnTo>
                <a:lnTo>
                  <a:pt x="165997" y="533119"/>
                </a:lnTo>
                <a:lnTo>
                  <a:pt x="212864" y="537679"/>
                </a:lnTo>
                <a:lnTo>
                  <a:pt x="259794" y="532995"/>
                </a:lnTo>
                <a:lnTo>
                  <a:pt x="302032" y="519337"/>
                </a:lnTo>
                <a:lnTo>
                  <a:pt x="339095" y="497299"/>
                </a:lnTo>
                <a:lnTo>
                  <a:pt x="370501" y="467474"/>
                </a:lnTo>
                <a:lnTo>
                  <a:pt x="395768" y="430455"/>
                </a:lnTo>
                <a:lnTo>
                  <a:pt x="400557" y="419252"/>
                </a:lnTo>
                <a:lnTo>
                  <a:pt x="214756" y="419252"/>
                </a:lnTo>
                <a:lnTo>
                  <a:pt x="187573" y="410089"/>
                </a:lnTo>
                <a:lnTo>
                  <a:pt x="167493" y="383362"/>
                </a:lnTo>
                <a:lnTo>
                  <a:pt x="155053" y="340213"/>
                </a:lnTo>
                <a:lnTo>
                  <a:pt x="150814" y="282168"/>
                </a:lnTo>
                <a:lnTo>
                  <a:pt x="150814" y="253987"/>
                </a:lnTo>
                <a:lnTo>
                  <a:pt x="154999" y="196340"/>
                </a:lnTo>
                <a:lnTo>
                  <a:pt x="167351" y="153698"/>
                </a:lnTo>
                <a:lnTo>
                  <a:pt x="187413" y="127406"/>
                </a:lnTo>
                <a:lnTo>
                  <a:pt x="214756" y="118427"/>
                </a:lnTo>
                <a:lnTo>
                  <a:pt x="403075" y="118427"/>
                </a:lnTo>
                <a:lnTo>
                  <a:pt x="397354" y="104513"/>
                </a:lnTo>
                <a:lnTo>
                  <a:pt x="372929" y="68019"/>
                </a:lnTo>
                <a:lnTo>
                  <a:pt x="342273" y="38897"/>
                </a:lnTo>
                <a:lnTo>
                  <a:pt x="305724" y="17570"/>
                </a:lnTo>
                <a:lnTo>
                  <a:pt x="263615" y="4463"/>
                </a:lnTo>
                <a:lnTo>
                  <a:pt x="216280" y="0"/>
                </a:lnTo>
                <a:close/>
              </a:path>
              <a:path w="430529" h="537845">
                <a:moveTo>
                  <a:pt x="403075" y="118427"/>
                </a:moveTo>
                <a:lnTo>
                  <a:pt x="214756" y="118427"/>
                </a:lnTo>
                <a:lnTo>
                  <a:pt x="241999" y="127459"/>
                </a:lnTo>
                <a:lnTo>
                  <a:pt x="262210" y="153841"/>
                </a:lnTo>
                <a:lnTo>
                  <a:pt x="274782" y="196501"/>
                </a:lnTo>
                <a:lnTo>
                  <a:pt x="279079" y="253987"/>
                </a:lnTo>
                <a:lnTo>
                  <a:pt x="279079" y="282168"/>
                </a:lnTo>
                <a:lnTo>
                  <a:pt x="274730" y="340058"/>
                </a:lnTo>
                <a:lnTo>
                  <a:pt x="262072" y="383224"/>
                </a:lnTo>
                <a:lnTo>
                  <a:pt x="241844" y="410037"/>
                </a:lnTo>
                <a:lnTo>
                  <a:pt x="214756" y="419252"/>
                </a:lnTo>
                <a:lnTo>
                  <a:pt x="400557" y="419252"/>
                </a:lnTo>
                <a:lnTo>
                  <a:pt x="414413" y="386836"/>
                </a:lnTo>
                <a:lnTo>
                  <a:pt x="425953" y="337209"/>
                </a:lnTo>
                <a:lnTo>
                  <a:pt x="429907" y="282168"/>
                </a:lnTo>
                <a:lnTo>
                  <a:pt x="429907" y="253987"/>
                </a:lnTo>
                <a:lnTo>
                  <a:pt x="426179" y="197921"/>
                </a:lnTo>
                <a:lnTo>
                  <a:pt x="415216" y="147955"/>
                </a:lnTo>
                <a:lnTo>
                  <a:pt x="403075" y="11842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837707" y="5263954"/>
            <a:ext cx="402590" cy="528955"/>
          </a:xfrm>
          <a:custGeom>
            <a:avLst/>
            <a:gdLst/>
            <a:ahLst/>
            <a:cxnLst/>
            <a:rect l="l" t="t" r="r" b="b"/>
            <a:pathLst>
              <a:path w="402590" h="528954">
                <a:moveTo>
                  <a:pt x="389434" y="114998"/>
                </a:moveTo>
                <a:lnTo>
                  <a:pt x="193446" y="114998"/>
                </a:lnTo>
                <a:lnTo>
                  <a:pt x="215290" y="119223"/>
                </a:lnTo>
                <a:lnTo>
                  <a:pt x="232529" y="130516"/>
                </a:lnTo>
                <a:lnTo>
                  <a:pt x="243840" y="146807"/>
                </a:lnTo>
                <a:lnTo>
                  <a:pt x="247903" y="166027"/>
                </a:lnTo>
                <a:lnTo>
                  <a:pt x="242905" y="191864"/>
                </a:lnTo>
                <a:lnTo>
                  <a:pt x="229911" y="215384"/>
                </a:lnTo>
                <a:lnTo>
                  <a:pt x="211920" y="236977"/>
                </a:lnTo>
                <a:lnTo>
                  <a:pt x="191935" y="257035"/>
                </a:lnTo>
                <a:lnTo>
                  <a:pt x="9524" y="436384"/>
                </a:lnTo>
                <a:lnTo>
                  <a:pt x="9524" y="528535"/>
                </a:lnTo>
                <a:lnTo>
                  <a:pt x="402501" y="528535"/>
                </a:lnTo>
                <a:lnTo>
                  <a:pt x="402501" y="411632"/>
                </a:lnTo>
                <a:lnTo>
                  <a:pt x="210972" y="411632"/>
                </a:lnTo>
                <a:lnTo>
                  <a:pt x="210972" y="405917"/>
                </a:lnTo>
                <a:lnTo>
                  <a:pt x="331916" y="284061"/>
                </a:lnTo>
                <a:lnTo>
                  <a:pt x="362518" y="247845"/>
                </a:lnTo>
                <a:lnTo>
                  <a:pt x="385695" y="204130"/>
                </a:lnTo>
                <a:lnTo>
                  <a:pt x="394881" y="150025"/>
                </a:lnTo>
                <a:lnTo>
                  <a:pt x="389434" y="114998"/>
                </a:lnTo>
                <a:close/>
              </a:path>
              <a:path w="402590" h="528954">
                <a:moveTo>
                  <a:pt x="196494" y="0"/>
                </a:moveTo>
                <a:lnTo>
                  <a:pt x="133811" y="7055"/>
                </a:lnTo>
                <a:lnTo>
                  <a:pt x="83947" y="26359"/>
                </a:lnTo>
                <a:lnTo>
                  <a:pt x="46269" y="55119"/>
                </a:lnTo>
                <a:lnTo>
                  <a:pt x="20141" y="90544"/>
                </a:lnTo>
                <a:lnTo>
                  <a:pt x="4929" y="129841"/>
                </a:lnTo>
                <a:lnTo>
                  <a:pt x="0" y="170218"/>
                </a:lnTo>
                <a:lnTo>
                  <a:pt x="0" y="178968"/>
                </a:lnTo>
                <a:lnTo>
                  <a:pt x="140525" y="178968"/>
                </a:lnTo>
                <a:lnTo>
                  <a:pt x="140525" y="176695"/>
                </a:lnTo>
                <a:lnTo>
                  <a:pt x="140144" y="172491"/>
                </a:lnTo>
                <a:lnTo>
                  <a:pt x="140144" y="168694"/>
                </a:lnTo>
                <a:lnTo>
                  <a:pt x="143868" y="148415"/>
                </a:lnTo>
                <a:lnTo>
                  <a:pt x="154517" y="131278"/>
                </a:lnTo>
                <a:lnTo>
                  <a:pt x="171305" y="119425"/>
                </a:lnTo>
                <a:lnTo>
                  <a:pt x="193446" y="114998"/>
                </a:lnTo>
                <a:lnTo>
                  <a:pt x="389434" y="114998"/>
                </a:lnTo>
                <a:lnTo>
                  <a:pt x="388568" y="109428"/>
                </a:lnTo>
                <a:lnTo>
                  <a:pt x="370272" y="73390"/>
                </a:lnTo>
                <a:lnTo>
                  <a:pt x="340955" y="43170"/>
                </a:lnTo>
                <a:lnTo>
                  <a:pt x="301578" y="20026"/>
                </a:lnTo>
                <a:lnTo>
                  <a:pt x="253104" y="5216"/>
                </a:lnTo>
                <a:lnTo>
                  <a:pt x="196494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310607" y="5272702"/>
            <a:ext cx="381635" cy="520065"/>
          </a:xfrm>
          <a:custGeom>
            <a:avLst/>
            <a:gdLst/>
            <a:ahLst/>
            <a:cxnLst/>
            <a:rect l="l" t="t" r="r" b="b"/>
            <a:pathLst>
              <a:path w="381634" h="520064">
                <a:moveTo>
                  <a:pt x="381396" y="0"/>
                </a:moveTo>
                <a:lnTo>
                  <a:pt x="176682" y="0"/>
                </a:lnTo>
                <a:lnTo>
                  <a:pt x="125103" y="90665"/>
                </a:lnTo>
                <a:lnTo>
                  <a:pt x="99308" y="136253"/>
                </a:lnTo>
                <a:lnTo>
                  <a:pt x="73734" y="182075"/>
                </a:lnTo>
                <a:lnTo>
                  <a:pt x="48546" y="228175"/>
                </a:lnTo>
                <a:lnTo>
                  <a:pt x="23912" y="274601"/>
                </a:lnTo>
                <a:lnTo>
                  <a:pt x="0" y="321398"/>
                </a:lnTo>
                <a:lnTo>
                  <a:pt x="0" y="438683"/>
                </a:lnTo>
                <a:lnTo>
                  <a:pt x="249783" y="438683"/>
                </a:lnTo>
                <a:lnTo>
                  <a:pt x="249783" y="519785"/>
                </a:lnTo>
                <a:lnTo>
                  <a:pt x="381396" y="519785"/>
                </a:lnTo>
                <a:lnTo>
                  <a:pt x="381396" y="323684"/>
                </a:lnTo>
                <a:lnTo>
                  <a:pt x="127177" y="323684"/>
                </a:lnTo>
                <a:lnTo>
                  <a:pt x="127177" y="321779"/>
                </a:lnTo>
                <a:lnTo>
                  <a:pt x="149199" y="275945"/>
                </a:lnTo>
                <a:lnTo>
                  <a:pt x="171822" y="231757"/>
                </a:lnTo>
                <a:lnTo>
                  <a:pt x="195010" y="188666"/>
                </a:lnTo>
                <a:lnTo>
                  <a:pt x="218727" y="146123"/>
                </a:lnTo>
                <a:lnTo>
                  <a:pt x="242938" y="103581"/>
                </a:lnTo>
                <a:lnTo>
                  <a:pt x="381396" y="103581"/>
                </a:lnTo>
                <a:lnTo>
                  <a:pt x="381396" y="0"/>
                </a:lnTo>
                <a:close/>
              </a:path>
              <a:path w="381634" h="520064">
                <a:moveTo>
                  <a:pt x="381396" y="103581"/>
                </a:moveTo>
                <a:lnTo>
                  <a:pt x="249783" y="103581"/>
                </a:lnTo>
                <a:lnTo>
                  <a:pt x="249783" y="323684"/>
                </a:lnTo>
                <a:lnTo>
                  <a:pt x="381396" y="323684"/>
                </a:lnTo>
                <a:lnTo>
                  <a:pt x="381396" y="10358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97998" y="1573531"/>
            <a:ext cx="5094605" cy="2604770"/>
          </a:xfrm>
          <a:custGeom>
            <a:avLst/>
            <a:gdLst/>
            <a:ahLst/>
            <a:cxnLst/>
            <a:rect l="l" t="t" r="r" b="b"/>
            <a:pathLst>
              <a:path w="5094605" h="2604770">
                <a:moveTo>
                  <a:pt x="5093995" y="0"/>
                </a:moveTo>
                <a:lnTo>
                  <a:pt x="25184" y="0"/>
                </a:lnTo>
                <a:lnTo>
                  <a:pt x="0" y="2604465"/>
                </a:lnTo>
                <a:lnTo>
                  <a:pt x="5093995" y="2604465"/>
                </a:lnTo>
                <a:lnTo>
                  <a:pt x="5093995" y="0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-1347" y="290349"/>
            <a:ext cx="10685780" cy="3393440"/>
          </a:xfrm>
          <a:custGeom>
            <a:avLst/>
            <a:gdLst/>
            <a:ahLst/>
            <a:cxnLst/>
            <a:rect l="l" t="t" r="r" b="b"/>
            <a:pathLst>
              <a:path w="10685780" h="3393440">
                <a:moveTo>
                  <a:pt x="0" y="3392995"/>
                </a:moveTo>
                <a:lnTo>
                  <a:pt x="10685640" y="3392995"/>
                </a:lnTo>
                <a:lnTo>
                  <a:pt x="10685640" y="0"/>
                </a:lnTo>
                <a:lnTo>
                  <a:pt x="0" y="0"/>
                </a:lnTo>
                <a:lnTo>
                  <a:pt x="0" y="3392995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44500" y="301237"/>
            <a:ext cx="290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Operations</a:t>
            </a:r>
            <a:endParaRPr sz="1400" dirty="0">
              <a:latin typeface="SFProText-Heavy"/>
              <a:cs typeface="SFProText-Heavy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95300" y="2843974"/>
            <a:ext cx="7270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35" dirty="0">
                <a:solidFill>
                  <a:srgbClr val="FFFFFF"/>
                </a:solidFill>
                <a:latin typeface="SFProText-Medium"/>
                <a:cs typeface="SFProText-Medium"/>
              </a:rPr>
              <a:t>Овчинцев Евгений</a:t>
            </a:r>
            <a:endParaRPr sz="1800" dirty="0">
              <a:latin typeface="SFProText-Medium"/>
              <a:cs typeface="SFProText-Medium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715082" y="2636607"/>
            <a:ext cx="4772888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-35" dirty="0">
                <a:solidFill>
                  <a:srgbClr val="FFFFFF"/>
                </a:solidFill>
                <a:latin typeface="SF Pro Text"/>
                <a:cs typeface="SF Pro Text"/>
              </a:rPr>
              <a:t>Введение в </a:t>
            </a:r>
            <a:r>
              <a:rPr lang="ru-RU" sz="3200" spc="-35" dirty="0" err="1">
                <a:solidFill>
                  <a:srgbClr val="FFFFFF"/>
                </a:solidFill>
                <a:latin typeface="SF Pro Text"/>
                <a:cs typeface="SF Pro Text"/>
              </a:rPr>
              <a:t>оркестрацию</a:t>
            </a:r>
            <a:r>
              <a:rPr lang="ru-RU" sz="3200" spc="-35" dirty="0">
                <a:solidFill>
                  <a:srgbClr val="FFFFFF"/>
                </a:solidFill>
                <a:latin typeface="SF Pro Text"/>
                <a:cs typeface="SF Pro Text"/>
              </a:rPr>
              <a:t> контейнеров, установка кластера </a:t>
            </a:r>
            <a:r>
              <a:rPr lang="en" sz="3200" spc="-35" dirty="0">
                <a:solidFill>
                  <a:srgbClr val="FFFFFF"/>
                </a:solidFill>
                <a:latin typeface="SF Pro Text"/>
                <a:cs typeface="SF Pro Text"/>
              </a:rPr>
              <a:t>Kubernetes</a:t>
            </a:r>
            <a:endParaRPr sz="3200" dirty="0">
              <a:latin typeface="SF Pro Text"/>
              <a:cs typeface="SF Pro Text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995300" y="1001096"/>
            <a:ext cx="2436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/>
              <a:t>Занятие </a:t>
            </a:r>
            <a:r>
              <a:rPr lang="en-US" sz="1800" spc="-5" dirty="0"/>
              <a:t>17</a:t>
            </a:r>
            <a:r>
              <a:rPr lang="ru-RU" sz="1800" spc="-5" dirty="0"/>
              <a:t> (</a:t>
            </a:r>
            <a:r>
              <a:rPr lang="en-US" sz="1800" spc="-5" dirty="0"/>
              <a:t>25</a:t>
            </a:r>
            <a:r>
              <a:rPr lang="ru-RU" sz="1800" spc="-5" dirty="0"/>
              <a:t>.0</a:t>
            </a:r>
            <a:r>
              <a:rPr lang="en-US" sz="1800" spc="-5" dirty="0"/>
              <a:t>3</a:t>
            </a:r>
            <a:r>
              <a:rPr lang="ru-RU" sz="1800" spc="-5" dirty="0"/>
              <a:t>.2020)</a:t>
            </a:r>
            <a:endParaRPr sz="1800" spc="-5" dirty="0"/>
          </a:p>
        </p:txBody>
      </p:sp>
      <p:sp>
        <p:nvSpPr>
          <p:cNvPr id="77" name="object 77"/>
          <p:cNvSpPr txBox="1"/>
          <p:nvPr/>
        </p:nvSpPr>
        <p:spPr>
          <a:xfrm>
            <a:off x="995300" y="1440068"/>
            <a:ext cx="66306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3093085" algn="l"/>
              </a:tabLst>
            </a:pPr>
            <a:r>
              <a:rPr lang="en" sz="2800" dirty="0">
                <a:solidFill>
                  <a:srgbClr val="FFFFFF"/>
                </a:solidFill>
                <a:latin typeface="SF Pro Text"/>
              </a:rPr>
              <a:t>Kubernetes</a:t>
            </a:r>
            <a:endParaRPr lang="ru-RU" sz="2800" dirty="0">
              <a:solidFill>
                <a:srgbClr val="FFFFFF"/>
              </a:solidFill>
              <a:latin typeface="SF Pro Tex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0" y="1171602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5876" y="0"/>
                </a:lnTo>
              </a:path>
            </a:pathLst>
          </a:custGeom>
          <a:ln w="38100">
            <a:solidFill>
              <a:srgbClr val="52A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8645" y="979058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40" h="385444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52A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2599" y="3632627"/>
            <a:ext cx="314960" cy="207010"/>
          </a:xfrm>
          <a:custGeom>
            <a:avLst/>
            <a:gdLst/>
            <a:ahLst/>
            <a:cxnLst/>
            <a:rect l="l" t="t" r="r" b="b"/>
            <a:pathLst>
              <a:path w="314960" h="207010">
                <a:moveTo>
                  <a:pt x="142646" y="0"/>
                </a:moveTo>
                <a:lnTo>
                  <a:pt x="111248" y="6073"/>
                </a:lnTo>
                <a:lnTo>
                  <a:pt x="85153" y="22755"/>
                </a:lnTo>
                <a:lnTo>
                  <a:pt x="66897" y="47738"/>
                </a:lnTo>
                <a:lnTo>
                  <a:pt x="59016" y="78714"/>
                </a:lnTo>
                <a:lnTo>
                  <a:pt x="35790" y="85069"/>
                </a:lnTo>
                <a:lnTo>
                  <a:pt x="17059" y="99152"/>
                </a:lnTo>
                <a:lnTo>
                  <a:pt x="4552" y="119001"/>
                </a:lnTo>
                <a:lnTo>
                  <a:pt x="0" y="142659"/>
                </a:lnTo>
                <a:lnTo>
                  <a:pt x="4552" y="166309"/>
                </a:lnTo>
                <a:lnTo>
                  <a:pt x="17059" y="186156"/>
                </a:lnTo>
                <a:lnTo>
                  <a:pt x="35790" y="200241"/>
                </a:lnTo>
                <a:lnTo>
                  <a:pt x="59016" y="206603"/>
                </a:lnTo>
                <a:lnTo>
                  <a:pt x="59016" y="196761"/>
                </a:lnTo>
                <a:lnTo>
                  <a:pt x="39919" y="191250"/>
                </a:lnTo>
                <a:lnTo>
                  <a:pt x="24279" y="179397"/>
                </a:lnTo>
                <a:lnTo>
                  <a:pt x="13711" y="162699"/>
                </a:lnTo>
                <a:lnTo>
                  <a:pt x="9829" y="142659"/>
                </a:lnTo>
                <a:lnTo>
                  <a:pt x="14134" y="121752"/>
                </a:lnTo>
                <a:lnTo>
                  <a:pt x="25819" y="104533"/>
                </a:lnTo>
                <a:lnTo>
                  <a:pt x="43037" y="92849"/>
                </a:lnTo>
                <a:lnTo>
                  <a:pt x="63944" y="88544"/>
                </a:lnTo>
                <a:lnTo>
                  <a:pt x="68859" y="88544"/>
                </a:lnTo>
                <a:lnTo>
                  <a:pt x="68859" y="83629"/>
                </a:lnTo>
                <a:lnTo>
                  <a:pt x="74682" y="54976"/>
                </a:lnTo>
                <a:lnTo>
                  <a:pt x="90536" y="31515"/>
                </a:lnTo>
                <a:lnTo>
                  <a:pt x="113998" y="15663"/>
                </a:lnTo>
                <a:lnTo>
                  <a:pt x="142646" y="9842"/>
                </a:lnTo>
                <a:lnTo>
                  <a:pt x="182759" y="9842"/>
                </a:lnTo>
                <a:lnTo>
                  <a:pt x="164686" y="2690"/>
                </a:lnTo>
                <a:lnTo>
                  <a:pt x="142646" y="0"/>
                </a:lnTo>
                <a:close/>
              </a:path>
              <a:path w="314960" h="207010">
                <a:moveTo>
                  <a:pt x="182759" y="9842"/>
                </a:moveTo>
                <a:lnTo>
                  <a:pt x="142646" y="9842"/>
                </a:lnTo>
                <a:lnTo>
                  <a:pt x="162340" y="12320"/>
                </a:lnTo>
                <a:lnTo>
                  <a:pt x="180306" y="19526"/>
                </a:lnTo>
                <a:lnTo>
                  <a:pt x="195736" y="31113"/>
                </a:lnTo>
                <a:lnTo>
                  <a:pt x="207822" y="46735"/>
                </a:lnTo>
                <a:lnTo>
                  <a:pt x="209054" y="49199"/>
                </a:lnTo>
                <a:lnTo>
                  <a:pt x="216420" y="49199"/>
                </a:lnTo>
                <a:lnTo>
                  <a:pt x="235021" y="52754"/>
                </a:lnTo>
                <a:lnTo>
                  <a:pt x="247167" y="61956"/>
                </a:lnTo>
                <a:lnTo>
                  <a:pt x="253778" y="74617"/>
                </a:lnTo>
                <a:lnTo>
                  <a:pt x="255778" y="88544"/>
                </a:lnTo>
                <a:lnTo>
                  <a:pt x="255778" y="93459"/>
                </a:lnTo>
                <a:lnTo>
                  <a:pt x="260692" y="93459"/>
                </a:lnTo>
                <a:lnTo>
                  <a:pt x="278508" y="97167"/>
                </a:lnTo>
                <a:lnTo>
                  <a:pt x="292515" y="107448"/>
                </a:lnTo>
                <a:lnTo>
                  <a:pt x="301680" y="123034"/>
                </a:lnTo>
                <a:lnTo>
                  <a:pt x="304965" y="142659"/>
                </a:lnTo>
                <a:lnTo>
                  <a:pt x="301083" y="162699"/>
                </a:lnTo>
                <a:lnTo>
                  <a:pt x="290515" y="179397"/>
                </a:lnTo>
                <a:lnTo>
                  <a:pt x="274875" y="191250"/>
                </a:lnTo>
                <a:lnTo>
                  <a:pt x="255778" y="196761"/>
                </a:lnTo>
                <a:lnTo>
                  <a:pt x="255778" y="206603"/>
                </a:lnTo>
                <a:lnTo>
                  <a:pt x="279006" y="200241"/>
                </a:lnTo>
                <a:lnTo>
                  <a:pt x="297741" y="186156"/>
                </a:lnTo>
                <a:lnTo>
                  <a:pt x="310252" y="166309"/>
                </a:lnTo>
                <a:lnTo>
                  <a:pt x="314807" y="142659"/>
                </a:lnTo>
                <a:lnTo>
                  <a:pt x="311099" y="120291"/>
                </a:lnTo>
                <a:lnTo>
                  <a:pt x="300820" y="102076"/>
                </a:lnTo>
                <a:lnTo>
                  <a:pt x="285237" y="89395"/>
                </a:lnTo>
                <a:lnTo>
                  <a:pt x="265620" y="83629"/>
                </a:lnTo>
                <a:lnTo>
                  <a:pt x="260870" y="65294"/>
                </a:lnTo>
                <a:lnTo>
                  <a:pt x="250702" y="51344"/>
                </a:lnTo>
                <a:lnTo>
                  <a:pt x="235693" y="42468"/>
                </a:lnTo>
                <a:lnTo>
                  <a:pt x="216420" y="39357"/>
                </a:lnTo>
                <a:lnTo>
                  <a:pt x="213969" y="39357"/>
                </a:lnTo>
                <a:lnTo>
                  <a:pt x="200923" y="22829"/>
                </a:lnTo>
                <a:lnTo>
                  <a:pt x="184303" y="10453"/>
                </a:lnTo>
                <a:lnTo>
                  <a:pt x="182759" y="9842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81464" y="3750687"/>
            <a:ext cx="177076" cy="1770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44003" y="3612451"/>
            <a:ext cx="314807" cy="315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57832" y="369349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888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57832" y="3621735"/>
            <a:ext cx="9525" cy="67310"/>
          </a:xfrm>
          <a:custGeom>
            <a:avLst/>
            <a:gdLst/>
            <a:ahLst/>
            <a:cxnLst/>
            <a:rect l="l" t="t" r="r" b="b"/>
            <a:pathLst>
              <a:path w="9525" h="67310">
                <a:moveTo>
                  <a:pt x="0" y="67310"/>
                </a:moveTo>
                <a:lnTo>
                  <a:pt x="9474" y="67310"/>
                </a:lnTo>
                <a:lnTo>
                  <a:pt x="9474" y="0"/>
                </a:lnTo>
                <a:lnTo>
                  <a:pt x="0" y="0"/>
                </a:lnTo>
                <a:lnTo>
                  <a:pt x="0" y="6731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57832" y="361729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888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04085" y="3621938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76780" y="3693172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85136" y="3693172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86254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05202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24138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43074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62035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57832" y="378810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57832" y="3716985"/>
            <a:ext cx="9525" cy="66040"/>
          </a:xfrm>
          <a:custGeom>
            <a:avLst/>
            <a:gdLst/>
            <a:ahLst/>
            <a:cxnLst/>
            <a:rect l="l" t="t" r="r" b="b"/>
            <a:pathLst>
              <a:path w="9525" h="66039">
                <a:moveTo>
                  <a:pt x="0" y="66039"/>
                </a:moveTo>
                <a:lnTo>
                  <a:pt x="9474" y="66039"/>
                </a:lnTo>
                <a:lnTo>
                  <a:pt x="9474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57832" y="371190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04085" y="3716921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76780" y="37881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85136" y="37881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86254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05202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24138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43074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62035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23579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04644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085695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57832" y="388335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57832" y="3812235"/>
            <a:ext cx="9525" cy="66040"/>
          </a:xfrm>
          <a:custGeom>
            <a:avLst/>
            <a:gdLst/>
            <a:ahLst/>
            <a:cxnLst/>
            <a:rect l="l" t="t" r="r" b="b"/>
            <a:pathLst>
              <a:path w="9525" h="66039">
                <a:moveTo>
                  <a:pt x="0" y="66039"/>
                </a:moveTo>
                <a:lnTo>
                  <a:pt x="9474" y="66039"/>
                </a:lnTo>
                <a:lnTo>
                  <a:pt x="9474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57832" y="380715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4085" y="3811892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76780" y="3883126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33248"/>
                </a:moveTo>
                <a:lnTo>
                  <a:pt x="9474" y="33248"/>
                </a:lnTo>
                <a:lnTo>
                  <a:pt x="9474" y="0"/>
                </a:lnTo>
                <a:lnTo>
                  <a:pt x="0" y="0"/>
                </a:lnTo>
                <a:lnTo>
                  <a:pt x="0" y="3324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85136" y="3883126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33248"/>
                </a:moveTo>
                <a:lnTo>
                  <a:pt x="9474" y="33248"/>
                </a:lnTo>
                <a:lnTo>
                  <a:pt x="9474" y="0"/>
                </a:lnTo>
                <a:lnTo>
                  <a:pt x="0" y="0"/>
                </a:lnTo>
                <a:lnTo>
                  <a:pt x="0" y="3324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986254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05202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24138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43074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62035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47258" y="37311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1"/>
                </a:lnTo>
                <a:lnTo>
                  <a:pt x="5478" y="32497"/>
                </a:lnTo>
                <a:lnTo>
                  <a:pt x="11492" y="36521"/>
                </a:lnTo>
                <a:lnTo>
                  <a:pt x="18948" y="37985"/>
                </a:lnTo>
                <a:lnTo>
                  <a:pt x="26402" y="36521"/>
                </a:lnTo>
                <a:lnTo>
                  <a:pt x="32411" y="32497"/>
                </a:lnTo>
                <a:lnTo>
                  <a:pt x="35074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55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55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4" y="28498"/>
                </a:lnTo>
                <a:lnTo>
                  <a:pt x="36423" y="26471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23579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04644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85695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147258" y="38261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1"/>
                </a:lnTo>
                <a:lnTo>
                  <a:pt x="5478" y="32497"/>
                </a:lnTo>
                <a:lnTo>
                  <a:pt x="11492" y="36521"/>
                </a:lnTo>
                <a:lnTo>
                  <a:pt x="18948" y="37985"/>
                </a:lnTo>
                <a:lnTo>
                  <a:pt x="26402" y="36521"/>
                </a:lnTo>
                <a:lnTo>
                  <a:pt x="32411" y="32497"/>
                </a:lnTo>
                <a:lnTo>
                  <a:pt x="35074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68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68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4" y="28498"/>
                </a:lnTo>
                <a:lnTo>
                  <a:pt x="36423" y="26471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123579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04644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85695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147258" y="363618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3"/>
                </a:lnTo>
                <a:lnTo>
                  <a:pt x="5478" y="32504"/>
                </a:lnTo>
                <a:lnTo>
                  <a:pt x="11492" y="36531"/>
                </a:lnTo>
                <a:lnTo>
                  <a:pt x="18948" y="37998"/>
                </a:lnTo>
                <a:lnTo>
                  <a:pt x="26402" y="36531"/>
                </a:lnTo>
                <a:lnTo>
                  <a:pt x="32411" y="32504"/>
                </a:lnTo>
                <a:lnTo>
                  <a:pt x="35076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68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68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6" y="28498"/>
                </a:lnTo>
                <a:lnTo>
                  <a:pt x="36423" y="26473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995728" y="390212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949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84310" y="3609312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5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5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96791" y="385813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39">
                <a:moveTo>
                  <a:pt x="0" y="52933"/>
                </a:moveTo>
                <a:lnTo>
                  <a:pt x="10629" y="52933"/>
                </a:lnTo>
                <a:lnTo>
                  <a:pt x="10629" y="0"/>
                </a:lnTo>
                <a:lnTo>
                  <a:pt x="0" y="0"/>
                </a:lnTo>
                <a:lnTo>
                  <a:pt x="0" y="52933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875544" y="390578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875547" y="3815996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997733" y="364073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79"/>
                </a:lnTo>
              </a:path>
            </a:pathLst>
          </a:custGeom>
          <a:ln w="10617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05557" y="3635656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84308" y="3651656"/>
            <a:ext cx="297484" cy="2647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581194" y="3639943"/>
            <a:ext cx="314794" cy="3149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829623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52" y="564756"/>
                </a:lnTo>
                <a:lnTo>
                  <a:pt x="582752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28863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014013" y="93559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7111" y="3110623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350" y="2819247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6" name="Рисунок 1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147" name="object 45">
            <a:extLst>
              <a:ext uri="{FF2B5EF4-FFF2-40B4-BE49-F238E27FC236}">
                <a16:creationId xmlns:a16="http://schemas.microsoft.com/office/drawing/2014/main" id="{1542BA75-7F6D-C14E-8A98-364ACB4A55D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</a:t>
            </a:fld>
            <a:endParaRPr sz="1500" baseline="277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Фундаментальные сетевые правила</a:t>
            </a:r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10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2E1B1230-34B7-CF45-A8BE-0BE67C604DBA}"/>
              </a:ext>
            </a:extLst>
          </p:cNvPr>
          <p:cNvSpPr txBox="1"/>
          <p:nvPr/>
        </p:nvSpPr>
        <p:spPr>
          <a:xfrm>
            <a:off x="954915" y="3017541"/>
            <a:ext cx="8481485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Все контейнеры внутри пода могут беспрепятственно взаимодействовать друг с другом</a:t>
            </a:r>
            <a:endParaRPr lang="en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Все поды могут общаться со всеми другими подами без </a:t>
            </a:r>
            <a:r>
              <a:rPr lang="en" sz="2800" dirty="0"/>
              <a:t>NAT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Все узлы могут связываться со всеми подами (и наоборот) без </a:t>
            </a:r>
            <a:r>
              <a:rPr lang="en" sz="2800" dirty="0"/>
              <a:t>NAT</a:t>
            </a:r>
            <a:endParaRPr lang="ru-RU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 err="1"/>
              <a:t>kube</a:t>
            </a:r>
            <a:r>
              <a:rPr lang="en" sz="2800" dirty="0"/>
              <a:t>-scheduler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/>
              <a:t>IP, </a:t>
            </a:r>
            <a:r>
              <a:rPr lang="ru-RU" sz="2800" dirty="0"/>
              <a:t>который видит под, - это тот же </a:t>
            </a:r>
            <a:r>
              <a:rPr lang="en" sz="2800" dirty="0"/>
              <a:t>IP, </a:t>
            </a:r>
            <a:r>
              <a:rPr lang="ru-RU" sz="2800" dirty="0"/>
              <a:t>что и другие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99199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Основы применения</a:t>
            </a:r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11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2E1B1230-34B7-CF45-A8BE-0BE67C604DBA}"/>
              </a:ext>
            </a:extLst>
          </p:cNvPr>
          <p:cNvSpPr txBox="1"/>
          <p:nvPr/>
        </p:nvSpPr>
        <p:spPr>
          <a:xfrm>
            <a:off x="954915" y="3017541"/>
            <a:ext cx="9110825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Связь контейнер-контейнер: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/>
              <a:t>Контейнеры в модуле существуют в одном и том же пространстве сетевых имен и имеют общий </a:t>
            </a:r>
            <a:r>
              <a:rPr lang="en" sz="2800" dirty="0"/>
              <a:t>IP-</a:t>
            </a:r>
            <a:r>
              <a:rPr lang="ru-RU" sz="2800" dirty="0"/>
              <a:t>адрес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/>
              <a:t>Позволяет обращаться внутри пода через </a:t>
            </a:r>
            <a:r>
              <a:rPr lang="en" sz="2800" dirty="0"/>
              <a:t>localhost</a:t>
            </a:r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 Связь под-под: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/>
              <a:t>В рамках кластера для пода выделяется уникальный </a:t>
            </a:r>
            <a:r>
              <a:rPr lang="en" sz="2800" dirty="0"/>
              <a:t>IP </a:t>
            </a:r>
            <a:r>
              <a:rPr lang="ru-RU" sz="2800" dirty="0"/>
              <a:t>на период всего его жизненного цикла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/>
              <a:t>Сами поды принципиально эфемерны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76644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Основы применения</a:t>
            </a:r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2E1B1230-34B7-CF45-A8BE-0BE67C604DBA}"/>
              </a:ext>
            </a:extLst>
          </p:cNvPr>
          <p:cNvSpPr txBox="1"/>
          <p:nvPr/>
        </p:nvSpPr>
        <p:spPr>
          <a:xfrm>
            <a:off x="954915" y="3017541"/>
            <a:ext cx="9110825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Связь под-служба: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/>
              <a:t>управляется </a:t>
            </a:r>
            <a:r>
              <a:rPr lang="en" sz="2800" dirty="0" err="1"/>
              <a:t>kube</a:t>
            </a:r>
            <a:r>
              <a:rPr lang="en" sz="2800" dirty="0"/>
              <a:t>-proxy </a:t>
            </a:r>
            <a:r>
              <a:rPr lang="ru-RU" sz="2800" dirty="0"/>
              <a:t>и имеет постоянный уникальный </a:t>
            </a:r>
            <a:r>
              <a:rPr lang="en" sz="2800" dirty="0"/>
              <a:t>IP</a:t>
            </a:r>
            <a:r>
              <a:rPr lang="ru-RU" sz="2800" dirty="0"/>
              <a:t> в рамках кластера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/>
              <a:t>существует за пределами жизненного цикла пода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 Связь внешний потребитель-служба: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/>
              <a:t>Обеспечивается </a:t>
            </a:r>
            <a:r>
              <a:rPr lang="en" sz="2800" dirty="0" err="1"/>
              <a:t>kube</a:t>
            </a:r>
            <a:r>
              <a:rPr lang="en" sz="2800" dirty="0"/>
              <a:t>-proxy</a:t>
            </a:r>
            <a:r>
              <a:rPr lang="ru-RU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/>
              <a:t>Работает в сотрудничестве с облачным провайдером или другим внешним поставщиком трафика (</a:t>
            </a:r>
            <a:r>
              <a:rPr lang="ru-RU" sz="2800" dirty="0" err="1"/>
              <a:t>балансировщик</a:t>
            </a:r>
            <a:r>
              <a:rPr lang="ru-RU" sz="2800" dirty="0"/>
              <a:t> нагрузки)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9786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Сервис типа </a:t>
            </a:r>
            <a:r>
              <a:rPr lang="en" spc="-10" dirty="0"/>
              <a:t>Cluster IP 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13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47" name="Google Shape;629;p91">
            <a:extLst>
              <a:ext uri="{FF2B5EF4-FFF2-40B4-BE49-F238E27FC236}">
                <a16:creationId xmlns:a16="http://schemas.microsoft.com/office/drawing/2014/main" id="{258AE0AC-598F-C74F-B9F8-125722A5D9C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0926" y="2828318"/>
            <a:ext cx="3977649" cy="370606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631;p91">
            <a:extLst>
              <a:ext uri="{FF2B5EF4-FFF2-40B4-BE49-F238E27FC236}">
                <a16:creationId xmlns:a16="http://schemas.microsoft.com/office/drawing/2014/main" id="{CEE65FDF-1F2E-8949-87AA-1F0325A1349A}"/>
              </a:ext>
            </a:extLst>
          </p:cNvPr>
          <p:cNvSpPr txBox="1"/>
          <p:nvPr/>
        </p:nvSpPr>
        <p:spPr>
          <a:xfrm>
            <a:off x="1184826" y="3082604"/>
            <a:ext cx="3311400" cy="173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example-prod</a:t>
            </a:r>
            <a:endParaRPr sz="12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</a:t>
            </a:r>
            <a:r>
              <a:rPr lang="en" sz="12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nginx,env</a:t>
            </a:r>
            <a:r>
              <a:rPr lang="en" sz="12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=prod</a:t>
            </a:r>
            <a:endParaRPr sz="12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Type:         </a:t>
            </a:r>
            <a:r>
              <a:rPr lang="en" sz="12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ClusterIP</a:t>
            </a:r>
            <a:endParaRPr sz="12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IP:           10.96.28.176</a:t>
            </a:r>
            <a:endParaRPr sz="12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Port:         &lt;unset&gt;  80/TCP</a:t>
            </a:r>
            <a:endParaRPr sz="12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TargetPort</a:t>
            </a:r>
            <a:r>
              <a:rPr lang="en" sz="12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:   80/TCP</a:t>
            </a:r>
            <a:endParaRPr sz="12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Endpoints:    10.255.16.3:80,</a:t>
            </a:r>
            <a:br>
              <a:rPr lang="en" sz="12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10.255.16.4:80</a:t>
            </a:r>
            <a:endParaRPr sz="12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" name="Google Shape;632;p91">
            <a:extLst>
              <a:ext uri="{FF2B5EF4-FFF2-40B4-BE49-F238E27FC236}">
                <a16:creationId xmlns:a16="http://schemas.microsoft.com/office/drawing/2014/main" id="{2C99B0F6-6BFE-8B4C-8AE9-65EC1CB30433}"/>
              </a:ext>
            </a:extLst>
          </p:cNvPr>
          <p:cNvSpPr txBox="1">
            <a:spLocks/>
          </p:cNvSpPr>
          <p:nvPr/>
        </p:nvSpPr>
        <p:spPr>
          <a:xfrm>
            <a:off x="1184826" y="5578304"/>
            <a:ext cx="3986100" cy="681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/ # nslookup example-prod.default.svc.cluster.local</a:t>
            </a:r>
          </a:p>
          <a:p>
            <a:pPr algn="l" rtl="0"/>
            <a:endParaRPr lang="en" sz="800" kern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example-prod.default.svc.cluster.local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Address 1: 10.96.28.176 example-prod.default.svc.cluster.local</a:t>
            </a:r>
          </a:p>
        </p:txBody>
      </p:sp>
      <p:cxnSp>
        <p:nvCxnSpPr>
          <p:cNvPr id="51" name="Google Shape;633;p91">
            <a:extLst>
              <a:ext uri="{FF2B5EF4-FFF2-40B4-BE49-F238E27FC236}">
                <a16:creationId xmlns:a16="http://schemas.microsoft.com/office/drawing/2014/main" id="{E95E71AC-B37E-B340-A56C-DF2EF9737875}"/>
              </a:ext>
            </a:extLst>
          </p:cNvPr>
          <p:cNvCxnSpPr>
            <a:stCxn id="50" idx="3"/>
          </p:cNvCxnSpPr>
          <p:nvPr/>
        </p:nvCxnSpPr>
        <p:spPr>
          <a:xfrm rot="10800000" flipH="1">
            <a:off x="5170926" y="5857754"/>
            <a:ext cx="417900" cy="6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55962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Сервис типа </a:t>
            </a:r>
            <a:r>
              <a:rPr lang="en" spc="-10" dirty="0"/>
              <a:t>Cluster IP </a:t>
            </a:r>
            <a:r>
              <a:rPr lang="ru-RU" spc="-10" dirty="0"/>
              <a:t>без селектора</a:t>
            </a:r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14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524CC256-C203-D94E-834B-E4AC5726C1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1917" y="2992888"/>
            <a:ext cx="3715708" cy="3393341"/>
          </a:xfrm>
          <a:prstGeom prst="rect">
            <a:avLst/>
          </a:prstGeom>
        </p:spPr>
      </p:pic>
      <p:pic>
        <p:nvPicPr>
          <p:cNvPr id="52" name="Picture 6">
            <a:extLst>
              <a:ext uri="{FF2B5EF4-FFF2-40B4-BE49-F238E27FC236}">
                <a16:creationId xmlns:a16="http://schemas.microsoft.com/office/drawing/2014/main" id="{AF7D0B79-20D0-3B45-AF80-CB5A0F18AE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129" y="2928899"/>
            <a:ext cx="3822175" cy="34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Сервис типа </a:t>
            </a:r>
            <a:r>
              <a:rPr lang="en" spc="-10" dirty="0" err="1"/>
              <a:t>NodePort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15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Google Shape;640;p92">
            <a:extLst>
              <a:ext uri="{FF2B5EF4-FFF2-40B4-BE49-F238E27FC236}">
                <a16:creationId xmlns:a16="http://schemas.microsoft.com/office/drawing/2014/main" id="{7D5DA977-5BA7-C54B-84A2-86E87F80F6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80146" y="2906891"/>
            <a:ext cx="3256500" cy="363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example-prod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type: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NodePort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env: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ports: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nodePort: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32410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TCP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targetPort: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" name="object 18">
            <a:extLst>
              <a:ext uri="{FF2B5EF4-FFF2-40B4-BE49-F238E27FC236}">
                <a16:creationId xmlns:a16="http://schemas.microsoft.com/office/drawing/2014/main" id="{F32F916C-091F-7940-931A-E073BE691B4D}"/>
              </a:ext>
            </a:extLst>
          </p:cNvPr>
          <p:cNvSpPr txBox="1"/>
          <p:nvPr/>
        </p:nvSpPr>
        <p:spPr>
          <a:xfrm>
            <a:off x="954915" y="3017541"/>
            <a:ext cx="5229985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Сервисы типа </a:t>
            </a:r>
            <a:r>
              <a:rPr lang="en" sz="2800" dirty="0" err="1"/>
              <a:t>NodePort</a:t>
            </a:r>
            <a:r>
              <a:rPr lang="en" sz="2800" dirty="0"/>
              <a:t> </a:t>
            </a:r>
            <a:r>
              <a:rPr lang="ru-RU" sz="2800" dirty="0"/>
              <a:t>расширяют сервис </a:t>
            </a:r>
            <a:r>
              <a:rPr lang="en" sz="2800" dirty="0" err="1"/>
              <a:t>ClusterIP</a:t>
            </a:r>
            <a:endParaRPr lang="ru-RU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Выставляет заданный порт на фиксированный </a:t>
            </a:r>
            <a:r>
              <a:rPr lang="en" sz="2800" dirty="0"/>
              <a:t>IP </a:t>
            </a:r>
            <a:r>
              <a:rPr lang="ru-RU" sz="2800" dirty="0"/>
              <a:t>каждого узла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Порт может быть определен статически или динамически выбран из диапазона между 30000-32767</a:t>
            </a:r>
          </a:p>
        </p:txBody>
      </p:sp>
    </p:spTree>
    <p:extLst>
      <p:ext uri="{BB962C8B-B14F-4D97-AF65-F5344CB8AC3E}">
        <p14:creationId xmlns:p14="http://schemas.microsoft.com/office/powerpoint/2010/main" val="343532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Сервис типа </a:t>
            </a:r>
            <a:r>
              <a:rPr lang="en" spc="-10" dirty="0" err="1"/>
              <a:t>NodePort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16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48" name="Google Shape;645;p93">
            <a:extLst>
              <a:ext uri="{FF2B5EF4-FFF2-40B4-BE49-F238E27FC236}">
                <a16:creationId xmlns:a16="http://schemas.microsoft.com/office/drawing/2014/main" id="{55919402-DD04-8947-BB3B-BDD6518EDA5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9948" y="2643136"/>
            <a:ext cx="5032223" cy="427207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647;p93">
            <a:extLst>
              <a:ext uri="{FF2B5EF4-FFF2-40B4-BE49-F238E27FC236}">
                <a16:creationId xmlns:a16="http://schemas.microsoft.com/office/drawing/2014/main" id="{13069089-ED3E-B846-8E41-90BFA1050DCE}"/>
              </a:ext>
            </a:extLst>
          </p:cNvPr>
          <p:cNvSpPr txBox="1">
            <a:spLocks/>
          </p:cNvSpPr>
          <p:nvPr/>
        </p:nvSpPr>
        <p:spPr>
          <a:xfrm>
            <a:off x="6411898" y="3337418"/>
            <a:ext cx="3184200" cy="1841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12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example-prod</a:t>
            </a:r>
          </a:p>
          <a:p>
            <a:pPr algn="l" rtl="0"/>
            <a:r>
              <a:rPr lang="en" sz="12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app=nginx,env=prod</a:t>
            </a:r>
          </a:p>
          <a:p>
            <a:pPr algn="l" rtl="0"/>
            <a:r>
              <a:rPr lang="en" sz="12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Type:         NodePort</a:t>
            </a:r>
          </a:p>
          <a:p>
            <a:pPr algn="l" rtl="0"/>
            <a:r>
              <a:rPr lang="en" sz="12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IP:           10.96.28.176</a:t>
            </a:r>
          </a:p>
          <a:p>
            <a:pPr algn="l" rtl="0"/>
            <a:r>
              <a:rPr lang="en" sz="12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Port:         &lt;unset&gt;  80/TCP</a:t>
            </a:r>
          </a:p>
          <a:p>
            <a:pPr algn="l" rtl="0"/>
            <a:r>
              <a:rPr lang="en" sz="12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TargetPort:   80/TCP</a:t>
            </a:r>
          </a:p>
          <a:p>
            <a:pPr algn="l" rtl="0"/>
            <a:r>
              <a:rPr lang="en" sz="12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NodePort:     &lt;unset&gt;  32410/TCP</a:t>
            </a:r>
          </a:p>
          <a:p>
            <a:pPr algn="l" rtl="0"/>
            <a:r>
              <a:rPr lang="en" sz="12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Endpoints:    10.255.16.3:80,</a:t>
            </a:r>
            <a:br>
              <a:rPr lang="en" sz="12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10.255.16.4:80</a:t>
            </a:r>
          </a:p>
          <a:p>
            <a:pPr algn="l" rtl="0"/>
            <a:endParaRPr lang="en" sz="700" kern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/>
            <a:endParaRPr lang="en" sz="700" kern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/>
            <a:endParaRPr lang="en" sz="700" kern="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83773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Сервис типа </a:t>
            </a:r>
            <a:r>
              <a:rPr lang="en" spc="-10" dirty="0" err="1"/>
              <a:t>LoadBalancer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17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9" name="object 18">
            <a:extLst>
              <a:ext uri="{FF2B5EF4-FFF2-40B4-BE49-F238E27FC236}">
                <a16:creationId xmlns:a16="http://schemas.microsoft.com/office/drawing/2014/main" id="{F32F916C-091F-7940-931A-E073BE691B4D}"/>
              </a:ext>
            </a:extLst>
          </p:cNvPr>
          <p:cNvSpPr txBox="1"/>
          <p:nvPr/>
        </p:nvSpPr>
        <p:spPr>
          <a:xfrm>
            <a:off x="954915" y="3017541"/>
            <a:ext cx="5229985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Сервисы типа </a:t>
            </a:r>
            <a:r>
              <a:rPr lang="en" sz="2800" dirty="0" err="1"/>
              <a:t>LoadBalancer</a:t>
            </a:r>
            <a:r>
              <a:rPr lang="en" sz="2800" dirty="0"/>
              <a:t> </a:t>
            </a:r>
            <a:r>
              <a:rPr lang="ru-RU" sz="2800" dirty="0"/>
              <a:t>расширяют сервисы типа </a:t>
            </a:r>
            <a:r>
              <a:rPr lang="en" sz="2800" dirty="0" err="1"/>
              <a:t>NodePort</a:t>
            </a:r>
            <a:endParaRPr lang="ru-RU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Работает совместно с внешней системой для сопоставления внешнего </a:t>
            </a:r>
            <a:r>
              <a:rPr lang="en" sz="2800" dirty="0"/>
              <a:t>IP-</a:t>
            </a:r>
            <a:r>
              <a:rPr lang="ru-RU" sz="2800" dirty="0"/>
              <a:t>адреса кластера с предоставляемым сервисом кластера</a:t>
            </a:r>
          </a:p>
        </p:txBody>
      </p:sp>
      <p:sp>
        <p:nvSpPr>
          <p:cNvPr id="48" name="Google Shape;653;p94">
            <a:extLst>
              <a:ext uri="{FF2B5EF4-FFF2-40B4-BE49-F238E27FC236}">
                <a16:creationId xmlns:a16="http://schemas.microsoft.com/office/drawing/2014/main" id="{5AFD440A-2D3A-334B-93F6-0764D5C8EE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7327" y="2805176"/>
            <a:ext cx="3256500" cy="363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example-prod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type: </a:t>
            </a:r>
            <a:r>
              <a:rPr lang="en" sz="16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LoadBalancer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6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env</a:t>
            </a: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ports: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TCP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targetPort</a:t>
            </a: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166919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Сервис типа </a:t>
            </a:r>
            <a:r>
              <a:rPr lang="en" spc="-10" dirty="0" err="1"/>
              <a:t>LoadBalancer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18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78419C24-44EB-F449-9238-93C473FBB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1860" y="2406546"/>
            <a:ext cx="4744357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1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Сервис типа </a:t>
            </a:r>
            <a:r>
              <a:rPr lang="en" spc="-10" dirty="0" err="1"/>
              <a:t>LoadBalancer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19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48" name="Google Shape;659;p95">
            <a:extLst>
              <a:ext uri="{FF2B5EF4-FFF2-40B4-BE49-F238E27FC236}">
                <a16:creationId xmlns:a16="http://schemas.microsoft.com/office/drawing/2014/main" id="{7EC93FA1-82FA-7348-B7E1-517380BAC8B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9964" y="2529884"/>
            <a:ext cx="5949801" cy="428875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661;p95">
            <a:extLst>
              <a:ext uri="{FF2B5EF4-FFF2-40B4-BE49-F238E27FC236}">
                <a16:creationId xmlns:a16="http://schemas.microsoft.com/office/drawing/2014/main" id="{A56ED547-3F11-7A46-A765-FA57ECE81EC2}"/>
              </a:ext>
            </a:extLst>
          </p:cNvPr>
          <p:cNvSpPr txBox="1">
            <a:spLocks/>
          </p:cNvSpPr>
          <p:nvPr/>
        </p:nvSpPr>
        <p:spPr>
          <a:xfrm>
            <a:off x="6864614" y="3255275"/>
            <a:ext cx="2966400" cy="2062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1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example-prod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1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app=nginx,env=prod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1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Type:         LoadBalancer</a:t>
            </a:r>
          </a:p>
          <a:p>
            <a:pPr algn="l" rtl="0"/>
            <a:r>
              <a:rPr lang="en" sz="11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IP:           10.96.28.176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1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LoadBalancer</a:t>
            </a:r>
            <a:br>
              <a:rPr lang="en" sz="11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Ingress:      172.17.18.43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1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Port:         &lt;unset&gt;  80/TCP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1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TargetPort:   80/TCP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1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NodePort:     &lt;unset&gt;  32410/TCP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1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Endpoints:    10.255.16.3:80,</a:t>
            </a:r>
            <a:br>
              <a:rPr lang="en" sz="11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10.255.16.4:80</a:t>
            </a:r>
          </a:p>
        </p:txBody>
      </p:sp>
    </p:spTree>
    <p:extLst>
      <p:ext uri="{BB962C8B-B14F-4D97-AF65-F5344CB8AC3E}">
        <p14:creationId xmlns:p14="http://schemas.microsoft.com/office/powerpoint/2010/main" val="15558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478339" y="3423283"/>
            <a:ext cx="9741801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/>
            <a:r>
              <a:rPr lang="ru-RU" sz="5400" dirty="0"/>
              <a:t>Безопасность в</a:t>
            </a:r>
            <a:endParaRPr lang="en-US" sz="5400" dirty="0"/>
          </a:p>
          <a:p>
            <a:pPr lvl="0" algn="ctr"/>
            <a:r>
              <a:rPr lang="en-US" sz="5400" dirty="0"/>
              <a:t>Kubernetes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6395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Сервис типа </a:t>
            </a:r>
            <a:r>
              <a:rPr lang="en" spc="-10" dirty="0" err="1"/>
              <a:t>ExternalName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20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9" name="object 18">
            <a:extLst>
              <a:ext uri="{FF2B5EF4-FFF2-40B4-BE49-F238E27FC236}">
                <a16:creationId xmlns:a16="http://schemas.microsoft.com/office/drawing/2014/main" id="{F32F916C-091F-7940-931A-E073BE691B4D}"/>
              </a:ext>
            </a:extLst>
          </p:cNvPr>
          <p:cNvSpPr txBox="1"/>
          <p:nvPr/>
        </p:nvSpPr>
        <p:spPr>
          <a:xfrm>
            <a:off x="954915" y="3017541"/>
            <a:ext cx="522998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Сервисы типа </a:t>
            </a:r>
            <a:r>
              <a:rPr lang="en" sz="2800" dirty="0" err="1"/>
              <a:t>ExternalName</a:t>
            </a:r>
            <a:r>
              <a:rPr lang="en" sz="2800" dirty="0"/>
              <a:t> </a:t>
            </a:r>
            <a:r>
              <a:rPr lang="ru-RU" sz="2800" dirty="0"/>
              <a:t>используются для ссылки на конечные точки вне кластера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Создает внутреннюю запись </a:t>
            </a:r>
            <a:r>
              <a:rPr lang="en" sz="2800" dirty="0"/>
              <a:t>DNS CNAME, </a:t>
            </a:r>
            <a:r>
              <a:rPr lang="ru-RU" sz="2800" dirty="0"/>
              <a:t>которая является псевдонимом другой</a:t>
            </a:r>
          </a:p>
        </p:txBody>
      </p:sp>
      <p:sp>
        <p:nvSpPr>
          <p:cNvPr id="47" name="Google Shape;667;p96">
            <a:extLst>
              <a:ext uri="{FF2B5EF4-FFF2-40B4-BE49-F238E27FC236}">
                <a16:creationId xmlns:a16="http://schemas.microsoft.com/office/drawing/2014/main" id="{F91FDFB8-8617-A548-B60C-FA5BE64D200E}"/>
              </a:ext>
            </a:extLst>
          </p:cNvPr>
          <p:cNvSpPr txBox="1">
            <a:spLocks/>
          </p:cNvSpPr>
          <p:nvPr/>
        </p:nvSpPr>
        <p:spPr>
          <a:xfrm>
            <a:off x="6395625" y="2967465"/>
            <a:ext cx="3705900" cy="363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</a:p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 kern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example-prod</a:t>
            </a:r>
          </a:p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type: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ExternalName</a:t>
            </a:r>
            <a:endParaRPr lang="en" sz="16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externalName: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example.com</a:t>
            </a:r>
          </a:p>
          <a:p>
            <a:pPr algn="l" rtl="0"/>
            <a:endParaRPr lang="en" sz="16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6494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/>
              <a:t>Ingress - </a:t>
            </a:r>
            <a:r>
              <a:rPr lang="ru-RU" spc="-10" dirty="0"/>
              <a:t>Маршрутизация на основе имени</a:t>
            </a:r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21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9" name="object 18">
            <a:extLst>
              <a:ext uri="{FF2B5EF4-FFF2-40B4-BE49-F238E27FC236}">
                <a16:creationId xmlns:a16="http://schemas.microsoft.com/office/drawing/2014/main" id="{F32F916C-091F-7940-931A-E073BE691B4D}"/>
              </a:ext>
            </a:extLst>
          </p:cNvPr>
          <p:cNvSpPr txBox="1"/>
          <p:nvPr/>
        </p:nvSpPr>
        <p:spPr>
          <a:xfrm>
            <a:off x="915494" y="2778415"/>
            <a:ext cx="5229985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Объект </a:t>
            </a:r>
            <a:r>
              <a:rPr lang="en" sz="2800" dirty="0"/>
              <a:t>API, </a:t>
            </a:r>
            <a:r>
              <a:rPr lang="ru-RU" sz="2800" dirty="0"/>
              <a:t>который управляет внешним доступом к службам в кластере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Обеспечивает балансировку нагрузки, </a:t>
            </a:r>
            <a:r>
              <a:rPr lang="en" sz="2800" dirty="0"/>
              <a:t>SSL-</a:t>
            </a:r>
            <a:r>
              <a:rPr lang="ru-RU" sz="2800" dirty="0" err="1"/>
              <a:t>терминацию</a:t>
            </a:r>
            <a:r>
              <a:rPr lang="ru-RU" sz="2800" dirty="0"/>
              <a:t> и виртуальный хостинг на основе имени/пути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Предоставляет сервисам внешние </a:t>
            </a:r>
            <a:r>
              <a:rPr lang="en" sz="2800" dirty="0"/>
              <a:t>URL-</a:t>
            </a:r>
            <a:r>
              <a:rPr lang="ru-RU" sz="2800" dirty="0"/>
              <a:t>адреса</a:t>
            </a:r>
          </a:p>
        </p:txBody>
      </p:sp>
      <p:sp>
        <p:nvSpPr>
          <p:cNvPr id="48" name="Google Shape;667;p96">
            <a:extLst>
              <a:ext uri="{FF2B5EF4-FFF2-40B4-BE49-F238E27FC236}">
                <a16:creationId xmlns:a16="http://schemas.microsoft.com/office/drawing/2014/main" id="{CFF8CE6E-A24C-FB43-8C26-4C4222A163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54139" y="2671568"/>
            <a:ext cx="3705900" cy="363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extensions/v1beta1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Ingress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name-virtual-host-ingress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rules: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host: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first.bar.com</a:t>
            </a:r>
            <a:endParaRPr lang="en-US" sz="10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http: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paths: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backend: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serviceName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service1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servicePort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80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host: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second.foo.com</a:t>
            </a:r>
            <a:endParaRPr lang="en-US" sz="10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http: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paths: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backend: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serviceName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service2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servicePort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80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http: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paths: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backend: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serviceName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service3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servicePort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194309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/>
              <a:t>Ingress - </a:t>
            </a:r>
            <a:r>
              <a:rPr lang="ru-RU" spc="-10" dirty="0"/>
              <a:t>Маршрутизация на основе имени</a:t>
            </a:r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Google Shape;667;p96">
            <a:extLst>
              <a:ext uri="{FF2B5EF4-FFF2-40B4-BE49-F238E27FC236}">
                <a16:creationId xmlns:a16="http://schemas.microsoft.com/office/drawing/2014/main" id="{A0AF2BBA-6E15-7D46-BEC3-971CDC770B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48758" y="2798460"/>
            <a:ext cx="3705900" cy="363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extensions/v1beta1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Ingress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simple-fanout-example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rules: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host: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foo.bar.com</a:t>
            </a:r>
            <a:endParaRPr lang="en-US" sz="10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http: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paths: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path: /foo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backend: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serviceName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service1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servicePort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4200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path: /bar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backend: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serviceName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service2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servicePort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8080</a:t>
            </a:r>
          </a:p>
        </p:txBody>
      </p:sp>
    </p:spTree>
    <p:extLst>
      <p:ext uri="{BB962C8B-B14F-4D97-AF65-F5344CB8AC3E}">
        <p14:creationId xmlns:p14="http://schemas.microsoft.com/office/powerpoint/2010/main" val="4246924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9255"/>
            <a:ext cx="10685780" cy="6516370"/>
          </a:xfrm>
          <a:custGeom>
            <a:avLst/>
            <a:gdLst/>
            <a:ahLst/>
            <a:cxnLst/>
            <a:rect l="l" t="t" r="r" b="b"/>
            <a:pathLst>
              <a:path w="10685780" h="6516370">
                <a:moveTo>
                  <a:pt x="0" y="6515989"/>
                </a:moveTo>
                <a:lnTo>
                  <a:pt x="10685640" y="6515989"/>
                </a:lnTo>
                <a:lnTo>
                  <a:pt x="10685640" y="0"/>
                </a:lnTo>
                <a:lnTo>
                  <a:pt x="0" y="0"/>
                </a:lnTo>
                <a:lnTo>
                  <a:pt x="0" y="6515989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300" y="2133429"/>
            <a:ext cx="4250055" cy="903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750" b="1" dirty="0">
                <a:latin typeface="SFProText-Heavy"/>
                <a:cs typeface="SFProText-Heavy"/>
              </a:rPr>
              <a:t>СП</a:t>
            </a:r>
            <a:r>
              <a:rPr sz="5750" b="1" spc="-175" dirty="0">
                <a:latin typeface="SFProText-Heavy"/>
                <a:cs typeface="SFProText-Heavy"/>
              </a:rPr>
              <a:t>А</a:t>
            </a:r>
            <a:r>
              <a:rPr sz="5750" b="1" dirty="0">
                <a:latin typeface="SFProText-Heavy"/>
                <a:cs typeface="SFProText-Heavy"/>
              </a:rPr>
              <a:t>СИ</a:t>
            </a:r>
            <a:r>
              <a:rPr sz="5750" b="1" spc="-40" dirty="0">
                <a:latin typeface="SFProText-Heavy"/>
                <a:cs typeface="SFProText-Heavy"/>
              </a:rPr>
              <a:t>Б</a:t>
            </a:r>
            <a:r>
              <a:rPr sz="5750" b="1" spc="0" dirty="0">
                <a:latin typeface="SFProText-Heavy"/>
                <a:cs typeface="SFProText-Heavy"/>
              </a:rPr>
              <a:t>О!</a:t>
            </a:r>
            <a:endParaRPr sz="5750">
              <a:latin typeface="SFProText-Heavy"/>
              <a:cs typeface="SFProText-Heav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3864366"/>
            <a:ext cx="3911600" cy="1328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spc="-10" dirty="0">
                <a:solidFill>
                  <a:srgbClr val="FFFFFF"/>
                </a:solidFill>
                <a:latin typeface="SFProText-Heavy"/>
                <a:cs typeface="SFProText-Heavy"/>
              </a:rPr>
              <a:t>Евгений Овчинцев</a:t>
            </a:r>
            <a:endParaRPr sz="1800" dirty="0">
              <a:latin typeface="SFProText-Heavy"/>
              <a:cs typeface="SFProText-Heavy"/>
            </a:endParaRPr>
          </a:p>
          <a:p>
            <a:pPr marL="12700" marR="5080">
              <a:lnSpc>
                <a:spcPct val="100000"/>
              </a:lnSpc>
              <a:spcBef>
                <a:spcPts val="2080"/>
              </a:spcBef>
            </a:pPr>
            <a:r>
              <a:rPr lang="ru-RU" sz="1400" b="1" dirty="0">
                <a:solidFill>
                  <a:srgbClr val="52A5CB"/>
                </a:solidFill>
                <a:latin typeface="SFProText-Semibold"/>
                <a:cs typeface="SFProText-Semibold"/>
              </a:rPr>
              <a:t>Преподаватель</a:t>
            </a:r>
            <a:endParaRPr sz="1900" dirty="0">
              <a:latin typeface="Times New Roman"/>
              <a:cs typeface="Times New Roman"/>
            </a:endParaRPr>
          </a:p>
          <a:p>
            <a:pPr marL="12700" marR="913130">
              <a:lnSpc>
                <a:spcPct val="100000"/>
              </a:lnSpc>
            </a:pPr>
            <a:r>
              <a:rPr lang="en-US" b="1" spc="-15" dirty="0">
                <a:solidFill>
                  <a:srgbClr val="FFFFFF"/>
                </a:solidFill>
                <a:latin typeface="SFProText-Semibold"/>
                <a:cs typeface="SFProText-Semibold"/>
                <a:hlinkClick r:id="rId2"/>
              </a:rPr>
              <a:t>e</a:t>
            </a:r>
            <a:r>
              <a:rPr lang="en-US" sz="1800" b="1" spc="-15" dirty="0">
                <a:solidFill>
                  <a:srgbClr val="FFFFFF"/>
                </a:solidFill>
                <a:latin typeface="SFProText-Semibold"/>
                <a:cs typeface="SFProText-Semibold"/>
                <a:hlinkClick r:id="rId2"/>
              </a:rPr>
              <a:t>vgenij.ovchintsev@gmail.com</a:t>
            </a:r>
            <a:endParaRPr lang="en-US" b="1" spc="-15" dirty="0">
              <a:solidFill>
                <a:srgbClr val="FFFFFF"/>
              </a:solidFill>
              <a:latin typeface="SFProText-Semibold"/>
              <a:cs typeface="SFProText-Semibold"/>
            </a:endParaRPr>
          </a:p>
          <a:p>
            <a:pPr marL="12700" marR="913130">
              <a:lnSpc>
                <a:spcPct val="100000"/>
              </a:lnSpc>
            </a:pPr>
            <a:r>
              <a:rPr sz="1800" b="1" spc="-10" dirty="0" err="1">
                <a:solidFill>
                  <a:srgbClr val="FFFFFF"/>
                </a:solidFill>
                <a:latin typeface="SFProText-Semibold"/>
                <a:cs typeface="SFProText-Semibold"/>
              </a:rPr>
              <a:t>hackeru.pro</a:t>
            </a:r>
            <a:endParaRPr sz="1800" dirty="0">
              <a:latin typeface="SFProText-Semibold"/>
              <a:cs typeface="SFProText-Semi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3994" y="56512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4129" y="0"/>
            <a:ext cx="300990" cy="277495"/>
          </a:xfrm>
          <a:custGeom>
            <a:avLst/>
            <a:gdLst/>
            <a:ahLst/>
            <a:cxnLst/>
            <a:rect l="l" t="t" r="r" b="b"/>
            <a:pathLst>
              <a:path w="300989" h="277495">
                <a:moveTo>
                  <a:pt x="0" y="277444"/>
                </a:moveTo>
                <a:lnTo>
                  <a:pt x="300761" y="277444"/>
                </a:lnTo>
                <a:lnTo>
                  <a:pt x="300761" y="0"/>
                </a:lnTo>
                <a:lnTo>
                  <a:pt x="0" y="0"/>
                </a:lnTo>
                <a:lnTo>
                  <a:pt x="0" y="277444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15766" y="1889747"/>
            <a:ext cx="576580" cy="558800"/>
          </a:xfrm>
          <a:custGeom>
            <a:avLst/>
            <a:gdLst/>
            <a:ahLst/>
            <a:cxnLst/>
            <a:rect l="l" t="t" r="r" b="b"/>
            <a:pathLst>
              <a:path w="576579" h="558800">
                <a:moveTo>
                  <a:pt x="0" y="558253"/>
                </a:moveTo>
                <a:lnTo>
                  <a:pt x="576237" y="558253"/>
                </a:lnTo>
                <a:lnTo>
                  <a:pt x="576237" y="0"/>
                </a:lnTo>
                <a:lnTo>
                  <a:pt x="0" y="0"/>
                </a:lnTo>
                <a:lnTo>
                  <a:pt x="0" y="558253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2005" y="5906389"/>
            <a:ext cx="629285" cy="610235"/>
          </a:xfrm>
          <a:custGeom>
            <a:avLst/>
            <a:gdLst/>
            <a:ahLst/>
            <a:cxnLst/>
            <a:rect l="l" t="t" r="r" b="b"/>
            <a:pathLst>
              <a:path w="629284" h="610234">
                <a:moveTo>
                  <a:pt x="0" y="609612"/>
                </a:moveTo>
                <a:lnTo>
                  <a:pt x="629234" y="609612"/>
                </a:lnTo>
                <a:lnTo>
                  <a:pt x="629234" y="0"/>
                </a:lnTo>
                <a:lnTo>
                  <a:pt x="0" y="0"/>
                </a:lnTo>
                <a:lnTo>
                  <a:pt x="0" y="609612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15004" y="2448013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9995" y="4212005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7234" y="651416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188008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31240" y="651416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18" name="object 45">
            <a:extLst>
              <a:ext uri="{FF2B5EF4-FFF2-40B4-BE49-F238E27FC236}">
                <a16:creationId xmlns:a16="http://schemas.microsoft.com/office/drawing/2014/main" id="{CFCD24A8-0089-5849-9FAF-C216C808838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23</a:t>
            </a:fld>
            <a:endParaRPr sz="1500" baseline="277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Диаграмма контроля доступа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48" name="Picture 5">
            <a:extLst>
              <a:ext uri="{FF2B5EF4-FFF2-40B4-BE49-F238E27FC236}">
                <a16:creationId xmlns:a16="http://schemas.microsoft.com/office/drawing/2014/main" id="{0751C277-87EC-D948-8732-666C795DBA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92" t="19949" r="9380" b="15368"/>
          <a:stretch/>
        </p:blipFill>
        <p:spPr>
          <a:xfrm>
            <a:off x="1231900" y="2950896"/>
            <a:ext cx="7967091" cy="33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Аутентификация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4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9798" y="2958371"/>
            <a:ext cx="9758819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-US" sz="3200" dirty="0"/>
              <a:t>X509 Client Certs </a:t>
            </a:r>
            <a:r>
              <a:rPr lang="en-US" sz="2400" dirty="0"/>
              <a:t>(CN used as user, Org fields as group)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-US" sz="3200" dirty="0"/>
              <a:t>Static Password File </a:t>
            </a:r>
            <a:r>
              <a:rPr lang="en-US" sz="2400" dirty="0"/>
              <a:t>(password,user,uid,"group1,group2,group3")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-US" sz="3200" dirty="0"/>
              <a:t>Static Token File </a:t>
            </a:r>
            <a:r>
              <a:rPr lang="en-US" sz="2400" dirty="0"/>
              <a:t>(token,user,uid,"group1,group2,group3")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-US" sz="3200" dirty="0"/>
              <a:t>Bearer Token </a:t>
            </a:r>
            <a:r>
              <a:rPr lang="en-US" sz="2400" dirty="0"/>
              <a:t>(Authorization: Bearer 31ada4fd-ade)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-US" sz="3200" dirty="0"/>
              <a:t>Bootstrap Tokens </a:t>
            </a:r>
            <a:r>
              <a:rPr lang="en-US" sz="2400" dirty="0"/>
              <a:t>(Authorization: Bearer 781292.db7bc3a58fc5f07e)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-US" sz="3200" dirty="0"/>
              <a:t>Service Account Tokens </a:t>
            </a:r>
            <a:r>
              <a:rPr lang="en-US" sz="2400" dirty="0"/>
              <a:t>(</a:t>
            </a:r>
            <a:r>
              <a:rPr lang="ru-RU" sz="2400" dirty="0"/>
              <a:t>подписан секретным ключом </a:t>
            </a:r>
            <a:r>
              <a:rPr lang="en-US" sz="2400" dirty="0"/>
              <a:t>TLS </a:t>
            </a:r>
            <a:r>
              <a:rPr lang="ru-RU" sz="2400" dirty="0"/>
              <a:t>сервера </a:t>
            </a:r>
            <a:r>
              <a:rPr lang="en-US" sz="2400" dirty="0"/>
              <a:t>API </a:t>
            </a:r>
            <a:r>
              <a:rPr lang="ru-RU" sz="2400" dirty="0"/>
              <a:t>или указан в файле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97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Роли:  Авторизация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5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8240C5E6-3DBE-8F48-9333-31F5F3556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198" y="2730661"/>
            <a:ext cx="4193931" cy="2606919"/>
          </a:xfrm>
          <a:prstGeom prst="rect">
            <a:avLst/>
          </a:prstGeom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EB80CA78-4E51-1346-B2D1-D1AA6AC8DB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1862" y="2636661"/>
            <a:ext cx="4950070" cy="3016744"/>
          </a:xfrm>
          <a:prstGeom prst="rect">
            <a:avLst/>
          </a:prstGeom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B635B9A2-4B35-9C41-AE20-E47332EC7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1886" y="5505133"/>
            <a:ext cx="6664570" cy="14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Связи с ролями:  Авторизация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6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52" name="Picture 5">
            <a:extLst>
              <a:ext uri="{FF2B5EF4-FFF2-40B4-BE49-F238E27FC236}">
                <a16:creationId xmlns:a16="http://schemas.microsoft.com/office/drawing/2014/main" id="{11E30ECA-A3B6-9C4B-A7FA-A6863F24E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0239" y="2700540"/>
            <a:ext cx="7587762" cy="371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4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Связи с кластерными ролями:  Авторизация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7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51" name="Picture 7">
            <a:extLst>
              <a:ext uri="{FF2B5EF4-FFF2-40B4-BE49-F238E27FC236}">
                <a16:creationId xmlns:a16="http://schemas.microsoft.com/office/drawing/2014/main" id="{72A1713E-703F-A34F-8FC3-E7739CC73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5797" y="2544763"/>
            <a:ext cx="7288822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3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Контроль доступа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8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760977" y="2609067"/>
            <a:ext cx="9758819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indent="-457200">
              <a:buSzPts val="2400"/>
              <a:buFont typeface="Arial" panose="020B0604020202020204" pitchFamily="34" charset="0"/>
              <a:buChar char="•"/>
            </a:pPr>
            <a:r>
              <a:rPr lang="en-US" sz="3200" dirty="0" err="1"/>
              <a:t>AlwaysPullImages</a:t>
            </a:r>
            <a:endParaRPr lang="en-US" sz="3200" dirty="0"/>
          </a:p>
          <a:p>
            <a:pPr marL="76200" indent="-457200">
              <a:buSzPts val="2400"/>
              <a:buFont typeface="Arial" panose="020B0604020202020204" pitchFamily="34" charset="0"/>
              <a:buChar char="•"/>
            </a:pPr>
            <a:r>
              <a:rPr lang="en-US" sz="3200" dirty="0" err="1"/>
              <a:t>DefaultStorageClass</a:t>
            </a:r>
            <a:endParaRPr lang="en-US" sz="3200" dirty="0"/>
          </a:p>
          <a:p>
            <a:pPr marL="76200" indent="-457200">
              <a:buSzPts val="2400"/>
              <a:buFont typeface="Arial" panose="020B0604020202020204" pitchFamily="34" charset="0"/>
              <a:buChar char="•"/>
            </a:pPr>
            <a:r>
              <a:rPr lang="en-US" sz="3200" dirty="0" err="1"/>
              <a:t>DefaultTolerationSeconds</a:t>
            </a:r>
            <a:endParaRPr lang="en-US" sz="3200" dirty="0"/>
          </a:p>
          <a:p>
            <a:pPr marL="76200" indent="-457200">
              <a:buSzPts val="2400"/>
              <a:buFont typeface="Arial" panose="020B0604020202020204" pitchFamily="34" charset="0"/>
              <a:buChar char="•"/>
            </a:pPr>
            <a:r>
              <a:rPr lang="en-US" sz="3200" dirty="0" err="1"/>
              <a:t>DenyEscalatingExec</a:t>
            </a:r>
            <a:endParaRPr lang="en-US" sz="3200" dirty="0"/>
          </a:p>
          <a:p>
            <a:pPr marL="76200" indent="-457200">
              <a:buSzPts val="2400"/>
              <a:buFont typeface="Arial" panose="020B0604020202020204" pitchFamily="34" charset="0"/>
              <a:buChar char="•"/>
            </a:pPr>
            <a:r>
              <a:rPr lang="en-US" sz="3200" dirty="0" err="1"/>
              <a:t>EventRateLimit</a:t>
            </a:r>
            <a:endParaRPr lang="en-US" sz="3200" dirty="0"/>
          </a:p>
          <a:p>
            <a:pPr marL="76200" indent="-457200">
              <a:buSzPts val="2400"/>
              <a:buFont typeface="Arial" panose="020B0604020202020204" pitchFamily="34" charset="0"/>
              <a:buChar char="•"/>
            </a:pPr>
            <a:r>
              <a:rPr lang="en-US" sz="3200" dirty="0" err="1"/>
              <a:t>ImagePolicyWebhook</a:t>
            </a:r>
            <a:endParaRPr lang="en-US" sz="3200" dirty="0"/>
          </a:p>
          <a:p>
            <a:pPr marL="76200" indent="-457200">
              <a:buSzPts val="2400"/>
              <a:buFont typeface="Arial" panose="020B0604020202020204" pitchFamily="34" charset="0"/>
              <a:buChar char="•"/>
            </a:pPr>
            <a:r>
              <a:rPr lang="en-US" sz="3200" dirty="0" err="1"/>
              <a:t>LimitRanger</a:t>
            </a:r>
            <a:r>
              <a:rPr lang="en-US" sz="3200" dirty="0"/>
              <a:t>/</a:t>
            </a:r>
            <a:r>
              <a:rPr lang="en-US" sz="3200" dirty="0" err="1"/>
              <a:t>ResourceQuota</a:t>
            </a:r>
            <a:endParaRPr lang="en-US" sz="3200" dirty="0"/>
          </a:p>
          <a:p>
            <a:pPr marL="76200" indent="-457200">
              <a:buSzPts val="2400"/>
              <a:buFont typeface="Arial" panose="020B0604020202020204" pitchFamily="34" charset="0"/>
              <a:buChar char="•"/>
            </a:pPr>
            <a:r>
              <a:rPr lang="en-US" sz="3200" dirty="0" err="1"/>
              <a:t>PersistentVolumeClaimResize</a:t>
            </a:r>
            <a:endParaRPr lang="en-US" sz="3200" dirty="0"/>
          </a:p>
          <a:p>
            <a:pPr marL="76200" indent="-457200">
              <a:buSzPts val="2400"/>
              <a:buFont typeface="Arial" panose="020B0604020202020204" pitchFamily="34" charset="0"/>
              <a:buChar char="•"/>
            </a:pPr>
            <a:r>
              <a:rPr lang="en-US" sz="3200" dirty="0" err="1"/>
              <a:t>PodSecurityPolicy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690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9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478339" y="3423283"/>
            <a:ext cx="9741801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/>
            <a:r>
              <a:rPr lang="ru-RU" sz="5400" dirty="0"/>
              <a:t>Сетевое взаимодействие в</a:t>
            </a:r>
            <a:endParaRPr lang="en-US" sz="5400" dirty="0"/>
          </a:p>
          <a:p>
            <a:pPr lvl="0" algn="ctr"/>
            <a:r>
              <a:rPr lang="en-US" sz="5400" dirty="0"/>
              <a:t>Kubernetes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93065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28458</TotalTime>
  <Words>1032</Words>
  <Application>Microsoft Macintosh PowerPoint</Application>
  <PresentationFormat>Произвольный</PresentationFormat>
  <Paragraphs>238</Paragraphs>
  <Slides>23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Roboto Mono</vt:lpstr>
      <vt:lpstr>SF Pro Text</vt:lpstr>
      <vt:lpstr>SFProText-Heavy</vt:lpstr>
      <vt:lpstr>SFProText-Medium</vt:lpstr>
      <vt:lpstr>SFProText-Semibold</vt:lpstr>
      <vt:lpstr>Times New Roman</vt:lpstr>
      <vt:lpstr>Office Theme</vt:lpstr>
      <vt:lpstr>Занятие 17 (25.03.2020)</vt:lpstr>
      <vt:lpstr>Презентация PowerPoint</vt:lpstr>
      <vt:lpstr>Диаграмма контроля доступа</vt:lpstr>
      <vt:lpstr>Аутентификация</vt:lpstr>
      <vt:lpstr>Роли:  Авторизация</vt:lpstr>
      <vt:lpstr>Связи с ролями:  Авторизация</vt:lpstr>
      <vt:lpstr>Связи с кластерными ролями:  Авторизация</vt:lpstr>
      <vt:lpstr>Контроль доступа</vt:lpstr>
      <vt:lpstr>Презентация PowerPoint</vt:lpstr>
      <vt:lpstr>Фундаментальные сетевые правила</vt:lpstr>
      <vt:lpstr>Основы применения</vt:lpstr>
      <vt:lpstr>Основы применения</vt:lpstr>
      <vt:lpstr>Сервис типа Cluster IP </vt:lpstr>
      <vt:lpstr>Сервис типа Cluster IP без селектора</vt:lpstr>
      <vt:lpstr>Сервис типа NodePort</vt:lpstr>
      <vt:lpstr>Сервис типа NodePort</vt:lpstr>
      <vt:lpstr>Сервис типа LoadBalancer</vt:lpstr>
      <vt:lpstr>Сервис типа LoadBalancer</vt:lpstr>
      <vt:lpstr>Сервис типа LoadBalancer</vt:lpstr>
      <vt:lpstr>Сервис типа ExternalName</vt:lpstr>
      <vt:lpstr>Ingress - Маршрутизация на основе имени</vt:lpstr>
      <vt:lpstr>Ingress - Маршрутизация на основе имени</vt:lpstr>
      <vt:lpstr>СПАСИБО!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</dc:title>
  <cp:lastModifiedBy>Овчинцев Евгений Михайлович</cp:lastModifiedBy>
  <cp:revision>261</cp:revision>
  <dcterms:created xsi:type="dcterms:W3CDTF">2018-05-28T16:14:58Z</dcterms:created>
  <dcterms:modified xsi:type="dcterms:W3CDTF">2020-03-26T15:53:06Z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2018-05-28T00:00:00Z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2018-05-28T00:00:00Z</vt:filetime>
  </property>
</Properties>
</file>