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0" r:id="rId3"/>
    <p:sldId id="311" r:id="rId4"/>
    <p:sldId id="312" r:id="rId5"/>
    <p:sldId id="339" r:id="rId6"/>
    <p:sldId id="340" r:id="rId7"/>
    <p:sldId id="342" r:id="rId8"/>
    <p:sldId id="341" r:id="rId9"/>
    <p:sldId id="313" r:id="rId10"/>
    <p:sldId id="363" r:id="rId11"/>
    <p:sldId id="364" r:id="rId12"/>
    <p:sldId id="299" r:id="rId13"/>
    <p:sldId id="355" r:id="rId14"/>
    <p:sldId id="356" r:id="rId15"/>
    <p:sldId id="357" r:id="rId16"/>
    <p:sldId id="358" r:id="rId17"/>
    <p:sldId id="359" r:id="rId18"/>
    <p:sldId id="343" r:id="rId19"/>
    <p:sldId id="344" r:id="rId20"/>
    <p:sldId id="360" r:id="rId21"/>
    <p:sldId id="365" r:id="rId22"/>
    <p:sldId id="345" r:id="rId23"/>
    <p:sldId id="346" r:id="rId24"/>
    <p:sldId id="347" r:id="rId25"/>
    <p:sldId id="361" r:id="rId26"/>
    <p:sldId id="362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268" r:id="rId36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/>
    <p:restoredTop sz="96341"/>
  </p:normalViewPr>
  <p:slideViewPr>
    <p:cSldViewPr>
      <p:cViewPr varScale="1">
        <p:scale>
          <a:sx n="117" d="100"/>
          <a:sy n="117" d="100"/>
        </p:scale>
        <p:origin x="11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1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5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81436" y="2608200"/>
            <a:ext cx="477288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Управление безопасностью и доступом к приложениям в кластере </a:t>
            </a:r>
            <a:r>
              <a:rPr lang="en" sz="3200" spc="-35" dirty="0">
                <a:solidFill>
                  <a:srgbClr val="FFFFFF"/>
                </a:solidFill>
                <a:latin typeface="SF Pro Text"/>
                <a:cs typeface="SF Pro Text"/>
              </a:rPr>
              <a:t>Kubernetes 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2</a:t>
            </a:r>
            <a:r>
              <a:rPr lang="en-US" sz="1800" spc="-5" dirty="0"/>
              <a:t>1</a:t>
            </a:r>
            <a:r>
              <a:rPr lang="ru-RU" sz="1800" spc="-5" dirty="0"/>
              <a:t> (</a:t>
            </a:r>
            <a:r>
              <a:rPr lang="en-US" sz="1800" spc="-5" dirty="0"/>
              <a:t>1</a:t>
            </a:r>
            <a:r>
              <a:rPr lang="ru-RU" sz="1800" spc="-5" dirty="0"/>
              <a:t>.0</a:t>
            </a:r>
            <a:r>
              <a:rPr lang="en-US" sz="1800" spc="-5" dirty="0"/>
              <a:t>4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Kubernetes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7">
            <a:extLst>
              <a:ext uri="{FF2B5EF4-FFF2-40B4-BE49-F238E27FC236}">
                <a16:creationId xmlns:a16="http://schemas.microsoft.com/office/drawing/2014/main" id="{FA22E478-3E00-3641-8C53-96C010AC5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Volumes</a:t>
            </a:r>
            <a:endParaRPr spc="-10" dirty="0"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C65FD9A0-5B55-E641-B2F4-F404B06E6CFC}"/>
              </a:ext>
            </a:extLst>
          </p:cNvPr>
          <p:cNvSpPr txBox="1"/>
          <p:nvPr/>
        </p:nvSpPr>
        <p:spPr>
          <a:xfrm>
            <a:off x="519799" y="2958371"/>
            <a:ext cx="6038201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volumes</a:t>
            </a:r>
            <a:r>
              <a:rPr lang="ru-RU" sz="2400" dirty="0"/>
              <a:t>: список томов, которые нужно присоединить к поду. Каждый том в списке должен иметь свое собственное уникальное имя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volumeMounts</a:t>
            </a:r>
            <a:r>
              <a:rPr lang="en" sz="2400" dirty="0"/>
              <a:t>: </a:t>
            </a:r>
            <a:r>
              <a:rPr lang="ru-RU" sz="2400" dirty="0"/>
              <a:t>специфический для контейнера список, ссылающийся на тома пода</a:t>
            </a:r>
            <a:r>
              <a:rPr lang="en" sz="2400" dirty="0"/>
              <a:t> </a:t>
            </a:r>
            <a:r>
              <a:rPr lang="ru-RU" sz="2400" dirty="0"/>
              <a:t>по имени вместе с их желаемым путём монтирования</a:t>
            </a:r>
          </a:p>
        </p:txBody>
      </p:sp>
      <p:sp>
        <p:nvSpPr>
          <p:cNvPr id="50" name="Google Shape;1017;p140">
            <a:extLst>
              <a:ext uri="{FF2B5EF4-FFF2-40B4-BE49-F238E27FC236}">
                <a16:creationId xmlns:a16="http://schemas.microsoft.com/office/drawing/2014/main" id="{C4FDF0DD-6981-7243-B30D-6E56D52B20CC}"/>
              </a:ext>
            </a:extLst>
          </p:cNvPr>
          <p:cNvSpPr txBox="1">
            <a:spLocks/>
          </p:cNvSpPr>
          <p:nvPr/>
        </p:nvSpPr>
        <p:spPr>
          <a:xfrm>
            <a:off x="6731127" y="2776601"/>
            <a:ext cx="33108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volume-example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/usr/share/nginx/html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ReadOnly: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args: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while true; do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date &gt;&gt; /html/index.html;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sleep 5;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done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emptyDir: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lang="en" kern="0">
              <a:solidFill>
                <a:sysClr val="windowText" lastClr="000000"/>
              </a:solidFill>
            </a:endParaRPr>
          </a:p>
        </p:txBody>
      </p:sp>
      <p:sp>
        <p:nvSpPr>
          <p:cNvPr id="48" name="Google Shape;1025;p141">
            <a:extLst>
              <a:ext uri="{FF2B5EF4-FFF2-40B4-BE49-F238E27FC236}">
                <a16:creationId xmlns:a16="http://schemas.microsoft.com/office/drawing/2014/main" id="{45A829BC-9987-B64C-8836-025EA96E9686}"/>
              </a:ext>
            </a:extLst>
          </p:cNvPr>
          <p:cNvSpPr/>
          <p:nvPr/>
        </p:nvSpPr>
        <p:spPr>
          <a:xfrm>
            <a:off x="6732106" y="5979240"/>
            <a:ext cx="1281300" cy="501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26;p141">
            <a:extLst>
              <a:ext uri="{FF2B5EF4-FFF2-40B4-BE49-F238E27FC236}">
                <a16:creationId xmlns:a16="http://schemas.microsoft.com/office/drawing/2014/main" id="{01B8C05E-DFDE-A14A-A44F-2492085FED9E}"/>
              </a:ext>
            </a:extLst>
          </p:cNvPr>
          <p:cNvSpPr/>
          <p:nvPr/>
        </p:nvSpPr>
        <p:spPr>
          <a:xfrm>
            <a:off x="444500" y="2783267"/>
            <a:ext cx="6164160" cy="1683957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2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7">
            <a:extLst>
              <a:ext uri="{FF2B5EF4-FFF2-40B4-BE49-F238E27FC236}">
                <a16:creationId xmlns:a16="http://schemas.microsoft.com/office/drawing/2014/main" id="{FA22E478-3E00-3641-8C53-96C010AC5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Volumes</a:t>
            </a:r>
            <a:endParaRPr spc="-10" dirty="0"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C65FD9A0-5B55-E641-B2F4-F404B06E6CFC}"/>
              </a:ext>
            </a:extLst>
          </p:cNvPr>
          <p:cNvSpPr txBox="1"/>
          <p:nvPr/>
        </p:nvSpPr>
        <p:spPr>
          <a:xfrm>
            <a:off x="519799" y="2958371"/>
            <a:ext cx="6038201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volumes</a:t>
            </a:r>
            <a:r>
              <a:rPr lang="ru-RU" sz="2400" dirty="0"/>
              <a:t>: список томов, которые нужно присоединить к поду. Каждый том в списке должен иметь свое собственное уникальное имя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volumeMounts</a:t>
            </a:r>
            <a:r>
              <a:rPr lang="en" sz="2400" dirty="0"/>
              <a:t>: </a:t>
            </a:r>
            <a:r>
              <a:rPr lang="ru-RU" sz="2400" dirty="0"/>
              <a:t>специфический для контейнера список, ссылающийся на тома пода</a:t>
            </a:r>
            <a:r>
              <a:rPr lang="en" sz="2400" dirty="0"/>
              <a:t> </a:t>
            </a:r>
            <a:r>
              <a:rPr lang="ru-RU" sz="2400" dirty="0"/>
              <a:t>по имени вместе с их желаемым путём монтирования</a:t>
            </a:r>
          </a:p>
        </p:txBody>
      </p:sp>
      <p:sp>
        <p:nvSpPr>
          <p:cNvPr id="50" name="Google Shape;1017;p140">
            <a:extLst>
              <a:ext uri="{FF2B5EF4-FFF2-40B4-BE49-F238E27FC236}">
                <a16:creationId xmlns:a16="http://schemas.microsoft.com/office/drawing/2014/main" id="{C4FDF0DD-6981-7243-B30D-6E56D52B20CC}"/>
              </a:ext>
            </a:extLst>
          </p:cNvPr>
          <p:cNvSpPr txBox="1">
            <a:spLocks/>
          </p:cNvSpPr>
          <p:nvPr/>
        </p:nvSpPr>
        <p:spPr>
          <a:xfrm>
            <a:off x="6731127" y="2776601"/>
            <a:ext cx="33108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volume-example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/usr/share/nginx/html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ReadOnly: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args: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while true; do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date &gt;&gt; /html/index.html;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sleep 5;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done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emptyDir: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lang="en" kern="0">
              <a:solidFill>
                <a:sysClr val="windowText" lastClr="000000"/>
              </a:solidFill>
            </a:endParaRPr>
          </a:p>
        </p:txBody>
      </p:sp>
      <p:sp>
        <p:nvSpPr>
          <p:cNvPr id="48" name="Google Shape;1025;p141">
            <a:extLst>
              <a:ext uri="{FF2B5EF4-FFF2-40B4-BE49-F238E27FC236}">
                <a16:creationId xmlns:a16="http://schemas.microsoft.com/office/drawing/2014/main" id="{45A829BC-9987-B64C-8836-025EA96E9686}"/>
              </a:ext>
            </a:extLst>
          </p:cNvPr>
          <p:cNvSpPr/>
          <p:nvPr/>
        </p:nvSpPr>
        <p:spPr>
          <a:xfrm>
            <a:off x="6768499" y="5558312"/>
            <a:ext cx="1281300" cy="501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26;p141">
            <a:extLst>
              <a:ext uri="{FF2B5EF4-FFF2-40B4-BE49-F238E27FC236}">
                <a16:creationId xmlns:a16="http://schemas.microsoft.com/office/drawing/2014/main" id="{01B8C05E-DFDE-A14A-A44F-2492085FED9E}"/>
              </a:ext>
            </a:extLst>
          </p:cNvPr>
          <p:cNvSpPr/>
          <p:nvPr/>
        </p:nvSpPr>
        <p:spPr>
          <a:xfrm>
            <a:off x="413657" y="4375655"/>
            <a:ext cx="6164160" cy="1683957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Persistent Volumes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52" name="object 18">
            <a:extLst>
              <a:ext uri="{FF2B5EF4-FFF2-40B4-BE49-F238E27FC236}">
                <a16:creationId xmlns:a16="http://schemas.microsoft.com/office/drawing/2014/main" id="{EAB1CB93-2B07-0B43-A3C1-88B68BD82AFF}"/>
              </a:ext>
            </a:extLst>
          </p:cNvPr>
          <p:cNvSpPr txBox="1"/>
          <p:nvPr/>
        </p:nvSpPr>
        <p:spPr>
          <a:xfrm>
            <a:off x="519799" y="2958371"/>
            <a:ext cx="779202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PersistentVolume</a:t>
            </a:r>
            <a:r>
              <a:rPr lang="en" sz="2400" dirty="0"/>
              <a:t> (PV) </a:t>
            </a:r>
            <a:r>
              <a:rPr lang="ru-RU" sz="2400" dirty="0"/>
              <a:t>представляет ресурс для хранения данных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PV - </a:t>
            </a:r>
            <a:r>
              <a:rPr lang="ru-RU" sz="2400" dirty="0"/>
              <a:t>это кластерный ресурс, связанный с поставщиком хранилища: </a:t>
            </a:r>
            <a:r>
              <a:rPr lang="en" sz="2400" dirty="0"/>
              <a:t>NFS, </a:t>
            </a:r>
            <a:r>
              <a:rPr lang="en" sz="2400" dirty="0" err="1"/>
              <a:t>GCEPersistentDisk</a:t>
            </a:r>
            <a:r>
              <a:rPr lang="en" sz="2400" dirty="0"/>
              <a:t>, RBD </a:t>
            </a:r>
            <a:r>
              <a:rPr lang="ru-RU" sz="2400" dirty="0"/>
              <a:t>и т.д.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Обычно предоставляется администратором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Их жизненный цикл обрабатывается независимо от пода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НЕ МОЖЕТ быть подключен к поду напрямую (вернее может, но так не делают). Полагается на </a:t>
            </a:r>
            <a:r>
              <a:rPr lang="en" sz="2400" dirty="0" err="1"/>
              <a:t>PersistentVolumeClaim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199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PersistentVolumeClaims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A033F2E0-1D9B-9148-BA38-15417EB95BAE}"/>
              </a:ext>
            </a:extLst>
          </p:cNvPr>
          <p:cNvSpPr txBox="1"/>
          <p:nvPr/>
        </p:nvSpPr>
        <p:spPr>
          <a:xfrm>
            <a:off x="519799" y="2958371"/>
            <a:ext cx="6960501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PersistentVolumeClaim</a:t>
            </a:r>
            <a:r>
              <a:rPr lang="en" sz="2400" dirty="0"/>
              <a:t> (PVC) - </a:t>
            </a:r>
            <a:r>
              <a:rPr lang="ru-RU" sz="2400" dirty="0"/>
              <a:t>это запрос постоянного тома внутри пространства имён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Удовлетворяет ряду требований вместо непосредственного сопоставления ресурса хранения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Гарантирует, что «запрос» приложения на хранилище переносим на множество </a:t>
            </a:r>
            <a:r>
              <a:rPr lang="ru-RU" sz="2400" dirty="0" err="1"/>
              <a:t>бэкэндов</a:t>
            </a:r>
            <a:r>
              <a:rPr lang="ru-RU" sz="2400" dirty="0"/>
              <a:t> или провайдеров</a:t>
            </a:r>
          </a:p>
        </p:txBody>
      </p:sp>
    </p:spTree>
    <p:extLst>
      <p:ext uri="{BB962C8B-B14F-4D97-AF65-F5344CB8AC3E}">
        <p14:creationId xmlns:p14="http://schemas.microsoft.com/office/powerpoint/2010/main" val="271056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PersistentVolume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52" name="Google Shape;1060;p146">
            <a:extLst>
              <a:ext uri="{FF2B5EF4-FFF2-40B4-BE49-F238E27FC236}">
                <a16:creationId xmlns:a16="http://schemas.microsoft.com/office/drawing/2014/main" id="{0248737C-F3C7-D246-8C8D-3362E44DF4BB}"/>
              </a:ext>
            </a:extLst>
          </p:cNvPr>
          <p:cNvSpPr txBox="1">
            <a:spLocks/>
          </p:cNvSpPr>
          <p:nvPr/>
        </p:nvSpPr>
        <p:spPr>
          <a:xfrm>
            <a:off x="6462751" y="2656600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" sz="11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" sz="11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" sz="1100" kern="0">
              <a:solidFill>
                <a:srgbClr val="CC0000"/>
              </a:solidFill>
            </a:endParaRPr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A6B3AC2A-0D12-D644-BB27-9876625A7952}"/>
              </a:ext>
            </a:extLst>
          </p:cNvPr>
          <p:cNvSpPr txBox="1"/>
          <p:nvPr/>
        </p:nvSpPr>
        <p:spPr>
          <a:xfrm>
            <a:off x="519800" y="2958371"/>
            <a:ext cx="5844298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capacity.storage</a:t>
            </a:r>
            <a:r>
              <a:rPr lang="en" sz="2400" dirty="0"/>
              <a:t>: </a:t>
            </a:r>
            <a:r>
              <a:rPr lang="ru-RU" sz="2400" dirty="0"/>
              <a:t>общий объем доступного хранилища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volumeMode</a:t>
            </a:r>
            <a:r>
              <a:rPr lang="en" sz="2400" dirty="0"/>
              <a:t>: </a:t>
            </a:r>
            <a:r>
              <a:rPr lang="ru-RU" sz="2400" dirty="0"/>
              <a:t>тип тома, это может быть либо Файловая система, либо блок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accessModes</a:t>
            </a:r>
            <a:r>
              <a:rPr lang="en" sz="2400" dirty="0"/>
              <a:t>: </a:t>
            </a:r>
            <a:r>
              <a:rPr lang="ru-RU" sz="2400" dirty="0"/>
              <a:t>список поддерживаемых методов доступа к тому. Варианты:</a:t>
            </a:r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ReadWriteOnce</a:t>
            </a:r>
            <a:endParaRPr lang="en" sz="2400" dirty="0"/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ReadOnlyMany</a:t>
            </a:r>
            <a:endParaRPr lang="en" sz="2400" dirty="0"/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ReadWriteMany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096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PersistentVolume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FD2E4E69-DF14-6649-8CA8-46EF06479C7A}"/>
              </a:ext>
            </a:extLst>
          </p:cNvPr>
          <p:cNvSpPr txBox="1"/>
          <p:nvPr/>
        </p:nvSpPr>
        <p:spPr>
          <a:xfrm>
            <a:off x="519799" y="2675188"/>
            <a:ext cx="5844298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persistentVolumeReclaimPolicy</a:t>
            </a:r>
            <a:r>
              <a:rPr lang="en" sz="2400" dirty="0"/>
              <a:t>: </a:t>
            </a:r>
            <a:r>
              <a:rPr lang="ru-RU" sz="2400" dirty="0"/>
              <a:t>определяет поведение для </a:t>
            </a:r>
            <a:r>
              <a:rPr lang="en" sz="2400" dirty="0"/>
              <a:t>PVC, </a:t>
            </a:r>
            <a:r>
              <a:rPr lang="ru-RU" sz="2400" dirty="0"/>
              <a:t>которые были удалены в кластере </a:t>
            </a:r>
            <a:r>
              <a:rPr lang="en-US" sz="2400" dirty="0"/>
              <a:t>Kubernetes</a:t>
            </a:r>
            <a:r>
              <a:rPr lang="ru-RU" sz="2400" dirty="0"/>
              <a:t>. Варианты включают в себя:</a:t>
            </a:r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Retain</a:t>
            </a:r>
            <a:r>
              <a:rPr lang="ru-RU" sz="2400" dirty="0"/>
              <a:t> - ручная очистка</a:t>
            </a:r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Delete</a:t>
            </a:r>
            <a:r>
              <a:rPr lang="ru-RU" sz="2400" dirty="0"/>
              <a:t> - удаляется провайдером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storageClassName</a:t>
            </a:r>
            <a:r>
              <a:rPr lang="en" sz="2400" dirty="0"/>
              <a:t>: </a:t>
            </a:r>
            <a:r>
              <a:rPr lang="ru-RU" sz="2400" dirty="0"/>
              <a:t>Необязательное имя класса хранения, на который может ссылаться </a:t>
            </a:r>
            <a:r>
              <a:rPr lang="en" sz="2400" dirty="0"/>
              <a:t>PVC. </a:t>
            </a:r>
            <a:r>
              <a:rPr lang="ru-RU" sz="2400" dirty="0"/>
              <a:t>Если указано, ТОЛЬКО </a:t>
            </a:r>
            <a:r>
              <a:rPr lang="en" sz="2400" dirty="0"/>
              <a:t>PVC</a:t>
            </a:r>
            <a:r>
              <a:rPr lang="ru-RU" sz="2400" dirty="0"/>
              <a:t>, ссылающиеся на имя, используют его.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mountOptions</a:t>
            </a:r>
            <a:r>
              <a:rPr lang="en" sz="2400" dirty="0"/>
              <a:t>: </a:t>
            </a:r>
            <a:r>
              <a:rPr lang="ru-RU" sz="2400" dirty="0"/>
              <a:t>дополнительные параметры монтирования для </a:t>
            </a:r>
            <a:r>
              <a:rPr lang="en" sz="2400" dirty="0"/>
              <a:t>PV</a:t>
            </a:r>
            <a:endParaRPr lang="ru-RU" sz="2400" dirty="0"/>
          </a:p>
        </p:txBody>
      </p:sp>
      <p:sp>
        <p:nvSpPr>
          <p:cNvPr id="50" name="Google Shape;1060;p146">
            <a:extLst>
              <a:ext uri="{FF2B5EF4-FFF2-40B4-BE49-F238E27FC236}">
                <a16:creationId xmlns:a16="http://schemas.microsoft.com/office/drawing/2014/main" id="{D8B4D524-DD04-1944-8651-857AB827DA27}"/>
              </a:ext>
            </a:extLst>
          </p:cNvPr>
          <p:cNvSpPr txBox="1">
            <a:spLocks/>
          </p:cNvSpPr>
          <p:nvPr/>
        </p:nvSpPr>
        <p:spPr>
          <a:xfrm>
            <a:off x="6462751" y="2656600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" sz="11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" sz="1100" kern="0">
                <a:solidFill>
                  <a:sysClr val="windowText" lastClr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" sz="1100" ker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PersistentVolumeClaim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52" name="object 18">
            <a:extLst>
              <a:ext uri="{FF2B5EF4-FFF2-40B4-BE49-F238E27FC236}">
                <a16:creationId xmlns:a16="http://schemas.microsoft.com/office/drawing/2014/main" id="{E1764415-95E4-6440-AA11-562322D048E2}"/>
              </a:ext>
            </a:extLst>
          </p:cNvPr>
          <p:cNvSpPr txBox="1"/>
          <p:nvPr/>
        </p:nvSpPr>
        <p:spPr>
          <a:xfrm>
            <a:off x="519800" y="2958371"/>
            <a:ext cx="5844298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accessModes</a:t>
            </a:r>
            <a:r>
              <a:rPr lang="en" sz="2400" dirty="0"/>
              <a:t>: </a:t>
            </a:r>
            <a:r>
              <a:rPr lang="ru-RU" sz="2400" dirty="0"/>
              <a:t>выбранный метод доступа к хранилищу. Должно соответствовать тому, что определено в целевом </a:t>
            </a:r>
            <a:r>
              <a:rPr lang="en" sz="2400" dirty="0"/>
              <a:t>PV </a:t>
            </a:r>
            <a:r>
              <a:rPr lang="ru-RU" sz="2400" dirty="0"/>
              <a:t>или классе хранения:</a:t>
            </a:r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ReadWriteOnce</a:t>
            </a:r>
            <a:endParaRPr lang="ru-RU" sz="2400" dirty="0"/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ReadOnlyMany</a:t>
            </a:r>
            <a:endParaRPr lang="ru-RU" sz="2400" dirty="0"/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ReadWriteMany</a:t>
            </a:r>
            <a:endParaRPr lang="ru-RU" sz="2400" dirty="0"/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resources.requests.storage</a:t>
            </a:r>
            <a:r>
              <a:rPr lang="en" sz="2400" dirty="0"/>
              <a:t>: </a:t>
            </a:r>
            <a:r>
              <a:rPr lang="ru-RU" sz="2400" dirty="0"/>
              <a:t>желаемый объем хранилища запроса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storageClassName</a:t>
            </a:r>
            <a:r>
              <a:rPr lang="en" sz="2400" dirty="0"/>
              <a:t>: </a:t>
            </a:r>
            <a:r>
              <a:rPr lang="ru-RU" sz="2400" dirty="0"/>
              <a:t>имя нужного класса хранения</a:t>
            </a:r>
          </a:p>
        </p:txBody>
      </p:sp>
      <p:sp>
        <p:nvSpPr>
          <p:cNvPr id="53" name="Google Shape;1076;p148">
            <a:extLst>
              <a:ext uri="{FF2B5EF4-FFF2-40B4-BE49-F238E27FC236}">
                <a16:creationId xmlns:a16="http://schemas.microsoft.com/office/drawing/2014/main" id="{5EFF8FEF-C9E3-EF49-926D-B468BC2D18AE}"/>
              </a:ext>
            </a:extLst>
          </p:cNvPr>
          <p:cNvSpPr txBox="1">
            <a:spLocks/>
          </p:cNvSpPr>
          <p:nvPr/>
        </p:nvSpPr>
        <p:spPr>
          <a:xfrm>
            <a:off x="6724669" y="2763926"/>
            <a:ext cx="31743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pvc-sc-example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ReadWriteOnce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</a:p>
          <a:p>
            <a:pPr algn="l" rtl="0"/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slow</a:t>
            </a:r>
            <a:endParaRPr lang="en" sz="1400" kern="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9002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PVs and PVCs </a:t>
            </a:r>
            <a:r>
              <a:rPr lang="ru-RU" dirty="0"/>
              <a:t>с селекторами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082;p149">
            <a:extLst>
              <a:ext uri="{FF2B5EF4-FFF2-40B4-BE49-F238E27FC236}">
                <a16:creationId xmlns:a16="http://schemas.microsoft.com/office/drawing/2014/main" id="{8BC0FDEB-4644-4948-8D48-D2CB2FCA0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0180" y="2841503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-selector-example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2Gi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accessModes</a:t>
            </a: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ReadWriteMany</a:t>
            </a:r>
            <a:endParaRPr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"/</a:t>
            </a:r>
            <a:r>
              <a:rPr lang="e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mnt</a:t>
            </a:r>
            <a:r>
              <a:rPr lang="e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/data"</a:t>
            </a:r>
            <a:endParaRPr sz="1400" dirty="0">
              <a:solidFill>
                <a:srgbClr val="CC0000"/>
              </a:solidFill>
            </a:endParaRPr>
          </a:p>
        </p:txBody>
      </p:sp>
      <p:sp>
        <p:nvSpPr>
          <p:cNvPr id="49" name="Google Shape;1083;p149">
            <a:extLst>
              <a:ext uri="{FF2B5EF4-FFF2-40B4-BE49-F238E27FC236}">
                <a16:creationId xmlns:a16="http://schemas.microsoft.com/office/drawing/2014/main" id="{1BFDD8D9-BC05-1E4F-869A-E575F6BE44AC}"/>
              </a:ext>
            </a:extLst>
          </p:cNvPr>
          <p:cNvSpPr txBox="1">
            <a:spLocks/>
          </p:cNvSpPr>
          <p:nvPr/>
        </p:nvSpPr>
        <p:spPr>
          <a:xfrm>
            <a:off x="5525254" y="2841503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pvc-selector-example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 ReadWriteMany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resources: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requests: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storage: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1Gi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type: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hostpath</a:t>
            </a:r>
          </a:p>
          <a:p>
            <a:pPr algn="l" rtl="0">
              <a:spcBef>
                <a:spcPts val="600"/>
              </a:spcBef>
            </a:pPr>
            <a:endParaRPr lang="en" sz="1400" kern="0">
              <a:solidFill>
                <a:sysClr val="windowText" lastClr="000000"/>
              </a:solidFill>
            </a:endParaRPr>
          </a:p>
        </p:txBody>
      </p:sp>
      <p:sp>
        <p:nvSpPr>
          <p:cNvPr id="50" name="Google Shape;1091;p150">
            <a:extLst>
              <a:ext uri="{FF2B5EF4-FFF2-40B4-BE49-F238E27FC236}">
                <a16:creationId xmlns:a16="http://schemas.microsoft.com/office/drawing/2014/main" id="{2B76B2DE-228D-F240-A69D-7AA05DF3C1D1}"/>
              </a:ext>
            </a:extLst>
          </p:cNvPr>
          <p:cNvSpPr/>
          <p:nvPr/>
        </p:nvSpPr>
        <p:spPr>
          <a:xfrm>
            <a:off x="1397342" y="3762748"/>
            <a:ext cx="1833900" cy="579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92;p150">
            <a:extLst>
              <a:ext uri="{FF2B5EF4-FFF2-40B4-BE49-F238E27FC236}">
                <a16:creationId xmlns:a16="http://schemas.microsoft.com/office/drawing/2014/main" id="{253FFA56-671A-F84B-9F73-421D6EB37813}"/>
              </a:ext>
            </a:extLst>
          </p:cNvPr>
          <p:cNvSpPr/>
          <p:nvPr/>
        </p:nvSpPr>
        <p:spPr>
          <a:xfrm>
            <a:off x="5618167" y="5064023"/>
            <a:ext cx="2061000" cy="669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3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Фазы </a:t>
            </a:r>
            <a:r>
              <a:rPr lang="en" dirty="0"/>
              <a:t>PV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1098;p151">
            <a:extLst>
              <a:ext uri="{FF2B5EF4-FFF2-40B4-BE49-F238E27FC236}">
                <a16:creationId xmlns:a16="http://schemas.microsoft.com/office/drawing/2014/main" id="{82E2210E-5503-1F4D-9187-419A23146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4845" y="2808291"/>
            <a:ext cx="2026500" cy="37257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Available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lvl="0" algn="ctr" rtl="0">
              <a:spcBef>
                <a:spcPts val="600"/>
              </a:spcBef>
            </a:pPr>
            <a:r>
              <a:rPr lang="en" sz="2200" dirty="0"/>
              <a:t>PV </a:t>
            </a:r>
            <a:r>
              <a:rPr lang="ru-RU" sz="2200" dirty="0"/>
              <a:t>готов и доступен для потребления</a:t>
            </a:r>
            <a:endParaRPr sz="2200" dirty="0"/>
          </a:p>
        </p:txBody>
      </p:sp>
      <p:sp>
        <p:nvSpPr>
          <p:cNvPr id="50" name="Google Shape;1099;p151">
            <a:extLst>
              <a:ext uri="{FF2B5EF4-FFF2-40B4-BE49-F238E27FC236}">
                <a16:creationId xmlns:a16="http://schemas.microsoft.com/office/drawing/2014/main" id="{1B97FBE0-D363-EB44-8371-728DD74D5627}"/>
              </a:ext>
            </a:extLst>
          </p:cNvPr>
          <p:cNvSpPr txBox="1">
            <a:spLocks/>
          </p:cNvSpPr>
          <p:nvPr/>
        </p:nvSpPr>
        <p:spPr>
          <a:xfrm>
            <a:off x="3322383" y="2808291"/>
            <a:ext cx="2026500" cy="37257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r>
              <a:rPr lang="en" kern="0" dirty="0"/>
              <a:t>Bound</a:t>
            </a:r>
          </a:p>
          <a:p>
            <a:pPr algn="l" rtl="0">
              <a:spcBef>
                <a:spcPts val="600"/>
              </a:spcBef>
            </a:pPr>
            <a:endParaRPr lang="en" sz="1800" kern="0" dirty="0"/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200" kern="0" dirty="0"/>
              <a:t>PV </a:t>
            </a:r>
            <a:r>
              <a:rPr lang="ru-RU" sz="2200" kern="0" dirty="0"/>
              <a:t>привязан к </a:t>
            </a:r>
            <a:r>
              <a:rPr lang="en-US" sz="2200" kern="0" dirty="0"/>
              <a:t>PVC</a:t>
            </a:r>
            <a:endParaRPr lang="en" kern="0" dirty="0"/>
          </a:p>
        </p:txBody>
      </p:sp>
      <p:sp>
        <p:nvSpPr>
          <p:cNvPr id="51" name="Google Shape;1100;p151">
            <a:extLst>
              <a:ext uri="{FF2B5EF4-FFF2-40B4-BE49-F238E27FC236}">
                <a16:creationId xmlns:a16="http://schemas.microsoft.com/office/drawing/2014/main" id="{F990E2FF-F4F1-5C40-9543-BFDF25791AEB}"/>
              </a:ext>
            </a:extLst>
          </p:cNvPr>
          <p:cNvSpPr txBox="1">
            <a:spLocks/>
          </p:cNvSpPr>
          <p:nvPr/>
        </p:nvSpPr>
        <p:spPr>
          <a:xfrm>
            <a:off x="5439933" y="2808291"/>
            <a:ext cx="2026500" cy="37257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r>
              <a:rPr lang="en" kern="0" dirty="0"/>
              <a:t>Released</a:t>
            </a:r>
          </a:p>
          <a:p>
            <a:pPr algn="ctr" rtl="0"/>
            <a:endParaRPr lang="en" sz="1800" kern="0" dirty="0"/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2200" kern="0" dirty="0"/>
              <a:t>Связанный </a:t>
            </a:r>
            <a:r>
              <a:rPr lang="en" sz="2200" kern="0" dirty="0"/>
              <a:t>PVC </a:t>
            </a:r>
            <a:r>
              <a:rPr lang="ru-RU" sz="2200" kern="0" dirty="0"/>
              <a:t>был удален, а </a:t>
            </a:r>
            <a:r>
              <a:rPr lang="en" sz="2200" kern="0" dirty="0"/>
              <a:t>PV </a:t>
            </a:r>
            <a:r>
              <a:rPr lang="ru-RU" sz="2200" kern="0" dirty="0"/>
              <a:t>ожидает завершения жизненного цикла</a:t>
            </a:r>
            <a:endParaRPr lang="en" kern="0" dirty="0"/>
          </a:p>
        </p:txBody>
      </p:sp>
      <p:sp>
        <p:nvSpPr>
          <p:cNvPr id="52" name="Google Shape;1101;p151">
            <a:extLst>
              <a:ext uri="{FF2B5EF4-FFF2-40B4-BE49-F238E27FC236}">
                <a16:creationId xmlns:a16="http://schemas.microsoft.com/office/drawing/2014/main" id="{A40DA1DE-E117-274D-9804-470A865431E6}"/>
              </a:ext>
            </a:extLst>
          </p:cNvPr>
          <p:cNvSpPr txBox="1">
            <a:spLocks/>
          </p:cNvSpPr>
          <p:nvPr/>
        </p:nvSpPr>
        <p:spPr>
          <a:xfrm>
            <a:off x="7557483" y="2808291"/>
            <a:ext cx="2026500" cy="3725700"/>
          </a:xfrm>
          <a:prstGeom prst="rect">
            <a:avLst/>
          </a:prstGeom>
          <a:solidFill>
            <a:srgbClr val="DD7E6B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r>
              <a:rPr lang="en" kern="0" dirty="0"/>
              <a:t>Failed</a:t>
            </a:r>
          </a:p>
          <a:p>
            <a:pPr algn="ctr" rtl="0"/>
            <a:endParaRPr lang="en" sz="1800" kern="0" dirty="0"/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2200" kern="0" dirty="0"/>
              <a:t>Обнаружена ошибка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276644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StorageClass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9" name="Google Shape;1112;p153">
            <a:extLst>
              <a:ext uri="{FF2B5EF4-FFF2-40B4-BE49-F238E27FC236}">
                <a16:creationId xmlns:a16="http://schemas.microsoft.com/office/drawing/2014/main" id="{C9D381FD-F7F2-614D-9AC5-240211E8D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9964" y="3037090"/>
            <a:ext cx="8114124" cy="32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114;p153">
            <a:extLst>
              <a:ext uri="{FF2B5EF4-FFF2-40B4-BE49-F238E27FC236}">
                <a16:creationId xmlns:a16="http://schemas.microsoft.com/office/drawing/2014/main" id="{918A451A-7D7A-B546-B27C-AC92EE21C8DE}"/>
              </a:ext>
            </a:extLst>
          </p:cNvPr>
          <p:cNvSpPr txBox="1"/>
          <p:nvPr/>
        </p:nvSpPr>
        <p:spPr>
          <a:xfrm>
            <a:off x="3540876" y="6022415"/>
            <a:ext cx="29325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pv: pvc-9df65c6e-1a69-11e8-ae10-080027a3682b</a:t>
            </a:r>
            <a:endParaRPr sz="800" b="1"/>
          </a:p>
        </p:txBody>
      </p:sp>
      <p:sp>
        <p:nvSpPr>
          <p:cNvPr id="51" name="Google Shape;1115;p153">
            <a:extLst>
              <a:ext uri="{FF2B5EF4-FFF2-40B4-BE49-F238E27FC236}">
                <a16:creationId xmlns:a16="http://schemas.microsoft.com/office/drawing/2014/main" id="{AF3A466D-223E-9E48-80A5-46AB30F9E060}"/>
              </a:ext>
            </a:extLst>
          </p:cNvPr>
          <p:cNvSpPr txBox="1"/>
          <p:nvPr/>
        </p:nvSpPr>
        <p:spPr>
          <a:xfrm>
            <a:off x="837451" y="3851690"/>
            <a:ext cx="27612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uid: 9df65c6e-1a69-11e8-ae10-080027a3682b</a:t>
            </a:r>
            <a:endParaRPr sz="800" b="1"/>
          </a:p>
        </p:txBody>
      </p:sp>
      <p:sp>
        <p:nvSpPr>
          <p:cNvPr id="52" name="Google Shape;1116;p153">
            <a:extLst>
              <a:ext uri="{FF2B5EF4-FFF2-40B4-BE49-F238E27FC236}">
                <a16:creationId xmlns:a16="http://schemas.microsoft.com/office/drawing/2014/main" id="{C49C14AF-DB71-3E4E-8AA2-599455D1B6AA}"/>
              </a:ext>
            </a:extLst>
          </p:cNvPr>
          <p:cNvSpPr txBox="1"/>
          <p:nvPr/>
        </p:nvSpPr>
        <p:spPr>
          <a:xfrm>
            <a:off x="1929176" y="3168865"/>
            <a:ext cx="22731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b="1" dirty="0"/>
              <a:t>1. PVC </a:t>
            </a:r>
            <a:r>
              <a:rPr lang="ru-RU" sz="1200" b="1" dirty="0"/>
              <a:t>делает запрос </a:t>
            </a:r>
            <a:r>
              <a:rPr lang="en" sz="1200" b="1" dirty="0" err="1"/>
              <a:t>StorageClass</a:t>
            </a:r>
            <a:endParaRPr sz="1200" b="1" dirty="0"/>
          </a:p>
        </p:txBody>
      </p:sp>
      <p:sp>
        <p:nvSpPr>
          <p:cNvPr id="53" name="Google Shape;1117;p153">
            <a:extLst>
              <a:ext uri="{FF2B5EF4-FFF2-40B4-BE49-F238E27FC236}">
                <a16:creationId xmlns:a16="http://schemas.microsoft.com/office/drawing/2014/main" id="{E44769F3-1666-3C4D-8F03-109C589F0F07}"/>
              </a:ext>
            </a:extLst>
          </p:cNvPr>
          <p:cNvSpPr txBox="1"/>
          <p:nvPr/>
        </p:nvSpPr>
        <p:spPr>
          <a:xfrm>
            <a:off x="5960526" y="2801515"/>
            <a:ext cx="22731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b="1" dirty="0"/>
              <a:t>2. </a:t>
            </a:r>
            <a:r>
              <a:rPr lang="en" sz="1200" b="1" dirty="0" err="1"/>
              <a:t>StorageClass</a:t>
            </a:r>
            <a:r>
              <a:rPr lang="en" sz="1200" b="1" dirty="0"/>
              <a:t> </a:t>
            </a:r>
            <a:r>
              <a:rPr lang="ru-RU" sz="1200" b="1" dirty="0"/>
              <a:t>делает запрос постоянного тома через </a:t>
            </a:r>
            <a:r>
              <a:rPr lang="en" sz="1200" b="1" dirty="0"/>
              <a:t>API</a:t>
            </a:r>
            <a:r>
              <a:rPr lang="ru-RU" sz="1200" b="1" dirty="0"/>
              <a:t> внешней системы хранения</a:t>
            </a:r>
            <a:endParaRPr sz="1200" b="1" dirty="0"/>
          </a:p>
        </p:txBody>
      </p:sp>
      <p:sp>
        <p:nvSpPr>
          <p:cNvPr id="54" name="Google Shape;1118;p153">
            <a:extLst>
              <a:ext uri="{FF2B5EF4-FFF2-40B4-BE49-F238E27FC236}">
                <a16:creationId xmlns:a16="http://schemas.microsoft.com/office/drawing/2014/main" id="{5ED097F6-0E4F-004F-A39E-09EB9ECEBB1B}"/>
              </a:ext>
            </a:extLst>
          </p:cNvPr>
          <p:cNvSpPr txBox="1"/>
          <p:nvPr/>
        </p:nvSpPr>
        <p:spPr>
          <a:xfrm>
            <a:off x="6640451" y="5550090"/>
            <a:ext cx="2443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b="1" dirty="0"/>
              <a:t>3. </a:t>
            </a:r>
            <a:r>
              <a:rPr lang="ru-RU" sz="1200" b="1" dirty="0"/>
              <a:t>Внешняя система хранения создает </a:t>
            </a:r>
            <a:r>
              <a:rPr lang="en" sz="1200" b="1" dirty="0"/>
              <a:t>PV, </a:t>
            </a:r>
            <a:r>
              <a:rPr lang="ru-RU" sz="1200" b="1" dirty="0"/>
              <a:t>строго удовлетворяющий запросу </a:t>
            </a:r>
            <a:r>
              <a:rPr lang="en" sz="1200" b="1" dirty="0"/>
              <a:t>PVC</a:t>
            </a:r>
            <a:endParaRPr sz="1200" b="1" dirty="0"/>
          </a:p>
        </p:txBody>
      </p:sp>
      <p:sp>
        <p:nvSpPr>
          <p:cNvPr id="55" name="Google Shape;1119;p153">
            <a:extLst>
              <a:ext uri="{FF2B5EF4-FFF2-40B4-BE49-F238E27FC236}">
                <a16:creationId xmlns:a16="http://schemas.microsoft.com/office/drawing/2014/main" id="{72A4D2B6-96C5-B448-8D8D-A10F484AA2E7}"/>
              </a:ext>
            </a:extLst>
          </p:cNvPr>
          <p:cNvSpPr txBox="1"/>
          <p:nvPr/>
        </p:nvSpPr>
        <p:spPr>
          <a:xfrm>
            <a:off x="1517526" y="5144215"/>
            <a:ext cx="22731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200" b="1" dirty="0"/>
              <a:t>4. </a:t>
            </a:r>
            <a:r>
              <a:rPr lang="ru-RU" sz="1200" b="1" dirty="0"/>
              <a:t>Предоставленный </a:t>
            </a:r>
            <a:r>
              <a:rPr lang="en" sz="1200" b="1" dirty="0"/>
              <a:t>PV </a:t>
            </a:r>
            <a:r>
              <a:rPr lang="ru-RU" sz="1200" b="1" dirty="0"/>
              <a:t>связан с запросом </a:t>
            </a:r>
            <a:r>
              <a:rPr lang="en" sz="1200" b="1" dirty="0"/>
              <a:t>PVC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2978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157621" y="3036471"/>
            <a:ext cx="638042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Управление данными приложений 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  <p:sp>
        <p:nvSpPr>
          <p:cNvPr id="48" name="Google Shape;688;p99">
            <a:extLst>
              <a:ext uri="{FF2B5EF4-FFF2-40B4-BE49-F238E27FC236}">
                <a16:creationId xmlns:a16="http://schemas.microsoft.com/office/drawing/2014/main" id="{767F81B2-AB80-9840-9BEB-B6C2ED61C6A0}"/>
              </a:ext>
            </a:extLst>
          </p:cNvPr>
          <p:cNvSpPr txBox="1">
            <a:spLocks/>
          </p:cNvSpPr>
          <p:nvPr/>
        </p:nvSpPr>
        <p:spPr>
          <a:xfrm>
            <a:off x="7052775" y="3167763"/>
            <a:ext cx="3087600" cy="29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ea typeface="+mj-ea"/>
                <a:cs typeface="SFProText-Medium"/>
              </a:defRPr>
            </a:lvl1pPr>
          </a:lstStyle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Volumes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Persistent Volumes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Persistent Volume Claims</a:t>
            </a: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StorageClass</a:t>
            </a:r>
            <a:endParaRPr lang="en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5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Persistent Volumes and Claims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053;p145">
            <a:extLst>
              <a:ext uri="{FF2B5EF4-FFF2-40B4-BE49-F238E27FC236}">
                <a16:creationId xmlns:a16="http://schemas.microsoft.com/office/drawing/2014/main" id="{55BB5056-F8F0-A542-91E1-015972DB3A7A}"/>
              </a:ext>
            </a:extLst>
          </p:cNvPr>
          <p:cNvSpPr txBox="1"/>
          <p:nvPr/>
        </p:nvSpPr>
        <p:spPr>
          <a:xfrm>
            <a:off x="1020992" y="4188413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Cluster</a:t>
            </a:r>
            <a:br>
              <a:rPr lang="en" sz="1800" dirty="0"/>
            </a:br>
            <a:r>
              <a:rPr lang="en" sz="1800" dirty="0"/>
              <a:t>Users</a:t>
            </a:r>
            <a:endParaRPr sz="1800" dirty="0"/>
          </a:p>
        </p:txBody>
      </p:sp>
      <p:sp>
        <p:nvSpPr>
          <p:cNvPr id="50" name="Google Shape;1054;p145">
            <a:extLst>
              <a:ext uri="{FF2B5EF4-FFF2-40B4-BE49-F238E27FC236}">
                <a16:creationId xmlns:a16="http://schemas.microsoft.com/office/drawing/2014/main" id="{62045978-6CCF-374C-97F5-41DF0BBF6216}"/>
              </a:ext>
            </a:extLst>
          </p:cNvPr>
          <p:cNvSpPr txBox="1"/>
          <p:nvPr/>
        </p:nvSpPr>
        <p:spPr>
          <a:xfrm>
            <a:off x="7959992" y="4188413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</a:t>
            </a:r>
            <a:br>
              <a:rPr lang="en" sz="1800"/>
            </a:br>
            <a:r>
              <a:rPr lang="en" sz="1800"/>
              <a:t>Admins</a:t>
            </a:r>
            <a:endParaRPr sz="1800"/>
          </a:p>
        </p:txBody>
      </p:sp>
      <p:pic>
        <p:nvPicPr>
          <p:cNvPr id="51" name="Google Shape;1055;p145">
            <a:extLst>
              <a:ext uri="{FF2B5EF4-FFF2-40B4-BE49-F238E27FC236}">
                <a16:creationId xmlns:a16="http://schemas.microsoft.com/office/drawing/2014/main" id="{5D3B66EC-A56B-0046-BE9D-9C1F6B1EC94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7642" y="2513800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1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177578" y="3802904"/>
            <a:ext cx="638042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Работа с томами.</a:t>
            </a:r>
          </a:p>
          <a:p>
            <a:pPr lvl="0" algn="ctr"/>
            <a:r>
              <a:rPr lang="ru-RU" sz="5400" dirty="0"/>
              <a:t>Конфигурация</a:t>
            </a:r>
          </a:p>
        </p:txBody>
      </p:sp>
      <p:sp>
        <p:nvSpPr>
          <p:cNvPr id="48" name="Google Shape;688;p99">
            <a:extLst>
              <a:ext uri="{FF2B5EF4-FFF2-40B4-BE49-F238E27FC236}">
                <a16:creationId xmlns:a16="http://schemas.microsoft.com/office/drawing/2014/main" id="{767F81B2-AB80-9840-9BEB-B6C2ED61C6A0}"/>
              </a:ext>
            </a:extLst>
          </p:cNvPr>
          <p:cNvSpPr txBox="1">
            <a:spLocks/>
          </p:cNvSpPr>
          <p:nvPr/>
        </p:nvSpPr>
        <p:spPr>
          <a:xfrm>
            <a:off x="7052775" y="3167763"/>
            <a:ext cx="3087600" cy="29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ea typeface="+mj-ea"/>
                <a:cs typeface="SFProText-Medium"/>
              </a:defRPr>
            </a:lvl1pPr>
          </a:lstStyle>
          <a:p>
            <a:pPr marL="457200" indent="-38100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ConfigMap</a:t>
            </a:r>
            <a:endParaRPr lang="en" sz="2400" kern="0" dirty="0">
              <a:solidFill>
                <a:schemeClr val="tx1"/>
              </a:solidFill>
            </a:endParaRPr>
          </a:p>
          <a:p>
            <a:pPr marL="457200" indent="-38100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70015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Конфигурация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07412578-34CA-2846-BD29-A20742F5CD68}"/>
              </a:ext>
            </a:extLst>
          </p:cNvPr>
          <p:cNvSpPr txBox="1"/>
          <p:nvPr/>
        </p:nvSpPr>
        <p:spPr>
          <a:xfrm>
            <a:off x="595751" y="3404701"/>
            <a:ext cx="584429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en" sz="2400" dirty="0"/>
              <a:t>Kubernetes </a:t>
            </a:r>
            <a:r>
              <a:rPr lang="ru-RU" sz="2400" dirty="0"/>
              <a:t>имеет интегрированный шаблон для отделения конфигурации от приложения или контейнера.</a:t>
            </a:r>
          </a:p>
          <a:p>
            <a:pPr>
              <a:buSzPts val="2400"/>
            </a:pPr>
            <a:endParaRPr lang="ru-RU" sz="2400" dirty="0"/>
          </a:p>
          <a:p>
            <a:pPr>
              <a:buSzPts val="2400"/>
            </a:pPr>
            <a:r>
              <a:rPr lang="ru-RU" sz="2400" dirty="0"/>
              <a:t>Этот шаблон использует два компонента </a:t>
            </a:r>
            <a:r>
              <a:rPr lang="en" sz="2400" dirty="0"/>
              <a:t>Kubernetes: </a:t>
            </a:r>
            <a:r>
              <a:rPr lang="en" sz="2400" dirty="0" err="1"/>
              <a:t>ConfigMaps</a:t>
            </a:r>
            <a:r>
              <a:rPr lang="en" sz="2400" dirty="0"/>
              <a:t> </a:t>
            </a:r>
            <a:r>
              <a:rPr lang="ru-RU" sz="2400" dirty="0"/>
              <a:t>и </a:t>
            </a:r>
            <a:r>
              <a:rPr lang="en" sz="2400" dirty="0"/>
              <a:t>Secrets.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962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ConfigMap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6E87A48-5347-974C-95D8-CD4EC3040C98}"/>
              </a:ext>
            </a:extLst>
          </p:cNvPr>
          <p:cNvSpPr txBox="1"/>
          <p:nvPr/>
        </p:nvSpPr>
        <p:spPr>
          <a:xfrm>
            <a:off x="955522" y="2748108"/>
            <a:ext cx="873518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для хранения конфигурационных данных в </a:t>
            </a:r>
            <a:r>
              <a:rPr lang="en" sz="2800" dirty="0"/>
              <a:t>Kubernetes</a:t>
            </a:r>
            <a:r>
              <a:rPr lang="ru-RU" sz="2800" dirty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На него можно ссылаться несколькими различными способами: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  помощью переменной окружения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В виде аргумента командной строки (через </a:t>
            </a:r>
            <a:r>
              <a:rPr lang="en" sz="2800" dirty="0" err="1"/>
              <a:t>env</a:t>
            </a:r>
            <a:r>
              <a:rPr lang="en" sz="2800" dirty="0"/>
              <a:t> </a:t>
            </a:r>
            <a:r>
              <a:rPr lang="en" sz="2800" dirty="0" err="1"/>
              <a:t>var</a:t>
            </a:r>
            <a:r>
              <a:rPr lang="en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Может быть использован как файл при монтировании тома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Может быть создан из манифеста, литералов, каталогов или файлов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29311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ConfigMap</a:t>
            </a:r>
            <a:r>
              <a:rPr lang="en" spc="-10" dirty="0"/>
              <a:t>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168;p160">
            <a:extLst>
              <a:ext uri="{FF2B5EF4-FFF2-40B4-BE49-F238E27FC236}">
                <a16:creationId xmlns:a16="http://schemas.microsoft.com/office/drawing/2014/main" id="{440A1119-C49B-9C4E-A2B6-13863E08EEE1}"/>
              </a:ext>
            </a:extLst>
          </p:cNvPr>
          <p:cNvSpPr txBox="1">
            <a:spLocks/>
          </p:cNvSpPr>
          <p:nvPr/>
        </p:nvSpPr>
        <p:spPr>
          <a:xfrm>
            <a:off x="5816719" y="2805176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content: </a:t>
            </a: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Look at this,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its multiline!</a:t>
            </a:r>
          </a:p>
          <a:p>
            <a:pPr algn="l" rtl="0"/>
            <a:endParaRPr lang="en" kern="0">
              <a:solidFill>
                <a:sysClr val="windowText" lastClr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30FC0157-D19D-364F-9A9F-6C835FCCD2C9}"/>
              </a:ext>
            </a:extLst>
          </p:cNvPr>
          <p:cNvSpPr txBox="1"/>
          <p:nvPr/>
        </p:nvSpPr>
        <p:spPr>
          <a:xfrm>
            <a:off x="595751" y="3404701"/>
            <a:ext cx="445112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en" sz="2400" dirty="0"/>
              <a:t>data: </a:t>
            </a:r>
            <a:r>
              <a:rPr lang="ru-RU" sz="2400" dirty="0"/>
              <a:t>Содержит пары ключ-значение содержимого </a:t>
            </a:r>
            <a:r>
              <a:rPr lang="en" sz="2400" dirty="0" err="1"/>
              <a:t>ConfigMap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532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Пример </a:t>
            </a:r>
            <a:r>
              <a:rPr lang="en" dirty="0" err="1"/>
              <a:t>ConfigMap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555734EF-37D9-064B-B7E5-0957ACBE2CDE}"/>
              </a:ext>
            </a:extLst>
          </p:cNvPr>
          <p:cNvSpPr txBox="1"/>
          <p:nvPr/>
        </p:nvSpPr>
        <p:spPr>
          <a:xfrm>
            <a:off x="1457242" y="2940258"/>
            <a:ext cx="84255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ru-RU" sz="2400" dirty="0"/>
              <a:t>Все способы создают </a:t>
            </a:r>
            <a:r>
              <a:rPr lang="en" sz="2400" dirty="0" err="1"/>
              <a:t>ConfigMap</a:t>
            </a:r>
            <a:r>
              <a:rPr lang="en" sz="2400" dirty="0"/>
              <a:t> </a:t>
            </a:r>
            <a:r>
              <a:rPr lang="ru-RU" sz="2400" dirty="0"/>
              <a:t>с одинаковым содержимым!</a:t>
            </a:r>
          </a:p>
        </p:txBody>
      </p:sp>
      <p:sp>
        <p:nvSpPr>
          <p:cNvPr id="51" name="Google Shape;1174;p161">
            <a:extLst>
              <a:ext uri="{FF2B5EF4-FFF2-40B4-BE49-F238E27FC236}">
                <a16:creationId xmlns:a16="http://schemas.microsoft.com/office/drawing/2014/main" id="{652EE9F2-3EFE-7D46-BC2F-0DAFF238CD08}"/>
              </a:ext>
            </a:extLst>
          </p:cNvPr>
          <p:cNvSpPr txBox="1">
            <a:spLocks/>
          </p:cNvSpPr>
          <p:nvPr/>
        </p:nvSpPr>
        <p:spPr>
          <a:xfrm>
            <a:off x="1506167" y="3545647"/>
            <a:ext cx="2746800" cy="1853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ConfigMap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city: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state: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lang="en" sz="1400" kern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1175;p161">
            <a:extLst>
              <a:ext uri="{FF2B5EF4-FFF2-40B4-BE49-F238E27FC236}">
                <a16:creationId xmlns:a16="http://schemas.microsoft.com/office/drawing/2014/main" id="{B37C9B75-6C85-1446-98A3-2806F670669C}"/>
              </a:ext>
            </a:extLst>
          </p:cNvPr>
          <p:cNvSpPr txBox="1"/>
          <p:nvPr/>
        </p:nvSpPr>
        <p:spPr>
          <a:xfrm>
            <a:off x="4376617" y="3552597"/>
            <a:ext cx="5097000" cy="659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literal-example \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--from-literal="city=Ann Arbor" --from-literal=state=Michigan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“literal-example”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1176;p161">
            <a:extLst>
              <a:ext uri="{FF2B5EF4-FFF2-40B4-BE49-F238E27FC236}">
                <a16:creationId xmlns:a16="http://schemas.microsoft.com/office/drawing/2014/main" id="{9C19C1C0-D2D8-5E40-954F-834ABDA810D5}"/>
              </a:ext>
            </a:extLst>
          </p:cNvPr>
          <p:cNvSpPr txBox="1"/>
          <p:nvPr/>
        </p:nvSpPr>
        <p:spPr>
          <a:xfrm>
            <a:off x="1506192" y="5508072"/>
            <a:ext cx="7967400" cy="107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file-example 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--from-file=cm/city --from-file=cm/state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"file-example"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1178;p161">
            <a:extLst>
              <a:ext uri="{FF2B5EF4-FFF2-40B4-BE49-F238E27FC236}">
                <a16:creationId xmlns:a16="http://schemas.microsoft.com/office/drawing/2014/main" id="{ABCACD47-F8E3-C54A-922B-67426D385A94}"/>
              </a:ext>
            </a:extLst>
          </p:cNvPr>
          <p:cNvSpPr txBox="1"/>
          <p:nvPr/>
        </p:nvSpPr>
        <p:spPr>
          <a:xfrm>
            <a:off x="4376617" y="4321535"/>
            <a:ext cx="5097000" cy="107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info/city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 Arbor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info/state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Michigan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configmap dir-example 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--from-file=cm/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configmap "dir-example"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1189;p162">
            <a:extLst>
              <a:ext uri="{FF2B5EF4-FFF2-40B4-BE49-F238E27FC236}">
                <a16:creationId xmlns:a16="http://schemas.microsoft.com/office/drawing/2014/main" id="{B12568DC-196A-3645-9FE2-7CCBFDFFA7F3}"/>
              </a:ext>
            </a:extLst>
          </p:cNvPr>
          <p:cNvSpPr/>
          <p:nvPr/>
        </p:nvSpPr>
        <p:spPr>
          <a:xfrm>
            <a:off x="4536667" y="3734697"/>
            <a:ext cx="4776900" cy="295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200;p163">
            <a:extLst>
              <a:ext uri="{FF2B5EF4-FFF2-40B4-BE49-F238E27FC236}">
                <a16:creationId xmlns:a16="http://schemas.microsoft.com/office/drawing/2014/main" id="{61E6DC91-CE03-4D4A-A8D3-90E68BA92077}"/>
              </a:ext>
            </a:extLst>
          </p:cNvPr>
          <p:cNvSpPr/>
          <p:nvPr/>
        </p:nvSpPr>
        <p:spPr>
          <a:xfrm>
            <a:off x="7372756" y="4945778"/>
            <a:ext cx="1294800" cy="295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11;p164">
            <a:extLst>
              <a:ext uri="{FF2B5EF4-FFF2-40B4-BE49-F238E27FC236}">
                <a16:creationId xmlns:a16="http://schemas.microsoft.com/office/drawing/2014/main" id="{970D6830-B9E4-984C-BF28-712173FF9672}"/>
              </a:ext>
            </a:extLst>
          </p:cNvPr>
          <p:cNvSpPr/>
          <p:nvPr/>
        </p:nvSpPr>
        <p:spPr>
          <a:xfrm>
            <a:off x="4482940" y="6097729"/>
            <a:ext cx="3197700" cy="295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8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Secret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483C6496-84DB-6840-B184-FA2A5F0D4D81}"/>
              </a:ext>
            </a:extLst>
          </p:cNvPr>
          <p:cNvSpPr txBox="1"/>
          <p:nvPr/>
        </p:nvSpPr>
        <p:spPr>
          <a:xfrm>
            <a:off x="955522" y="2748108"/>
            <a:ext cx="873518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для хранения конфигурационных данных в </a:t>
            </a:r>
            <a:r>
              <a:rPr lang="en" sz="2800" dirty="0"/>
              <a:t>Kubernetes</a:t>
            </a:r>
            <a:r>
              <a:rPr lang="ru-RU" sz="2800" dirty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На него можно ссылаться несколькими различными способами: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С  помощью переменной окружения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В виде аргумента командной строки (через </a:t>
            </a:r>
            <a:r>
              <a:rPr lang="en" sz="2800" dirty="0" err="1"/>
              <a:t>env</a:t>
            </a:r>
            <a:r>
              <a:rPr lang="en" sz="2800" dirty="0"/>
              <a:t> </a:t>
            </a:r>
            <a:r>
              <a:rPr lang="en" sz="2800" dirty="0" err="1"/>
              <a:t>var</a:t>
            </a:r>
            <a:r>
              <a:rPr lang="en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800" dirty="0"/>
              <a:t>Может быть использован как файл при монтировании тома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Может быть создан из манифеста, литералов, каталогов или файлов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68039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dirty="0"/>
              <a:t>Secret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483C6496-84DB-6840-B184-FA2A5F0D4D81}"/>
              </a:ext>
            </a:extLst>
          </p:cNvPr>
          <p:cNvSpPr txBox="1"/>
          <p:nvPr/>
        </p:nvSpPr>
        <p:spPr>
          <a:xfrm>
            <a:off x="955522" y="2748108"/>
            <a:ext cx="5527773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dirty="0"/>
              <a:t>type</a:t>
            </a:r>
            <a:r>
              <a:rPr lang="ru-RU" sz="2400" dirty="0"/>
              <a:t>: в </a:t>
            </a:r>
            <a:r>
              <a:rPr lang="en" sz="2400" dirty="0"/>
              <a:t>Kubernetes</a:t>
            </a:r>
            <a:r>
              <a:rPr lang="ru-RU" sz="2400" dirty="0"/>
              <a:t> есть три типа секретов: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400" dirty="0"/>
              <a:t>docker-registry</a:t>
            </a:r>
            <a:r>
              <a:rPr lang="ru-RU" sz="2400" dirty="0"/>
              <a:t> - учетные данные, используемые для аутентификации в реестре образов </a:t>
            </a:r>
            <a:r>
              <a:rPr lang="en-US" sz="2400" dirty="0"/>
              <a:t>Docker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400" dirty="0"/>
              <a:t>generic/Opaque</a:t>
            </a:r>
            <a:r>
              <a:rPr lang="ru-RU" sz="2400" dirty="0"/>
              <a:t> - буквальные значения из разных источников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sz="2400" dirty="0" err="1"/>
              <a:t>tls</a:t>
            </a:r>
            <a:r>
              <a:rPr lang="en" sz="2400" dirty="0"/>
              <a:t> - </a:t>
            </a:r>
            <a:r>
              <a:rPr lang="ru-RU" sz="2400" dirty="0"/>
              <a:t>секрет на основе сертификата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400" dirty="0"/>
              <a:t>data</a:t>
            </a:r>
            <a:r>
              <a:rPr lang="ru-RU" sz="2400" dirty="0"/>
              <a:t>: Содержит пары ключ-значение содержимого в кодировке </a:t>
            </a:r>
            <a:r>
              <a:rPr lang="en" sz="2400" dirty="0"/>
              <a:t>base64</a:t>
            </a:r>
            <a:endParaRPr lang="ru-RU" sz="2400" dirty="0"/>
          </a:p>
        </p:txBody>
      </p:sp>
      <p:sp>
        <p:nvSpPr>
          <p:cNvPr id="47" name="Google Shape;1224;p166">
            <a:extLst>
              <a:ext uri="{FF2B5EF4-FFF2-40B4-BE49-F238E27FC236}">
                <a16:creationId xmlns:a16="http://schemas.microsoft.com/office/drawing/2014/main" id="{A3AD77BB-1FC3-7D4C-9737-DC5446E88CAC}"/>
              </a:ext>
            </a:extLst>
          </p:cNvPr>
          <p:cNvSpPr txBox="1">
            <a:spLocks/>
          </p:cNvSpPr>
          <p:nvPr/>
        </p:nvSpPr>
        <p:spPr>
          <a:xfrm>
            <a:off x="6708495" y="2748108"/>
            <a:ext cx="3230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manifest-secret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548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Пример </a:t>
            </a:r>
            <a:r>
              <a:rPr lang="en" dirty="0"/>
              <a:t>Secret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F142E759-2334-194E-A40A-F1896D627A2C}"/>
              </a:ext>
            </a:extLst>
          </p:cNvPr>
          <p:cNvSpPr txBox="1"/>
          <p:nvPr/>
        </p:nvSpPr>
        <p:spPr>
          <a:xfrm>
            <a:off x="1457242" y="2940258"/>
            <a:ext cx="84255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ru-RU" sz="2400" dirty="0"/>
              <a:t>Все создают секрет с одинаковым содержимым!</a:t>
            </a:r>
          </a:p>
        </p:txBody>
      </p:sp>
      <p:sp>
        <p:nvSpPr>
          <p:cNvPr id="50" name="Google Shape;1230;p167">
            <a:extLst>
              <a:ext uri="{FF2B5EF4-FFF2-40B4-BE49-F238E27FC236}">
                <a16:creationId xmlns:a16="http://schemas.microsoft.com/office/drawing/2014/main" id="{90AC2D95-365D-2F49-BB06-8D0DE65524CA}"/>
              </a:ext>
            </a:extLst>
          </p:cNvPr>
          <p:cNvSpPr txBox="1">
            <a:spLocks/>
          </p:cNvSpPr>
          <p:nvPr/>
        </p:nvSpPr>
        <p:spPr>
          <a:xfrm>
            <a:off x="970052" y="3447521"/>
            <a:ext cx="3205200" cy="2024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type: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Opaque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data:</a:t>
            </a: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username: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ZXhhbXBsZQ==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4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password: </a:t>
            </a:r>
            <a:r>
              <a:rPr lang="en" sz="14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bXlwYXNzd29yZA==</a:t>
            </a:r>
          </a:p>
          <a:p>
            <a:pPr algn="l" rtl="0"/>
            <a:endParaRPr lang="en" sz="1400" kern="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1231;p167">
            <a:extLst>
              <a:ext uri="{FF2B5EF4-FFF2-40B4-BE49-F238E27FC236}">
                <a16:creationId xmlns:a16="http://schemas.microsoft.com/office/drawing/2014/main" id="{29EAE0BF-2F5E-7F4C-A0A5-46A36B8ED030}"/>
              </a:ext>
            </a:extLst>
          </p:cNvPr>
          <p:cNvSpPr txBox="1"/>
          <p:nvPr/>
        </p:nvSpPr>
        <p:spPr>
          <a:xfrm>
            <a:off x="4267027" y="3447521"/>
            <a:ext cx="4932600" cy="85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literal-secret \</a:t>
            </a:r>
            <a:b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--from-literal=username=example</a:t>
            </a: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--from-literal=password=mypassword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"literal-secret"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" name="Google Shape;1232;p167">
            <a:extLst>
              <a:ext uri="{FF2B5EF4-FFF2-40B4-BE49-F238E27FC236}">
                <a16:creationId xmlns:a16="http://schemas.microsoft.com/office/drawing/2014/main" id="{465B7358-C2E1-9A47-90AC-0C0845DE5D71}"/>
              </a:ext>
            </a:extLst>
          </p:cNvPr>
          <p:cNvSpPr txBox="1"/>
          <p:nvPr/>
        </p:nvSpPr>
        <p:spPr>
          <a:xfrm>
            <a:off x="970052" y="5551646"/>
            <a:ext cx="8229600" cy="104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secret/username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secret/password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file-secret -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-from-file=secret/username --from-file=secret/password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1234;p167">
            <a:extLst>
              <a:ext uri="{FF2B5EF4-FFF2-40B4-BE49-F238E27FC236}">
                <a16:creationId xmlns:a16="http://schemas.microsoft.com/office/drawing/2014/main" id="{5ECF4480-7789-034B-BC3D-A57C8E10C1E4}"/>
              </a:ext>
            </a:extLst>
          </p:cNvPr>
          <p:cNvSpPr txBox="1"/>
          <p:nvPr/>
        </p:nvSpPr>
        <p:spPr>
          <a:xfrm>
            <a:off x="4267152" y="4430896"/>
            <a:ext cx="4932600" cy="104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info/username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cat info/password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mypassword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create secret generic dir-secret -</a:t>
            </a:r>
            <a:r>
              <a:rPr lang="en" sz="10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-from-file=secret/</a:t>
            </a:r>
            <a:endParaRPr sz="10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Secret "file-secret" created</a:t>
            </a:r>
            <a:endParaRPr sz="10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1245;p168">
            <a:extLst>
              <a:ext uri="{FF2B5EF4-FFF2-40B4-BE49-F238E27FC236}">
                <a16:creationId xmlns:a16="http://schemas.microsoft.com/office/drawing/2014/main" id="{34914309-0F66-8645-A16B-856A30A72891}"/>
              </a:ext>
            </a:extLst>
          </p:cNvPr>
          <p:cNvSpPr/>
          <p:nvPr/>
        </p:nvSpPr>
        <p:spPr>
          <a:xfrm>
            <a:off x="4302616" y="3654283"/>
            <a:ext cx="2755500" cy="399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256;p169">
            <a:extLst>
              <a:ext uri="{FF2B5EF4-FFF2-40B4-BE49-F238E27FC236}">
                <a16:creationId xmlns:a16="http://schemas.microsoft.com/office/drawing/2014/main" id="{2B142B45-691B-E94F-8177-DDB6BBC10D46}"/>
              </a:ext>
            </a:extLst>
          </p:cNvPr>
          <p:cNvSpPr/>
          <p:nvPr/>
        </p:nvSpPr>
        <p:spPr>
          <a:xfrm>
            <a:off x="7321600" y="5037515"/>
            <a:ext cx="1530300" cy="283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67;p170">
            <a:extLst>
              <a:ext uri="{FF2B5EF4-FFF2-40B4-BE49-F238E27FC236}">
                <a16:creationId xmlns:a16="http://schemas.microsoft.com/office/drawing/2014/main" id="{8E668816-BF3E-3744-9172-5D5C3D05C5DC}"/>
              </a:ext>
            </a:extLst>
          </p:cNvPr>
          <p:cNvSpPr/>
          <p:nvPr/>
        </p:nvSpPr>
        <p:spPr>
          <a:xfrm>
            <a:off x="3792499" y="6136690"/>
            <a:ext cx="4434900" cy="3462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0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в переменную окружения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273;p171">
            <a:extLst>
              <a:ext uri="{FF2B5EF4-FFF2-40B4-BE49-F238E27FC236}">
                <a16:creationId xmlns:a16="http://schemas.microsoft.com/office/drawing/2014/main" id="{FF84F29E-5DF9-574F-87B2-F4E2DB151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377" y="2778415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cm-env-example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CITY”]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configMapKeyRef: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1274;p171">
            <a:extLst>
              <a:ext uri="{FF2B5EF4-FFF2-40B4-BE49-F238E27FC236}">
                <a16:creationId xmlns:a16="http://schemas.microsoft.com/office/drawing/2014/main" id="{485E6315-9D92-F143-80B2-93EB9B1D6EC4}"/>
              </a:ext>
            </a:extLst>
          </p:cNvPr>
          <p:cNvSpPr txBox="1">
            <a:spLocks/>
          </p:cNvSpPr>
          <p:nvPr/>
        </p:nvSpPr>
        <p:spPr>
          <a:xfrm>
            <a:off x="5287452" y="2778415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secret-env-example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USERNAME”]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secretKeyRef: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lang="en" sz="1200" b="1" kern="0">
              <a:solidFill>
                <a:sysClr val="windowText" lastClr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1275;p171">
            <a:extLst>
              <a:ext uri="{FF2B5EF4-FFF2-40B4-BE49-F238E27FC236}">
                <a16:creationId xmlns:a16="http://schemas.microsoft.com/office/drawing/2014/main" id="{5CF97CAF-55D2-0A4D-AE31-CB583EA4DEFA}"/>
              </a:ext>
            </a:extLst>
          </p:cNvPr>
          <p:cNvSpPr/>
          <p:nvPr/>
        </p:nvSpPr>
        <p:spPr>
          <a:xfrm>
            <a:off x="1745227" y="4986090"/>
            <a:ext cx="2814300" cy="119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76;p171">
            <a:extLst>
              <a:ext uri="{FF2B5EF4-FFF2-40B4-BE49-F238E27FC236}">
                <a16:creationId xmlns:a16="http://schemas.microsoft.com/office/drawing/2014/main" id="{B2ABA048-0E1D-6B48-AC16-BB6F887FCEA3}"/>
              </a:ext>
            </a:extLst>
          </p:cNvPr>
          <p:cNvSpPr/>
          <p:nvPr/>
        </p:nvSpPr>
        <p:spPr>
          <a:xfrm>
            <a:off x="5969277" y="4986090"/>
            <a:ext cx="2814300" cy="119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1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Хранение данных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3148A22-0E30-B74C-9423-D33E0AFE9F99}"/>
              </a:ext>
            </a:extLst>
          </p:cNvPr>
          <p:cNvSpPr txBox="1"/>
          <p:nvPr/>
        </p:nvSpPr>
        <p:spPr>
          <a:xfrm>
            <a:off x="519799" y="2882245"/>
            <a:ext cx="975881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SzPts val="2400"/>
            </a:pPr>
            <a:r>
              <a:rPr lang="ru-RU" sz="2400" dirty="0"/>
              <a:t>Сами по себе поды полезны, но многие рабочие нагрузки требуют обмена данными между контейнерами или сохранения данных в какой-либо форме.</a:t>
            </a:r>
          </a:p>
          <a:p>
            <a:pPr>
              <a:buSzPts val="2400"/>
            </a:pPr>
            <a:endParaRPr lang="ru-RU" sz="2400" dirty="0"/>
          </a:p>
          <a:p>
            <a:pPr>
              <a:buSzPts val="2400"/>
            </a:pPr>
            <a:r>
              <a:rPr lang="ru-RU" sz="2400" dirty="0"/>
              <a:t>Для этого у нас есть </a:t>
            </a:r>
            <a:r>
              <a:rPr lang="en" sz="2400" dirty="0"/>
              <a:t>Volumes</a:t>
            </a:r>
            <a:r>
              <a:rPr lang="ru-RU" sz="2400" dirty="0"/>
              <a:t>, </a:t>
            </a:r>
            <a:r>
              <a:rPr lang="en-US" sz="2400" dirty="0" err="1"/>
              <a:t>PersistentVolumes</a:t>
            </a:r>
            <a:r>
              <a:rPr lang="en-US" sz="2400" dirty="0"/>
              <a:t>, </a:t>
            </a:r>
            <a:r>
              <a:rPr lang="en-US" sz="2400" dirty="0" err="1"/>
              <a:t>PersistentVolumeClaims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StorageClasses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115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в переменную окружения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1282;p172">
            <a:extLst>
              <a:ext uri="{FF2B5EF4-FFF2-40B4-BE49-F238E27FC236}">
                <a16:creationId xmlns:a16="http://schemas.microsoft.com/office/drawing/2014/main" id="{B9831FE0-4B47-654E-A634-57B4D8030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3835" y="2834030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cm-env-example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command: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CITY”]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configMapKeyRef: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1283;p172">
            <a:extLst>
              <a:ext uri="{FF2B5EF4-FFF2-40B4-BE49-F238E27FC236}">
                <a16:creationId xmlns:a16="http://schemas.microsoft.com/office/drawing/2014/main" id="{02E7D7D6-5B99-984E-8058-E41BD52830B7}"/>
              </a:ext>
            </a:extLst>
          </p:cNvPr>
          <p:cNvSpPr txBox="1">
            <a:spLocks/>
          </p:cNvSpPr>
          <p:nvPr/>
        </p:nvSpPr>
        <p:spPr>
          <a:xfrm>
            <a:off x="5248910" y="2834030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secret-env-example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command: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[“printenv USERNAME”]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secretKeyRef: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lang="en" sz="1200" kern="0">
              <a:solidFill>
                <a:sysClr val="windowText" lastClr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1284;p172">
            <a:extLst>
              <a:ext uri="{FF2B5EF4-FFF2-40B4-BE49-F238E27FC236}">
                <a16:creationId xmlns:a16="http://schemas.microsoft.com/office/drawing/2014/main" id="{6C661CEC-579D-8540-9E09-177C14361E43}"/>
              </a:ext>
            </a:extLst>
          </p:cNvPr>
          <p:cNvSpPr/>
          <p:nvPr/>
        </p:nvSpPr>
        <p:spPr>
          <a:xfrm>
            <a:off x="1603935" y="4561930"/>
            <a:ext cx="2814300" cy="712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285;p172">
            <a:extLst>
              <a:ext uri="{FF2B5EF4-FFF2-40B4-BE49-F238E27FC236}">
                <a16:creationId xmlns:a16="http://schemas.microsoft.com/office/drawing/2014/main" id="{CFB45512-73D8-E146-A897-F87C16E0CF3E}"/>
              </a:ext>
            </a:extLst>
          </p:cNvPr>
          <p:cNvSpPr/>
          <p:nvPr/>
        </p:nvSpPr>
        <p:spPr>
          <a:xfrm>
            <a:off x="5839010" y="4561930"/>
            <a:ext cx="2814300" cy="712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6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в команду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291;p173">
            <a:extLst>
              <a:ext uri="{FF2B5EF4-FFF2-40B4-BE49-F238E27FC236}">
                <a16:creationId xmlns:a16="http://schemas.microsoft.com/office/drawing/2014/main" id="{20217A6F-DC96-874D-89BF-DD3B2B67E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6836" y="282032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cm-cmd-example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Hello ${CITY}!”]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configMapKeyRef: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1292;p173">
            <a:extLst>
              <a:ext uri="{FF2B5EF4-FFF2-40B4-BE49-F238E27FC236}">
                <a16:creationId xmlns:a16="http://schemas.microsoft.com/office/drawing/2014/main" id="{CC762F92-4522-E348-BE54-353559C59B78}"/>
              </a:ext>
            </a:extLst>
          </p:cNvPr>
          <p:cNvSpPr txBox="1">
            <a:spLocks/>
          </p:cNvSpPr>
          <p:nvPr/>
        </p:nvSpPr>
        <p:spPr>
          <a:xfrm>
            <a:off x="5141911" y="282032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secret-cmd-example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Hello ${USERNAME}!”]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secretKeyRef: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lang="en" sz="1200" b="1" kern="0">
              <a:solidFill>
                <a:sysClr val="windowText" lastClr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endParaRPr lang="en" sz="12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1293;p173">
            <a:extLst>
              <a:ext uri="{FF2B5EF4-FFF2-40B4-BE49-F238E27FC236}">
                <a16:creationId xmlns:a16="http://schemas.microsoft.com/office/drawing/2014/main" id="{9F6D95B0-4EBE-3E49-A236-9270134C26E4}"/>
              </a:ext>
            </a:extLst>
          </p:cNvPr>
          <p:cNvSpPr/>
          <p:nvPr/>
        </p:nvSpPr>
        <p:spPr>
          <a:xfrm>
            <a:off x="1599686" y="5028002"/>
            <a:ext cx="2814300" cy="119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294;p173">
            <a:extLst>
              <a:ext uri="{FF2B5EF4-FFF2-40B4-BE49-F238E27FC236}">
                <a16:creationId xmlns:a16="http://schemas.microsoft.com/office/drawing/2014/main" id="{0C96BF68-4A0E-2644-B432-4B3291162A69}"/>
              </a:ext>
            </a:extLst>
          </p:cNvPr>
          <p:cNvSpPr/>
          <p:nvPr/>
        </p:nvSpPr>
        <p:spPr>
          <a:xfrm>
            <a:off x="5844311" y="5028002"/>
            <a:ext cx="2814300" cy="1199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5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в команду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1300;p174">
            <a:extLst>
              <a:ext uri="{FF2B5EF4-FFF2-40B4-BE49-F238E27FC236}">
                <a16:creationId xmlns:a16="http://schemas.microsoft.com/office/drawing/2014/main" id="{930A17FD-A5EA-074D-AAA9-92BE95EF3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7426" y="282032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cm-cmd-example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Hello ${CITY}!”]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configMapKeyRef: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1301;p174">
            <a:extLst>
              <a:ext uri="{FF2B5EF4-FFF2-40B4-BE49-F238E27FC236}">
                <a16:creationId xmlns:a16="http://schemas.microsoft.com/office/drawing/2014/main" id="{8FF73EFC-4547-4D40-BCBC-A37B588E3293}"/>
              </a:ext>
            </a:extLst>
          </p:cNvPr>
          <p:cNvSpPr txBox="1">
            <a:spLocks/>
          </p:cNvSpPr>
          <p:nvPr/>
        </p:nvSpPr>
        <p:spPr>
          <a:xfrm>
            <a:off x="5162501" y="282032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secret-cmd-example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Hello ${USERNAME}!”]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valueFrom: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secretKeyRef: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manifest-example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key: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lang="en" sz="1200" kern="0">
              <a:solidFill>
                <a:sysClr val="windowText" lastClr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lang="en" sz="14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endParaRPr lang="en" sz="12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1302;p174">
            <a:extLst>
              <a:ext uri="{FF2B5EF4-FFF2-40B4-BE49-F238E27FC236}">
                <a16:creationId xmlns:a16="http://schemas.microsoft.com/office/drawing/2014/main" id="{4DC93BDF-5CB3-8D40-9A40-3663242F1607}"/>
              </a:ext>
            </a:extLst>
          </p:cNvPr>
          <p:cNvSpPr/>
          <p:nvPr/>
        </p:nvSpPr>
        <p:spPr>
          <a:xfrm>
            <a:off x="1517526" y="4548227"/>
            <a:ext cx="2931900" cy="712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303;p174">
            <a:extLst>
              <a:ext uri="{FF2B5EF4-FFF2-40B4-BE49-F238E27FC236}">
                <a16:creationId xmlns:a16="http://schemas.microsoft.com/office/drawing/2014/main" id="{2B22FF28-D85A-074C-9234-342BAEE575EB}"/>
              </a:ext>
            </a:extLst>
          </p:cNvPr>
          <p:cNvSpPr/>
          <p:nvPr/>
        </p:nvSpPr>
        <p:spPr>
          <a:xfrm>
            <a:off x="5752601" y="4548227"/>
            <a:ext cx="3283200" cy="712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171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как том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1309;p175">
            <a:extLst>
              <a:ext uri="{FF2B5EF4-FFF2-40B4-BE49-F238E27FC236}">
                <a16:creationId xmlns:a16="http://schemas.microsoft.com/office/drawing/2014/main" id="{E5B48B3F-AA75-7C4C-9847-55B02E0F2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6836" y="2778415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cm-vol-example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/myconfig/city”]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config-volume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/myconfig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config-volume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configMap: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1310;p175">
            <a:extLst>
              <a:ext uri="{FF2B5EF4-FFF2-40B4-BE49-F238E27FC236}">
                <a16:creationId xmlns:a16="http://schemas.microsoft.com/office/drawing/2014/main" id="{A16B9114-B207-A94C-9FA8-A1751EF63904}"/>
              </a:ext>
            </a:extLst>
          </p:cNvPr>
          <p:cNvSpPr txBox="1">
            <a:spLocks/>
          </p:cNvSpPr>
          <p:nvPr/>
        </p:nvSpPr>
        <p:spPr>
          <a:xfrm>
            <a:off x="5141911" y="2778415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/mysecret/username”]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secret-volume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/mysecret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secret-volume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secret:</a:t>
            </a:r>
          </a:p>
          <a:p>
            <a:pPr algn="l" rtl="0"/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secretName: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lang="en" sz="1200" b="1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1311;p175">
            <a:extLst>
              <a:ext uri="{FF2B5EF4-FFF2-40B4-BE49-F238E27FC236}">
                <a16:creationId xmlns:a16="http://schemas.microsoft.com/office/drawing/2014/main" id="{554A832B-7AAF-6A4E-B3C1-770692696115}"/>
              </a:ext>
            </a:extLst>
          </p:cNvPr>
          <p:cNvSpPr/>
          <p:nvPr/>
        </p:nvSpPr>
        <p:spPr>
          <a:xfrm>
            <a:off x="1262511" y="5741040"/>
            <a:ext cx="2947800" cy="804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12;p175">
            <a:extLst>
              <a:ext uri="{FF2B5EF4-FFF2-40B4-BE49-F238E27FC236}">
                <a16:creationId xmlns:a16="http://schemas.microsoft.com/office/drawing/2014/main" id="{9BCC9405-32C5-3345-AF03-001FE81D9B12}"/>
              </a:ext>
            </a:extLst>
          </p:cNvPr>
          <p:cNvSpPr/>
          <p:nvPr/>
        </p:nvSpPr>
        <p:spPr>
          <a:xfrm>
            <a:off x="5665261" y="5741040"/>
            <a:ext cx="3152400" cy="804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91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dirty="0"/>
              <a:t>Включение </a:t>
            </a:r>
            <a:r>
              <a:rPr lang="en" dirty="0"/>
              <a:t>Secret</a:t>
            </a:r>
            <a:r>
              <a:rPr lang="ru-RU" dirty="0"/>
              <a:t> как том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1318;p176">
            <a:extLst>
              <a:ext uri="{FF2B5EF4-FFF2-40B4-BE49-F238E27FC236}">
                <a16:creationId xmlns:a16="http://schemas.microsoft.com/office/drawing/2014/main" id="{8FC341E8-11EA-F843-AE92-7E80B985A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1802" y="281081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cm-vol-example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/myconfig/city”]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  <a:endParaRPr sz="1200"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config-volume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/myconfig</a:t>
            </a:r>
            <a:endParaRPr sz="1200" b="1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config-volume</a:t>
            </a:r>
            <a:endParaRPr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configMap:</a:t>
            </a:r>
            <a:endParaRPr sz="12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lang="e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1319;p176">
            <a:extLst>
              <a:ext uri="{FF2B5EF4-FFF2-40B4-BE49-F238E27FC236}">
                <a16:creationId xmlns:a16="http://schemas.microsoft.com/office/drawing/2014/main" id="{A0F558F3-0387-6249-B280-31EA41322452}"/>
              </a:ext>
            </a:extLst>
          </p:cNvPr>
          <p:cNvSpPr txBox="1">
            <a:spLocks/>
          </p:cNvSpPr>
          <p:nvPr/>
        </p:nvSpPr>
        <p:spPr>
          <a:xfrm>
            <a:off x="5046877" y="2810817"/>
            <a:ext cx="3994500" cy="3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Job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command: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[“/bin/sh”, “-c”]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[“cat /mysecret/username”]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name: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secret-volume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mountPath: </a:t>
            </a:r>
            <a:r>
              <a:rPr lang="en" sz="1200" b="1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/mysecret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restartPolicy: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volumes: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secret-volume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secret:</a:t>
            </a:r>
          </a:p>
          <a:p>
            <a:pPr algn="l" rtl="0"/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secretName: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manifest-example</a:t>
            </a:r>
            <a:endParaRPr lang="en" sz="12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1320;p176">
            <a:extLst>
              <a:ext uri="{FF2B5EF4-FFF2-40B4-BE49-F238E27FC236}">
                <a16:creationId xmlns:a16="http://schemas.microsoft.com/office/drawing/2014/main" id="{1C1B4712-BD9C-F746-A99A-3132EF1A65DB}"/>
              </a:ext>
            </a:extLst>
          </p:cNvPr>
          <p:cNvSpPr/>
          <p:nvPr/>
        </p:nvSpPr>
        <p:spPr>
          <a:xfrm>
            <a:off x="1357977" y="5004367"/>
            <a:ext cx="2566800" cy="747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321;p176">
            <a:extLst>
              <a:ext uri="{FF2B5EF4-FFF2-40B4-BE49-F238E27FC236}">
                <a16:creationId xmlns:a16="http://schemas.microsoft.com/office/drawing/2014/main" id="{C57318A5-943D-0B4E-A492-BC758D450DBB}"/>
              </a:ext>
            </a:extLst>
          </p:cNvPr>
          <p:cNvSpPr/>
          <p:nvPr/>
        </p:nvSpPr>
        <p:spPr>
          <a:xfrm>
            <a:off x="5760727" y="5004367"/>
            <a:ext cx="2369100" cy="747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03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35</a:t>
            </a:fld>
            <a:endParaRPr sz="1500" baseline="277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StorageClass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7951101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Классы хранения - это абстракция поверх внешнего ресурса хранения (</a:t>
            </a:r>
            <a:r>
              <a:rPr lang="en" sz="3200" dirty="0"/>
              <a:t>PV)</a:t>
            </a:r>
            <a:endParaRPr lang="ru-RU" sz="3200" dirty="0"/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Позволяют работать с внешней системой хранения таким образом чтобы обеспечить динамическое предоставление хранилища, устраняя необходимость в предварительной подготовке постоянных томов администратором кластера.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StorageClass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1429EE99-45B2-2849-8343-E06AD6C06878}"/>
              </a:ext>
            </a:extLst>
          </p:cNvPr>
          <p:cNvSpPr txBox="1"/>
          <p:nvPr/>
        </p:nvSpPr>
        <p:spPr>
          <a:xfrm>
            <a:off x="519799" y="2958371"/>
            <a:ext cx="5817502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provisioner: </a:t>
            </a:r>
            <a:r>
              <a:rPr lang="ru-RU" sz="2400" dirty="0"/>
              <a:t>определяет «драйвер», который будет использоваться для предоставления внешнего хранилища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parameters</a:t>
            </a:r>
            <a:r>
              <a:rPr lang="ru-RU" sz="2400" dirty="0"/>
              <a:t>: </a:t>
            </a:r>
            <a:r>
              <a:rPr lang="ru-RU" sz="2400" dirty="0" err="1"/>
              <a:t>хэш</a:t>
            </a:r>
            <a:r>
              <a:rPr lang="ru-RU" sz="2400" dirty="0"/>
              <a:t> различных параметров конфигурации для драйвера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reclaimPolicy</a:t>
            </a:r>
            <a:r>
              <a:rPr lang="en" sz="2400" dirty="0"/>
              <a:t>: </a:t>
            </a:r>
            <a:r>
              <a:rPr lang="ru-RU" sz="2400" dirty="0"/>
              <a:t>поведение для резервного хранилища при удалении </a:t>
            </a:r>
            <a:r>
              <a:rPr lang="en" sz="2400" dirty="0"/>
              <a:t>PVC</a:t>
            </a:r>
            <a:endParaRPr lang="ru-RU" sz="2400" dirty="0"/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Retain</a:t>
            </a:r>
            <a:r>
              <a:rPr lang="ru-RU" sz="2400" dirty="0"/>
              <a:t> - ручная очистка</a:t>
            </a:r>
          </a:p>
          <a:p>
            <a:pPr marL="647700" lvl="1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Delete</a:t>
            </a:r>
            <a:r>
              <a:rPr lang="ru-RU" sz="2400" dirty="0"/>
              <a:t> - ресурсы хранилища удаляются провайдером</a:t>
            </a:r>
          </a:p>
        </p:txBody>
      </p:sp>
      <p:sp>
        <p:nvSpPr>
          <p:cNvPr id="49" name="Google Shape;1126;p154">
            <a:extLst>
              <a:ext uri="{FF2B5EF4-FFF2-40B4-BE49-F238E27FC236}">
                <a16:creationId xmlns:a16="http://schemas.microsoft.com/office/drawing/2014/main" id="{3E7CB651-1001-DA4F-84BC-BC8784722C95}"/>
              </a:ext>
            </a:extLst>
          </p:cNvPr>
          <p:cNvSpPr txBox="1">
            <a:spLocks/>
          </p:cNvSpPr>
          <p:nvPr/>
        </p:nvSpPr>
        <p:spPr>
          <a:xfrm>
            <a:off x="6458093" y="2831894"/>
            <a:ext cx="35976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storage.k8s.io/v1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provisioner: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kubernetes.io/gce-pd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parameters: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pd-standard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zones: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us-central1-a, us-central1-b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reclaimPolicy: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endParaRPr lang="en" sz="1200" kern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endParaRPr lang="en" sz="1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Доступные</a:t>
            </a:r>
            <a:r>
              <a:rPr lang="en" dirty="0"/>
              <a:t> </a:t>
            </a:r>
            <a:r>
              <a:rPr lang="en" dirty="0" err="1"/>
              <a:t>StorageClasses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Google Shape;1132;p155">
            <a:extLst>
              <a:ext uri="{FF2B5EF4-FFF2-40B4-BE49-F238E27FC236}">
                <a16:creationId xmlns:a16="http://schemas.microsoft.com/office/drawing/2014/main" id="{A025A109-D572-7442-801E-801F83011526}"/>
              </a:ext>
            </a:extLst>
          </p:cNvPr>
          <p:cNvSpPr txBox="1"/>
          <p:nvPr/>
        </p:nvSpPr>
        <p:spPr>
          <a:xfrm>
            <a:off x="1500361" y="3180647"/>
            <a:ext cx="30489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AWSElasticBlockStore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AzureFile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AzureDisk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/>
              <a:t>CephFS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>
                <a:solidFill>
                  <a:srgbClr val="1155CC"/>
                </a:solidFill>
              </a:rPr>
              <a:t>Cinder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Flocker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GCEPersistentDisk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Glusterfs</a:t>
            </a:r>
            <a:endParaRPr sz="1800" dirty="0">
              <a:solidFill>
                <a:srgbClr val="1155CC"/>
              </a:solidFill>
            </a:endParaRPr>
          </a:p>
        </p:txBody>
      </p:sp>
      <p:sp>
        <p:nvSpPr>
          <p:cNvPr id="50" name="Google Shape;1133;p155">
            <a:extLst>
              <a:ext uri="{FF2B5EF4-FFF2-40B4-BE49-F238E27FC236}">
                <a16:creationId xmlns:a16="http://schemas.microsoft.com/office/drawing/2014/main" id="{68576867-9D8B-1941-B385-9B5ABDDB331A}"/>
              </a:ext>
            </a:extLst>
          </p:cNvPr>
          <p:cNvSpPr txBox="1"/>
          <p:nvPr/>
        </p:nvSpPr>
        <p:spPr>
          <a:xfrm>
            <a:off x="5337656" y="3202590"/>
            <a:ext cx="29559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iSCSI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Quobyte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NFS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>
                <a:solidFill>
                  <a:srgbClr val="1155CC"/>
                </a:solidFill>
              </a:rPr>
              <a:t>RBD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VsphereVolume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PortworxVolume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ScaleIO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StorageOS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Local</a:t>
            </a:r>
            <a:endParaRPr sz="1800" dirty="0"/>
          </a:p>
        </p:txBody>
      </p:sp>
      <p:sp>
        <p:nvSpPr>
          <p:cNvPr id="51" name="Google Shape;1134;p155">
            <a:extLst>
              <a:ext uri="{FF2B5EF4-FFF2-40B4-BE49-F238E27FC236}">
                <a16:creationId xmlns:a16="http://schemas.microsoft.com/office/drawing/2014/main" id="{6C323C9A-FCCA-F343-865F-4C848472D993}"/>
              </a:ext>
            </a:extLst>
          </p:cNvPr>
          <p:cNvSpPr/>
          <p:nvPr/>
        </p:nvSpPr>
        <p:spPr>
          <a:xfrm>
            <a:off x="3261118" y="6210647"/>
            <a:ext cx="268500" cy="261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52" name="Google Shape;1135;p155">
            <a:extLst>
              <a:ext uri="{FF2B5EF4-FFF2-40B4-BE49-F238E27FC236}">
                <a16:creationId xmlns:a16="http://schemas.microsoft.com/office/drawing/2014/main" id="{C3886547-3896-B64E-9922-5D6564622E58}"/>
              </a:ext>
            </a:extLst>
          </p:cNvPr>
          <p:cNvSpPr txBox="1"/>
          <p:nvPr/>
        </p:nvSpPr>
        <p:spPr>
          <a:xfrm>
            <a:off x="3529617" y="6147347"/>
            <a:ext cx="2039287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Internal Provisioner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5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Volumes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3BDD6294-0DAD-454D-A45C-EE04183B5F7D}"/>
              </a:ext>
            </a:extLst>
          </p:cNvPr>
          <p:cNvSpPr txBox="1"/>
          <p:nvPr/>
        </p:nvSpPr>
        <p:spPr>
          <a:xfrm>
            <a:off x="519799" y="2958371"/>
            <a:ext cx="6338962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Хранилище, привязанное к жизненному циклу пода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К поду может быть прикреплен один или несколько типов томов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Может потребляться любым из контейнеров внутри пода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Сохраняется при перезагрузке пода; однако их долговечность за пределами жизненного цикла пода зависит от типа тома</a:t>
            </a:r>
          </a:p>
        </p:txBody>
      </p:sp>
    </p:spTree>
    <p:extLst>
      <p:ext uri="{BB962C8B-B14F-4D97-AF65-F5344CB8AC3E}">
        <p14:creationId xmlns:p14="http://schemas.microsoft.com/office/powerpoint/2010/main" val="13598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Типы </a:t>
            </a:r>
            <a:r>
              <a:rPr lang="en" dirty="0"/>
              <a:t>Volume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Google Shape;1006;p139">
            <a:extLst>
              <a:ext uri="{FF2B5EF4-FFF2-40B4-BE49-F238E27FC236}">
                <a16:creationId xmlns:a16="http://schemas.microsoft.com/office/drawing/2014/main" id="{7074849B-6E69-D04F-988C-9714D0E0C8B4}"/>
              </a:ext>
            </a:extLst>
          </p:cNvPr>
          <p:cNvSpPr txBox="1"/>
          <p:nvPr/>
        </p:nvSpPr>
        <p:spPr>
          <a:xfrm>
            <a:off x="1210300" y="2992832"/>
            <a:ext cx="2874900" cy="2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awsElasticBlockStore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azureDisk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azureFile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cephfs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configMap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csi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downwardAPI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emptyDir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>
                <a:solidFill>
                  <a:srgbClr val="1155CC"/>
                </a:solidFill>
              </a:rPr>
              <a:t>fc (</a:t>
            </a:r>
            <a:r>
              <a:rPr lang="en" sz="1800" dirty="0" err="1">
                <a:solidFill>
                  <a:srgbClr val="1155CC"/>
                </a:solidFill>
              </a:rPr>
              <a:t>fibre</a:t>
            </a:r>
            <a:r>
              <a:rPr lang="en" sz="1800" dirty="0">
                <a:solidFill>
                  <a:srgbClr val="1155CC"/>
                </a:solidFill>
              </a:rPr>
              <a:t> channel)</a:t>
            </a:r>
            <a:endParaRPr sz="1800" dirty="0">
              <a:solidFill>
                <a:srgbClr val="1155CC"/>
              </a:solidFill>
            </a:endParaRPr>
          </a:p>
        </p:txBody>
      </p:sp>
      <p:sp>
        <p:nvSpPr>
          <p:cNvPr id="50" name="Google Shape;1007;p139">
            <a:extLst>
              <a:ext uri="{FF2B5EF4-FFF2-40B4-BE49-F238E27FC236}">
                <a16:creationId xmlns:a16="http://schemas.microsoft.com/office/drawing/2014/main" id="{79D60BCE-F511-724C-B5E6-54322843CFE0}"/>
              </a:ext>
            </a:extLst>
          </p:cNvPr>
          <p:cNvSpPr txBox="1"/>
          <p:nvPr/>
        </p:nvSpPr>
        <p:spPr>
          <a:xfrm>
            <a:off x="4010650" y="2992832"/>
            <a:ext cx="251970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flocker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gcePersistentDisk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gitRepo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glusterfs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err="1">
                <a:solidFill>
                  <a:schemeClr val="dk1"/>
                </a:solidFill>
              </a:rPr>
              <a:t>hostPath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iscsi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local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nfs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persistentVolumeClaim</a:t>
            </a:r>
            <a:endParaRPr sz="1800" dirty="0">
              <a:solidFill>
                <a:srgbClr val="1155CC"/>
              </a:solidFill>
            </a:endParaRPr>
          </a:p>
        </p:txBody>
      </p:sp>
      <p:sp>
        <p:nvSpPr>
          <p:cNvPr id="51" name="Google Shape;1008;p139">
            <a:extLst>
              <a:ext uri="{FF2B5EF4-FFF2-40B4-BE49-F238E27FC236}">
                <a16:creationId xmlns:a16="http://schemas.microsoft.com/office/drawing/2014/main" id="{226FBAA7-529E-3C49-BF24-45DF947E2283}"/>
              </a:ext>
            </a:extLst>
          </p:cNvPr>
          <p:cNvSpPr txBox="1"/>
          <p:nvPr/>
        </p:nvSpPr>
        <p:spPr>
          <a:xfrm>
            <a:off x="6413500" y="2992832"/>
            <a:ext cx="30264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projected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portworxVolume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quobyte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rbd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scaleIO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secret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storageos</a:t>
            </a:r>
            <a:endParaRPr sz="1800" dirty="0">
              <a:solidFill>
                <a:srgbClr val="1155C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sz="1800" dirty="0" err="1">
                <a:solidFill>
                  <a:srgbClr val="1155CC"/>
                </a:solidFill>
              </a:rPr>
              <a:t>vsphereVolume</a:t>
            </a:r>
            <a:endParaRPr sz="1800" dirty="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2" name="Google Shape;1009;p139">
            <a:extLst>
              <a:ext uri="{FF2B5EF4-FFF2-40B4-BE49-F238E27FC236}">
                <a16:creationId xmlns:a16="http://schemas.microsoft.com/office/drawing/2014/main" id="{3C524C85-CC13-0D42-9B62-125874ABE7F9}"/>
              </a:ext>
            </a:extLst>
          </p:cNvPr>
          <p:cNvSpPr/>
          <p:nvPr/>
        </p:nvSpPr>
        <p:spPr>
          <a:xfrm>
            <a:off x="1327000" y="6067107"/>
            <a:ext cx="268500" cy="261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53" name="Google Shape;1010;p139">
            <a:extLst>
              <a:ext uri="{FF2B5EF4-FFF2-40B4-BE49-F238E27FC236}">
                <a16:creationId xmlns:a16="http://schemas.microsoft.com/office/drawing/2014/main" id="{B931D908-88A3-3242-BEDC-261D325AE651}"/>
              </a:ext>
            </a:extLst>
          </p:cNvPr>
          <p:cNvSpPr txBox="1"/>
          <p:nvPr/>
        </p:nvSpPr>
        <p:spPr>
          <a:xfrm>
            <a:off x="1595500" y="6003807"/>
            <a:ext cx="29130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Persistent Volume Supported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9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7">
            <a:extLst>
              <a:ext uri="{FF2B5EF4-FFF2-40B4-BE49-F238E27FC236}">
                <a16:creationId xmlns:a16="http://schemas.microsoft.com/office/drawing/2014/main" id="{FA22E478-3E00-3641-8C53-96C010AC5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Volumes</a:t>
            </a:r>
            <a:endParaRPr spc="-10" dirty="0"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C65FD9A0-5B55-E641-B2F4-F404B06E6CFC}"/>
              </a:ext>
            </a:extLst>
          </p:cNvPr>
          <p:cNvSpPr txBox="1"/>
          <p:nvPr/>
        </p:nvSpPr>
        <p:spPr>
          <a:xfrm>
            <a:off x="519799" y="2958371"/>
            <a:ext cx="6038201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/>
              <a:t>volumes</a:t>
            </a:r>
            <a:r>
              <a:rPr lang="ru-RU" sz="2400" dirty="0"/>
              <a:t>: список томов, которые нужно присоединить к поду. Каждый том в списке должен иметь свое собственное уникальное имя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en" sz="2400" dirty="0" err="1"/>
              <a:t>volumeMounts</a:t>
            </a:r>
            <a:r>
              <a:rPr lang="en" sz="2400" dirty="0"/>
              <a:t>: </a:t>
            </a:r>
            <a:r>
              <a:rPr lang="ru-RU" sz="2400" dirty="0"/>
              <a:t>специфический для контейнера список, ссылающийся на тома пода</a:t>
            </a:r>
            <a:r>
              <a:rPr lang="en" sz="2400" dirty="0"/>
              <a:t> </a:t>
            </a:r>
            <a:r>
              <a:rPr lang="ru-RU" sz="2400" dirty="0"/>
              <a:t>по имени вместе с их желаемым путём монтирования</a:t>
            </a:r>
          </a:p>
        </p:txBody>
      </p:sp>
      <p:sp>
        <p:nvSpPr>
          <p:cNvPr id="50" name="Google Shape;1017;p140">
            <a:extLst>
              <a:ext uri="{FF2B5EF4-FFF2-40B4-BE49-F238E27FC236}">
                <a16:creationId xmlns:a16="http://schemas.microsoft.com/office/drawing/2014/main" id="{C4FDF0DD-6981-7243-B30D-6E56D52B20CC}"/>
              </a:ext>
            </a:extLst>
          </p:cNvPr>
          <p:cNvSpPr txBox="1">
            <a:spLocks/>
          </p:cNvSpPr>
          <p:nvPr/>
        </p:nvSpPr>
        <p:spPr>
          <a:xfrm>
            <a:off x="6731127" y="2776601"/>
            <a:ext cx="33108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volume-example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/usr/share/nginx/html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ReadOnly: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args: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while true; do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date &gt;&gt; /html/index.html;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sleep 5;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done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volumeMounts: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mountPath: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9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emptyDir: </a:t>
            </a:r>
            <a:r>
              <a:rPr lang="en" sz="9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lang="en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31905</TotalTime>
  <Words>3126</Words>
  <Application>Microsoft Macintosh PowerPoint</Application>
  <PresentationFormat>Произвольный</PresentationFormat>
  <Paragraphs>729</Paragraphs>
  <Slides>35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Roboto Mono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21 (1.04.2020)</vt:lpstr>
      <vt:lpstr>Презентация PowerPoint</vt:lpstr>
      <vt:lpstr>Хранение данных</vt:lpstr>
      <vt:lpstr>StorageClass</vt:lpstr>
      <vt:lpstr>StorageClass</vt:lpstr>
      <vt:lpstr>Доступные StorageClasses</vt:lpstr>
      <vt:lpstr>Volumes</vt:lpstr>
      <vt:lpstr>Типы Volume</vt:lpstr>
      <vt:lpstr>Volumes</vt:lpstr>
      <vt:lpstr>Volumes</vt:lpstr>
      <vt:lpstr>Volumes</vt:lpstr>
      <vt:lpstr>Persistent Volumes</vt:lpstr>
      <vt:lpstr>PersistentVolumeClaims</vt:lpstr>
      <vt:lpstr>PersistentVolume</vt:lpstr>
      <vt:lpstr>PersistentVolume</vt:lpstr>
      <vt:lpstr>PersistentVolumeClaim</vt:lpstr>
      <vt:lpstr>PVs and PVCs с селекторами</vt:lpstr>
      <vt:lpstr>Фазы PV</vt:lpstr>
      <vt:lpstr>StorageClass</vt:lpstr>
      <vt:lpstr>Persistent Volumes and Claims</vt:lpstr>
      <vt:lpstr>Презентация PowerPoint</vt:lpstr>
      <vt:lpstr>Конфигурация</vt:lpstr>
      <vt:lpstr>ConfigMap</vt:lpstr>
      <vt:lpstr>ConfigMap </vt:lpstr>
      <vt:lpstr>Пример ConfigMap</vt:lpstr>
      <vt:lpstr>Secret</vt:lpstr>
      <vt:lpstr>Secret</vt:lpstr>
      <vt:lpstr>Пример Secret</vt:lpstr>
      <vt:lpstr>Включение Secret в переменную окружения</vt:lpstr>
      <vt:lpstr>Включение Secret в переменную окружения</vt:lpstr>
      <vt:lpstr>Включение Secret в команду</vt:lpstr>
      <vt:lpstr>Включение Secret в команду</vt:lpstr>
      <vt:lpstr>Включение Secret как том</vt:lpstr>
      <vt:lpstr>Включение Secret как том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315</cp:revision>
  <dcterms:created xsi:type="dcterms:W3CDTF">2018-05-28T16:14:58Z</dcterms:created>
  <dcterms:modified xsi:type="dcterms:W3CDTF">2020-04-01T16:00:37Z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