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6" r:id="rId9"/>
    <p:sldId id="300" r:id="rId10"/>
    <p:sldId id="301" r:id="rId11"/>
    <p:sldId id="302" r:id="rId12"/>
    <p:sldId id="303" r:id="rId13"/>
    <p:sldId id="304" r:id="rId14"/>
    <p:sldId id="305" r:id="rId15"/>
    <p:sldId id="268" r:id="rId16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sya Malashenko" initials="O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3"/>
    <p:restoredTop sz="96341"/>
  </p:normalViewPr>
  <p:slideViewPr>
    <p:cSldViewPr>
      <p:cViewPr varScale="1">
        <p:scale>
          <a:sx n="117" d="100"/>
          <a:sy n="117" d="100"/>
        </p:scale>
        <p:origin x="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CE09-C4A3-1144-9DB7-5A07288F995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AC5CB-D134-FF41-995C-4D22C1EC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001" y="317106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06837" y="2978523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6001" y="425155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06837" y="4059007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46001" y="535003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06837" y="5157491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50" y="1776006"/>
            <a:ext cx="5339715" cy="4974590"/>
          </a:xfrm>
          <a:custGeom>
            <a:avLst/>
            <a:gdLst/>
            <a:ahLst/>
            <a:cxnLst/>
            <a:rect l="l" t="t" r="r" b="b"/>
            <a:pathLst>
              <a:path w="5339715" h="4974590">
                <a:moveTo>
                  <a:pt x="0" y="4974005"/>
                </a:moveTo>
                <a:lnTo>
                  <a:pt x="5339651" y="4974005"/>
                </a:lnTo>
                <a:lnTo>
                  <a:pt x="5339651" y="0"/>
                </a:lnTo>
                <a:lnTo>
                  <a:pt x="0" y="0"/>
                </a:lnTo>
                <a:lnTo>
                  <a:pt x="0" y="497400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100" y="2035669"/>
            <a:ext cx="2473325" cy="380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2A5CB"/>
                </a:solidFill>
                <a:latin typeface="SFProText-Heavy"/>
                <a:cs typeface="SFProText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2440" y="6872414"/>
            <a:ext cx="1066481" cy="3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37372" y="7003779"/>
            <a:ext cx="250241" cy="217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" y="880505"/>
            <a:ext cx="1069086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41112"/>
            <a:ext cx="847598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8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mailto:Evgenij.ovchints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4166"/>
            <a:ext cx="9975215" cy="1200150"/>
          </a:xfrm>
          <a:custGeom>
            <a:avLst/>
            <a:gdLst/>
            <a:ahLst/>
            <a:cxnLst/>
            <a:rect l="l" t="t" r="r" b="b"/>
            <a:pathLst>
              <a:path w="9975215" h="1200150">
                <a:moveTo>
                  <a:pt x="4071867" y="761860"/>
                </a:moveTo>
                <a:lnTo>
                  <a:pt x="3775589" y="761860"/>
                </a:lnTo>
                <a:lnTo>
                  <a:pt x="3775589" y="822947"/>
                </a:lnTo>
                <a:lnTo>
                  <a:pt x="3775166" y="831188"/>
                </a:lnTo>
                <a:lnTo>
                  <a:pt x="3757037" y="874071"/>
                </a:lnTo>
                <a:lnTo>
                  <a:pt x="3718391" y="900263"/>
                </a:lnTo>
                <a:lnTo>
                  <a:pt x="3694677" y="903858"/>
                </a:lnTo>
                <a:lnTo>
                  <a:pt x="0" y="903858"/>
                </a:lnTo>
                <a:lnTo>
                  <a:pt x="0" y="1200137"/>
                </a:lnTo>
                <a:lnTo>
                  <a:pt x="3694817" y="1200137"/>
                </a:lnTo>
                <a:lnTo>
                  <a:pt x="3733200" y="1198168"/>
                </a:lnTo>
                <a:lnTo>
                  <a:pt x="3806851" y="1183029"/>
                </a:lnTo>
                <a:lnTo>
                  <a:pt x="3890296" y="1145219"/>
                </a:lnTo>
                <a:lnTo>
                  <a:pt x="3934510" y="1113736"/>
                </a:lnTo>
                <a:lnTo>
                  <a:pt x="3973639" y="1076408"/>
                </a:lnTo>
                <a:lnTo>
                  <a:pt x="4007135" y="1033830"/>
                </a:lnTo>
                <a:lnTo>
                  <a:pt x="4034413" y="986533"/>
                </a:lnTo>
                <a:lnTo>
                  <a:pt x="4054770" y="935061"/>
                </a:lnTo>
                <a:lnTo>
                  <a:pt x="4067493" y="880252"/>
                </a:lnTo>
                <a:lnTo>
                  <a:pt x="4071867" y="822947"/>
                </a:lnTo>
                <a:lnTo>
                  <a:pt x="4071867" y="761860"/>
                </a:lnTo>
                <a:close/>
              </a:path>
              <a:path w="9975215" h="1200150">
                <a:moveTo>
                  <a:pt x="9831457" y="0"/>
                </a:moveTo>
                <a:lnTo>
                  <a:pt x="4152614" y="0"/>
                </a:lnTo>
                <a:lnTo>
                  <a:pt x="4114233" y="1968"/>
                </a:lnTo>
                <a:lnTo>
                  <a:pt x="4040596" y="17107"/>
                </a:lnTo>
                <a:lnTo>
                  <a:pt x="3957160" y="54917"/>
                </a:lnTo>
                <a:lnTo>
                  <a:pt x="3912944" y="86401"/>
                </a:lnTo>
                <a:lnTo>
                  <a:pt x="3873812" y="123728"/>
                </a:lnTo>
                <a:lnTo>
                  <a:pt x="3840308" y="166306"/>
                </a:lnTo>
                <a:lnTo>
                  <a:pt x="3813038" y="213598"/>
                </a:lnTo>
                <a:lnTo>
                  <a:pt x="3792685" y="265071"/>
                </a:lnTo>
                <a:lnTo>
                  <a:pt x="3779963" y="319882"/>
                </a:lnTo>
                <a:lnTo>
                  <a:pt x="3775589" y="377189"/>
                </a:lnTo>
                <a:lnTo>
                  <a:pt x="3775589" y="600252"/>
                </a:lnTo>
                <a:lnTo>
                  <a:pt x="4071867" y="600252"/>
                </a:lnTo>
                <a:lnTo>
                  <a:pt x="4071867" y="377189"/>
                </a:lnTo>
                <a:lnTo>
                  <a:pt x="4072289" y="368949"/>
                </a:lnTo>
                <a:lnTo>
                  <a:pt x="4090409" y="326067"/>
                </a:lnTo>
                <a:lnTo>
                  <a:pt x="4129065" y="299869"/>
                </a:lnTo>
                <a:lnTo>
                  <a:pt x="4152779" y="296278"/>
                </a:lnTo>
                <a:lnTo>
                  <a:pt x="9822415" y="296278"/>
                </a:lnTo>
                <a:lnTo>
                  <a:pt x="9975081" y="143624"/>
                </a:lnTo>
                <a:lnTo>
                  <a:pt x="9831457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592398" y="3725827"/>
            <a:ext cx="802640" cy="1186180"/>
          </a:xfrm>
          <a:custGeom>
            <a:avLst/>
            <a:gdLst/>
            <a:ahLst/>
            <a:cxnLst/>
            <a:rect l="l" t="t" r="r" b="b"/>
            <a:pathLst>
              <a:path w="802640" h="1186179">
                <a:moveTo>
                  <a:pt x="209499" y="0"/>
                </a:moveTo>
                <a:lnTo>
                  <a:pt x="0" y="209511"/>
                </a:lnTo>
                <a:lnTo>
                  <a:pt x="383336" y="592836"/>
                </a:lnTo>
                <a:lnTo>
                  <a:pt x="0" y="976160"/>
                </a:lnTo>
                <a:lnTo>
                  <a:pt x="209499" y="1185672"/>
                </a:lnTo>
                <a:lnTo>
                  <a:pt x="802347" y="592836"/>
                </a:lnTo>
                <a:lnTo>
                  <a:pt x="209499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74412"/>
            <a:ext cx="4695190" cy="161925"/>
          </a:xfrm>
          <a:custGeom>
            <a:avLst/>
            <a:gdLst/>
            <a:ahLst/>
            <a:cxnLst/>
            <a:rect l="l" t="t" r="r" b="b"/>
            <a:pathLst>
              <a:path w="4695190" h="161925">
                <a:moveTo>
                  <a:pt x="3775583" y="0"/>
                </a:moveTo>
                <a:lnTo>
                  <a:pt x="0" y="0"/>
                </a:lnTo>
                <a:lnTo>
                  <a:pt x="0" y="161607"/>
                </a:lnTo>
                <a:lnTo>
                  <a:pt x="3775583" y="161607"/>
                </a:lnTo>
                <a:lnTo>
                  <a:pt x="3775583" y="0"/>
                </a:lnTo>
                <a:close/>
              </a:path>
              <a:path w="4695190" h="161925">
                <a:moveTo>
                  <a:pt x="4602848" y="0"/>
                </a:moveTo>
                <a:lnTo>
                  <a:pt x="4071874" y="0"/>
                </a:lnTo>
                <a:lnTo>
                  <a:pt x="4071874" y="161620"/>
                </a:lnTo>
                <a:lnTo>
                  <a:pt x="4625809" y="161620"/>
                </a:lnTo>
                <a:lnTo>
                  <a:pt x="4695139" y="92290"/>
                </a:lnTo>
                <a:lnTo>
                  <a:pt x="4602848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595" y="4774412"/>
            <a:ext cx="296545" cy="161925"/>
          </a:xfrm>
          <a:custGeom>
            <a:avLst/>
            <a:gdLst/>
            <a:ahLst/>
            <a:cxnLst/>
            <a:rect l="l" t="t" r="r" b="b"/>
            <a:pathLst>
              <a:path w="296545" h="161925">
                <a:moveTo>
                  <a:pt x="296278" y="0"/>
                </a:moveTo>
                <a:lnTo>
                  <a:pt x="0" y="0"/>
                </a:lnTo>
                <a:lnTo>
                  <a:pt x="0" y="161607"/>
                </a:lnTo>
                <a:lnTo>
                  <a:pt x="296278" y="161607"/>
                </a:lnTo>
                <a:lnTo>
                  <a:pt x="296278" y="0"/>
                </a:lnTo>
                <a:close/>
              </a:path>
            </a:pathLst>
          </a:custGeom>
          <a:solidFill>
            <a:srgbClr val="A0C6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905" y="4528195"/>
            <a:ext cx="453390" cy="677545"/>
          </a:xfrm>
          <a:custGeom>
            <a:avLst/>
            <a:gdLst/>
            <a:ahLst/>
            <a:cxnLst/>
            <a:rect l="l" t="t" r="r" b="b"/>
            <a:pathLst>
              <a:path w="453389" h="677545">
                <a:moveTo>
                  <a:pt x="114274" y="0"/>
                </a:moveTo>
                <a:lnTo>
                  <a:pt x="0" y="114274"/>
                </a:lnTo>
                <a:lnTo>
                  <a:pt x="224231" y="338505"/>
                </a:lnTo>
                <a:lnTo>
                  <a:pt x="0" y="562736"/>
                </a:lnTo>
                <a:lnTo>
                  <a:pt x="114274" y="677011"/>
                </a:lnTo>
                <a:lnTo>
                  <a:pt x="452780" y="338505"/>
                </a:lnTo>
                <a:lnTo>
                  <a:pt x="114274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8481"/>
            <a:ext cx="7200265" cy="811530"/>
          </a:xfrm>
          <a:custGeom>
            <a:avLst/>
            <a:gdLst/>
            <a:ahLst/>
            <a:cxnLst/>
            <a:rect l="l" t="t" r="r" b="b"/>
            <a:pathLst>
              <a:path w="7200265" h="811529">
                <a:moveTo>
                  <a:pt x="3766003" y="0"/>
                </a:moveTo>
                <a:lnTo>
                  <a:pt x="0" y="0"/>
                </a:lnTo>
                <a:lnTo>
                  <a:pt x="0" y="242417"/>
                </a:lnTo>
                <a:lnTo>
                  <a:pt x="3762599" y="242417"/>
                </a:lnTo>
                <a:lnTo>
                  <a:pt x="3764069" y="234356"/>
                </a:lnTo>
                <a:lnTo>
                  <a:pt x="3765135" y="226161"/>
                </a:lnTo>
                <a:lnTo>
                  <a:pt x="3765784" y="217843"/>
                </a:lnTo>
                <a:lnTo>
                  <a:pt x="3766003" y="209410"/>
                </a:lnTo>
                <a:lnTo>
                  <a:pt x="3766003" y="0"/>
                </a:lnTo>
                <a:close/>
              </a:path>
              <a:path w="7200265" h="811529">
                <a:moveTo>
                  <a:pt x="4472186" y="0"/>
                </a:moveTo>
                <a:lnTo>
                  <a:pt x="3900674" y="0"/>
                </a:lnTo>
                <a:lnTo>
                  <a:pt x="3900558" y="217746"/>
                </a:lnTo>
                <a:lnTo>
                  <a:pt x="3900212" y="226028"/>
                </a:lnTo>
                <a:lnTo>
                  <a:pt x="3899640" y="234252"/>
                </a:lnTo>
                <a:lnTo>
                  <a:pt x="3898845" y="242417"/>
                </a:lnTo>
                <a:lnTo>
                  <a:pt x="4471996" y="242417"/>
                </a:lnTo>
                <a:lnTo>
                  <a:pt x="4513538" y="250837"/>
                </a:lnTo>
                <a:lnTo>
                  <a:pt x="4551680" y="277996"/>
                </a:lnTo>
                <a:lnTo>
                  <a:pt x="4575020" y="318503"/>
                </a:lnTo>
                <a:lnTo>
                  <a:pt x="4579832" y="350253"/>
                </a:lnTo>
                <a:lnTo>
                  <a:pt x="4579832" y="460679"/>
                </a:lnTo>
                <a:lnTo>
                  <a:pt x="4581651" y="496360"/>
                </a:lnTo>
                <a:lnTo>
                  <a:pt x="4595700" y="564783"/>
                </a:lnTo>
                <a:lnTo>
                  <a:pt x="4630816" y="642285"/>
                </a:lnTo>
                <a:lnTo>
                  <a:pt x="4660065" y="683361"/>
                </a:lnTo>
                <a:lnTo>
                  <a:pt x="4694747" y="719722"/>
                </a:lnTo>
                <a:lnTo>
                  <a:pt x="4734302" y="750849"/>
                </a:lnTo>
                <a:lnTo>
                  <a:pt x="4778188" y="776157"/>
                </a:lnTo>
                <a:lnTo>
                  <a:pt x="4825923" y="795046"/>
                </a:lnTo>
                <a:lnTo>
                  <a:pt x="4876748" y="806861"/>
                </a:lnTo>
                <a:lnTo>
                  <a:pt x="4929907" y="810945"/>
                </a:lnTo>
                <a:lnTo>
                  <a:pt x="7073172" y="810945"/>
                </a:lnTo>
                <a:lnTo>
                  <a:pt x="7199804" y="684314"/>
                </a:lnTo>
                <a:lnTo>
                  <a:pt x="7084018" y="568528"/>
                </a:lnTo>
                <a:lnTo>
                  <a:pt x="4930098" y="568528"/>
                </a:lnTo>
                <a:lnTo>
                  <a:pt x="4919106" y="567964"/>
                </a:lnTo>
                <a:lnTo>
                  <a:pt x="4874619" y="552946"/>
                </a:lnTo>
                <a:lnTo>
                  <a:pt x="4840664" y="520560"/>
                </a:lnTo>
                <a:lnTo>
                  <a:pt x="4823489" y="476997"/>
                </a:lnTo>
                <a:lnTo>
                  <a:pt x="4822249" y="460679"/>
                </a:lnTo>
                <a:lnTo>
                  <a:pt x="4822249" y="350253"/>
                </a:lnTo>
                <a:lnTo>
                  <a:pt x="4820430" y="314579"/>
                </a:lnTo>
                <a:lnTo>
                  <a:pt x="4806381" y="246161"/>
                </a:lnTo>
                <a:lnTo>
                  <a:pt x="4771267" y="168659"/>
                </a:lnTo>
                <a:lnTo>
                  <a:pt x="4742020" y="127584"/>
                </a:lnTo>
                <a:lnTo>
                  <a:pt x="4707339" y="91223"/>
                </a:lnTo>
                <a:lnTo>
                  <a:pt x="4667779" y="60096"/>
                </a:lnTo>
                <a:lnTo>
                  <a:pt x="4623900" y="34788"/>
                </a:lnTo>
                <a:lnTo>
                  <a:pt x="4576169" y="15898"/>
                </a:lnTo>
                <a:lnTo>
                  <a:pt x="4525345" y="4084"/>
                </a:lnTo>
                <a:lnTo>
                  <a:pt x="4472186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528" y="6137579"/>
            <a:ext cx="626110" cy="908685"/>
          </a:xfrm>
          <a:custGeom>
            <a:avLst/>
            <a:gdLst/>
            <a:ahLst/>
            <a:cxnLst/>
            <a:rect l="l" t="t" r="r" b="b"/>
            <a:pathLst>
              <a:path w="626109" h="908684">
                <a:moveTo>
                  <a:pt x="171411" y="0"/>
                </a:moveTo>
                <a:lnTo>
                  <a:pt x="0" y="171411"/>
                </a:lnTo>
                <a:lnTo>
                  <a:pt x="282790" y="454202"/>
                </a:lnTo>
                <a:lnTo>
                  <a:pt x="0" y="737006"/>
                </a:lnTo>
                <a:lnTo>
                  <a:pt x="171411" y="908418"/>
                </a:lnTo>
                <a:lnTo>
                  <a:pt x="625614" y="454202"/>
                </a:lnTo>
                <a:lnTo>
                  <a:pt x="171411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26817"/>
            <a:ext cx="5621655" cy="988060"/>
          </a:xfrm>
          <a:custGeom>
            <a:avLst/>
            <a:gdLst/>
            <a:ahLst/>
            <a:cxnLst/>
            <a:rect l="l" t="t" r="r" b="b"/>
            <a:pathLst>
              <a:path w="5621655" h="988060">
                <a:moveTo>
                  <a:pt x="3898839" y="724077"/>
                </a:moveTo>
                <a:lnTo>
                  <a:pt x="3762593" y="724077"/>
                </a:lnTo>
                <a:lnTo>
                  <a:pt x="3756034" y="746807"/>
                </a:lnTo>
                <a:lnTo>
                  <a:pt x="3746320" y="768069"/>
                </a:lnTo>
                <a:lnTo>
                  <a:pt x="3718435" y="805230"/>
                </a:lnTo>
                <a:lnTo>
                  <a:pt x="3666919" y="840070"/>
                </a:lnTo>
                <a:lnTo>
                  <a:pt x="3604288" y="852792"/>
                </a:lnTo>
                <a:lnTo>
                  <a:pt x="0" y="852792"/>
                </a:lnTo>
                <a:lnTo>
                  <a:pt x="0" y="987463"/>
                </a:lnTo>
                <a:lnTo>
                  <a:pt x="3604288" y="987463"/>
                </a:lnTo>
                <a:lnTo>
                  <a:pt x="3652254" y="983556"/>
                </a:lnTo>
                <a:lnTo>
                  <a:pt x="3697841" y="972255"/>
                </a:lnTo>
                <a:lnTo>
                  <a:pt x="3740382" y="954205"/>
                </a:lnTo>
                <a:lnTo>
                  <a:pt x="3779214" y="930056"/>
                </a:lnTo>
                <a:lnTo>
                  <a:pt x="3813672" y="900455"/>
                </a:lnTo>
                <a:lnTo>
                  <a:pt x="3845386" y="863075"/>
                </a:lnTo>
                <a:lnTo>
                  <a:pt x="3870695" y="820662"/>
                </a:lnTo>
                <a:lnTo>
                  <a:pt x="3888785" y="774052"/>
                </a:lnTo>
                <a:lnTo>
                  <a:pt x="3898839" y="724077"/>
                </a:lnTo>
                <a:close/>
              </a:path>
              <a:path w="5621655" h="988060">
                <a:moveTo>
                  <a:pt x="5555401" y="0"/>
                </a:moveTo>
                <a:lnTo>
                  <a:pt x="4062389" y="0"/>
                </a:lnTo>
                <a:lnTo>
                  <a:pt x="4014422" y="3907"/>
                </a:lnTo>
                <a:lnTo>
                  <a:pt x="3968836" y="15211"/>
                </a:lnTo>
                <a:lnTo>
                  <a:pt x="3926295" y="33263"/>
                </a:lnTo>
                <a:lnTo>
                  <a:pt x="3887462" y="57411"/>
                </a:lnTo>
                <a:lnTo>
                  <a:pt x="3853004" y="87007"/>
                </a:lnTo>
                <a:lnTo>
                  <a:pt x="3823408" y="121465"/>
                </a:lnTo>
                <a:lnTo>
                  <a:pt x="3799260" y="160297"/>
                </a:lnTo>
                <a:lnTo>
                  <a:pt x="3781208" y="202839"/>
                </a:lnTo>
                <a:lnTo>
                  <a:pt x="3769904" y="248425"/>
                </a:lnTo>
                <a:lnTo>
                  <a:pt x="3765997" y="296392"/>
                </a:lnTo>
                <a:lnTo>
                  <a:pt x="3765997" y="481660"/>
                </a:lnTo>
                <a:lnTo>
                  <a:pt x="3900680" y="481660"/>
                </a:lnTo>
                <a:lnTo>
                  <a:pt x="3900680" y="296392"/>
                </a:lnTo>
                <a:lnTo>
                  <a:pt x="3903965" y="263980"/>
                </a:lnTo>
                <a:lnTo>
                  <a:pt x="3928355" y="206322"/>
                </a:lnTo>
                <a:lnTo>
                  <a:pt x="3972326" y="162351"/>
                </a:lnTo>
                <a:lnTo>
                  <a:pt x="4029982" y="137957"/>
                </a:lnTo>
                <a:lnTo>
                  <a:pt x="4062389" y="134670"/>
                </a:lnTo>
                <a:lnTo>
                  <a:pt x="5553064" y="134670"/>
                </a:lnTo>
                <a:lnTo>
                  <a:pt x="5621568" y="66166"/>
                </a:lnTo>
                <a:lnTo>
                  <a:pt x="5555401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2590" y="5908481"/>
            <a:ext cx="138087" cy="2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817" y="5164000"/>
            <a:ext cx="424815" cy="658495"/>
          </a:xfrm>
          <a:custGeom>
            <a:avLst/>
            <a:gdLst/>
            <a:ahLst/>
            <a:cxnLst/>
            <a:rect l="l" t="t" r="r" b="b"/>
            <a:pathLst>
              <a:path w="424814" h="658495">
                <a:moveTo>
                  <a:pt x="95224" y="0"/>
                </a:moveTo>
                <a:lnTo>
                  <a:pt x="0" y="95224"/>
                </a:lnTo>
                <a:lnTo>
                  <a:pt x="233743" y="328980"/>
                </a:lnTo>
                <a:lnTo>
                  <a:pt x="0" y="562736"/>
                </a:lnTo>
                <a:lnTo>
                  <a:pt x="95224" y="657974"/>
                </a:lnTo>
                <a:lnTo>
                  <a:pt x="424205" y="328980"/>
                </a:lnTo>
                <a:lnTo>
                  <a:pt x="95224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366" y="5900470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111" y="6021679"/>
            <a:ext cx="123189" cy="132080"/>
          </a:xfrm>
          <a:custGeom>
            <a:avLst/>
            <a:gdLst/>
            <a:ahLst/>
            <a:cxnLst/>
            <a:rect l="l" t="t" r="r" b="b"/>
            <a:pathLst>
              <a:path w="123190" h="132079">
                <a:moveTo>
                  <a:pt x="0" y="131952"/>
                </a:moveTo>
                <a:lnTo>
                  <a:pt x="122885" y="131952"/>
                </a:lnTo>
                <a:lnTo>
                  <a:pt x="122885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997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571" y="5888685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348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923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411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3173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355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71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81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230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6437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447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083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2647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4404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9846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739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18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65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5879" y="6608648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40"/>
                </a:moveTo>
                <a:lnTo>
                  <a:pt x="0" y="131940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0791" y="5423661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0910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543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055" y="417222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6608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5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463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74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4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829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29" y="507338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1237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355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607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628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430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91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6283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31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288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528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035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979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940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017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9361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114" y="47662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7"/>
                </a:lnTo>
              </a:path>
            </a:pathLst>
          </a:custGeom>
          <a:ln w="79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23" y="5711050"/>
            <a:ext cx="202411" cy="9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35" y="5711050"/>
            <a:ext cx="69507" cy="93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7835" y="5711050"/>
            <a:ext cx="202410" cy="93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240" y="5710989"/>
            <a:ext cx="67932" cy="93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7730" y="5711050"/>
            <a:ext cx="309598" cy="93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5117" y="5711050"/>
            <a:ext cx="280992" cy="9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4815" y="5711050"/>
            <a:ext cx="304594" cy="93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4086" y="5711050"/>
            <a:ext cx="305916" cy="93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6994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133" y="5263949"/>
            <a:ext cx="430530" cy="537845"/>
          </a:xfrm>
          <a:custGeom>
            <a:avLst/>
            <a:gdLst/>
            <a:ahLst/>
            <a:cxnLst/>
            <a:rect l="l" t="t" r="r" b="b"/>
            <a:pathLst>
              <a:path w="430529" h="537845">
                <a:moveTo>
                  <a:pt x="216280" y="0"/>
                </a:moveTo>
                <a:lnTo>
                  <a:pt x="169051" y="4588"/>
                </a:lnTo>
                <a:lnTo>
                  <a:pt x="126744" y="17998"/>
                </a:lnTo>
                <a:lnTo>
                  <a:pt x="89783" y="39700"/>
                </a:lnTo>
                <a:lnTo>
                  <a:pt x="58591" y="69162"/>
                </a:lnTo>
                <a:lnTo>
                  <a:pt x="33593" y="105853"/>
                </a:lnTo>
                <a:lnTo>
                  <a:pt x="15213" y="149241"/>
                </a:lnTo>
                <a:lnTo>
                  <a:pt x="3873" y="198796"/>
                </a:lnTo>
                <a:lnTo>
                  <a:pt x="0" y="253987"/>
                </a:lnTo>
                <a:lnTo>
                  <a:pt x="0" y="282168"/>
                </a:lnTo>
                <a:lnTo>
                  <a:pt x="3757" y="338080"/>
                </a:lnTo>
                <a:lnTo>
                  <a:pt x="14784" y="388116"/>
                </a:lnTo>
                <a:lnTo>
                  <a:pt x="32710" y="431789"/>
                </a:lnTo>
                <a:lnTo>
                  <a:pt x="57164" y="468612"/>
                </a:lnTo>
                <a:lnTo>
                  <a:pt x="87776" y="498099"/>
                </a:lnTo>
                <a:lnTo>
                  <a:pt x="124178" y="519764"/>
                </a:lnTo>
                <a:lnTo>
                  <a:pt x="165997" y="533119"/>
                </a:lnTo>
                <a:lnTo>
                  <a:pt x="212864" y="537679"/>
                </a:lnTo>
                <a:lnTo>
                  <a:pt x="259794" y="532995"/>
                </a:lnTo>
                <a:lnTo>
                  <a:pt x="302032" y="519337"/>
                </a:lnTo>
                <a:lnTo>
                  <a:pt x="339095" y="497299"/>
                </a:lnTo>
                <a:lnTo>
                  <a:pt x="370501" y="467474"/>
                </a:lnTo>
                <a:lnTo>
                  <a:pt x="395768" y="430455"/>
                </a:lnTo>
                <a:lnTo>
                  <a:pt x="400557" y="419252"/>
                </a:lnTo>
                <a:lnTo>
                  <a:pt x="214756" y="419252"/>
                </a:lnTo>
                <a:lnTo>
                  <a:pt x="187573" y="410089"/>
                </a:lnTo>
                <a:lnTo>
                  <a:pt x="167493" y="383362"/>
                </a:lnTo>
                <a:lnTo>
                  <a:pt x="155053" y="340213"/>
                </a:lnTo>
                <a:lnTo>
                  <a:pt x="150814" y="282168"/>
                </a:lnTo>
                <a:lnTo>
                  <a:pt x="150814" y="253987"/>
                </a:lnTo>
                <a:lnTo>
                  <a:pt x="154999" y="196340"/>
                </a:lnTo>
                <a:lnTo>
                  <a:pt x="167351" y="153698"/>
                </a:lnTo>
                <a:lnTo>
                  <a:pt x="187413" y="127406"/>
                </a:lnTo>
                <a:lnTo>
                  <a:pt x="214756" y="118427"/>
                </a:lnTo>
                <a:lnTo>
                  <a:pt x="403075" y="118427"/>
                </a:lnTo>
                <a:lnTo>
                  <a:pt x="397354" y="104513"/>
                </a:lnTo>
                <a:lnTo>
                  <a:pt x="372929" y="68019"/>
                </a:lnTo>
                <a:lnTo>
                  <a:pt x="342273" y="38897"/>
                </a:lnTo>
                <a:lnTo>
                  <a:pt x="305724" y="17570"/>
                </a:lnTo>
                <a:lnTo>
                  <a:pt x="263615" y="4463"/>
                </a:lnTo>
                <a:lnTo>
                  <a:pt x="216280" y="0"/>
                </a:lnTo>
                <a:close/>
              </a:path>
              <a:path w="430529" h="537845">
                <a:moveTo>
                  <a:pt x="403075" y="118427"/>
                </a:moveTo>
                <a:lnTo>
                  <a:pt x="214756" y="118427"/>
                </a:lnTo>
                <a:lnTo>
                  <a:pt x="241999" y="127459"/>
                </a:lnTo>
                <a:lnTo>
                  <a:pt x="262210" y="153841"/>
                </a:lnTo>
                <a:lnTo>
                  <a:pt x="274782" y="196501"/>
                </a:lnTo>
                <a:lnTo>
                  <a:pt x="279079" y="253987"/>
                </a:lnTo>
                <a:lnTo>
                  <a:pt x="279079" y="282168"/>
                </a:lnTo>
                <a:lnTo>
                  <a:pt x="274730" y="340058"/>
                </a:lnTo>
                <a:lnTo>
                  <a:pt x="262072" y="383224"/>
                </a:lnTo>
                <a:lnTo>
                  <a:pt x="241844" y="410037"/>
                </a:lnTo>
                <a:lnTo>
                  <a:pt x="214756" y="419252"/>
                </a:lnTo>
                <a:lnTo>
                  <a:pt x="400557" y="419252"/>
                </a:lnTo>
                <a:lnTo>
                  <a:pt x="414413" y="386836"/>
                </a:lnTo>
                <a:lnTo>
                  <a:pt x="425953" y="337209"/>
                </a:lnTo>
                <a:lnTo>
                  <a:pt x="429907" y="282168"/>
                </a:lnTo>
                <a:lnTo>
                  <a:pt x="429907" y="253987"/>
                </a:lnTo>
                <a:lnTo>
                  <a:pt x="426179" y="197921"/>
                </a:lnTo>
                <a:lnTo>
                  <a:pt x="415216" y="147955"/>
                </a:lnTo>
                <a:lnTo>
                  <a:pt x="403075" y="1184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37707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10607" y="5272702"/>
            <a:ext cx="381635" cy="520065"/>
          </a:xfrm>
          <a:custGeom>
            <a:avLst/>
            <a:gdLst/>
            <a:ahLst/>
            <a:cxnLst/>
            <a:rect l="l" t="t" r="r" b="b"/>
            <a:pathLst>
              <a:path w="381634" h="520064">
                <a:moveTo>
                  <a:pt x="381396" y="0"/>
                </a:moveTo>
                <a:lnTo>
                  <a:pt x="176682" y="0"/>
                </a:lnTo>
                <a:lnTo>
                  <a:pt x="125103" y="90665"/>
                </a:lnTo>
                <a:lnTo>
                  <a:pt x="99308" y="136253"/>
                </a:lnTo>
                <a:lnTo>
                  <a:pt x="73734" y="182075"/>
                </a:lnTo>
                <a:lnTo>
                  <a:pt x="48546" y="228175"/>
                </a:lnTo>
                <a:lnTo>
                  <a:pt x="23912" y="274601"/>
                </a:lnTo>
                <a:lnTo>
                  <a:pt x="0" y="321398"/>
                </a:lnTo>
                <a:lnTo>
                  <a:pt x="0" y="438683"/>
                </a:lnTo>
                <a:lnTo>
                  <a:pt x="249783" y="438683"/>
                </a:lnTo>
                <a:lnTo>
                  <a:pt x="249783" y="519785"/>
                </a:lnTo>
                <a:lnTo>
                  <a:pt x="381396" y="519785"/>
                </a:lnTo>
                <a:lnTo>
                  <a:pt x="381396" y="323684"/>
                </a:lnTo>
                <a:lnTo>
                  <a:pt x="127177" y="323684"/>
                </a:lnTo>
                <a:lnTo>
                  <a:pt x="127177" y="321779"/>
                </a:lnTo>
                <a:lnTo>
                  <a:pt x="149199" y="275945"/>
                </a:lnTo>
                <a:lnTo>
                  <a:pt x="171822" y="231757"/>
                </a:lnTo>
                <a:lnTo>
                  <a:pt x="195010" y="188666"/>
                </a:lnTo>
                <a:lnTo>
                  <a:pt x="218727" y="146123"/>
                </a:lnTo>
                <a:lnTo>
                  <a:pt x="242938" y="103581"/>
                </a:lnTo>
                <a:lnTo>
                  <a:pt x="381396" y="103581"/>
                </a:lnTo>
                <a:lnTo>
                  <a:pt x="381396" y="0"/>
                </a:lnTo>
                <a:close/>
              </a:path>
              <a:path w="381634" h="520064">
                <a:moveTo>
                  <a:pt x="381396" y="103581"/>
                </a:moveTo>
                <a:lnTo>
                  <a:pt x="249783" y="103581"/>
                </a:lnTo>
                <a:lnTo>
                  <a:pt x="249783" y="323684"/>
                </a:lnTo>
                <a:lnTo>
                  <a:pt x="381396" y="323684"/>
                </a:lnTo>
                <a:lnTo>
                  <a:pt x="381396" y="103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998" y="1573531"/>
            <a:ext cx="5094605" cy="2604770"/>
          </a:xfrm>
          <a:custGeom>
            <a:avLst/>
            <a:gdLst/>
            <a:ahLst/>
            <a:cxnLst/>
            <a:rect l="l" t="t" r="r" b="b"/>
            <a:pathLst>
              <a:path w="5094605" h="2604770">
                <a:moveTo>
                  <a:pt x="5093995" y="0"/>
                </a:moveTo>
                <a:lnTo>
                  <a:pt x="25184" y="0"/>
                </a:lnTo>
                <a:lnTo>
                  <a:pt x="0" y="2604465"/>
                </a:lnTo>
                <a:lnTo>
                  <a:pt x="5093995" y="2604465"/>
                </a:lnTo>
                <a:lnTo>
                  <a:pt x="5093995" y="0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347" y="290349"/>
            <a:ext cx="10685780" cy="3393440"/>
          </a:xfrm>
          <a:custGeom>
            <a:avLst/>
            <a:gdLst/>
            <a:ahLst/>
            <a:cxnLst/>
            <a:rect l="l" t="t" r="r" b="b"/>
            <a:pathLst>
              <a:path w="10685780" h="3393440">
                <a:moveTo>
                  <a:pt x="0" y="3392995"/>
                </a:moveTo>
                <a:lnTo>
                  <a:pt x="10685640" y="3392995"/>
                </a:lnTo>
                <a:lnTo>
                  <a:pt x="10685640" y="0"/>
                </a:lnTo>
                <a:lnTo>
                  <a:pt x="0" y="0"/>
                </a:lnTo>
                <a:lnTo>
                  <a:pt x="0" y="3392995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4500" y="301237"/>
            <a:ext cx="290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Operations</a:t>
            </a:r>
            <a:endParaRPr sz="1400" dirty="0">
              <a:latin typeface="SFProText-Heavy"/>
              <a:cs typeface="SFProText-Heav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300" y="2843974"/>
            <a:ext cx="727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5" dirty="0">
                <a:solidFill>
                  <a:srgbClr val="FFFFFF"/>
                </a:solidFill>
                <a:latin typeface="SFProText-Medium"/>
                <a:cs typeface="SFProText-Medium"/>
              </a:rPr>
              <a:t>Овчинцев Евгений</a:t>
            </a:r>
            <a:endParaRPr sz="1800" dirty="0">
              <a:latin typeface="SFProText-Medium"/>
              <a:cs typeface="SFProText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15082" y="3171825"/>
            <a:ext cx="477288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Управление конфигурацией с </a:t>
            </a:r>
            <a:r>
              <a:rPr lang="en" sz="3200" dirty="0">
                <a:solidFill>
                  <a:srgbClr val="FFFFFF"/>
                </a:solidFill>
                <a:latin typeface="SF Pro Text"/>
              </a:rPr>
              <a:t>Ansible</a:t>
            </a:r>
            <a:endParaRPr sz="3200" dirty="0">
              <a:latin typeface="SF Pro Text"/>
              <a:cs typeface="SF Pro Text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995300" y="1001096"/>
            <a:ext cx="243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/>
              <a:t>Занятие </a:t>
            </a:r>
            <a:r>
              <a:rPr lang="en-US" sz="1800" spc="-5" dirty="0"/>
              <a:t>1</a:t>
            </a:r>
            <a:r>
              <a:rPr lang="ru-RU" sz="1800" spc="-5" dirty="0"/>
              <a:t>3 (</a:t>
            </a:r>
            <a:r>
              <a:rPr lang="en-US" sz="1800" spc="-5" dirty="0"/>
              <a:t>0</a:t>
            </a:r>
            <a:r>
              <a:rPr lang="ru-RU" sz="1800" spc="-5" dirty="0"/>
              <a:t>5.0</a:t>
            </a:r>
            <a:r>
              <a:rPr lang="en-US" sz="1800" spc="-5" dirty="0"/>
              <a:t>3</a:t>
            </a:r>
            <a:r>
              <a:rPr lang="ru-RU" sz="1800" spc="-5" dirty="0"/>
              <a:t>.2020)</a:t>
            </a:r>
            <a:endParaRPr sz="1800" spc="-5" dirty="0"/>
          </a:p>
        </p:txBody>
      </p:sp>
      <p:sp>
        <p:nvSpPr>
          <p:cNvPr id="77" name="object 77"/>
          <p:cNvSpPr txBox="1"/>
          <p:nvPr/>
        </p:nvSpPr>
        <p:spPr>
          <a:xfrm>
            <a:off x="995300" y="1440068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093085" algn="l"/>
              </a:tabLst>
            </a:pPr>
            <a:r>
              <a:rPr lang="en" sz="2800" dirty="0">
                <a:solidFill>
                  <a:srgbClr val="FFFFFF"/>
                </a:solidFill>
                <a:latin typeface="SF Pro Text"/>
              </a:rPr>
              <a:t>Ansible</a:t>
            </a:r>
            <a:endParaRPr lang="ru-RU" sz="2800" dirty="0">
              <a:solidFill>
                <a:srgbClr val="FFFFFF"/>
              </a:solidFill>
              <a:latin typeface="SF Pro Tex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17160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76" y="0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645" y="979058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40" h="385444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2599" y="3632627"/>
            <a:ext cx="314960" cy="207010"/>
          </a:xfrm>
          <a:custGeom>
            <a:avLst/>
            <a:gdLst/>
            <a:ahLst/>
            <a:cxnLst/>
            <a:rect l="l" t="t" r="r" b="b"/>
            <a:pathLst>
              <a:path w="314960" h="207010">
                <a:moveTo>
                  <a:pt x="142646" y="0"/>
                </a:moveTo>
                <a:lnTo>
                  <a:pt x="111248" y="6073"/>
                </a:lnTo>
                <a:lnTo>
                  <a:pt x="85153" y="22755"/>
                </a:lnTo>
                <a:lnTo>
                  <a:pt x="66897" y="47738"/>
                </a:lnTo>
                <a:lnTo>
                  <a:pt x="59016" y="78714"/>
                </a:lnTo>
                <a:lnTo>
                  <a:pt x="35790" y="85069"/>
                </a:lnTo>
                <a:lnTo>
                  <a:pt x="17059" y="99152"/>
                </a:lnTo>
                <a:lnTo>
                  <a:pt x="4552" y="119001"/>
                </a:lnTo>
                <a:lnTo>
                  <a:pt x="0" y="142659"/>
                </a:lnTo>
                <a:lnTo>
                  <a:pt x="4552" y="166309"/>
                </a:lnTo>
                <a:lnTo>
                  <a:pt x="17059" y="186156"/>
                </a:lnTo>
                <a:lnTo>
                  <a:pt x="35790" y="200241"/>
                </a:lnTo>
                <a:lnTo>
                  <a:pt x="59016" y="206603"/>
                </a:lnTo>
                <a:lnTo>
                  <a:pt x="59016" y="196761"/>
                </a:lnTo>
                <a:lnTo>
                  <a:pt x="39919" y="191250"/>
                </a:lnTo>
                <a:lnTo>
                  <a:pt x="24279" y="179397"/>
                </a:lnTo>
                <a:lnTo>
                  <a:pt x="13711" y="162699"/>
                </a:lnTo>
                <a:lnTo>
                  <a:pt x="9829" y="142659"/>
                </a:lnTo>
                <a:lnTo>
                  <a:pt x="14134" y="121752"/>
                </a:lnTo>
                <a:lnTo>
                  <a:pt x="25819" y="104533"/>
                </a:lnTo>
                <a:lnTo>
                  <a:pt x="43037" y="92849"/>
                </a:lnTo>
                <a:lnTo>
                  <a:pt x="63944" y="88544"/>
                </a:lnTo>
                <a:lnTo>
                  <a:pt x="68859" y="88544"/>
                </a:lnTo>
                <a:lnTo>
                  <a:pt x="68859" y="83629"/>
                </a:lnTo>
                <a:lnTo>
                  <a:pt x="74682" y="54976"/>
                </a:lnTo>
                <a:lnTo>
                  <a:pt x="90536" y="31515"/>
                </a:lnTo>
                <a:lnTo>
                  <a:pt x="113998" y="15663"/>
                </a:lnTo>
                <a:lnTo>
                  <a:pt x="142646" y="9842"/>
                </a:lnTo>
                <a:lnTo>
                  <a:pt x="182759" y="9842"/>
                </a:lnTo>
                <a:lnTo>
                  <a:pt x="164686" y="2690"/>
                </a:lnTo>
                <a:lnTo>
                  <a:pt x="142646" y="0"/>
                </a:lnTo>
                <a:close/>
              </a:path>
              <a:path w="314960" h="207010">
                <a:moveTo>
                  <a:pt x="182759" y="9842"/>
                </a:moveTo>
                <a:lnTo>
                  <a:pt x="142646" y="9842"/>
                </a:lnTo>
                <a:lnTo>
                  <a:pt x="162340" y="12320"/>
                </a:lnTo>
                <a:lnTo>
                  <a:pt x="180306" y="19526"/>
                </a:lnTo>
                <a:lnTo>
                  <a:pt x="195736" y="31113"/>
                </a:lnTo>
                <a:lnTo>
                  <a:pt x="207822" y="46735"/>
                </a:lnTo>
                <a:lnTo>
                  <a:pt x="209054" y="49199"/>
                </a:lnTo>
                <a:lnTo>
                  <a:pt x="216420" y="49199"/>
                </a:lnTo>
                <a:lnTo>
                  <a:pt x="235021" y="52754"/>
                </a:lnTo>
                <a:lnTo>
                  <a:pt x="247167" y="61956"/>
                </a:lnTo>
                <a:lnTo>
                  <a:pt x="253778" y="74617"/>
                </a:lnTo>
                <a:lnTo>
                  <a:pt x="255778" y="88544"/>
                </a:lnTo>
                <a:lnTo>
                  <a:pt x="255778" y="93459"/>
                </a:lnTo>
                <a:lnTo>
                  <a:pt x="260692" y="93459"/>
                </a:lnTo>
                <a:lnTo>
                  <a:pt x="278508" y="97167"/>
                </a:lnTo>
                <a:lnTo>
                  <a:pt x="292515" y="107448"/>
                </a:lnTo>
                <a:lnTo>
                  <a:pt x="301680" y="123034"/>
                </a:lnTo>
                <a:lnTo>
                  <a:pt x="304965" y="142659"/>
                </a:lnTo>
                <a:lnTo>
                  <a:pt x="301083" y="162699"/>
                </a:lnTo>
                <a:lnTo>
                  <a:pt x="290515" y="179397"/>
                </a:lnTo>
                <a:lnTo>
                  <a:pt x="274875" y="191250"/>
                </a:lnTo>
                <a:lnTo>
                  <a:pt x="255778" y="196761"/>
                </a:lnTo>
                <a:lnTo>
                  <a:pt x="255778" y="206603"/>
                </a:lnTo>
                <a:lnTo>
                  <a:pt x="279006" y="200241"/>
                </a:lnTo>
                <a:lnTo>
                  <a:pt x="297741" y="186156"/>
                </a:lnTo>
                <a:lnTo>
                  <a:pt x="310252" y="166309"/>
                </a:lnTo>
                <a:lnTo>
                  <a:pt x="314807" y="142659"/>
                </a:lnTo>
                <a:lnTo>
                  <a:pt x="311099" y="120291"/>
                </a:lnTo>
                <a:lnTo>
                  <a:pt x="300820" y="102076"/>
                </a:lnTo>
                <a:lnTo>
                  <a:pt x="285237" y="89395"/>
                </a:lnTo>
                <a:lnTo>
                  <a:pt x="265620" y="83629"/>
                </a:lnTo>
                <a:lnTo>
                  <a:pt x="260870" y="65294"/>
                </a:lnTo>
                <a:lnTo>
                  <a:pt x="250702" y="51344"/>
                </a:lnTo>
                <a:lnTo>
                  <a:pt x="235693" y="42468"/>
                </a:lnTo>
                <a:lnTo>
                  <a:pt x="216420" y="39357"/>
                </a:lnTo>
                <a:lnTo>
                  <a:pt x="213969" y="39357"/>
                </a:lnTo>
                <a:lnTo>
                  <a:pt x="200923" y="22829"/>
                </a:lnTo>
                <a:lnTo>
                  <a:pt x="184303" y="10453"/>
                </a:lnTo>
                <a:lnTo>
                  <a:pt x="182759" y="984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1464" y="3750687"/>
            <a:ext cx="177076" cy="177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4003" y="3612451"/>
            <a:ext cx="314807" cy="31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57832" y="36934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7832" y="3621735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7310"/>
                </a:moveTo>
                <a:lnTo>
                  <a:pt x="9474" y="67310"/>
                </a:lnTo>
                <a:lnTo>
                  <a:pt x="9474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7832" y="36172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04085" y="3621938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76780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136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625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5202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138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307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035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57832" y="37881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7832" y="371698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7832" y="37119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4085" y="3716921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6780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85136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625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5202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4138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4307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2035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3579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4644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695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57832" y="38833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7832" y="381223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7832" y="38071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4085" y="381189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780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85136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8625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05202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4138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4307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2035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7258" y="373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55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55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3579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4644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5695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47258" y="3826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23579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4644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5695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258" y="36361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3"/>
                </a:lnTo>
                <a:lnTo>
                  <a:pt x="5478" y="32504"/>
                </a:lnTo>
                <a:lnTo>
                  <a:pt x="11492" y="36531"/>
                </a:lnTo>
                <a:lnTo>
                  <a:pt x="18948" y="37998"/>
                </a:lnTo>
                <a:lnTo>
                  <a:pt x="26402" y="36531"/>
                </a:lnTo>
                <a:lnTo>
                  <a:pt x="32411" y="32504"/>
                </a:lnTo>
                <a:lnTo>
                  <a:pt x="35076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6" y="28498"/>
                </a:lnTo>
                <a:lnTo>
                  <a:pt x="36423" y="26473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5728" y="39021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949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4310" y="3609312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5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96791" y="385813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52933"/>
                </a:moveTo>
                <a:lnTo>
                  <a:pt x="10629" y="52933"/>
                </a:lnTo>
                <a:lnTo>
                  <a:pt x="10629" y="0"/>
                </a:lnTo>
                <a:lnTo>
                  <a:pt x="0" y="0"/>
                </a:lnTo>
                <a:lnTo>
                  <a:pt x="0" y="52933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5544" y="390578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5547" y="381599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97733" y="364073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1061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5557" y="363565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84308" y="3651656"/>
            <a:ext cx="297484" cy="264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1194" y="3639943"/>
            <a:ext cx="314794" cy="314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29623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52" y="564756"/>
                </a:lnTo>
                <a:lnTo>
                  <a:pt x="582752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8863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14013" y="93559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111" y="311062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0" y="2819247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47" name="object 45">
            <a:extLst>
              <a:ext uri="{FF2B5EF4-FFF2-40B4-BE49-F238E27FC236}">
                <a16:creationId xmlns:a16="http://schemas.microsoft.com/office/drawing/2014/main" id="{1542BA75-7F6D-C14E-8A98-364ACB4A55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</a:t>
            </a:fld>
            <a:endParaRPr sz="1500" baseline="277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Терминология </a:t>
            </a:r>
            <a:r>
              <a:rPr lang="en-US" spc="-10" dirty="0"/>
              <a:t>Ansible</a:t>
            </a:r>
            <a:r>
              <a:rPr lang="ru-RU" spc="-10" dirty="0"/>
              <a:t>: </a:t>
            </a:r>
            <a:r>
              <a:rPr lang="en" dirty="0"/>
              <a:t>Playbook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20840" y="2499059"/>
            <a:ext cx="9741801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" sz="2400" b="1" dirty="0"/>
              <a:t>Playbook</a:t>
            </a:r>
            <a:r>
              <a:rPr lang="en" sz="2400" dirty="0"/>
              <a:t> (</a:t>
            </a:r>
            <a:r>
              <a:rPr lang="ru-RU" sz="2400" dirty="0"/>
              <a:t>файл сценариев)</a:t>
            </a:r>
            <a:r>
              <a:rPr lang="en" sz="2400" b="1" dirty="0"/>
              <a:t> </a:t>
            </a:r>
            <a:r>
              <a:rPr lang="en" sz="2400" dirty="0"/>
              <a:t>- </a:t>
            </a:r>
            <a:r>
              <a:rPr lang="ru-RU" sz="2400" dirty="0"/>
              <a:t>это простой файл </a:t>
            </a:r>
            <a:r>
              <a:rPr lang="en" sz="2400" dirty="0"/>
              <a:t>YAML. </a:t>
            </a:r>
            <a:r>
              <a:rPr lang="ru-RU" sz="2400" dirty="0"/>
              <a:t>Этот файл является описанием желаемого состояния вашей системы. При их запуске </a:t>
            </a:r>
            <a:r>
              <a:rPr lang="en" sz="2400" dirty="0"/>
              <a:t>Ansible </a:t>
            </a:r>
            <a:r>
              <a:rPr lang="ru-RU" sz="2400" dirty="0"/>
              <a:t>выполняет приведение вашей системы в описанное состояние, независимо от того, в каком состоянии она находилась до выполнения. Использование файлов сценариев </a:t>
            </a:r>
            <a:r>
              <a:rPr lang="en-US" sz="2400" dirty="0"/>
              <a:t>Ansible</a:t>
            </a:r>
            <a:r>
              <a:rPr lang="en" sz="2400" dirty="0"/>
              <a:t> </a:t>
            </a:r>
            <a:r>
              <a:rPr lang="ru-RU" sz="2400" dirty="0"/>
              <a:t>делает ваши процессы установки, обновления и повседневного управления воспроизводимыми и надежными.</a:t>
            </a:r>
          </a:p>
          <a:p>
            <a:pPr lvl="0"/>
            <a:r>
              <a:rPr lang="ru-RU" sz="2400" dirty="0"/>
              <a:t>Файлы сценариев </a:t>
            </a:r>
            <a:r>
              <a:rPr lang="en-US" sz="2400" dirty="0"/>
              <a:t>Ansible</a:t>
            </a:r>
            <a:r>
              <a:rPr lang="en" sz="2400" dirty="0"/>
              <a:t> </a:t>
            </a:r>
            <a:r>
              <a:rPr lang="ru-RU" sz="2400" dirty="0"/>
              <a:t>просты в написании и обслуживании. Они</a:t>
            </a:r>
            <a:r>
              <a:rPr lang="en" sz="2400" dirty="0"/>
              <a:t> </a:t>
            </a:r>
            <a:r>
              <a:rPr lang="ru-RU" sz="2400" dirty="0"/>
              <a:t>написаны на естественном языке, поэтому их очень легко развивать и редактировать.</a:t>
            </a:r>
          </a:p>
          <a:p>
            <a:pPr lvl="0"/>
            <a:r>
              <a:rPr lang="ru-RU" sz="2400" dirty="0"/>
              <a:t>Файлы сценариев</a:t>
            </a:r>
            <a:r>
              <a:rPr lang="en" sz="2400" dirty="0"/>
              <a:t> </a:t>
            </a:r>
            <a:r>
              <a:rPr lang="ru-RU" sz="2400" dirty="0"/>
              <a:t>содержат сценарии –</a:t>
            </a:r>
            <a:r>
              <a:rPr lang="en-US" sz="2400" dirty="0"/>
              <a:t>&gt; </a:t>
            </a:r>
            <a:r>
              <a:rPr lang="ru-RU" sz="2400" dirty="0"/>
              <a:t>сценарии состоят из задач –</a:t>
            </a:r>
            <a:r>
              <a:rPr lang="en-US" sz="2400" dirty="0"/>
              <a:t>&gt;</a:t>
            </a:r>
            <a:r>
              <a:rPr lang="ru-RU" sz="2400" dirty="0"/>
              <a:t> Задачи используют модули </a:t>
            </a:r>
            <a:r>
              <a:rPr lang="en-US" sz="2400" dirty="0"/>
              <a:t>Ansible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49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Пример файла </a:t>
            </a:r>
            <a:r>
              <a:rPr lang="en" dirty="0"/>
              <a:t>Playbook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A8726ACA-D834-E14E-AA92-D442123FFF1B}"/>
              </a:ext>
            </a:extLst>
          </p:cNvPr>
          <p:cNvSpPr/>
          <p:nvPr/>
        </p:nvSpPr>
        <p:spPr>
          <a:xfrm>
            <a:off x="5143900" y="3219490"/>
            <a:ext cx="4963382" cy="24992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E579F770-6225-5049-8AE6-9AE15C21B5D2}"/>
              </a:ext>
            </a:extLst>
          </p:cNvPr>
          <p:cNvSpPr txBox="1"/>
          <p:nvPr/>
        </p:nvSpPr>
        <p:spPr>
          <a:xfrm>
            <a:off x="5297319" y="3350927"/>
            <a:ext cx="4733763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" dirty="0"/>
              <a:t>---</a:t>
            </a:r>
            <a:br>
              <a:rPr lang="en" dirty="0"/>
            </a:br>
            <a:r>
              <a:rPr lang="en" dirty="0"/>
              <a:t>- hosts: webservers</a:t>
            </a:r>
            <a:endParaRPr lang="en" sz="2800" dirty="0"/>
          </a:p>
          <a:p>
            <a:r>
              <a:rPr lang="ru-RU" dirty="0"/>
              <a:t>  </a:t>
            </a:r>
            <a:r>
              <a:rPr lang="en" dirty="0" err="1"/>
              <a:t>remote_user</a:t>
            </a:r>
            <a:r>
              <a:rPr lang="en" dirty="0"/>
              <a:t>: root</a:t>
            </a:r>
            <a:br>
              <a:rPr lang="en" dirty="0"/>
            </a:br>
            <a:r>
              <a:rPr lang="ru-RU" dirty="0"/>
              <a:t>  </a:t>
            </a:r>
            <a:r>
              <a:rPr lang="en" dirty="0"/>
              <a:t>tasks:</a:t>
            </a:r>
            <a:br>
              <a:rPr lang="en" dirty="0"/>
            </a:br>
            <a:r>
              <a:rPr lang="ru-RU" dirty="0"/>
              <a:t>  </a:t>
            </a:r>
            <a:r>
              <a:rPr lang="en" dirty="0"/>
              <a:t>- name: ensure apache is at the latest version </a:t>
            </a:r>
            <a:endParaRPr lang="en" sz="2800" dirty="0"/>
          </a:p>
          <a:p>
            <a:r>
              <a:rPr lang="ru-RU" dirty="0"/>
              <a:t>    </a:t>
            </a:r>
            <a:r>
              <a:rPr lang="en" dirty="0"/>
              <a:t>yum: name=</a:t>
            </a:r>
            <a:r>
              <a:rPr lang="en" dirty="0" err="1"/>
              <a:t>httpd</a:t>
            </a:r>
            <a:r>
              <a:rPr lang="en" dirty="0"/>
              <a:t> state=latest</a:t>
            </a:r>
            <a:br>
              <a:rPr lang="en" dirty="0"/>
            </a:br>
            <a:r>
              <a:rPr lang="ru-RU" dirty="0"/>
              <a:t>  </a:t>
            </a:r>
            <a:r>
              <a:rPr lang="en" dirty="0"/>
              <a:t>- name: ensure apache is running </a:t>
            </a:r>
            <a:endParaRPr lang="en" sz="2800" dirty="0"/>
          </a:p>
          <a:p>
            <a:r>
              <a:rPr lang="ru-RU" dirty="0"/>
              <a:t>    </a:t>
            </a:r>
            <a:r>
              <a:rPr lang="en" dirty="0"/>
              <a:t>service: name=</a:t>
            </a:r>
            <a:r>
              <a:rPr lang="en" dirty="0" err="1"/>
              <a:t>httpd</a:t>
            </a:r>
            <a:r>
              <a:rPr lang="en" dirty="0"/>
              <a:t> state=started enabled=yes </a:t>
            </a:r>
            <a:endParaRPr lang="en" sz="2800" dirty="0">
              <a:effectLst/>
            </a:endParaRPr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74A5B31D-AA59-D54A-ADC1-482548882561}"/>
              </a:ext>
            </a:extLst>
          </p:cNvPr>
          <p:cNvSpPr txBox="1"/>
          <p:nvPr/>
        </p:nvSpPr>
        <p:spPr>
          <a:xfrm>
            <a:off x="478529" y="2302674"/>
            <a:ext cx="4421092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В файле сценариев указываются сценарии. В каждом из них могут быть указаны отдельные серверы или группы серверов, на которых требуется выполнить сценарий, переменные окружения, имя пользователя для выполнения команд и список задач сценария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380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Терминология </a:t>
            </a:r>
            <a:r>
              <a:rPr lang="en-US" spc="-10" dirty="0"/>
              <a:t>Ansible</a:t>
            </a:r>
            <a:r>
              <a:rPr lang="ru-RU" spc="-10" dirty="0"/>
              <a:t>: </a:t>
            </a:r>
            <a:r>
              <a:rPr lang="en" dirty="0"/>
              <a:t>Modules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20840" y="2370684"/>
            <a:ext cx="9741801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sz="2400" b="1" dirty="0"/>
              <a:t>Module</a:t>
            </a:r>
            <a:r>
              <a:rPr lang="en" sz="2400" dirty="0"/>
              <a:t> (</a:t>
            </a:r>
            <a:r>
              <a:rPr lang="ru-RU" sz="2400" dirty="0"/>
              <a:t>модуль)</a:t>
            </a:r>
            <a:r>
              <a:rPr lang="en" sz="2400" b="1" dirty="0"/>
              <a:t> </a:t>
            </a:r>
            <a:r>
              <a:rPr lang="en" sz="2400" dirty="0"/>
              <a:t>– </a:t>
            </a:r>
            <a:r>
              <a:rPr lang="ru-RU" sz="2400" dirty="0"/>
              <a:t>программный компонент для приведения среды в желаемое состояние. </a:t>
            </a:r>
            <a:r>
              <a:rPr lang="en" sz="2400" dirty="0"/>
              <a:t>Ansible </a:t>
            </a:r>
            <a:r>
              <a:rPr lang="ru-RU" sz="2400" dirty="0"/>
              <a:t>предлагает более 1000 модулей для автоматизации каждой из частей вашей среды. Модули похожи на плагины, которые выполняют реальную работу в </a:t>
            </a:r>
            <a:r>
              <a:rPr lang="en" sz="2400" dirty="0"/>
              <a:t>Ansible</a:t>
            </a:r>
            <a:r>
              <a:rPr lang="ru-RU" sz="2400" dirty="0"/>
              <a:t>.</a:t>
            </a:r>
            <a:r>
              <a:rPr lang="en" sz="2400" dirty="0"/>
              <a:t> </a:t>
            </a:r>
            <a:r>
              <a:rPr lang="ru-RU" sz="2400" dirty="0"/>
              <a:t>Для выполнения каждой задачи в </a:t>
            </a:r>
            <a:r>
              <a:rPr lang="en" sz="2400" dirty="0"/>
              <a:t>playbook</a:t>
            </a:r>
            <a:r>
              <a:rPr lang="ru-RU" sz="2400" dirty="0"/>
              <a:t> вызывается один из модулей</a:t>
            </a:r>
            <a:r>
              <a:rPr lang="en" sz="2400" dirty="0"/>
              <a:t>.</a:t>
            </a:r>
          </a:p>
          <a:p>
            <a:pPr lvl="0"/>
            <a:endParaRPr lang="en" sz="2400" dirty="0"/>
          </a:p>
          <a:p>
            <a:pPr lvl="0"/>
            <a:r>
              <a:rPr lang="ru-RU" sz="2400" dirty="0"/>
              <a:t>Каждый из модулей является автономным и может быть написан на стандартном языке сценариев (например </a:t>
            </a:r>
            <a:r>
              <a:rPr lang="en" sz="2400" dirty="0"/>
              <a:t>Python, Perl, Ruby, Bash </a:t>
            </a:r>
            <a:r>
              <a:rPr lang="ru-RU" sz="2400" dirty="0"/>
              <a:t>и т.д.). Одним из основных свойств модулей является идемпотентность, что означает, что даже если операция повторяется несколько раз, она всегда переводит систему в одно и то же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58565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Пример использования </a:t>
            </a:r>
            <a:r>
              <a:rPr lang="ru-RU" dirty="0"/>
              <a:t>модуля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5A7547E-182D-AF4D-AA0C-D789DDB71AAB}"/>
              </a:ext>
            </a:extLst>
          </p:cNvPr>
          <p:cNvSpPr/>
          <p:nvPr/>
        </p:nvSpPr>
        <p:spPr>
          <a:xfrm>
            <a:off x="421144" y="5076825"/>
            <a:ext cx="8777847" cy="1029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В </a:t>
            </a:r>
            <a:r>
              <a:rPr lang="en-US" sz="2800" dirty="0"/>
              <a:t>Ansible </a:t>
            </a:r>
            <a:r>
              <a:rPr lang="ru-RU" sz="2800" dirty="0"/>
              <a:t>есть большое количество встроенных модулей, например:</a:t>
            </a:r>
          </a:p>
          <a:p>
            <a:pPr lvl="0"/>
            <a:r>
              <a:rPr lang="en" sz="2800" b="1" dirty="0"/>
              <a:t>service, file, copy, iptables </a:t>
            </a:r>
            <a:r>
              <a:rPr lang="ru-RU" sz="2800" dirty="0"/>
              <a:t>и другие.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Модули </a:t>
            </a:r>
            <a:r>
              <a:rPr lang="en-US" sz="2800" dirty="0"/>
              <a:t>Ansible</a:t>
            </a:r>
            <a:r>
              <a:rPr lang="ru-RU" sz="2800" dirty="0"/>
              <a:t> могут быть использованы следующим образом:</a:t>
            </a:r>
          </a:p>
          <a:p>
            <a:pPr lvl="0"/>
            <a:r>
              <a:rPr lang="en" sz="2800" dirty="0"/>
              <a:t>ansible 127.0.0.1 -m service -a "name=</a:t>
            </a:r>
            <a:r>
              <a:rPr lang="en" sz="2800" dirty="0" err="1"/>
              <a:t>httpd</a:t>
            </a:r>
            <a:r>
              <a:rPr lang="en" sz="2800" dirty="0"/>
              <a:t> state=started»</a:t>
            </a:r>
            <a:endParaRPr lang="ru-RU" sz="2800" dirty="0"/>
          </a:p>
          <a:p>
            <a:pPr lvl="0"/>
            <a:r>
              <a:rPr lang="en" sz="2800" dirty="0"/>
              <a:t>ansible localhost -m ping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1922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Терминология </a:t>
            </a:r>
            <a:r>
              <a:rPr lang="en-US" spc="-10" dirty="0"/>
              <a:t>Ansible</a:t>
            </a:r>
            <a:r>
              <a:rPr lang="ru-RU" spc="-10" dirty="0"/>
              <a:t>: </a:t>
            </a:r>
            <a:r>
              <a:rPr lang="en" dirty="0"/>
              <a:t>Roles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B67F40B2-5421-884A-92C1-19536907989A}"/>
              </a:ext>
            </a:extLst>
          </p:cNvPr>
          <p:cNvSpPr txBox="1"/>
          <p:nvPr/>
        </p:nvSpPr>
        <p:spPr>
          <a:xfrm>
            <a:off x="520840" y="2370684"/>
            <a:ext cx="974180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sz="2400" b="1" dirty="0"/>
              <a:t>Role</a:t>
            </a:r>
            <a:r>
              <a:rPr lang="en" sz="2400" dirty="0"/>
              <a:t> (</a:t>
            </a:r>
            <a:r>
              <a:rPr lang="ru-RU" sz="2400" dirty="0"/>
              <a:t>роль)</a:t>
            </a:r>
            <a:r>
              <a:rPr lang="en" sz="2400" b="1" dirty="0"/>
              <a:t> </a:t>
            </a:r>
            <a:r>
              <a:rPr lang="en" sz="2400" dirty="0"/>
              <a:t>–</a:t>
            </a:r>
            <a:r>
              <a:rPr lang="ru-RU" sz="2400" dirty="0"/>
              <a:t> это способ сгруппировать задачи в один контейнер. У вас может быть одна роль для настройки </a:t>
            </a:r>
            <a:r>
              <a:rPr lang="en" sz="2400" dirty="0"/>
              <a:t>MySQL, </a:t>
            </a:r>
            <a:r>
              <a:rPr lang="ru-RU" sz="2400" dirty="0"/>
              <a:t>другая для настройки </a:t>
            </a:r>
            <a:r>
              <a:rPr lang="en" sz="2400" dirty="0"/>
              <a:t>iptables </a:t>
            </a:r>
            <a:r>
              <a:rPr lang="ru-RU" sz="2400" dirty="0"/>
              <a:t>и так далее.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Роли облегчают настройку хостов. Любая роль может быть выполнена на любом хосте или группе хостов, например: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6442603-9C86-6745-921D-2E30FD717D1E}"/>
              </a:ext>
            </a:extLst>
          </p:cNvPr>
          <p:cNvSpPr/>
          <p:nvPr/>
        </p:nvSpPr>
        <p:spPr>
          <a:xfrm>
            <a:off x="4484257" y="4837870"/>
            <a:ext cx="1395601" cy="1458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16F61B99-FF9E-3941-93B8-0FEE5F6BA033}"/>
              </a:ext>
            </a:extLst>
          </p:cNvPr>
          <p:cNvSpPr txBox="1"/>
          <p:nvPr/>
        </p:nvSpPr>
        <p:spPr>
          <a:xfrm>
            <a:off x="4637677" y="4969306"/>
            <a:ext cx="101358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/>
              <a:t>- </a:t>
            </a:r>
            <a:r>
              <a:rPr lang="en" dirty="0"/>
              <a:t>hosts: all</a:t>
            </a:r>
            <a:endParaRPr lang="ru-RU" dirty="0"/>
          </a:p>
          <a:p>
            <a:r>
              <a:rPr lang="ru-RU" dirty="0"/>
              <a:t>  </a:t>
            </a:r>
            <a:r>
              <a:rPr lang="en" dirty="0"/>
              <a:t>roles: </a:t>
            </a:r>
          </a:p>
          <a:p>
            <a:r>
              <a:rPr lang="ru-RU" dirty="0"/>
              <a:t>    </a:t>
            </a:r>
            <a:r>
              <a:rPr lang="en" dirty="0"/>
              <a:t>- role_1</a:t>
            </a:r>
            <a:endParaRPr lang="ru-RU" dirty="0"/>
          </a:p>
          <a:p>
            <a:r>
              <a:rPr lang="ru-RU" dirty="0"/>
              <a:t>    </a:t>
            </a:r>
            <a:r>
              <a:rPr lang="en" dirty="0"/>
              <a:t>- role_2 </a:t>
            </a:r>
            <a:endParaRPr lang="e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2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255"/>
            <a:ext cx="10685780" cy="6516370"/>
          </a:xfrm>
          <a:custGeom>
            <a:avLst/>
            <a:gdLst/>
            <a:ahLst/>
            <a:cxnLst/>
            <a:rect l="l" t="t" r="r" b="b"/>
            <a:pathLst>
              <a:path w="10685780" h="6516370">
                <a:moveTo>
                  <a:pt x="0" y="6515989"/>
                </a:moveTo>
                <a:lnTo>
                  <a:pt x="10685640" y="6515989"/>
                </a:lnTo>
                <a:lnTo>
                  <a:pt x="10685640" y="0"/>
                </a:lnTo>
                <a:lnTo>
                  <a:pt x="0" y="0"/>
                </a:lnTo>
                <a:lnTo>
                  <a:pt x="0" y="6515989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00" y="2133429"/>
            <a:ext cx="42500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dirty="0">
                <a:latin typeface="SFProText-Heavy"/>
                <a:cs typeface="SFProText-Heavy"/>
              </a:rPr>
              <a:t>СП</a:t>
            </a:r>
            <a:r>
              <a:rPr sz="5750" b="1" spc="-175" dirty="0">
                <a:latin typeface="SFProText-Heavy"/>
                <a:cs typeface="SFProText-Heavy"/>
              </a:rPr>
              <a:t>А</a:t>
            </a:r>
            <a:r>
              <a:rPr sz="5750" b="1" dirty="0">
                <a:latin typeface="SFProText-Heavy"/>
                <a:cs typeface="SFProText-Heavy"/>
              </a:rPr>
              <a:t>СИ</a:t>
            </a:r>
            <a:r>
              <a:rPr sz="5750" b="1" spc="-40" dirty="0">
                <a:latin typeface="SFProText-Heavy"/>
                <a:cs typeface="SFProText-Heavy"/>
              </a:rPr>
              <a:t>Б</a:t>
            </a:r>
            <a:r>
              <a:rPr sz="5750" b="1" spc="0" dirty="0">
                <a:latin typeface="SFProText-Heavy"/>
                <a:cs typeface="SFProText-Heavy"/>
              </a:rPr>
              <a:t>О!</a:t>
            </a:r>
            <a:endParaRPr sz="5750">
              <a:latin typeface="SFProText-Heavy"/>
              <a:cs typeface="SFProText-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864366"/>
            <a:ext cx="391160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FFFFFF"/>
                </a:solidFill>
                <a:latin typeface="SFProText-Heavy"/>
                <a:cs typeface="SFProText-Heavy"/>
              </a:rPr>
              <a:t>Евгений Овчинцев</a:t>
            </a:r>
            <a:endParaRPr sz="1800" dirty="0">
              <a:latin typeface="SFProText-Heavy"/>
              <a:cs typeface="SFProText-Heavy"/>
            </a:endParaRPr>
          </a:p>
          <a:p>
            <a:pPr marL="12700" marR="5080">
              <a:lnSpc>
                <a:spcPct val="100000"/>
              </a:lnSpc>
              <a:spcBef>
                <a:spcPts val="2080"/>
              </a:spcBef>
            </a:pPr>
            <a:r>
              <a:rPr lang="ru-RU" sz="1400" b="1" dirty="0">
                <a:solidFill>
                  <a:srgbClr val="52A5CB"/>
                </a:solidFill>
                <a:latin typeface="SFProText-Semibold"/>
                <a:cs typeface="SFProText-Semibold"/>
              </a:rPr>
              <a:t>Преподаватель</a:t>
            </a:r>
            <a:endParaRPr sz="1900" dirty="0">
              <a:latin typeface="Times New Roman"/>
              <a:cs typeface="Times New Roman"/>
            </a:endParaRPr>
          </a:p>
          <a:p>
            <a:pPr marL="12700" marR="913130">
              <a:lnSpc>
                <a:spcPct val="100000"/>
              </a:lnSpc>
            </a:pPr>
            <a:r>
              <a:rPr lang="en-US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e</a:t>
            </a:r>
            <a:r>
              <a:rPr lang="en-US" sz="1800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vgenij.ovchintsev@gmail.com</a:t>
            </a:r>
            <a:endParaRPr lang="en-US" b="1" spc="-15" dirty="0">
              <a:solidFill>
                <a:srgbClr val="FFFFFF"/>
              </a:solidFill>
              <a:latin typeface="SFProText-Semibold"/>
              <a:cs typeface="SFProText-Semibold"/>
            </a:endParaRPr>
          </a:p>
          <a:p>
            <a:pPr marL="12700" marR="913130">
              <a:lnSpc>
                <a:spcPct val="100000"/>
              </a:lnSpc>
            </a:pPr>
            <a:r>
              <a:rPr sz="1800" b="1" spc="-10" dirty="0" err="1">
                <a:solidFill>
                  <a:srgbClr val="FFFFFF"/>
                </a:solidFill>
                <a:latin typeface="SFProText-Semibold"/>
                <a:cs typeface="SFProText-Semibold"/>
              </a:rPr>
              <a:t>hackeru.pro</a:t>
            </a:r>
            <a:endParaRPr sz="1800" dirty="0">
              <a:latin typeface="SFProText-Semibold"/>
              <a:cs typeface="SFProText-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3994" y="56512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4129" y="0"/>
            <a:ext cx="300990" cy="277495"/>
          </a:xfrm>
          <a:custGeom>
            <a:avLst/>
            <a:gdLst/>
            <a:ahLst/>
            <a:cxnLst/>
            <a:rect l="l" t="t" r="r" b="b"/>
            <a:pathLst>
              <a:path w="300989" h="277495">
                <a:moveTo>
                  <a:pt x="0" y="277444"/>
                </a:moveTo>
                <a:lnTo>
                  <a:pt x="300761" y="277444"/>
                </a:lnTo>
                <a:lnTo>
                  <a:pt x="300761" y="0"/>
                </a:lnTo>
                <a:lnTo>
                  <a:pt x="0" y="0"/>
                </a:lnTo>
                <a:lnTo>
                  <a:pt x="0" y="277444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5766" y="1889747"/>
            <a:ext cx="576580" cy="558800"/>
          </a:xfrm>
          <a:custGeom>
            <a:avLst/>
            <a:gdLst/>
            <a:ahLst/>
            <a:cxnLst/>
            <a:rect l="l" t="t" r="r" b="b"/>
            <a:pathLst>
              <a:path w="576579" h="558800">
                <a:moveTo>
                  <a:pt x="0" y="558253"/>
                </a:moveTo>
                <a:lnTo>
                  <a:pt x="576237" y="558253"/>
                </a:lnTo>
                <a:lnTo>
                  <a:pt x="576237" y="0"/>
                </a:lnTo>
                <a:lnTo>
                  <a:pt x="0" y="0"/>
                </a:lnTo>
                <a:lnTo>
                  <a:pt x="0" y="558253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005" y="5906389"/>
            <a:ext cx="629285" cy="610235"/>
          </a:xfrm>
          <a:custGeom>
            <a:avLst/>
            <a:gdLst/>
            <a:ahLst/>
            <a:cxnLst/>
            <a:rect l="l" t="t" r="r" b="b"/>
            <a:pathLst>
              <a:path w="629284" h="610234">
                <a:moveTo>
                  <a:pt x="0" y="609612"/>
                </a:moveTo>
                <a:lnTo>
                  <a:pt x="629234" y="609612"/>
                </a:lnTo>
                <a:lnTo>
                  <a:pt x="629234" y="0"/>
                </a:lnTo>
                <a:lnTo>
                  <a:pt x="0" y="0"/>
                </a:lnTo>
                <a:lnTo>
                  <a:pt x="0" y="609612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004" y="244801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9995" y="4212005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234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88008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1240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8" name="object 45">
            <a:extLst>
              <a:ext uri="{FF2B5EF4-FFF2-40B4-BE49-F238E27FC236}">
                <a16:creationId xmlns:a16="http://schemas.microsoft.com/office/drawing/2014/main" id="{CFCD24A8-0089-5849-9FAF-C216C80883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15</a:t>
            </a:fld>
            <a:endParaRPr sz="1500" baseline="277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Цели занятия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устанавливать и настраивать </a:t>
            </a:r>
            <a:r>
              <a:rPr lang="en" sz="2800" dirty="0"/>
              <a:t>Ansible</a:t>
            </a:r>
            <a:r>
              <a:rPr lang="ru-RU" sz="28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использовать </a:t>
            </a:r>
            <a:r>
              <a:rPr lang="en" sz="2800" dirty="0"/>
              <a:t>Ansible </a:t>
            </a:r>
            <a:r>
              <a:rPr lang="ru-RU" sz="2800" dirty="0"/>
              <a:t>для взаимодействия с управляемыми серверами;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писать </a:t>
            </a:r>
            <a:r>
              <a:rPr lang="en" sz="2800" dirty="0"/>
              <a:t>YAML </a:t>
            </a:r>
            <a:r>
              <a:rPr lang="ru-RU" sz="2800" dirty="0"/>
              <a:t>конфигурации;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писать </a:t>
            </a:r>
            <a:r>
              <a:rPr lang="en" sz="2800" dirty="0"/>
              <a:t>Ansible Playbooks</a:t>
            </a:r>
            <a:r>
              <a:rPr lang="ru-RU" sz="28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Научиться запускать сценарии развёртывания;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Встроить сценарий развёртывания приложения в свой имеющийся </a:t>
            </a:r>
            <a:r>
              <a:rPr lang="en" sz="2800" dirty="0"/>
              <a:t>pipeline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4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3837" y="301237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Что такое </a:t>
            </a:r>
            <a:r>
              <a:rPr lang="en-US" spc="-10" dirty="0"/>
              <a:t>Ansible</a:t>
            </a:r>
            <a:r>
              <a:rPr lang="ru-RU" spc="-10" dirty="0"/>
              <a:t>?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800" dirty="0"/>
              <a:t>Ansible - </a:t>
            </a:r>
            <a:r>
              <a:rPr lang="ru-RU" sz="2800" dirty="0"/>
              <a:t>это инструмент управления конфигурацией и инициализации (подготовки к работе) с открытым исходным кодом, аналогичный </a:t>
            </a:r>
            <a:r>
              <a:rPr lang="en" sz="2800" dirty="0"/>
              <a:t>Chef, Puppet </a:t>
            </a:r>
            <a:r>
              <a:rPr lang="ru-RU" sz="2800" dirty="0"/>
              <a:t>или </a:t>
            </a:r>
            <a:r>
              <a:rPr lang="en" sz="2800" dirty="0"/>
              <a:t>Salt</a:t>
            </a:r>
            <a:r>
              <a:rPr lang="ru-RU" sz="2800" dirty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Он использует </a:t>
            </a:r>
            <a:r>
              <a:rPr lang="en" sz="2800" dirty="0"/>
              <a:t>SSH </a:t>
            </a:r>
            <a:r>
              <a:rPr lang="ru-RU" sz="2800" dirty="0"/>
              <a:t>для подключения к серверам и запуска задач настройки. </a:t>
            </a:r>
            <a:r>
              <a:rPr lang="en" sz="2800" dirty="0"/>
              <a:t>Ansible </a:t>
            </a:r>
            <a:r>
              <a:rPr lang="ru-RU" sz="2800" dirty="0"/>
              <a:t>позволяет вам контролировать и настраивать узлы с одного компьютера;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Что отличает его от других программ управления, так это то, что </a:t>
            </a:r>
            <a:r>
              <a:rPr lang="en" sz="2800" dirty="0"/>
              <a:t>Ansible </a:t>
            </a:r>
            <a:r>
              <a:rPr lang="ru-RU" sz="2800" dirty="0"/>
              <a:t>использует инфраструктуру </a:t>
            </a:r>
            <a:r>
              <a:rPr lang="en" sz="2800" dirty="0"/>
              <a:t>SSH</a:t>
            </a:r>
            <a:r>
              <a:rPr lang="ru-RU" sz="2800" dirty="0"/>
              <a:t> вместо агентов.</a:t>
            </a:r>
          </a:p>
        </p:txBody>
      </p:sp>
    </p:spTree>
    <p:extLst>
      <p:ext uri="{BB962C8B-B14F-4D97-AF65-F5344CB8AC3E}">
        <p14:creationId xmlns:p14="http://schemas.microsoft.com/office/powerpoint/2010/main" val="29303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Почему </a:t>
            </a:r>
            <a:r>
              <a:rPr lang="en-US" spc="-10" dirty="0"/>
              <a:t>Ansible</a:t>
            </a:r>
            <a:r>
              <a:rPr lang="ru-RU" spc="-10" dirty="0"/>
              <a:t>?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20840" y="2127098"/>
            <a:ext cx="9741801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Отсутствие агентов </a:t>
            </a:r>
            <a:r>
              <a:rPr lang="ru-RU" sz="2400" dirty="0"/>
              <a:t>- если к виртуальной машине или серверу есть </a:t>
            </a:r>
            <a:r>
              <a:rPr lang="en" sz="2400" dirty="0" err="1"/>
              <a:t>ssh</a:t>
            </a:r>
            <a:r>
              <a:rPr lang="ru-RU" sz="2400" dirty="0"/>
              <a:t> доступ</a:t>
            </a:r>
            <a:r>
              <a:rPr lang="en" sz="2400" dirty="0"/>
              <a:t> </a:t>
            </a:r>
            <a:r>
              <a:rPr lang="ru-RU" sz="2400" dirty="0"/>
              <a:t>и там установлен </a:t>
            </a:r>
            <a:r>
              <a:rPr lang="en" sz="2400" dirty="0"/>
              <a:t>python, </a:t>
            </a:r>
            <a:r>
              <a:rPr lang="ru-RU" sz="2400" dirty="0"/>
              <a:t>то его можно настроить с помощью </a:t>
            </a:r>
            <a:r>
              <a:rPr lang="en" sz="2400" dirty="0"/>
              <a:t>Ansible</a:t>
            </a:r>
            <a:r>
              <a:rPr lang="ru-RU" sz="2400" dirty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Идемпотентность</a:t>
            </a:r>
            <a:r>
              <a:rPr lang="ru-RU" sz="2400" dirty="0"/>
              <a:t> - вся архитектура </a:t>
            </a:r>
            <a:r>
              <a:rPr lang="en" sz="2400" dirty="0"/>
              <a:t>Ansible </a:t>
            </a:r>
            <a:r>
              <a:rPr lang="ru-RU" sz="2400" dirty="0"/>
              <a:t>построена вокруг концепции идемпотентности. Основная идея здесь заключается в том, что вы делаете вещи только в том случае, если они необходимы, и что эти вещи повторяются без побочных эффектов;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Декларативный, а не процедурный подход </a:t>
            </a:r>
            <a:r>
              <a:rPr lang="ru-RU" sz="2400" dirty="0"/>
              <a:t>- другие инструменты конфигурации, как правило, используют процедурный подход и повторяют заданные действия из раза в раз. </a:t>
            </a:r>
            <a:r>
              <a:rPr lang="en" sz="2400" dirty="0"/>
              <a:t>Ansible </a:t>
            </a:r>
            <a:r>
              <a:rPr lang="ru-RU" sz="2400" dirty="0"/>
              <a:t>работает иначе - вы описываете состояние машины, в которое вы хотите её привести, и затем предпринимает шаги чтобы достигнуть этого описания;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Легкость обучения </a:t>
            </a:r>
            <a:r>
              <a:rPr lang="ru-RU" sz="2400" dirty="0"/>
              <a:t>- </a:t>
            </a:r>
            <a:r>
              <a:rPr lang="en" sz="2400" dirty="0"/>
              <a:t>Ansible </a:t>
            </a:r>
            <a:r>
              <a:rPr lang="ru-RU" sz="2400" dirty="0"/>
              <a:t>довольно прост в освоении и не требует никаких дополнительных знаний.</a:t>
            </a:r>
          </a:p>
        </p:txBody>
      </p:sp>
    </p:spTree>
    <p:extLst>
      <p:ext uri="{BB962C8B-B14F-4D97-AF65-F5344CB8AC3E}">
        <p14:creationId xmlns:p14="http://schemas.microsoft.com/office/powerpoint/2010/main" val="261975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Примеры использования </a:t>
            </a:r>
            <a:r>
              <a:rPr lang="en-US" spc="-10" dirty="0"/>
              <a:t>Ansible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8" y="2958371"/>
            <a:ext cx="974180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Инициализация инфраструктуры (подготовка к работе)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Управление конфигурацией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Развёртывание приложений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Непрерывная доставка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Обеспечение соответствия требованиям безопасности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 err="1"/>
              <a:t>Оркестрация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24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Архитектура </a:t>
            </a:r>
            <a:r>
              <a:rPr lang="en-US" spc="-10" dirty="0"/>
              <a:t>Ansible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1025" name="Picture 1" descr="page6image58287872">
            <a:extLst>
              <a:ext uri="{FF2B5EF4-FFF2-40B4-BE49-F238E27FC236}">
                <a16:creationId xmlns:a16="http://schemas.microsoft.com/office/drawing/2014/main" id="{1A327FC8-5496-D742-9FE4-8B4A028E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" y="2173611"/>
            <a:ext cx="8022138" cy="467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Управление конфигурацией с </a:t>
            </a:r>
            <a:r>
              <a:rPr lang="en-US" spc="-10" dirty="0"/>
              <a:t>Ansible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3120" y="2200167"/>
            <a:ext cx="9741801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" sz="2400" dirty="0"/>
              <a:t>Ansible - </a:t>
            </a:r>
            <a:r>
              <a:rPr lang="ru-RU" sz="2400" dirty="0"/>
              <a:t>самое простое решение для настройки узлов. Он разработан</a:t>
            </a:r>
            <a:r>
              <a:rPr lang="en-US" sz="2400" dirty="0"/>
              <a:t> </a:t>
            </a:r>
            <a:r>
              <a:rPr lang="ru-RU" sz="2400" dirty="0"/>
              <a:t>таким образом чтобы быть минимальным по своей природе, последовательным, безопасным и высоконадежным. Любой разработчик, </a:t>
            </a:r>
            <a:r>
              <a:rPr lang="ru-RU" sz="2400" dirty="0" err="1"/>
              <a:t>тестировщик</a:t>
            </a:r>
            <a:r>
              <a:rPr lang="ru-RU" sz="2400" dirty="0"/>
              <a:t> или ИТ-менеджер могут легко настроить узлы. Любой ИТ-специалист может легко написать для него файлы сценариев.</a:t>
            </a:r>
            <a:endParaRPr lang="en-US" sz="2400" dirty="0"/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Сценарии </a:t>
            </a:r>
            <a:r>
              <a:rPr lang="en" sz="2400" dirty="0"/>
              <a:t>Ansible</a:t>
            </a:r>
            <a:r>
              <a:rPr lang="ru-RU" sz="2400" dirty="0"/>
              <a:t> - это простые </a:t>
            </a:r>
            <a:r>
              <a:rPr lang="ru-RU" sz="2400" dirty="0" err="1"/>
              <a:t>человекочитаемые</a:t>
            </a:r>
            <a:r>
              <a:rPr lang="ru-RU" sz="2400" dirty="0"/>
              <a:t> описания конфигурации вашей инфраструктуры. Они гарантируют, что каждый в вашей команде сможет понять смысл каждой задачи конфигурации.</a:t>
            </a:r>
          </a:p>
          <a:p>
            <a:pPr lvl="0"/>
            <a:r>
              <a:rPr lang="en" sz="2400" dirty="0"/>
              <a:t>Ansible </a:t>
            </a:r>
            <a:r>
              <a:rPr lang="ru-RU" sz="2400" dirty="0"/>
              <a:t>не требует ничего кроме пароля или ключа </a:t>
            </a:r>
            <a:r>
              <a:rPr lang="en" sz="2400" dirty="0"/>
              <a:t>SSH</a:t>
            </a:r>
            <a:r>
              <a:rPr lang="ru-RU" sz="2400" dirty="0"/>
              <a:t> для того</a:t>
            </a:r>
            <a:r>
              <a:rPr lang="en" sz="2400" dirty="0"/>
              <a:t>, </a:t>
            </a:r>
            <a:r>
              <a:rPr lang="ru-RU" sz="2400" dirty="0"/>
              <a:t>чтобы начать управление узлами вашей инфраструктуры, и может начать управлять ими без установки какого-либо агентского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9919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Терминология </a:t>
            </a:r>
            <a:r>
              <a:rPr lang="en-US" spc="-10" dirty="0"/>
              <a:t>Ansible</a:t>
            </a:r>
            <a:r>
              <a:rPr lang="ru-RU" spc="-10" dirty="0"/>
              <a:t>: </a:t>
            </a:r>
            <a:r>
              <a:rPr lang="en" dirty="0"/>
              <a:t>Inventory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3120" y="2200167"/>
            <a:ext cx="974180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" sz="2800" b="1" dirty="0"/>
              <a:t>Inventory</a:t>
            </a:r>
            <a:r>
              <a:rPr lang="en" sz="2800" dirty="0"/>
              <a:t> (</a:t>
            </a:r>
            <a:r>
              <a:rPr lang="ru-RU" sz="2800" dirty="0"/>
              <a:t>инвентарь)</a:t>
            </a:r>
            <a:r>
              <a:rPr lang="en" sz="2800" dirty="0"/>
              <a:t> - </a:t>
            </a:r>
            <a:r>
              <a:rPr lang="ru-RU" sz="2800" dirty="0"/>
              <a:t>это описание узлов, к которым может обращаться </a:t>
            </a:r>
            <a:r>
              <a:rPr lang="en" sz="2800" dirty="0"/>
              <a:t>Ansible. </a:t>
            </a:r>
            <a:r>
              <a:rPr lang="ru-RU" sz="2800" dirty="0"/>
              <a:t>По умолчанию инвентарь описывается файлом конфигурации, местоположение которого по умолчанию - </a:t>
            </a:r>
            <a:r>
              <a:rPr lang="en" sz="2800" dirty="0"/>
              <a:t>/</a:t>
            </a:r>
            <a:r>
              <a:rPr lang="en" sz="2800" dirty="0" err="1"/>
              <a:t>etc</a:t>
            </a:r>
            <a:r>
              <a:rPr lang="en" sz="2800" dirty="0"/>
              <a:t>/ansible/hosts. </a:t>
            </a:r>
            <a:r>
              <a:rPr lang="ru-RU" sz="2800" dirty="0"/>
              <a:t>В этом файле указывается </a:t>
            </a:r>
            <a:r>
              <a:rPr lang="en" sz="2800" dirty="0"/>
              <a:t>IP-</a:t>
            </a:r>
            <a:r>
              <a:rPr lang="ru-RU" sz="2800" dirty="0"/>
              <a:t>адрес или имя хоста каждого узла, доступного для </a:t>
            </a:r>
            <a:r>
              <a:rPr lang="en" sz="2800" dirty="0"/>
              <a:t>Ansible.</a:t>
            </a:r>
          </a:p>
          <a:p>
            <a:pPr lvl="0"/>
            <a:r>
              <a:rPr lang="ru-RU" sz="2800" dirty="0"/>
              <a:t>Каждый хост назначается группе, такой как веб-серверы, серверы БД и т.д. Файл инвентаря может иметь один из многих форматов, таких как </a:t>
            </a:r>
            <a:r>
              <a:rPr lang="en" sz="2800" dirty="0" err="1"/>
              <a:t>yaml</a:t>
            </a:r>
            <a:r>
              <a:rPr lang="en" sz="2800" dirty="0"/>
              <a:t>, INI </a:t>
            </a:r>
            <a:r>
              <a:rPr lang="ru-RU" sz="2800" dirty="0"/>
              <a:t>и т.д., либо создаваться динамически на основе скрипта.</a:t>
            </a:r>
          </a:p>
        </p:txBody>
      </p:sp>
    </p:spTree>
    <p:extLst>
      <p:ext uri="{BB962C8B-B14F-4D97-AF65-F5344CB8AC3E}">
        <p14:creationId xmlns:p14="http://schemas.microsoft.com/office/powerpoint/2010/main" val="428929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Пример файла </a:t>
            </a:r>
            <a:r>
              <a:rPr lang="en" dirty="0"/>
              <a:t>Inventory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5D4904-6733-E247-91F4-9963502F5F9A}"/>
              </a:ext>
            </a:extLst>
          </p:cNvPr>
          <p:cNvSpPr/>
          <p:nvPr/>
        </p:nvSpPr>
        <p:spPr>
          <a:xfrm>
            <a:off x="5790882" y="2249968"/>
            <a:ext cx="3267786" cy="45057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990818" y="2381405"/>
            <a:ext cx="2956128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" sz="2800" dirty="0" err="1"/>
              <a:t>mail.example.com</a:t>
            </a:r>
            <a:endParaRPr lang="ru-RU" sz="2800" dirty="0"/>
          </a:p>
          <a:p>
            <a:pPr lvl="0"/>
            <a:endParaRPr lang="en" sz="2800" dirty="0"/>
          </a:p>
          <a:p>
            <a:pPr lvl="0"/>
            <a:r>
              <a:rPr lang="en" sz="2800" dirty="0"/>
              <a:t>[webservers]</a:t>
            </a:r>
            <a:endParaRPr lang="ru-RU" sz="2800" dirty="0"/>
          </a:p>
          <a:p>
            <a:pPr lvl="0"/>
            <a:r>
              <a:rPr lang="en" sz="2800" dirty="0" err="1"/>
              <a:t>foo.example.com</a:t>
            </a:r>
            <a:endParaRPr lang="ru-RU" sz="2800" dirty="0"/>
          </a:p>
          <a:p>
            <a:pPr lvl="0"/>
            <a:r>
              <a:rPr lang="en" sz="2800" dirty="0" err="1"/>
              <a:t>bar.example.com</a:t>
            </a:r>
            <a:endParaRPr lang="ru-RU" sz="2800" dirty="0"/>
          </a:p>
          <a:p>
            <a:pPr lvl="0"/>
            <a:endParaRPr lang="en" sz="2800" dirty="0"/>
          </a:p>
          <a:p>
            <a:pPr lvl="0"/>
            <a:r>
              <a:rPr lang="en" sz="2800" dirty="0"/>
              <a:t>[</a:t>
            </a:r>
            <a:r>
              <a:rPr lang="en" sz="2800" dirty="0" err="1"/>
              <a:t>dbservers</a:t>
            </a:r>
            <a:r>
              <a:rPr lang="en" sz="2800" dirty="0"/>
              <a:t>]</a:t>
            </a:r>
            <a:endParaRPr lang="ru-RU" sz="2800" dirty="0"/>
          </a:p>
          <a:p>
            <a:pPr lvl="0"/>
            <a:r>
              <a:rPr lang="en" sz="2800" dirty="0" err="1"/>
              <a:t>one.example.com</a:t>
            </a:r>
            <a:endParaRPr lang="ru-RU" sz="2800" dirty="0"/>
          </a:p>
          <a:p>
            <a:pPr lvl="0"/>
            <a:r>
              <a:rPr lang="en" sz="2800" dirty="0" err="1"/>
              <a:t>two.example.com</a:t>
            </a:r>
            <a:endParaRPr lang="ru-RU" sz="2800" dirty="0"/>
          </a:p>
          <a:p>
            <a:pPr lvl="0"/>
            <a:r>
              <a:rPr lang="en" sz="2800" dirty="0" err="1"/>
              <a:t>three.example.com</a:t>
            </a:r>
            <a:endParaRPr lang="en" sz="2800" dirty="0"/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765B670C-B718-5945-95E5-5A69056C248F}"/>
              </a:ext>
            </a:extLst>
          </p:cNvPr>
          <p:cNvSpPr txBox="1"/>
          <p:nvPr/>
        </p:nvSpPr>
        <p:spPr>
          <a:xfrm>
            <a:off x="487114" y="2832797"/>
            <a:ext cx="3614379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В файле инвентаря могут быть указаны отдельные серверы либо группы серверов, отделённые названием группы в квадратных скобках, а также переменные </a:t>
            </a:r>
            <a:r>
              <a:rPr lang="en-US" sz="2800" dirty="0"/>
              <a:t>Ansible.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826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26985</TotalTime>
  <Words>1090</Words>
  <Application>Microsoft Macintosh PowerPoint</Application>
  <PresentationFormat>Произвольный</PresentationFormat>
  <Paragraphs>113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SF Pro Text</vt:lpstr>
      <vt:lpstr>SFProText-Heavy</vt:lpstr>
      <vt:lpstr>SFProText-Medium</vt:lpstr>
      <vt:lpstr>SFProText-Semibold</vt:lpstr>
      <vt:lpstr>Times New Roman</vt:lpstr>
      <vt:lpstr>Office Theme</vt:lpstr>
      <vt:lpstr>Занятие 13 (05.03.2020)</vt:lpstr>
      <vt:lpstr>Цели занятия</vt:lpstr>
      <vt:lpstr>Что такое Ansible?</vt:lpstr>
      <vt:lpstr>Почему Ansible?</vt:lpstr>
      <vt:lpstr>Примеры использования Ansible</vt:lpstr>
      <vt:lpstr>Архитектура Ansible</vt:lpstr>
      <vt:lpstr>Управление конфигурацией с Ansible</vt:lpstr>
      <vt:lpstr>Терминология Ansible: Inventory</vt:lpstr>
      <vt:lpstr>Пример файла Inventory</vt:lpstr>
      <vt:lpstr>Терминология Ansible: Playbook</vt:lpstr>
      <vt:lpstr>Пример файла Playbook</vt:lpstr>
      <vt:lpstr>Терминология Ansible: Modules</vt:lpstr>
      <vt:lpstr>Пример использования модуля</vt:lpstr>
      <vt:lpstr>Терминология Ansible: Roles</vt:lpstr>
      <vt:lpstr>СПАСИБО!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cp:lastModifiedBy>Овчинцев Евгений Михайлович</cp:lastModifiedBy>
  <cp:revision>211</cp:revision>
  <dcterms:created xsi:type="dcterms:W3CDTF">2018-05-28T16:14:58Z</dcterms:created>
  <dcterms:modified xsi:type="dcterms:W3CDTF">2020-03-21T16:23:25Z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2018-05-28T00:00:00Z</vt:filetime>
  </property>
</Properties>
</file>