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10" r:id="rId3"/>
    <p:sldId id="311" r:id="rId4"/>
    <p:sldId id="312" r:id="rId5"/>
    <p:sldId id="339" r:id="rId6"/>
    <p:sldId id="340" r:id="rId7"/>
    <p:sldId id="342" r:id="rId8"/>
    <p:sldId id="341" r:id="rId9"/>
    <p:sldId id="313" r:id="rId10"/>
    <p:sldId id="299" r:id="rId11"/>
    <p:sldId id="355" r:id="rId12"/>
    <p:sldId id="356" r:id="rId13"/>
    <p:sldId id="357" r:id="rId14"/>
    <p:sldId id="358" r:id="rId15"/>
    <p:sldId id="359" r:id="rId16"/>
    <p:sldId id="343" r:id="rId17"/>
    <p:sldId id="344" r:id="rId18"/>
    <p:sldId id="360" r:id="rId19"/>
    <p:sldId id="345" r:id="rId20"/>
    <p:sldId id="346" r:id="rId21"/>
    <p:sldId id="347" r:id="rId22"/>
    <p:sldId id="361" r:id="rId23"/>
    <p:sldId id="362" r:id="rId24"/>
    <p:sldId id="349" r:id="rId25"/>
    <p:sldId id="350" r:id="rId26"/>
    <p:sldId id="351" r:id="rId27"/>
    <p:sldId id="352" r:id="rId28"/>
    <p:sldId id="268" r:id="rId29"/>
  </p:sldIdLst>
  <p:sldSz cx="10693400" cy="7562850"/>
  <p:notesSz cx="106934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esya Malashenko" initials="OM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7"/>
    <p:restoredTop sz="96341"/>
  </p:normalViewPr>
  <p:slideViewPr>
    <p:cSldViewPr>
      <p:cViewPr varScale="1">
        <p:scale>
          <a:sx n="117" d="100"/>
          <a:sy n="117" d="100"/>
        </p:scale>
        <p:origin x="107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7CE09-C4A3-1144-9DB7-5A07288F995A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AC5CB-D134-FF41-995C-4D22C1EC9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2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61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17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64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75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74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58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99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63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57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2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3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9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60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5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53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39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83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AC5CB-D134-FF41-995C-4D22C1EC91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SFProText-Medium"/>
                <a:cs typeface="SFProText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669C"/>
                </a:solidFill>
                <a:latin typeface="SFProText-Semibold"/>
                <a:cs typeface="SFProText-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46001" y="3171068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066" y="0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06837" y="2978523"/>
            <a:ext cx="193040" cy="385445"/>
          </a:xfrm>
          <a:custGeom>
            <a:avLst/>
            <a:gdLst/>
            <a:ahLst/>
            <a:cxnLst/>
            <a:rect l="l" t="t" r="r" b="b"/>
            <a:pathLst>
              <a:path w="193039" h="385445">
                <a:moveTo>
                  <a:pt x="0" y="0"/>
                </a:moveTo>
                <a:lnTo>
                  <a:pt x="192544" y="192544"/>
                </a:lnTo>
                <a:lnTo>
                  <a:pt x="0" y="385089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46001" y="4251552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066" y="0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006837" y="4059007"/>
            <a:ext cx="193040" cy="385445"/>
          </a:xfrm>
          <a:custGeom>
            <a:avLst/>
            <a:gdLst/>
            <a:ahLst/>
            <a:cxnLst/>
            <a:rect l="l" t="t" r="r" b="b"/>
            <a:pathLst>
              <a:path w="193039" h="385445">
                <a:moveTo>
                  <a:pt x="0" y="0"/>
                </a:moveTo>
                <a:lnTo>
                  <a:pt x="192544" y="192544"/>
                </a:lnTo>
                <a:lnTo>
                  <a:pt x="0" y="385089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346001" y="5350036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066" y="0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006837" y="5157491"/>
            <a:ext cx="193040" cy="385445"/>
          </a:xfrm>
          <a:custGeom>
            <a:avLst/>
            <a:gdLst/>
            <a:ahLst/>
            <a:cxnLst/>
            <a:rect l="l" t="t" r="r" b="b"/>
            <a:pathLst>
              <a:path w="193039" h="385445">
                <a:moveTo>
                  <a:pt x="0" y="0"/>
                </a:moveTo>
                <a:lnTo>
                  <a:pt x="192544" y="192544"/>
                </a:lnTo>
                <a:lnTo>
                  <a:pt x="0" y="385089"/>
                </a:lnTo>
              </a:path>
            </a:pathLst>
          </a:custGeom>
          <a:ln w="38100">
            <a:solidFill>
              <a:srgbClr val="00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350" y="1776006"/>
            <a:ext cx="5339715" cy="4974590"/>
          </a:xfrm>
          <a:custGeom>
            <a:avLst/>
            <a:gdLst/>
            <a:ahLst/>
            <a:cxnLst/>
            <a:rect l="l" t="t" r="r" b="b"/>
            <a:pathLst>
              <a:path w="5339715" h="4974590">
                <a:moveTo>
                  <a:pt x="0" y="4974005"/>
                </a:moveTo>
                <a:lnTo>
                  <a:pt x="5339651" y="4974005"/>
                </a:lnTo>
                <a:lnTo>
                  <a:pt x="5339651" y="0"/>
                </a:lnTo>
                <a:lnTo>
                  <a:pt x="0" y="0"/>
                </a:lnTo>
                <a:lnTo>
                  <a:pt x="0" y="4974005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SFProText-Medium"/>
                <a:cs typeface="SFProText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84100" y="2035669"/>
            <a:ext cx="2473325" cy="380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52A5CB"/>
                </a:solidFill>
                <a:latin typeface="SFProText-Heavy"/>
                <a:cs typeface="SFProText-Heavy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SFProText-Medium"/>
                <a:cs typeface="SFProText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62440" y="6872414"/>
            <a:ext cx="1066481" cy="3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037372" y="7003779"/>
            <a:ext cx="250241" cy="217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0" y="880505"/>
            <a:ext cx="10690860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SFProText-Medium"/>
                <a:cs typeface="SFProText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1541112"/>
            <a:ext cx="8475980" cy="2529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00669C"/>
                </a:solidFill>
                <a:latin typeface="SFProText-Semibold"/>
                <a:cs typeface="SFProText-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80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285"/>
                </a:solidFill>
                <a:latin typeface="SFProText-Medium"/>
                <a:cs typeface="SFProText-Medium"/>
              </a:defRPr>
            </a:lvl1pPr>
          </a:lstStyle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dirty="0">
                <a:solidFill>
                  <a:srgbClr val="BCBEC0"/>
                </a:solidFill>
              </a:rPr>
              <a:t>‹#›</a:t>
            </a:fld>
            <a:r>
              <a:rPr sz="1800" dirty="0">
                <a:solidFill>
                  <a:srgbClr val="BCBEC0"/>
                </a:solidFill>
              </a:rPr>
              <a:t> </a:t>
            </a:r>
            <a:r>
              <a:rPr sz="1500" spc="-15" baseline="2777" dirty="0"/>
              <a:t>Кадры </a:t>
            </a:r>
            <a:r>
              <a:rPr sz="1500" baseline="2777" dirty="0"/>
              <a:t>XXI</a:t>
            </a:r>
            <a:r>
              <a:rPr sz="1500" spc="-44" baseline="2777" dirty="0"/>
              <a:t> </a:t>
            </a:r>
            <a:r>
              <a:rPr sz="1500" spc="-15" baseline="2777" dirty="0"/>
              <a:t>века</a:t>
            </a:r>
            <a:endParaRPr sz="1500" baseline="2777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emf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hyperlink" Target="mailto:Evgenij.ovchintsev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74166"/>
            <a:ext cx="9975215" cy="1200150"/>
          </a:xfrm>
          <a:custGeom>
            <a:avLst/>
            <a:gdLst/>
            <a:ahLst/>
            <a:cxnLst/>
            <a:rect l="l" t="t" r="r" b="b"/>
            <a:pathLst>
              <a:path w="9975215" h="1200150">
                <a:moveTo>
                  <a:pt x="4071867" y="761860"/>
                </a:moveTo>
                <a:lnTo>
                  <a:pt x="3775589" y="761860"/>
                </a:lnTo>
                <a:lnTo>
                  <a:pt x="3775589" y="822947"/>
                </a:lnTo>
                <a:lnTo>
                  <a:pt x="3775166" y="831188"/>
                </a:lnTo>
                <a:lnTo>
                  <a:pt x="3757037" y="874071"/>
                </a:lnTo>
                <a:lnTo>
                  <a:pt x="3718391" y="900263"/>
                </a:lnTo>
                <a:lnTo>
                  <a:pt x="3694677" y="903858"/>
                </a:lnTo>
                <a:lnTo>
                  <a:pt x="0" y="903858"/>
                </a:lnTo>
                <a:lnTo>
                  <a:pt x="0" y="1200137"/>
                </a:lnTo>
                <a:lnTo>
                  <a:pt x="3694817" y="1200137"/>
                </a:lnTo>
                <a:lnTo>
                  <a:pt x="3733200" y="1198168"/>
                </a:lnTo>
                <a:lnTo>
                  <a:pt x="3806851" y="1183029"/>
                </a:lnTo>
                <a:lnTo>
                  <a:pt x="3890296" y="1145219"/>
                </a:lnTo>
                <a:lnTo>
                  <a:pt x="3934510" y="1113736"/>
                </a:lnTo>
                <a:lnTo>
                  <a:pt x="3973639" y="1076408"/>
                </a:lnTo>
                <a:lnTo>
                  <a:pt x="4007135" y="1033830"/>
                </a:lnTo>
                <a:lnTo>
                  <a:pt x="4034413" y="986533"/>
                </a:lnTo>
                <a:lnTo>
                  <a:pt x="4054770" y="935061"/>
                </a:lnTo>
                <a:lnTo>
                  <a:pt x="4067493" y="880252"/>
                </a:lnTo>
                <a:lnTo>
                  <a:pt x="4071867" y="822947"/>
                </a:lnTo>
                <a:lnTo>
                  <a:pt x="4071867" y="761860"/>
                </a:lnTo>
                <a:close/>
              </a:path>
              <a:path w="9975215" h="1200150">
                <a:moveTo>
                  <a:pt x="9831457" y="0"/>
                </a:moveTo>
                <a:lnTo>
                  <a:pt x="4152614" y="0"/>
                </a:lnTo>
                <a:lnTo>
                  <a:pt x="4114233" y="1968"/>
                </a:lnTo>
                <a:lnTo>
                  <a:pt x="4040596" y="17107"/>
                </a:lnTo>
                <a:lnTo>
                  <a:pt x="3957160" y="54917"/>
                </a:lnTo>
                <a:lnTo>
                  <a:pt x="3912944" y="86401"/>
                </a:lnTo>
                <a:lnTo>
                  <a:pt x="3873812" y="123728"/>
                </a:lnTo>
                <a:lnTo>
                  <a:pt x="3840308" y="166306"/>
                </a:lnTo>
                <a:lnTo>
                  <a:pt x="3813038" y="213598"/>
                </a:lnTo>
                <a:lnTo>
                  <a:pt x="3792685" y="265071"/>
                </a:lnTo>
                <a:lnTo>
                  <a:pt x="3779963" y="319882"/>
                </a:lnTo>
                <a:lnTo>
                  <a:pt x="3775589" y="377189"/>
                </a:lnTo>
                <a:lnTo>
                  <a:pt x="3775589" y="600252"/>
                </a:lnTo>
                <a:lnTo>
                  <a:pt x="4071867" y="600252"/>
                </a:lnTo>
                <a:lnTo>
                  <a:pt x="4071867" y="377189"/>
                </a:lnTo>
                <a:lnTo>
                  <a:pt x="4072289" y="368949"/>
                </a:lnTo>
                <a:lnTo>
                  <a:pt x="4090409" y="326067"/>
                </a:lnTo>
                <a:lnTo>
                  <a:pt x="4129065" y="299869"/>
                </a:lnTo>
                <a:lnTo>
                  <a:pt x="4152779" y="296278"/>
                </a:lnTo>
                <a:lnTo>
                  <a:pt x="9822415" y="296278"/>
                </a:lnTo>
                <a:lnTo>
                  <a:pt x="9975081" y="143624"/>
                </a:lnTo>
                <a:lnTo>
                  <a:pt x="9831457" y="0"/>
                </a:lnTo>
                <a:close/>
              </a:path>
            </a:pathLst>
          </a:custGeom>
          <a:solidFill>
            <a:srgbClr val="D2E2EC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592398" y="3725827"/>
            <a:ext cx="802640" cy="1186180"/>
          </a:xfrm>
          <a:custGeom>
            <a:avLst/>
            <a:gdLst/>
            <a:ahLst/>
            <a:cxnLst/>
            <a:rect l="l" t="t" r="r" b="b"/>
            <a:pathLst>
              <a:path w="802640" h="1186179">
                <a:moveTo>
                  <a:pt x="209499" y="0"/>
                </a:moveTo>
                <a:lnTo>
                  <a:pt x="0" y="209511"/>
                </a:lnTo>
                <a:lnTo>
                  <a:pt x="383336" y="592836"/>
                </a:lnTo>
                <a:lnTo>
                  <a:pt x="0" y="976160"/>
                </a:lnTo>
                <a:lnTo>
                  <a:pt x="209499" y="1185672"/>
                </a:lnTo>
                <a:lnTo>
                  <a:pt x="802347" y="592836"/>
                </a:lnTo>
                <a:lnTo>
                  <a:pt x="209499" y="0"/>
                </a:lnTo>
                <a:close/>
              </a:path>
            </a:pathLst>
          </a:custGeom>
          <a:solidFill>
            <a:srgbClr val="D2E2E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774412"/>
            <a:ext cx="4695190" cy="161925"/>
          </a:xfrm>
          <a:custGeom>
            <a:avLst/>
            <a:gdLst/>
            <a:ahLst/>
            <a:cxnLst/>
            <a:rect l="l" t="t" r="r" b="b"/>
            <a:pathLst>
              <a:path w="4695190" h="161925">
                <a:moveTo>
                  <a:pt x="3775583" y="0"/>
                </a:moveTo>
                <a:lnTo>
                  <a:pt x="0" y="0"/>
                </a:lnTo>
                <a:lnTo>
                  <a:pt x="0" y="161607"/>
                </a:lnTo>
                <a:lnTo>
                  <a:pt x="3775583" y="161607"/>
                </a:lnTo>
                <a:lnTo>
                  <a:pt x="3775583" y="0"/>
                </a:lnTo>
                <a:close/>
              </a:path>
              <a:path w="4695190" h="161925">
                <a:moveTo>
                  <a:pt x="4602848" y="0"/>
                </a:moveTo>
                <a:lnTo>
                  <a:pt x="4071874" y="0"/>
                </a:lnTo>
                <a:lnTo>
                  <a:pt x="4071874" y="161620"/>
                </a:lnTo>
                <a:lnTo>
                  <a:pt x="4625809" y="161620"/>
                </a:lnTo>
                <a:lnTo>
                  <a:pt x="4695139" y="92290"/>
                </a:lnTo>
                <a:lnTo>
                  <a:pt x="4602848" y="0"/>
                </a:lnTo>
                <a:close/>
              </a:path>
            </a:pathLst>
          </a:custGeom>
          <a:solidFill>
            <a:srgbClr val="CCDFE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5595" y="4774412"/>
            <a:ext cx="296545" cy="161925"/>
          </a:xfrm>
          <a:custGeom>
            <a:avLst/>
            <a:gdLst/>
            <a:ahLst/>
            <a:cxnLst/>
            <a:rect l="l" t="t" r="r" b="b"/>
            <a:pathLst>
              <a:path w="296545" h="161925">
                <a:moveTo>
                  <a:pt x="296278" y="0"/>
                </a:moveTo>
                <a:lnTo>
                  <a:pt x="0" y="0"/>
                </a:lnTo>
                <a:lnTo>
                  <a:pt x="0" y="161607"/>
                </a:lnTo>
                <a:lnTo>
                  <a:pt x="296278" y="161607"/>
                </a:lnTo>
                <a:lnTo>
                  <a:pt x="296278" y="0"/>
                </a:lnTo>
                <a:close/>
              </a:path>
            </a:pathLst>
          </a:custGeom>
          <a:solidFill>
            <a:srgbClr val="A0C6DE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70905" y="4528195"/>
            <a:ext cx="453390" cy="677545"/>
          </a:xfrm>
          <a:custGeom>
            <a:avLst/>
            <a:gdLst/>
            <a:ahLst/>
            <a:cxnLst/>
            <a:rect l="l" t="t" r="r" b="b"/>
            <a:pathLst>
              <a:path w="453389" h="677545">
                <a:moveTo>
                  <a:pt x="114274" y="0"/>
                </a:moveTo>
                <a:lnTo>
                  <a:pt x="0" y="114274"/>
                </a:lnTo>
                <a:lnTo>
                  <a:pt x="224231" y="338505"/>
                </a:lnTo>
                <a:lnTo>
                  <a:pt x="0" y="562736"/>
                </a:lnTo>
                <a:lnTo>
                  <a:pt x="114274" y="677011"/>
                </a:lnTo>
                <a:lnTo>
                  <a:pt x="452780" y="338505"/>
                </a:lnTo>
                <a:lnTo>
                  <a:pt x="114274" y="0"/>
                </a:lnTo>
                <a:close/>
              </a:path>
            </a:pathLst>
          </a:custGeom>
          <a:solidFill>
            <a:srgbClr val="CCDFE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908481"/>
            <a:ext cx="7200265" cy="811530"/>
          </a:xfrm>
          <a:custGeom>
            <a:avLst/>
            <a:gdLst/>
            <a:ahLst/>
            <a:cxnLst/>
            <a:rect l="l" t="t" r="r" b="b"/>
            <a:pathLst>
              <a:path w="7200265" h="811529">
                <a:moveTo>
                  <a:pt x="3766003" y="0"/>
                </a:moveTo>
                <a:lnTo>
                  <a:pt x="0" y="0"/>
                </a:lnTo>
                <a:lnTo>
                  <a:pt x="0" y="242417"/>
                </a:lnTo>
                <a:lnTo>
                  <a:pt x="3762599" y="242417"/>
                </a:lnTo>
                <a:lnTo>
                  <a:pt x="3764069" y="234356"/>
                </a:lnTo>
                <a:lnTo>
                  <a:pt x="3765135" y="226161"/>
                </a:lnTo>
                <a:lnTo>
                  <a:pt x="3765784" y="217843"/>
                </a:lnTo>
                <a:lnTo>
                  <a:pt x="3766003" y="209410"/>
                </a:lnTo>
                <a:lnTo>
                  <a:pt x="3766003" y="0"/>
                </a:lnTo>
                <a:close/>
              </a:path>
              <a:path w="7200265" h="811529">
                <a:moveTo>
                  <a:pt x="4472186" y="0"/>
                </a:moveTo>
                <a:lnTo>
                  <a:pt x="3900674" y="0"/>
                </a:lnTo>
                <a:lnTo>
                  <a:pt x="3900558" y="217746"/>
                </a:lnTo>
                <a:lnTo>
                  <a:pt x="3900212" y="226028"/>
                </a:lnTo>
                <a:lnTo>
                  <a:pt x="3899640" y="234252"/>
                </a:lnTo>
                <a:lnTo>
                  <a:pt x="3898845" y="242417"/>
                </a:lnTo>
                <a:lnTo>
                  <a:pt x="4471996" y="242417"/>
                </a:lnTo>
                <a:lnTo>
                  <a:pt x="4513538" y="250837"/>
                </a:lnTo>
                <a:lnTo>
                  <a:pt x="4551680" y="277996"/>
                </a:lnTo>
                <a:lnTo>
                  <a:pt x="4575020" y="318503"/>
                </a:lnTo>
                <a:lnTo>
                  <a:pt x="4579832" y="350253"/>
                </a:lnTo>
                <a:lnTo>
                  <a:pt x="4579832" y="460679"/>
                </a:lnTo>
                <a:lnTo>
                  <a:pt x="4581651" y="496360"/>
                </a:lnTo>
                <a:lnTo>
                  <a:pt x="4595700" y="564783"/>
                </a:lnTo>
                <a:lnTo>
                  <a:pt x="4630816" y="642285"/>
                </a:lnTo>
                <a:lnTo>
                  <a:pt x="4660065" y="683361"/>
                </a:lnTo>
                <a:lnTo>
                  <a:pt x="4694747" y="719722"/>
                </a:lnTo>
                <a:lnTo>
                  <a:pt x="4734302" y="750849"/>
                </a:lnTo>
                <a:lnTo>
                  <a:pt x="4778188" y="776157"/>
                </a:lnTo>
                <a:lnTo>
                  <a:pt x="4825923" y="795046"/>
                </a:lnTo>
                <a:lnTo>
                  <a:pt x="4876748" y="806861"/>
                </a:lnTo>
                <a:lnTo>
                  <a:pt x="4929907" y="810945"/>
                </a:lnTo>
                <a:lnTo>
                  <a:pt x="7073172" y="810945"/>
                </a:lnTo>
                <a:lnTo>
                  <a:pt x="7199804" y="684314"/>
                </a:lnTo>
                <a:lnTo>
                  <a:pt x="7084018" y="568528"/>
                </a:lnTo>
                <a:lnTo>
                  <a:pt x="4930098" y="568528"/>
                </a:lnTo>
                <a:lnTo>
                  <a:pt x="4919106" y="567964"/>
                </a:lnTo>
                <a:lnTo>
                  <a:pt x="4874619" y="552946"/>
                </a:lnTo>
                <a:lnTo>
                  <a:pt x="4840664" y="520560"/>
                </a:lnTo>
                <a:lnTo>
                  <a:pt x="4823489" y="476997"/>
                </a:lnTo>
                <a:lnTo>
                  <a:pt x="4822249" y="460679"/>
                </a:lnTo>
                <a:lnTo>
                  <a:pt x="4822249" y="350253"/>
                </a:lnTo>
                <a:lnTo>
                  <a:pt x="4820430" y="314579"/>
                </a:lnTo>
                <a:lnTo>
                  <a:pt x="4806381" y="246161"/>
                </a:lnTo>
                <a:lnTo>
                  <a:pt x="4771267" y="168659"/>
                </a:lnTo>
                <a:lnTo>
                  <a:pt x="4742020" y="127584"/>
                </a:lnTo>
                <a:lnTo>
                  <a:pt x="4707339" y="91223"/>
                </a:lnTo>
                <a:lnTo>
                  <a:pt x="4667779" y="60096"/>
                </a:lnTo>
                <a:lnTo>
                  <a:pt x="4623900" y="34788"/>
                </a:lnTo>
                <a:lnTo>
                  <a:pt x="4576169" y="15898"/>
                </a:lnTo>
                <a:lnTo>
                  <a:pt x="4525345" y="4084"/>
                </a:lnTo>
                <a:lnTo>
                  <a:pt x="4472186" y="0"/>
                </a:lnTo>
                <a:close/>
              </a:path>
            </a:pathLst>
          </a:custGeom>
          <a:solidFill>
            <a:srgbClr val="DCDDDE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14528" y="6137579"/>
            <a:ext cx="626110" cy="908685"/>
          </a:xfrm>
          <a:custGeom>
            <a:avLst/>
            <a:gdLst/>
            <a:ahLst/>
            <a:cxnLst/>
            <a:rect l="l" t="t" r="r" b="b"/>
            <a:pathLst>
              <a:path w="626109" h="908684">
                <a:moveTo>
                  <a:pt x="171411" y="0"/>
                </a:moveTo>
                <a:lnTo>
                  <a:pt x="0" y="171411"/>
                </a:lnTo>
                <a:lnTo>
                  <a:pt x="282790" y="454202"/>
                </a:lnTo>
                <a:lnTo>
                  <a:pt x="0" y="737006"/>
                </a:lnTo>
                <a:lnTo>
                  <a:pt x="171411" y="908418"/>
                </a:lnTo>
                <a:lnTo>
                  <a:pt x="625614" y="454202"/>
                </a:lnTo>
                <a:lnTo>
                  <a:pt x="171411" y="0"/>
                </a:lnTo>
                <a:close/>
              </a:path>
            </a:pathLst>
          </a:custGeom>
          <a:solidFill>
            <a:srgbClr val="DCDDDE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426817"/>
            <a:ext cx="5621655" cy="988060"/>
          </a:xfrm>
          <a:custGeom>
            <a:avLst/>
            <a:gdLst/>
            <a:ahLst/>
            <a:cxnLst/>
            <a:rect l="l" t="t" r="r" b="b"/>
            <a:pathLst>
              <a:path w="5621655" h="988060">
                <a:moveTo>
                  <a:pt x="3898839" y="724077"/>
                </a:moveTo>
                <a:lnTo>
                  <a:pt x="3762593" y="724077"/>
                </a:lnTo>
                <a:lnTo>
                  <a:pt x="3756034" y="746807"/>
                </a:lnTo>
                <a:lnTo>
                  <a:pt x="3746320" y="768069"/>
                </a:lnTo>
                <a:lnTo>
                  <a:pt x="3718435" y="805230"/>
                </a:lnTo>
                <a:lnTo>
                  <a:pt x="3666919" y="840070"/>
                </a:lnTo>
                <a:lnTo>
                  <a:pt x="3604288" y="852792"/>
                </a:lnTo>
                <a:lnTo>
                  <a:pt x="0" y="852792"/>
                </a:lnTo>
                <a:lnTo>
                  <a:pt x="0" y="987463"/>
                </a:lnTo>
                <a:lnTo>
                  <a:pt x="3604288" y="987463"/>
                </a:lnTo>
                <a:lnTo>
                  <a:pt x="3652254" y="983556"/>
                </a:lnTo>
                <a:lnTo>
                  <a:pt x="3697841" y="972255"/>
                </a:lnTo>
                <a:lnTo>
                  <a:pt x="3740382" y="954205"/>
                </a:lnTo>
                <a:lnTo>
                  <a:pt x="3779214" y="930056"/>
                </a:lnTo>
                <a:lnTo>
                  <a:pt x="3813672" y="900455"/>
                </a:lnTo>
                <a:lnTo>
                  <a:pt x="3845386" y="863075"/>
                </a:lnTo>
                <a:lnTo>
                  <a:pt x="3870695" y="820662"/>
                </a:lnTo>
                <a:lnTo>
                  <a:pt x="3888785" y="774052"/>
                </a:lnTo>
                <a:lnTo>
                  <a:pt x="3898839" y="724077"/>
                </a:lnTo>
                <a:close/>
              </a:path>
              <a:path w="5621655" h="988060">
                <a:moveTo>
                  <a:pt x="5555401" y="0"/>
                </a:moveTo>
                <a:lnTo>
                  <a:pt x="4062389" y="0"/>
                </a:lnTo>
                <a:lnTo>
                  <a:pt x="4014422" y="3907"/>
                </a:lnTo>
                <a:lnTo>
                  <a:pt x="3968836" y="15211"/>
                </a:lnTo>
                <a:lnTo>
                  <a:pt x="3926295" y="33263"/>
                </a:lnTo>
                <a:lnTo>
                  <a:pt x="3887462" y="57411"/>
                </a:lnTo>
                <a:lnTo>
                  <a:pt x="3853004" y="87007"/>
                </a:lnTo>
                <a:lnTo>
                  <a:pt x="3823408" y="121465"/>
                </a:lnTo>
                <a:lnTo>
                  <a:pt x="3799260" y="160297"/>
                </a:lnTo>
                <a:lnTo>
                  <a:pt x="3781208" y="202839"/>
                </a:lnTo>
                <a:lnTo>
                  <a:pt x="3769904" y="248425"/>
                </a:lnTo>
                <a:lnTo>
                  <a:pt x="3765997" y="296392"/>
                </a:lnTo>
                <a:lnTo>
                  <a:pt x="3765997" y="481660"/>
                </a:lnTo>
                <a:lnTo>
                  <a:pt x="3900680" y="481660"/>
                </a:lnTo>
                <a:lnTo>
                  <a:pt x="3900680" y="296392"/>
                </a:lnTo>
                <a:lnTo>
                  <a:pt x="3903965" y="263980"/>
                </a:lnTo>
                <a:lnTo>
                  <a:pt x="3928355" y="206322"/>
                </a:lnTo>
                <a:lnTo>
                  <a:pt x="3972326" y="162351"/>
                </a:lnTo>
                <a:lnTo>
                  <a:pt x="4029982" y="137957"/>
                </a:lnTo>
                <a:lnTo>
                  <a:pt x="4062389" y="134670"/>
                </a:lnTo>
                <a:lnTo>
                  <a:pt x="5553064" y="134670"/>
                </a:lnTo>
                <a:lnTo>
                  <a:pt x="5621568" y="66166"/>
                </a:lnTo>
                <a:lnTo>
                  <a:pt x="5555401" y="0"/>
                </a:lnTo>
                <a:close/>
              </a:path>
            </a:pathLst>
          </a:custGeom>
          <a:solidFill>
            <a:srgbClr val="A7CAE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2590" y="5908481"/>
            <a:ext cx="138087" cy="242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87817" y="5164000"/>
            <a:ext cx="424815" cy="658495"/>
          </a:xfrm>
          <a:custGeom>
            <a:avLst/>
            <a:gdLst/>
            <a:ahLst/>
            <a:cxnLst/>
            <a:rect l="l" t="t" r="r" b="b"/>
            <a:pathLst>
              <a:path w="424814" h="658495">
                <a:moveTo>
                  <a:pt x="95224" y="0"/>
                </a:moveTo>
                <a:lnTo>
                  <a:pt x="0" y="95224"/>
                </a:lnTo>
                <a:lnTo>
                  <a:pt x="233743" y="328980"/>
                </a:lnTo>
                <a:lnTo>
                  <a:pt x="0" y="562736"/>
                </a:lnTo>
                <a:lnTo>
                  <a:pt x="95224" y="657974"/>
                </a:lnTo>
                <a:lnTo>
                  <a:pt x="424205" y="328980"/>
                </a:lnTo>
                <a:lnTo>
                  <a:pt x="95224" y="0"/>
                </a:lnTo>
                <a:close/>
              </a:path>
            </a:pathLst>
          </a:custGeom>
          <a:solidFill>
            <a:srgbClr val="A7CAE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366" y="5900470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5" h="132079">
                <a:moveTo>
                  <a:pt x="124574" y="131953"/>
                </a:moveTo>
                <a:lnTo>
                  <a:pt x="0" y="131953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6111" y="6021679"/>
            <a:ext cx="123189" cy="132080"/>
          </a:xfrm>
          <a:custGeom>
            <a:avLst/>
            <a:gdLst/>
            <a:ahLst/>
            <a:cxnLst/>
            <a:rect l="l" t="t" r="r" b="b"/>
            <a:pathLst>
              <a:path w="123190" h="132079">
                <a:moveTo>
                  <a:pt x="0" y="131952"/>
                </a:moveTo>
                <a:lnTo>
                  <a:pt x="122885" y="131952"/>
                </a:lnTo>
                <a:lnTo>
                  <a:pt x="122885" y="0"/>
                </a:lnTo>
                <a:lnTo>
                  <a:pt x="0" y="0"/>
                </a:lnTo>
                <a:lnTo>
                  <a:pt x="0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8997" y="6021679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3571" y="5888685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3"/>
                </a:moveTo>
                <a:lnTo>
                  <a:pt x="0" y="131953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2348" y="6021679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96923" y="5890374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84411" y="5890374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3173" y="6021679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4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7355" y="6274638"/>
            <a:ext cx="135890" cy="143510"/>
          </a:xfrm>
          <a:custGeom>
            <a:avLst/>
            <a:gdLst/>
            <a:ahLst/>
            <a:cxnLst/>
            <a:rect l="l" t="t" r="r" b="b"/>
            <a:pathLst>
              <a:path w="135890" h="143510">
                <a:moveTo>
                  <a:pt x="135420" y="143446"/>
                </a:moveTo>
                <a:lnTo>
                  <a:pt x="0" y="143446"/>
                </a:lnTo>
                <a:lnTo>
                  <a:pt x="0" y="0"/>
                </a:lnTo>
                <a:lnTo>
                  <a:pt x="135420" y="0"/>
                </a:lnTo>
                <a:lnTo>
                  <a:pt x="135420" y="143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471" y="6274638"/>
            <a:ext cx="135890" cy="143510"/>
          </a:xfrm>
          <a:custGeom>
            <a:avLst/>
            <a:gdLst/>
            <a:ahLst/>
            <a:cxnLst/>
            <a:rect l="l" t="t" r="r" b="b"/>
            <a:pathLst>
              <a:path w="135890" h="143510">
                <a:moveTo>
                  <a:pt x="135420" y="143446"/>
                </a:moveTo>
                <a:lnTo>
                  <a:pt x="0" y="143446"/>
                </a:lnTo>
                <a:lnTo>
                  <a:pt x="0" y="0"/>
                </a:lnTo>
                <a:lnTo>
                  <a:pt x="135420" y="0"/>
                </a:lnTo>
                <a:lnTo>
                  <a:pt x="135420" y="143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3813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86230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76437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14473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50833" y="6274638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82647" y="6346190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54404" y="6346190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39846" y="6346190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1739" y="6346190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4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60187" y="6473964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5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9657" y="6473964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5" h="132079">
                <a:moveTo>
                  <a:pt x="124574" y="131952"/>
                </a:moveTo>
                <a:lnTo>
                  <a:pt x="0" y="131952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85879" y="6608648"/>
            <a:ext cx="125095" cy="132080"/>
          </a:xfrm>
          <a:custGeom>
            <a:avLst/>
            <a:gdLst/>
            <a:ahLst/>
            <a:cxnLst/>
            <a:rect l="l" t="t" r="r" b="b"/>
            <a:pathLst>
              <a:path w="125095" h="132079">
                <a:moveTo>
                  <a:pt x="124574" y="131940"/>
                </a:moveTo>
                <a:lnTo>
                  <a:pt x="0" y="131940"/>
                </a:lnTo>
                <a:lnTo>
                  <a:pt x="0" y="0"/>
                </a:lnTo>
                <a:lnTo>
                  <a:pt x="124574" y="0"/>
                </a:lnTo>
                <a:lnTo>
                  <a:pt x="124574" y="131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50791" y="5423661"/>
            <a:ext cx="67945" cy="71755"/>
          </a:xfrm>
          <a:custGeom>
            <a:avLst/>
            <a:gdLst/>
            <a:ahLst/>
            <a:cxnLst/>
            <a:rect l="l" t="t" r="r" b="b"/>
            <a:pathLst>
              <a:path w="67945" h="71754">
                <a:moveTo>
                  <a:pt x="67716" y="71716"/>
                </a:moveTo>
                <a:lnTo>
                  <a:pt x="0" y="71716"/>
                </a:lnTo>
                <a:lnTo>
                  <a:pt x="0" y="0"/>
                </a:lnTo>
                <a:lnTo>
                  <a:pt x="67716" y="0"/>
                </a:lnTo>
                <a:lnTo>
                  <a:pt x="67716" y="71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40910" y="4324553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41543" y="4324553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89055" y="417222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36608" y="5225199"/>
            <a:ext cx="146685" cy="151765"/>
          </a:xfrm>
          <a:custGeom>
            <a:avLst/>
            <a:gdLst/>
            <a:ahLst/>
            <a:cxnLst/>
            <a:rect l="l" t="t" r="r" b="b"/>
            <a:pathLst>
              <a:path w="146685" h="151764">
                <a:moveTo>
                  <a:pt x="0" y="151599"/>
                </a:moveTo>
                <a:lnTo>
                  <a:pt x="146456" y="151599"/>
                </a:lnTo>
                <a:lnTo>
                  <a:pt x="146456" y="0"/>
                </a:lnTo>
                <a:lnTo>
                  <a:pt x="0" y="0"/>
                </a:lnTo>
                <a:lnTo>
                  <a:pt x="0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88463" y="522519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7974" y="5225199"/>
            <a:ext cx="146685" cy="151765"/>
          </a:xfrm>
          <a:custGeom>
            <a:avLst/>
            <a:gdLst/>
            <a:ahLst/>
            <a:cxnLst/>
            <a:rect l="l" t="t" r="r" b="b"/>
            <a:pathLst>
              <a:path w="146684" h="151764">
                <a:moveTo>
                  <a:pt x="0" y="151599"/>
                </a:moveTo>
                <a:lnTo>
                  <a:pt x="146456" y="151599"/>
                </a:lnTo>
                <a:lnTo>
                  <a:pt x="146456" y="0"/>
                </a:lnTo>
                <a:lnTo>
                  <a:pt x="0" y="0"/>
                </a:lnTo>
                <a:lnTo>
                  <a:pt x="0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9829" y="522519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9829" y="5073383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31237" y="522519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43355" y="5225199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99"/>
                </a:moveTo>
                <a:lnTo>
                  <a:pt x="0" y="151599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86074" y="5072875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87"/>
                </a:moveTo>
                <a:lnTo>
                  <a:pt x="0" y="151587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38628" y="5072875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89" h="151764">
                <a:moveTo>
                  <a:pt x="148145" y="151587"/>
                </a:moveTo>
                <a:lnTo>
                  <a:pt x="0" y="151587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35430" y="5072875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87"/>
                </a:moveTo>
                <a:lnTo>
                  <a:pt x="0" y="151587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8914" y="5072875"/>
            <a:ext cx="148590" cy="151765"/>
          </a:xfrm>
          <a:custGeom>
            <a:avLst/>
            <a:gdLst/>
            <a:ahLst/>
            <a:cxnLst/>
            <a:rect l="l" t="t" r="r" b="b"/>
            <a:pathLst>
              <a:path w="148590" h="151764">
                <a:moveTo>
                  <a:pt x="148145" y="151587"/>
                </a:moveTo>
                <a:lnTo>
                  <a:pt x="0" y="151587"/>
                </a:lnTo>
                <a:lnTo>
                  <a:pt x="0" y="0"/>
                </a:lnTo>
                <a:lnTo>
                  <a:pt x="148145" y="0"/>
                </a:lnTo>
                <a:lnTo>
                  <a:pt x="148145" y="151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56283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09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3316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09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9288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09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15286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32035" y="476901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99793" y="485349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09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39403" y="485349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03017" y="485349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9361" y="4853495"/>
            <a:ext cx="80010" cy="85090"/>
          </a:xfrm>
          <a:custGeom>
            <a:avLst/>
            <a:gdLst/>
            <a:ahLst/>
            <a:cxnLst/>
            <a:rect l="l" t="t" r="r" b="b"/>
            <a:pathLst>
              <a:path w="80010" h="85089">
                <a:moveTo>
                  <a:pt x="79959" y="84696"/>
                </a:moveTo>
                <a:lnTo>
                  <a:pt x="0" y="84696"/>
                </a:lnTo>
                <a:lnTo>
                  <a:pt x="0" y="0"/>
                </a:lnTo>
                <a:lnTo>
                  <a:pt x="79959" y="0"/>
                </a:lnTo>
                <a:lnTo>
                  <a:pt x="79959" y="84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09114" y="4766233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1957"/>
                </a:lnTo>
              </a:path>
            </a:pathLst>
          </a:custGeom>
          <a:ln w="799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9623" y="5711050"/>
            <a:ext cx="202411" cy="93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5835" y="5711050"/>
            <a:ext cx="69507" cy="93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07835" y="5711050"/>
            <a:ext cx="202410" cy="931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34240" y="5710989"/>
            <a:ext cx="67932" cy="931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57730" y="5711050"/>
            <a:ext cx="309598" cy="931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25117" y="5711050"/>
            <a:ext cx="280992" cy="931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74815" y="5711050"/>
            <a:ext cx="304594" cy="931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04086" y="5711050"/>
            <a:ext cx="305916" cy="932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846994" y="5263954"/>
            <a:ext cx="402590" cy="528955"/>
          </a:xfrm>
          <a:custGeom>
            <a:avLst/>
            <a:gdLst/>
            <a:ahLst/>
            <a:cxnLst/>
            <a:rect l="l" t="t" r="r" b="b"/>
            <a:pathLst>
              <a:path w="402590" h="528954">
                <a:moveTo>
                  <a:pt x="389434" y="114998"/>
                </a:moveTo>
                <a:lnTo>
                  <a:pt x="193446" y="114998"/>
                </a:lnTo>
                <a:lnTo>
                  <a:pt x="215290" y="119223"/>
                </a:lnTo>
                <a:lnTo>
                  <a:pt x="232529" y="130516"/>
                </a:lnTo>
                <a:lnTo>
                  <a:pt x="243840" y="146807"/>
                </a:lnTo>
                <a:lnTo>
                  <a:pt x="247903" y="166027"/>
                </a:lnTo>
                <a:lnTo>
                  <a:pt x="242905" y="191864"/>
                </a:lnTo>
                <a:lnTo>
                  <a:pt x="229911" y="215384"/>
                </a:lnTo>
                <a:lnTo>
                  <a:pt x="211920" y="236977"/>
                </a:lnTo>
                <a:lnTo>
                  <a:pt x="191935" y="257035"/>
                </a:lnTo>
                <a:lnTo>
                  <a:pt x="9524" y="436384"/>
                </a:lnTo>
                <a:lnTo>
                  <a:pt x="9524" y="528535"/>
                </a:lnTo>
                <a:lnTo>
                  <a:pt x="402501" y="528535"/>
                </a:lnTo>
                <a:lnTo>
                  <a:pt x="402501" y="411632"/>
                </a:lnTo>
                <a:lnTo>
                  <a:pt x="210972" y="411632"/>
                </a:lnTo>
                <a:lnTo>
                  <a:pt x="210972" y="405917"/>
                </a:lnTo>
                <a:lnTo>
                  <a:pt x="331916" y="284061"/>
                </a:lnTo>
                <a:lnTo>
                  <a:pt x="362518" y="247845"/>
                </a:lnTo>
                <a:lnTo>
                  <a:pt x="385695" y="204130"/>
                </a:lnTo>
                <a:lnTo>
                  <a:pt x="394881" y="150025"/>
                </a:lnTo>
                <a:lnTo>
                  <a:pt x="389434" y="114998"/>
                </a:lnTo>
                <a:close/>
              </a:path>
              <a:path w="402590" h="528954">
                <a:moveTo>
                  <a:pt x="196494" y="0"/>
                </a:moveTo>
                <a:lnTo>
                  <a:pt x="133811" y="7055"/>
                </a:lnTo>
                <a:lnTo>
                  <a:pt x="83947" y="26359"/>
                </a:lnTo>
                <a:lnTo>
                  <a:pt x="46269" y="55119"/>
                </a:lnTo>
                <a:lnTo>
                  <a:pt x="20141" y="90544"/>
                </a:lnTo>
                <a:lnTo>
                  <a:pt x="4929" y="129841"/>
                </a:lnTo>
                <a:lnTo>
                  <a:pt x="0" y="170218"/>
                </a:lnTo>
                <a:lnTo>
                  <a:pt x="0" y="178968"/>
                </a:lnTo>
                <a:lnTo>
                  <a:pt x="140525" y="178968"/>
                </a:lnTo>
                <a:lnTo>
                  <a:pt x="140525" y="176695"/>
                </a:lnTo>
                <a:lnTo>
                  <a:pt x="140144" y="172491"/>
                </a:lnTo>
                <a:lnTo>
                  <a:pt x="140144" y="168694"/>
                </a:lnTo>
                <a:lnTo>
                  <a:pt x="143868" y="148415"/>
                </a:lnTo>
                <a:lnTo>
                  <a:pt x="154517" y="131278"/>
                </a:lnTo>
                <a:lnTo>
                  <a:pt x="171305" y="119425"/>
                </a:lnTo>
                <a:lnTo>
                  <a:pt x="193446" y="114998"/>
                </a:lnTo>
                <a:lnTo>
                  <a:pt x="389434" y="114998"/>
                </a:lnTo>
                <a:lnTo>
                  <a:pt x="388568" y="109428"/>
                </a:lnTo>
                <a:lnTo>
                  <a:pt x="370272" y="73390"/>
                </a:lnTo>
                <a:lnTo>
                  <a:pt x="340955" y="43170"/>
                </a:lnTo>
                <a:lnTo>
                  <a:pt x="301578" y="20026"/>
                </a:lnTo>
                <a:lnTo>
                  <a:pt x="253104" y="5216"/>
                </a:lnTo>
                <a:lnTo>
                  <a:pt x="196494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27133" y="5263949"/>
            <a:ext cx="430530" cy="537845"/>
          </a:xfrm>
          <a:custGeom>
            <a:avLst/>
            <a:gdLst/>
            <a:ahLst/>
            <a:cxnLst/>
            <a:rect l="l" t="t" r="r" b="b"/>
            <a:pathLst>
              <a:path w="430529" h="537845">
                <a:moveTo>
                  <a:pt x="216280" y="0"/>
                </a:moveTo>
                <a:lnTo>
                  <a:pt x="169051" y="4588"/>
                </a:lnTo>
                <a:lnTo>
                  <a:pt x="126744" y="17998"/>
                </a:lnTo>
                <a:lnTo>
                  <a:pt x="89783" y="39700"/>
                </a:lnTo>
                <a:lnTo>
                  <a:pt x="58591" y="69162"/>
                </a:lnTo>
                <a:lnTo>
                  <a:pt x="33593" y="105853"/>
                </a:lnTo>
                <a:lnTo>
                  <a:pt x="15213" y="149241"/>
                </a:lnTo>
                <a:lnTo>
                  <a:pt x="3873" y="198796"/>
                </a:lnTo>
                <a:lnTo>
                  <a:pt x="0" y="253987"/>
                </a:lnTo>
                <a:lnTo>
                  <a:pt x="0" y="282168"/>
                </a:lnTo>
                <a:lnTo>
                  <a:pt x="3757" y="338080"/>
                </a:lnTo>
                <a:lnTo>
                  <a:pt x="14784" y="388116"/>
                </a:lnTo>
                <a:lnTo>
                  <a:pt x="32710" y="431789"/>
                </a:lnTo>
                <a:lnTo>
                  <a:pt x="57164" y="468612"/>
                </a:lnTo>
                <a:lnTo>
                  <a:pt x="87776" y="498099"/>
                </a:lnTo>
                <a:lnTo>
                  <a:pt x="124178" y="519764"/>
                </a:lnTo>
                <a:lnTo>
                  <a:pt x="165997" y="533119"/>
                </a:lnTo>
                <a:lnTo>
                  <a:pt x="212864" y="537679"/>
                </a:lnTo>
                <a:lnTo>
                  <a:pt x="259794" y="532995"/>
                </a:lnTo>
                <a:lnTo>
                  <a:pt x="302032" y="519337"/>
                </a:lnTo>
                <a:lnTo>
                  <a:pt x="339095" y="497299"/>
                </a:lnTo>
                <a:lnTo>
                  <a:pt x="370501" y="467474"/>
                </a:lnTo>
                <a:lnTo>
                  <a:pt x="395768" y="430455"/>
                </a:lnTo>
                <a:lnTo>
                  <a:pt x="400557" y="419252"/>
                </a:lnTo>
                <a:lnTo>
                  <a:pt x="214756" y="419252"/>
                </a:lnTo>
                <a:lnTo>
                  <a:pt x="187573" y="410089"/>
                </a:lnTo>
                <a:lnTo>
                  <a:pt x="167493" y="383362"/>
                </a:lnTo>
                <a:lnTo>
                  <a:pt x="155053" y="340213"/>
                </a:lnTo>
                <a:lnTo>
                  <a:pt x="150814" y="282168"/>
                </a:lnTo>
                <a:lnTo>
                  <a:pt x="150814" y="253987"/>
                </a:lnTo>
                <a:lnTo>
                  <a:pt x="154999" y="196340"/>
                </a:lnTo>
                <a:lnTo>
                  <a:pt x="167351" y="153698"/>
                </a:lnTo>
                <a:lnTo>
                  <a:pt x="187413" y="127406"/>
                </a:lnTo>
                <a:lnTo>
                  <a:pt x="214756" y="118427"/>
                </a:lnTo>
                <a:lnTo>
                  <a:pt x="403075" y="118427"/>
                </a:lnTo>
                <a:lnTo>
                  <a:pt x="397354" y="104513"/>
                </a:lnTo>
                <a:lnTo>
                  <a:pt x="372929" y="68019"/>
                </a:lnTo>
                <a:lnTo>
                  <a:pt x="342273" y="38897"/>
                </a:lnTo>
                <a:lnTo>
                  <a:pt x="305724" y="17570"/>
                </a:lnTo>
                <a:lnTo>
                  <a:pt x="263615" y="4463"/>
                </a:lnTo>
                <a:lnTo>
                  <a:pt x="216280" y="0"/>
                </a:lnTo>
                <a:close/>
              </a:path>
              <a:path w="430529" h="537845">
                <a:moveTo>
                  <a:pt x="403075" y="118427"/>
                </a:moveTo>
                <a:lnTo>
                  <a:pt x="214756" y="118427"/>
                </a:lnTo>
                <a:lnTo>
                  <a:pt x="241999" y="127459"/>
                </a:lnTo>
                <a:lnTo>
                  <a:pt x="262210" y="153841"/>
                </a:lnTo>
                <a:lnTo>
                  <a:pt x="274782" y="196501"/>
                </a:lnTo>
                <a:lnTo>
                  <a:pt x="279079" y="253987"/>
                </a:lnTo>
                <a:lnTo>
                  <a:pt x="279079" y="282168"/>
                </a:lnTo>
                <a:lnTo>
                  <a:pt x="274730" y="340058"/>
                </a:lnTo>
                <a:lnTo>
                  <a:pt x="262072" y="383224"/>
                </a:lnTo>
                <a:lnTo>
                  <a:pt x="241844" y="410037"/>
                </a:lnTo>
                <a:lnTo>
                  <a:pt x="214756" y="419252"/>
                </a:lnTo>
                <a:lnTo>
                  <a:pt x="400557" y="419252"/>
                </a:lnTo>
                <a:lnTo>
                  <a:pt x="414413" y="386836"/>
                </a:lnTo>
                <a:lnTo>
                  <a:pt x="425953" y="337209"/>
                </a:lnTo>
                <a:lnTo>
                  <a:pt x="429907" y="282168"/>
                </a:lnTo>
                <a:lnTo>
                  <a:pt x="429907" y="253987"/>
                </a:lnTo>
                <a:lnTo>
                  <a:pt x="426179" y="197921"/>
                </a:lnTo>
                <a:lnTo>
                  <a:pt x="415216" y="147955"/>
                </a:lnTo>
                <a:lnTo>
                  <a:pt x="403075" y="11842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837707" y="5263954"/>
            <a:ext cx="402590" cy="528955"/>
          </a:xfrm>
          <a:custGeom>
            <a:avLst/>
            <a:gdLst/>
            <a:ahLst/>
            <a:cxnLst/>
            <a:rect l="l" t="t" r="r" b="b"/>
            <a:pathLst>
              <a:path w="402590" h="528954">
                <a:moveTo>
                  <a:pt x="389434" y="114998"/>
                </a:moveTo>
                <a:lnTo>
                  <a:pt x="193446" y="114998"/>
                </a:lnTo>
                <a:lnTo>
                  <a:pt x="215290" y="119223"/>
                </a:lnTo>
                <a:lnTo>
                  <a:pt x="232529" y="130516"/>
                </a:lnTo>
                <a:lnTo>
                  <a:pt x="243840" y="146807"/>
                </a:lnTo>
                <a:lnTo>
                  <a:pt x="247903" y="166027"/>
                </a:lnTo>
                <a:lnTo>
                  <a:pt x="242905" y="191864"/>
                </a:lnTo>
                <a:lnTo>
                  <a:pt x="229911" y="215384"/>
                </a:lnTo>
                <a:lnTo>
                  <a:pt x="211920" y="236977"/>
                </a:lnTo>
                <a:lnTo>
                  <a:pt x="191935" y="257035"/>
                </a:lnTo>
                <a:lnTo>
                  <a:pt x="9524" y="436384"/>
                </a:lnTo>
                <a:lnTo>
                  <a:pt x="9524" y="528535"/>
                </a:lnTo>
                <a:lnTo>
                  <a:pt x="402501" y="528535"/>
                </a:lnTo>
                <a:lnTo>
                  <a:pt x="402501" y="411632"/>
                </a:lnTo>
                <a:lnTo>
                  <a:pt x="210972" y="411632"/>
                </a:lnTo>
                <a:lnTo>
                  <a:pt x="210972" y="405917"/>
                </a:lnTo>
                <a:lnTo>
                  <a:pt x="331916" y="284061"/>
                </a:lnTo>
                <a:lnTo>
                  <a:pt x="362518" y="247845"/>
                </a:lnTo>
                <a:lnTo>
                  <a:pt x="385695" y="204130"/>
                </a:lnTo>
                <a:lnTo>
                  <a:pt x="394881" y="150025"/>
                </a:lnTo>
                <a:lnTo>
                  <a:pt x="389434" y="114998"/>
                </a:lnTo>
                <a:close/>
              </a:path>
              <a:path w="402590" h="528954">
                <a:moveTo>
                  <a:pt x="196494" y="0"/>
                </a:moveTo>
                <a:lnTo>
                  <a:pt x="133811" y="7055"/>
                </a:lnTo>
                <a:lnTo>
                  <a:pt x="83947" y="26359"/>
                </a:lnTo>
                <a:lnTo>
                  <a:pt x="46269" y="55119"/>
                </a:lnTo>
                <a:lnTo>
                  <a:pt x="20141" y="90544"/>
                </a:lnTo>
                <a:lnTo>
                  <a:pt x="4929" y="129841"/>
                </a:lnTo>
                <a:lnTo>
                  <a:pt x="0" y="170218"/>
                </a:lnTo>
                <a:lnTo>
                  <a:pt x="0" y="178968"/>
                </a:lnTo>
                <a:lnTo>
                  <a:pt x="140525" y="178968"/>
                </a:lnTo>
                <a:lnTo>
                  <a:pt x="140525" y="176695"/>
                </a:lnTo>
                <a:lnTo>
                  <a:pt x="140144" y="172491"/>
                </a:lnTo>
                <a:lnTo>
                  <a:pt x="140144" y="168694"/>
                </a:lnTo>
                <a:lnTo>
                  <a:pt x="143868" y="148415"/>
                </a:lnTo>
                <a:lnTo>
                  <a:pt x="154517" y="131278"/>
                </a:lnTo>
                <a:lnTo>
                  <a:pt x="171305" y="119425"/>
                </a:lnTo>
                <a:lnTo>
                  <a:pt x="193446" y="114998"/>
                </a:lnTo>
                <a:lnTo>
                  <a:pt x="389434" y="114998"/>
                </a:lnTo>
                <a:lnTo>
                  <a:pt x="388568" y="109428"/>
                </a:lnTo>
                <a:lnTo>
                  <a:pt x="370272" y="73390"/>
                </a:lnTo>
                <a:lnTo>
                  <a:pt x="340955" y="43170"/>
                </a:lnTo>
                <a:lnTo>
                  <a:pt x="301578" y="20026"/>
                </a:lnTo>
                <a:lnTo>
                  <a:pt x="253104" y="5216"/>
                </a:lnTo>
                <a:lnTo>
                  <a:pt x="196494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310607" y="5272702"/>
            <a:ext cx="381635" cy="520065"/>
          </a:xfrm>
          <a:custGeom>
            <a:avLst/>
            <a:gdLst/>
            <a:ahLst/>
            <a:cxnLst/>
            <a:rect l="l" t="t" r="r" b="b"/>
            <a:pathLst>
              <a:path w="381634" h="520064">
                <a:moveTo>
                  <a:pt x="381396" y="0"/>
                </a:moveTo>
                <a:lnTo>
                  <a:pt x="176682" y="0"/>
                </a:lnTo>
                <a:lnTo>
                  <a:pt x="125103" y="90665"/>
                </a:lnTo>
                <a:lnTo>
                  <a:pt x="99308" y="136253"/>
                </a:lnTo>
                <a:lnTo>
                  <a:pt x="73734" y="182075"/>
                </a:lnTo>
                <a:lnTo>
                  <a:pt x="48546" y="228175"/>
                </a:lnTo>
                <a:lnTo>
                  <a:pt x="23912" y="274601"/>
                </a:lnTo>
                <a:lnTo>
                  <a:pt x="0" y="321398"/>
                </a:lnTo>
                <a:lnTo>
                  <a:pt x="0" y="438683"/>
                </a:lnTo>
                <a:lnTo>
                  <a:pt x="249783" y="438683"/>
                </a:lnTo>
                <a:lnTo>
                  <a:pt x="249783" y="519785"/>
                </a:lnTo>
                <a:lnTo>
                  <a:pt x="381396" y="519785"/>
                </a:lnTo>
                <a:lnTo>
                  <a:pt x="381396" y="323684"/>
                </a:lnTo>
                <a:lnTo>
                  <a:pt x="127177" y="323684"/>
                </a:lnTo>
                <a:lnTo>
                  <a:pt x="127177" y="321779"/>
                </a:lnTo>
                <a:lnTo>
                  <a:pt x="149199" y="275945"/>
                </a:lnTo>
                <a:lnTo>
                  <a:pt x="171822" y="231757"/>
                </a:lnTo>
                <a:lnTo>
                  <a:pt x="195010" y="188666"/>
                </a:lnTo>
                <a:lnTo>
                  <a:pt x="218727" y="146123"/>
                </a:lnTo>
                <a:lnTo>
                  <a:pt x="242938" y="103581"/>
                </a:lnTo>
                <a:lnTo>
                  <a:pt x="381396" y="103581"/>
                </a:lnTo>
                <a:lnTo>
                  <a:pt x="381396" y="0"/>
                </a:lnTo>
                <a:close/>
              </a:path>
              <a:path w="381634" h="520064">
                <a:moveTo>
                  <a:pt x="381396" y="103581"/>
                </a:moveTo>
                <a:lnTo>
                  <a:pt x="249783" y="103581"/>
                </a:lnTo>
                <a:lnTo>
                  <a:pt x="249783" y="323684"/>
                </a:lnTo>
                <a:lnTo>
                  <a:pt x="381396" y="323684"/>
                </a:lnTo>
                <a:lnTo>
                  <a:pt x="381396" y="10358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97998" y="1573531"/>
            <a:ext cx="5094605" cy="2604770"/>
          </a:xfrm>
          <a:custGeom>
            <a:avLst/>
            <a:gdLst/>
            <a:ahLst/>
            <a:cxnLst/>
            <a:rect l="l" t="t" r="r" b="b"/>
            <a:pathLst>
              <a:path w="5094605" h="2604770">
                <a:moveTo>
                  <a:pt x="5093995" y="0"/>
                </a:moveTo>
                <a:lnTo>
                  <a:pt x="25184" y="0"/>
                </a:lnTo>
                <a:lnTo>
                  <a:pt x="0" y="2604465"/>
                </a:lnTo>
                <a:lnTo>
                  <a:pt x="5093995" y="2604465"/>
                </a:lnTo>
                <a:lnTo>
                  <a:pt x="5093995" y="0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-1347" y="290349"/>
            <a:ext cx="10685780" cy="3393440"/>
          </a:xfrm>
          <a:custGeom>
            <a:avLst/>
            <a:gdLst/>
            <a:ahLst/>
            <a:cxnLst/>
            <a:rect l="l" t="t" r="r" b="b"/>
            <a:pathLst>
              <a:path w="10685780" h="3393440">
                <a:moveTo>
                  <a:pt x="0" y="3392995"/>
                </a:moveTo>
                <a:lnTo>
                  <a:pt x="10685640" y="3392995"/>
                </a:lnTo>
                <a:lnTo>
                  <a:pt x="10685640" y="0"/>
                </a:lnTo>
                <a:lnTo>
                  <a:pt x="0" y="0"/>
                </a:lnTo>
                <a:lnTo>
                  <a:pt x="0" y="3392995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44500" y="301237"/>
            <a:ext cx="2909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Operations</a:t>
            </a:r>
            <a:endParaRPr sz="1400" dirty="0">
              <a:latin typeface="SFProText-Heavy"/>
              <a:cs typeface="SFProText-Heavy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95300" y="2843974"/>
            <a:ext cx="7270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35" dirty="0">
                <a:solidFill>
                  <a:srgbClr val="FFFFFF"/>
                </a:solidFill>
                <a:latin typeface="SFProText-Medium"/>
                <a:cs typeface="SFProText-Medium"/>
              </a:rPr>
              <a:t>Овчинцев Евгений</a:t>
            </a:r>
            <a:endParaRPr sz="1800" dirty="0">
              <a:latin typeface="SFProText-Medium"/>
              <a:cs typeface="SFProText-Medium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700384" y="2215899"/>
            <a:ext cx="4772888" cy="1995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spc="-35" dirty="0">
                <a:solidFill>
                  <a:srgbClr val="FFFFFF"/>
                </a:solidFill>
                <a:latin typeface="SF Pro Text"/>
                <a:cs typeface="SF Pro Text"/>
              </a:rPr>
              <a:t>Управление развёртыванием и репликацией приложений в </a:t>
            </a:r>
            <a:r>
              <a:rPr lang="en" sz="3200" spc="-35" dirty="0">
                <a:solidFill>
                  <a:srgbClr val="FFFFFF"/>
                </a:solidFill>
                <a:latin typeface="SF Pro Text"/>
                <a:cs typeface="SF Pro Text"/>
              </a:rPr>
              <a:t>Kubernetes </a:t>
            </a:r>
            <a:endParaRPr sz="3200" dirty="0">
              <a:latin typeface="SF Pro Text"/>
              <a:cs typeface="SF Pro Text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xfrm>
            <a:off x="995300" y="1001096"/>
            <a:ext cx="2436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/>
              <a:t>Занятие 20 (30.0</a:t>
            </a:r>
            <a:r>
              <a:rPr lang="en-US" sz="1800" spc="-5" dirty="0"/>
              <a:t>3</a:t>
            </a:r>
            <a:r>
              <a:rPr lang="ru-RU" sz="1800" spc="-5" dirty="0"/>
              <a:t>.2020)</a:t>
            </a:r>
            <a:endParaRPr sz="1800" spc="-5" dirty="0"/>
          </a:p>
        </p:txBody>
      </p:sp>
      <p:sp>
        <p:nvSpPr>
          <p:cNvPr id="77" name="object 77"/>
          <p:cNvSpPr txBox="1"/>
          <p:nvPr/>
        </p:nvSpPr>
        <p:spPr>
          <a:xfrm>
            <a:off x="995300" y="1440068"/>
            <a:ext cx="66306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3093085" algn="l"/>
              </a:tabLst>
            </a:pPr>
            <a:r>
              <a:rPr lang="en" sz="2800" dirty="0">
                <a:solidFill>
                  <a:srgbClr val="FFFFFF"/>
                </a:solidFill>
                <a:latin typeface="SF Pro Text"/>
              </a:rPr>
              <a:t>Kubernetes</a:t>
            </a:r>
            <a:endParaRPr lang="ru-RU" sz="2800" dirty="0">
              <a:solidFill>
                <a:srgbClr val="FFFFFF"/>
              </a:solidFill>
              <a:latin typeface="SF Pro Tex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0" y="1171602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>
                <a:moveTo>
                  <a:pt x="0" y="0"/>
                </a:moveTo>
                <a:lnTo>
                  <a:pt x="675876" y="0"/>
                </a:lnTo>
              </a:path>
            </a:pathLst>
          </a:custGeom>
          <a:ln w="38100">
            <a:solidFill>
              <a:srgbClr val="52A5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8645" y="979058"/>
            <a:ext cx="193040" cy="385445"/>
          </a:xfrm>
          <a:custGeom>
            <a:avLst/>
            <a:gdLst/>
            <a:ahLst/>
            <a:cxnLst/>
            <a:rect l="l" t="t" r="r" b="b"/>
            <a:pathLst>
              <a:path w="193040" h="385444">
                <a:moveTo>
                  <a:pt x="0" y="0"/>
                </a:moveTo>
                <a:lnTo>
                  <a:pt x="192544" y="192544"/>
                </a:lnTo>
                <a:lnTo>
                  <a:pt x="0" y="385089"/>
                </a:lnTo>
              </a:path>
            </a:pathLst>
          </a:custGeom>
          <a:ln w="38100">
            <a:solidFill>
              <a:srgbClr val="52A5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12599" y="3632627"/>
            <a:ext cx="314960" cy="207010"/>
          </a:xfrm>
          <a:custGeom>
            <a:avLst/>
            <a:gdLst/>
            <a:ahLst/>
            <a:cxnLst/>
            <a:rect l="l" t="t" r="r" b="b"/>
            <a:pathLst>
              <a:path w="314960" h="207010">
                <a:moveTo>
                  <a:pt x="142646" y="0"/>
                </a:moveTo>
                <a:lnTo>
                  <a:pt x="111248" y="6073"/>
                </a:lnTo>
                <a:lnTo>
                  <a:pt x="85153" y="22755"/>
                </a:lnTo>
                <a:lnTo>
                  <a:pt x="66897" y="47738"/>
                </a:lnTo>
                <a:lnTo>
                  <a:pt x="59016" y="78714"/>
                </a:lnTo>
                <a:lnTo>
                  <a:pt x="35790" y="85069"/>
                </a:lnTo>
                <a:lnTo>
                  <a:pt x="17059" y="99152"/>
                </a:lnTo>
                <a:lnTo>
                  <a:pt x="4552" y="119001"/>
                </a:lnTo>
                <a:lnTo>
                  <a:pt x="0" y="142659"/>
                </a:lnTo>
                <a:lnTo>
                  <a:pt x="4552" y="166309"/>
                </a:lnTo>
                <a:lnTo>
                  <a:pt x="17059" y="186156"/>
                </a:lnTo>
                <a:lnTo>
                  <a:pt x="35790" y="200241"/>
                </a:lnTo>
                <a:lnTo>
                  <a:pt x="59016" y="206603"/>
                </a:lnTo>
                <a:lnTo>
                  <a:pt x="59016" y="196761"/>
                </a:lnTo>
                <a:lnTo>
                  <a:pt x="39919" y="191250"/>
                </a:lnTo>
                <a:lnTo>
                  <a:pt x="24279" y="179397"/>
                </a:lnTo>
                <a:lnTo>
                  <a:pt x="13711" y="162699"/>
                </a:lnTo>
                <a:lnTo>
                  <a:pt x="9829" y="142659"/>
                </a:lnTo>
                <a:lnTo>
                  <a:pt x="14134" y="121752"/>
                </a:lnTo>
                <a:lnTo>
                  <a:pt x="25819" y="104533"/>
                </a:lnTo>
                <a:lnTo>
                  <a:pt x="43037" y="92849"/>
                </a:lnTo>
                <a:lnTo>
                  <a:pt x="63944" y="88544"/>
                </a:lnTo>
                <a:lnTo>
                  <a:pt x="68859" y="88544"/>
                </a:lnTo>
                <a:lnTo>
                  <a:pt x="68859" y="83629"/>
                </a:lnTo>
                <a:lnTo>
                  <a:pt x="74682" y="54976"/>
                </a:lnTo>
                <a:lnTo>
                  <a:pt x="90536" y="31515"/>
                </a:lnTo>
                <a:lnTo>
                  <a:pt x="113998" y="15663"/>
                </a:lnTo>
                <a:lnTo>
                  <a:pt x="142646" y="9842"/>
                </a:lnTo>
                <a:lnTo>
                  <a:pt x="182759" y="9842"/>
                </a:lnTo>
                <a:lnTo>
                  <a:pt x="164686" y="2690"/>
                </a:lnTo>
                <a:lnTo>
                  <a:pt x="142646" y="0"/>
                </a:lnTo>
                <a:close/>
              </a:path>
              <a:path w="314960" h="207010">
                <a:moveTo>
                  <a:pt x="182759" y="9842"/>
                </a:moveTo>
                <a:lnTo>
                  <a:pt x="142646" y="9842"/>
                </a:lnTo>
                <a:lnTo>
                  <a:pt x="162340" y="12320"/>
                </a:lnTo>
                <a:lnTo>
                  <a:pt x="180306" y="19526"/>
                </a:lnTo>
                <a:lnTo>
                  <a:pt x="195736" y="31113"/>
                </a:lnTo>
                <a:lnTo>
                  <a:pt x="207822" y="46735"/>
                </a:lnTo>
                <a:lnTo>
                  <a:pt x="209054" y="49199"/>
                </a:lnTo>
                <a:lnTo>
                  <a:pt x="216420" y="49199"/>
                </a:lnTo>
                <a:lnTo>
                  <a:pt x="235021" y="52754"/>
                </a:lnTo>
                <a:lnTo>
                  <a:pt x="247167" y="61956"/>
                </a:lnTo>
                <a:lnTo>
                  <a:pt x="253778" y="74617"/>
                </a:lnTo>
                <a:lnTo>
                  <a:pt x="255778" y="88544"/>
                </a:lnTo>
                <a:lnTo>
                  <a:pt x="255778" y="93459"/>
                </a:lnTo>
                <a:lnTo>
                  <a:pt x="260692" y="93459"/>
                </a:lnTo>
                <a:lnTo>
                  <a:pt x="278508" y="97167"/>
                </a:lnTo>
                <a:lnTo>
                  <a:pt x="292515" y="107448"/>
                </a:lnTo>
                <a:lnTo>
                  <a:pt x="301680" y="123034"/>
                </a:lnTo>
                <a:lnTo>
                  <a:pt x="304965" y="142659"/>
                </a:lnTo>
                <a:lnTo>
                  <a:pt x="301083" y="162699"/>
                </a:lnTo>
                <a:lnTo>
                  <a:pt x="290515" y="179397"/>
                </a:lnTo>
                <a:lnTo>
                  <a:pt x="274875" y="191250"/>
                </a:lnTo>
                <a:lnTo>
                  <a:pt x="255778" y="196761"/>
                </a:lnTo>
                <a:lnTo>
                  <a:pt x="255778" y="206603"/>
                </a:lnTo>
                <a:lnTo>
                  <a:pt x="279006" y="200241"/>
                </a:lnTo>
                <a:lnTo>
                  <a:pt x="297741" y="186156"/>
                </a:lnTo>
                <a:lnTo>
                  <a:pt x="310252" y="166309"/>
                </a:lnTo>
                <a:lnTo>
                  <a:pt x="314807" y="142659"/>
                </a:lnTo>
                <a:lnTo>
                  <a:pt x="311099" y="120291"/>
                </a:lnTo>
                <a:lnTo>
                  <a:pt x="300820" y="102076"/>
                </a:lnTo>
                <a:lnTo>
                  <a:pt x="285237" y="89395"/>
                </a:lnTo>
                <a:lnTo>
                  <a:pt x="265620" y="83629"/>
                </a:lnTo>
                <a:lnTo>
                  <a:pt x="260870" y="65294"/>
                </a:lnTo>
                <a:lnTo>
                  <a:pt x="250702" y="51344"/>
                </a:lnTo>
                <a:lnTo>
                  <a:pt x="235693" y="42468"/>
                </a:lnTo>
                <a:lnTo>
                  <a:pt x="216420" y="39357"/>
                </a:lnTo>
                <a:lnTo>
                  <a:pt x="213969" y="39357"/>
                </a:lnTo>
                <a:lnTo>
                  <a:pt x="200923" y="22829"/>
                </a:lnTo>
                <a:lnTo>
                  <a:pt x="184303" y="10453"/>
                </a:lnTo>
                <a:lnTo>
                  <a:pt x="182759" y="9842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81464" y="3750687"/>
            <a:ext cx="177076" cy="1770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44003" y="3612451"/>
            <a:ext cx="314807" cy="3153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957832" y="369349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8889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57832" y="3621735"/>
            <a:ext cx="9525" cy="67310"/>
          </a:xfrm>
          <a:custGeom>
            <a:avLst/>
            <a:gdLst/>
            <a:ahLst/>
            <a:cxnLst/>
            <a:rect l="l" t="t" r="r" b="b"/>
            <a:pathLst>
              <a:path w="9525" h="67310">
                <a:moveTo>
                  <a:pt x="0" y="67310"/>
                </a:moveTo>
                <a:lnTo>
                  <a:pt x="9474" y="67310"/>
                </a:lnTo>
                <a:lnTo>
                  <a:pt x="9474" y="0"/>
                </a:lnTo>
                <a:lnTo>
                  <a:pt x="0" y="0"/>
                </a:lnTo>
                <a:lnTo>
                  <a:pt x="0" y="6731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57832" y="3617290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8889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04085" y="3621938"/>
            <a:ext cx="9525" cy="66675"/>
          </a:xfrm>
          <a:custGeom>
            <a:avLst/>
            <a:gdLst/>
            <a:ahLst/>
            <a:cxnLst/>
            <a:rect l="l" t="t" r="r" b="b"/>
            <a:pathLst>
              <a:path w="9525" h="66675">
                <a:moveTo>
                  <a:pt x="9474" y="0"/>
                </a:moveTo>
                <a:lnTo>
                  <a:pt x="0" y="0"/>
                </a:lnTo>
                <a:lnTo>
                  <a:pt x="0" y="66484"/>
                </a:lnTo>
                <a:lnTo>
                  <a:pt x="9474" y="66484"/>
                </a:lnTo>
                <a:lnTo>
                  <a:pt x="947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976780" y="3693172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8999"/>
                </a:moveTo>
                <a:lnTo>
                  <a:pt x="9474" y="18999"/>
                </a:lnTo>
                <a:lnTo>
                  <a:pt x="9474" y="0"/>
                </a:lnTo>
                <a:lnTo>
                  <a:pt x="0" y="0"/>
                </a:lnTo>
                <a:lnTo>
                  <a:pt x="0" y="189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185136" y="3693172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8999"/>
                </a:moveTo>
                <a:lnTo>
                  <a:pt x="9474" y="18999"/>
                </a:lnTo>
                <a:lnTo>
                  <a:pt x="9474" y="0"/>
                </a:lnTo>
                <a:lnTo>
                  <a:pt x="0" y="0"/>
                </a:lnTo>
                <a:lnTo>
                  <a:pt x="0" y="189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86254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05202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24138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43074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62035" y="3640925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957832" y="378810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957832" y="3716985"/>
            <a:ext cx="9525" cy="66040"/>
          </a:xfrm>
          <a:custGeom>
            <a:avLst/>
            <a:gdLst/>
            <a:ahLst/>
            <a:cxnLst/>
            <a:rect l="l" t="t" r="r" b="b"/>
            <a:pathLst>
              <a:path w="9525" h="66039">
                <a:moveTo>
                  <a:pt x="0" y="66039"/>
                </a:moveTo>
                <a:lnTo>
                  <a:pt x="9474" y="66039"/>
                </a:lnTo>
                <a:lnTo>
                  <a:pt x="9474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957832" y="371190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04085" y="3716921"/>
            <a:ext cx="9525" cy="66675"/>
          </a:xfrm>
          <a:custGeom>
            <a:avLst/>
            <a:gdLst/>
            <a:ahLst/>
            <a:cxnLst/>
            <a:rect l="l" t="t" r="r" b="b"/>
            <a:pathLst>
              <a:path w="9525" h="66675">
                <a:moveTo>
                  <a:pt x="9474" y="0"/>
                </a:moveTo>
                <a:lnTo>
                  <a:pt x="0" y="0"/>
                </a:lnTo>
                <a:lnTo>
                  <a:pt x="0" y="66484"/>
                </a:lnTo>
                <a:lnTo>
                  <a:pt x="9474" y="66484"/>
                </a:lnTo>
                <a:lnTo>
                  <a:pt x="947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976780" y="378814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8999"/>
                </a:moveTo>
                <a:lnTo>
                  <a:pt x="9474" y="18999"/>
                </a:lnTo>
                <a:lnTo>
                  <a:pt x="9474" y="0"/>
                </a:lnTo>
                <a:lnTo>
                  <a:pt x="0" y="0"/>
                </a:lnTo>
                <a:lnTo>
                  <a:pt x="0" y="189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185136" y="378814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8999"/>
                </a:moveTo>
                <a:lnTo>
                  <a:pt x="9474" y="18999"/>
                </a:lnTo>
                <a:lnTo>
                  <a:pt x="9474" y="0"/>
                </a:lnTo>
                <a:lnTo>
                  <a:pt x="0" y="0"/>
                </a:lnTo>
                <a:lnTo>
                  <a:pt x="0" y="189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986254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005202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024138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043074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062035" y="373590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123579" y="37454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104644" y="37454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085695" y="374540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957832" y="388335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957832" y="3812235"/>
            <a:ext cx="9525" cy="66040"/>
          </a:xfrm>
          <a:custGeom>
            <a:avLst/>
            <a:gdLst/>
            <a:ahLst/>
            <a:cxnLst/>
            <a:rect l="l" t="t" r="r" b="b"/>
            <a:pathLst>
              <a:path w="9525" h="66039">
                <a:moveTo>
                  <a:pt x="0" y="66039"/>
                </a:moveTo>
                <a:lnTo>
                  <a:pt x="9474" y="66039"/>
                </a:lnTo>
                <a:lnTo>
                  <a:pt x="9474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957832" y="380715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27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04085" y="3811892"/>
            <a:ext cx="9525" cy="66675"/>
          </a:xfrm>
          <a:custGeom>
            <a:avLst/>
            <a:gdLst/>
            <a:ahLst/>
            <a:cxnLst/>
            <a:rect l="l" t="t" r="r" b="b"/>
            <a:pathLst>
              <a:path w="9525" h="66675">
                <a:moveTo>
                  <a:pt x="9474" y="0"/>
                </a:moveTo>
                <a:lnTo>
                  <a:pt x="0" y="0"/>
                </a:lnTo>
                <a:lnTo>
                  <a:pt x="0" y="66484"/>
                </a:lnTo>
                <a:lnTo>
                  <a:pt x="9474" y="66484"/>
                </a:lnTo>
                <a:lnTo>
                  <a:pt x="9474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976780" y="3883126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33248"/>
                </a:moveTo>
                <a:lnTo>
                  <a:pt x="9474" y="33248"/>
                </a:lnTo>
                <a:lnTo>
                  <a:pt x="9474" y="0"/>
                </a:lnTo>
                <a:lnTo>
                  <a:pt x="0" y="0"/>
                </a:lnTo>
                <a:lnTo>
                  <a:pt x="0" y="3324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185136" y="3883126"/>
            <a:ext cx="9525" cy="33655"/>
          </a:xfrm>
          <a:custGeom>
            <a:avLst/>
            <a:gdLst/>
            <a:ahLst/>
            <a:cxnLst/>
            <a:rect l="l" t="t" r="r" b="b"/>
            <a:pathLst>
              <a:path w="9525" h="33654">
                <a:moveTo>
                  <a:pt x="0" y="33248"/>
                </a:moveTo>
                <a:lnTo>
                  <a:pt x="9474" y="33248"/>
                </a:lnTo>
                <a:lnTo>
                  <a:pt x="9474" y="0"/>
                </a:lnTo>
                <a:lnTo>
                  <a:pt x="0" y="0"/>
                </a:lnTo>
                <a:lnTo>
                  <a:pt x="0" y="3324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986254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005202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024138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043074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74" y="28498"/>
                </a:lnTo>
                <a:lnTo>
                  <a:pt x="9474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062035" y="383087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498"/>
                </a:moveTo>
                <a:lnTo>
                  <a:pt x="9461" y="28498"/>
                </a:lnTo>
                <a:lnTo>
                  <a:pt x="9461" y="0"/>
                </a:lnTo>
                <a:lnTo>
                  <a:pt x="0" y="0"/>
                </a:lnTo>
                <a:lnTo>
                  <a:pt x="0" y="28498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147258" y="37311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48" y="0"/>
                </a:moveTo>
                <a:lnTo>
                  <a:pt x="11492" y="1466"/>
                </a:lnTo>
                <a:lnTo>
                  <a:pt x="5478" y="5494"/>
                </a:lnTo>
                <a:lnTo>
                  <a:pt x="1462" y="11524"/>
                </a:lnTo>
                <a:lnTo>
                  <a:pt x="0" y="18999"/>
                </a:lnTo>
                <a:lnTo>
                  <a:pt x="1462" y="26471"/>
                </a:lnTo>
                <a:lnTo>
                  <a:pt x="5478" y="32497"/>
                </a:lnTo>
                <a:lnTo>
                  <a:pt x="11492" y="36521"/>
                </a:lnTo>
                <a:lnTo>
                  <a:pt x="18948" y="37985"/>
                </a:lnTo>
                <a:lnTo>
                  <a:pt x="26402" y="36521"/>
                </a:lnTo>
                <a:lnTo>
                  <a:pt x="32411" y="32497"/>
                </a:lnTo>
                <a:lnTo>
                  <a:pt x="35074" y="28498"/>
                </a:lnTo>
                <a:lnTo>
                  <a:pt x="13030" y="28498"/>
                </a:lnTo>
                <a:lnTo>
                  <a:pt x="9474" y="23748"/>
                </a:lnTo>
                <a:lnTo>
                  <a:pt x="9474" y="13055"/>
                </a:lnTo>
                <a:lnTo>
                  <a:pt x="13030" y="9499"/>
                </a:lnTo>
                <a:lnTo>
                  <a:pt x="35076" y="9499"/>
                </a:lnTo>
                <a:lnTo>
                  <a:pt x="32411" y="5494"/>
                </a:lnTo>
                <a:lnTo>
                  <a:pt x="26402" y="1466"/>
                </a:lnTo>
                <a:lnTo>
                  <a:pt x="18948" y="0"/>
                </a:lnTo>
                <a:close/>
              </a:path>
              <a:path w="38100" h="38100">
                <a:moveTo>
                  <a:pt x="35076" y="9499"/>
                </a:moveTo>
                <a:lnTo>
                  <a:pt x="23685" y="9499"/>
                </a:lnTo>
                <a:lnTo>
                  <a:pt x="28422" y="13055"/>
                </a:lnTo>
                <a:lnTo>
                  <a:pt x="28422" y="23748"/>
                </a:lnTo>
                <a:lnTo>
                  <a:pt x="23685" y="28498"/>
                </a:lnTo>
                <a:lnTo>
                  <a:pt x="35074" y="28498"/>
                </a:lnTo>
                <a:lnTo>
                  <a:pt x="36423" y="26471"/>
                </a:lnTo>
                <a:lnTo>
                  <a:pt x="37884" y="18999"/>
                </a:lnTo>
                <a:lnTo>
                  <a:pt x="36423" y="11524"/>
                </a:lnTo>
                <a:lnTo>
                  <a:pt x="35076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123579" y="3840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04644" y="3840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085695" y="3840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99"/>
                </a:moveTo>
                <a:lnTo>
                  <a:pt x="9474" y="9499"/>
                </a:lnTo>
                <a:lnTo>
                  <a:pt x="9474" y="0"/>
                </a:lnTo>
                <a:lnTo>
                  <a:pt x="0" y="0"/>
                </a:lnTo>
                <a:lnTo>
                  <a:pt x="0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147258" y="38261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48" y="0"/>
                </a:moveTo>
                <a:lnTo>
                  <a:pt x="11492" y="1466"/>
                </a:lnTo>
                <a:lnTo>
                  <a:pt x="5478" y="5494"/>
                </a:lnTo>
                <a:lnTo>
                  <a:pt x="1462" y="11524"/>
                </a:lnTo>
                <a:lnTo>
                  <a:pt x="0" y="18999"/>
                </a:lnTo>
                <a:lnTo>
                  <a:pt x="1462" y="26471"/>
                </a:lnTo>
                <a:lnTo>
                  <a:pt x="5478" y="32497"/>
                </a:lnTo>
                <a:lnTo>
                  <a:pt x="11492" y="36521"/>
                </a:lnTo>
                <a:lnTo>
                  <a:pt x="18948" y="37985"/>
                </a:lnTo>
                <a:lnTo>
                  <a:pt x="26402" y="36521"/>
                </a:lnTo>
                <a:lnTo>
                  <a:pt x="32411" y="32497"/>
                </a:lnTo>
                <a:lnTo>
                  <a:pt x="35074" y="28498"/>
                </a:lnTo>
                <a:lnTo>
                  <a:pt x="13030" y="28498"/>
                </a:lnTo>
                <a:lnTo>
                  <a:pt x="9474" y="23748"/>
                </a:lnTo>
                <a:lnTo>
                  <a:pt x="9474" y="13068"/>
                </a:lnTo>
                <a:lnTo>
                  <a:pt x="13030" y="9499"/>
                </a:lnTo>
                <a:lnTo>
                  <a:pt x="35076" y="9499"/>
                </a:lnTo>
                <a:lnTo>
                  <a:pt x="32411" y="5494"/>
                </a:lnTo>
                <a:lnTo>
                  <a:pt x="26402" y="1466"/>
                </a:lnTo>
                <a:lnTo>
                  <a:pt x="18948" y="0"/>
                </a:lnTo>
                <a:close/>
              </a:path>
              <a:path w="38100" h="38100">
                <a:moveTo>
                  <a:pt x="35076" y="9499"/>
                </a:moveTo>
                <a:lnTo>
                  <a:pt x="23685" y="9499"/>
                </a:lnTo>
                <a:lnTo>
                  <a:pt x="28422" y="13068"/>
                </a:lnTo>
                <a:lnTo>
                  <a:pt x="28422" y="23748"/>
                </a:lnTo>
                <a:lnTo>
                  <a:pt x="23685" y="28498"/>
                </a:lnTo>
                <a:lnTo>
                  <a:pt x="35074" y="28498"/>
                </a:lnTo>
                <a:lnTo>
                  <a:pt x="36423" y="26471"/>
                </a:lnTo>
                <a:lnTo>
                  <a:pt x="37884" y="18999"/>
                </a:lnTo>
                <a:lnTo>
                  <a:pt x="36423" y="11524"/>
                </a:lnTo>
                <a:lnTo>
                  <a:pt x="35076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123579" y="36504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86"/>
                </a:moveTo>
                <a:lnTo>
                  <a:pt x="9474" y="9486"/>
                </a:lnTo>
                <a:lnTo>
                  <a:pt x="9474" y="0"/>
                </a:lnTo>
                <a:lnTo>
                  <a:pt x="0" y="0"/>
                </a:lnTo>
                <a:lnTo>
                  <a:pt x="0" y="9486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104644" y="36504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86"/>
                </a:moveTo>
                <a:lnTo>
                  <a:pt x="9474" y="9486"/>
                </a:lnTo>
                <a:lnTo>
                  <a:pt x="9474" y="0"/>
                </a:lnTo>
                <a:lnTo>
                  <a:pt x="0" y="0"/>
                </a:lnTo>
                <a:lnTo>
                  <a:pt x="0" y="9486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085695" y="36504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86"/>
                </a:moveTo>
                <a:lnTo>
                  <a:pt x="9474" y="9486"/>
                </a:lnTo>
                <a:lnTo>
                  <a:pt x="9474" y="0"/>
                </a:lnTo>
                <a:lnTo>
                  <a:pt x="0" y="0"/>
                </a:lnTo>
                <a:lnTo>
                  <a:pt x="0" y="9486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147258" y="363618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948" y="0"/>
                </a:moveTo>
                <a:lnTo>
                  <a:pt x="11492" y="1466"/>
                </a:lnTo>
                <a:lnTo>
                  <a:pt x="5478" y="5494"/>
                </a:lnTo>
                <a:lnTo>
                  <a:pt x="1462" y="11524"/>
                </a:lnTo>
                <a:lnTo>
                  <a:pt x="0" y="18999"/>
                </a:lnTo>
                <a:lnTo>
                  <a:pt x="1462" y="26473"/>
                </a:lnTo>
                <a:lnTo>
                  <a:pt x="5478" y="32504"/>
                </a:lnTo>
                <a:lnTo>
                  <a:pt x="11492" y="36531"/>
                </a:lnTo>
                <a:lnTo>
                  <a:pt x="18948" y="37998"/>
                </a:lnTo>
                <a:lnTo>
                  <a:pt x="26402" y="36531"/>
                </a:lnTo>
                <a:lnTo>
                  <a:pt x="32411" y="32504"/>
                </a:lnTo>
                <a:lnTo>
                  <a:pt x="35076" y="28498"/>
                </a:lnTo>
                <a:lnTo>
                  <a:pt x="13030" y="28498"/>
                </a:lnTo>
                <a:lnTo>
                  <a:pt x="9474" y="23748"/>
                </a:lnTo>
                <a:lnTo>
                  <a:pt x="9474" y="13068"/>
                </a:lnTo>
                <a:lnTo>
                  <a:pt x="13030" y="9499"/>
                </a:lnTo>
                <a:lnTo>
                  <a:pt x="35076" y="9499"/>
                </a:lnTo>
                <a:lnTo>
                  <a:pt x="32411" y="5494"/>
                </a:lnTo>
                <a:lnTo>
                  <a:pt x="26402" y="1466"/>
                </a:lnTo>
                <a:lnTo>
                  <a:pt x="18948" y="0"/>
                </a:lnTo>
                <a:close/>
              </a:path>
              <a:path w="38100" h="38100">
                <a:moveTo>
                  <a:pt x="35076" y="9499"/>
                </a:moveTo>
                <a:lnTo>
                  <a:pt x="23685" y="9499"/>
                </a:lnTo>
                <a:lnTo>
                  <a:pt x="28422" y="13068"/>
                </a:lnTo>
                <a:lnTo>
                  <a:pt x="28422" y="23748"/>
                </a:lnTo>
                <a:lnTo>
                  <a:pt x="23685" y="28498"/>
                </a:lnTo>
                <a:lnTo>
                  <a:pt x="35076" y="28498"/>
                </a:lnTo>
                <a:lnTo>
                  <a:pt x="36423" y="26473"/>
                </a:lnTo>
                <a:lnTo>
                  <a:pt x="37884" y="18999"/>
                </a:lnTo>
                <a:lnTo>
                  <a:pt x="36423" y="11524"/>
                </a:lnTo>
                <a:lnTo>
                  <a:pt x="35076" y="949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995728" y="390212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9499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684310" y="3609312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5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5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896791" y="385813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39">
                <a:moveTo>
                  <a:pt x="0" y="52933"/>
                </a:moveTo>
                <a:lnTo>
                  <a:pt x="10629" y="52933"/>
                </a:lnTo>
                <a:lnTo>
                  <a:pt x="10629" y="0"/>
                </a:lnTo>
                <a:lnTo>
                  <a:pt x="0" y="0"/>
                </a:lnTo>
                <a:lnTo>
                  <a:pt x="0" y="52933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875544" y="390578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875547" y="3815996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997733" y="364073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79"/>
                </a:lnTo>
              </a:path>
            </a:pathLst>
          </a:custGeom>
          <a:ln w="10617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705557" y="3635656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60">
            <a:solidFill>
              <a:srgbClr val="8082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684308" y="3651656"/>
            <a:ext cx="297484" cy="2647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581194" y="3639943"/>
            <a:ext cx="314794" cy="3149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829623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52" y="564756"/>
                </a:lnTo>
                <a:lnTo>
                  <a:pt x="582752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528863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014013" y="93559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07111" y="3110623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350" y="2819247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6" name="Рисунок 14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147" name="object 45">
            <a:extLst>
              <a:ext uri="{FF2B5EF4-FFF2-40B4-BE49-F238E27FC236}">
                <a16:creationId xmlns:a16="http://schemas.microsoft.com/office/drawing/2014/main" id="{1542BA75-7F6D-C14E-8A98-364ACB4A55D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</a:t>
            </a:fld>
            <a:endParaRPr sz="1500" baseline="277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RollingUpdate</a:t>
            </a:r>
            <a:r>
              <a:rPr lang="en" spc="-10" dirty="0"/>
              <a:t> Deployment 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10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object 18">
            <a:extLst>
              <a:ext uri="{FF2B5EF4-FFF2-40B4-BE49-F238E27FC236}">
                <a16:creationId xmlns:a16="http://schemas.microsoft.com/office/drawing/2014/main" id="{2E1B1230-34B7-CF45-A8BE-0BE67C604DBA}"/>
              </a:ext>
            </a:extLst>
          </p:cNvPr>
          <p:cNvSpPr txBox="1"/>
          <p:nvPr/>
        </p:nvSpPr>
        <p:spPr>
          <a:xfrm>
            <a:off x="954915" y="3017541"/>
            <a:ext cx="560308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ru-RU" sz="2800" dirty="0"/>
              <a:t>Обновление шаблона модуля создает новую версию </a:t>
            </a:r>
            <a:r>
              <a:rPr lang="en" sz="2800" dirty="0" err="1"/>
              <a:t>ReplicaSet</a:t>
            </a:r>
            <a:r>
              <a:rPr lang="en" sz="2800" dirty="0"/>
              <a:t>.</a:t>
            </a:r>
          </a:p>
          <a:p>
            <a:pPr lvl="0"/>
            <a:endParaRPr lang="en" sz="2800" dirty="0"/>
          </a:p>
        </p:txBody>
      </p:sp>
      <p:pic>
        <p:nvPicPr>
          <p:cNvPr id="47" name="Google Shape;749;p108">
            <a:extLst>
              <a:ext uri="{FF2B5EF4-FFF2-40B4-BE49-F238E27FC236}">
                <a16:creationId xmlns:a16="http://schemas.microsoft.com/office/drawing/2014/main" id="{45EAD2C3-F440-774C-ADFB-C509C761B73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4942" y="3331083"/>
            <a:ext cx="5502753" cy="268942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751;p108">
            <a:extLst>
              <a:ext uri="{FF2B5EF4-FFF2-40B4-BE49-F238E27FC236}">
                <a16:creationId xmlns:a16="http://schemas.microsoft.com/office/drawing/2014/main" id="{2C510A11-A603-124C-A1F7-C2E639B1830B}"/>
              </a:ext>
            </a:extLst>
          </p:cNvPr>
          <p:cNvSpPr txBox="1">
            <a:spLocks/>
          </p:cNvSpPr>
          <p:nvPr/>
        </p:nvSpPr>
        <p:spPr>
          <a:xfrm>
            <a:off x="1106358" y="5905190"/>
            <a:ext cx="3904200" cy="823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mydep-6766777fff-9r2zn   1/1       Running   0          5h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mydep-6766777fff-hsfz9   1/1       Running   0          5h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mydep-6766777fff-sjxhf   1/1       Running   0          5h</a:t>
            </a:r>
          </a:p>
        </p:txBody>
      </p:sp>
      <p:sp>
        <p:nvSpPr>
          <p:cNvPr id="50" name="Google Shape;752;p108">
            <a:extLst>
              <a:ext uri="{FF2B5EF4-FFF2-40B4-BE49-F238E27FC236}">
                <a16:creationId xmlns:a16="http://schemas.microsoft.com/office/drawing/2014/main" id="{B463CBC8-3E85-144A-BFFB-B8A7C632B362}"/>
              </a:ext>
            </a:extLst>
          </p:cNvPr>
          <p:cNvSpPr txBox="1">
            <a:spLocks/>
          </p:cNvSpPr>
          <p:nvPr/>
        </p:nvSpPr>
        <p:spPr>
          <a:xfrm>
            <a:off x="1106358" y="5229015"/>
            <a:ext cx="3904200" cy="542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3         3         3         5h</a:t>
            </a:r>
          </a:p>
        </p:txBody>
      </p:sp>
      <p:sp>
        <p:nvSpPr>
          <p:cNvPr id="51" name="Google Shape;754;p108">
            <a:extLst>
              <a:ext uri="{FF2B5EF4-FFF2-40B4-BE49-F238E27FC236}">
                <a16:creationId xmlns:a16="http://schemas.microsoft.com/office/drawing/2014/main" id="{1FF60D9C-6DD6-A343-964C-41C915DD2E84}"/>
              </a:ext>
            </a:extLst>
          </p:cNvPr>
          <p:cNvSpPr txBox="1"/>
          <p:nvPr/>
        </p:nvSpPr>
        <p:spPr>
          <a:xfrm>
            <a:off x="1106358" y="401974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R1 pod-template-hash:</a:t>
            </a:r>
            <a:r>
              <a:rPr lang="en" sz="1200" dirty="0"/>
              <a:t> </a:t>
            </a:r>
            <a:r>
              <a:rPr lang="en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R2 pod-template-hash:</a:t>
            </a:r>
            <a:r>
              <a:rPr lang="en" sz="1200" dirty="0"/>
              <a:t> </a:t>
            </a:r>
            <a:r>
              <a:rPr lang="en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9199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RollingUpdate</a:t>
            </a:r>
            <a:r>
              <a:rPr lang="en" spc="-10" dirty="0"/>
              <a:t> Deployment 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11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object 18">
            <a:extLst>
              <a:ext uri="{FF2B5EF4-FFF2-40B4-BE49-F238E27FC236}">
                <a16:creationId xmlns:a16="http://schemas.microsoft.com/office/drawing/2014/main" id="{2E1B1230-34B7-CF45-A8BE-0BE67C604DBA}"/>
              </a:ext>
            </a:extLst>
          </p:cNvPr>
          <p:cNvSpPr txBox="1"/>
          <p:nvPr/>
        </p:nvSpPr>
        <p:spPr>
          <a:xfrm>
            <a:off x="954915" y="3017541"/>
            <a:ext cx="583958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ru-RU" sz="2800" dirty="0"/>
              <a:t>Новый </a:t>
            </a:r>
            <a:r>
              <a:rPr lang="en" sz="2800" dirty="0" err="1"/>
              <a:t>ReplicaSet</a:t>
            </a:r>
            <a:r>
              <a:rPr lang="en" sz="2800" dirty="0"/>
              <a:t> </a:t>
            </a:r>
            <a:r>
              <a:rPr lang="ru-RU" sz="2800" dirty="0"/>
              <a:t>изначально масштабируется на основе </a:t>
            </a:r>
            <a:r>
              <a:rPr lang="en" sz="2800" dirty="0" err="1"/>
              <a:t>maxSurge</a:t>
            </a:r>
            <a:endParaRPr lang="en" sz="2800" dirty="0"/>
          </a:p>
        </p:txBody>
      </p:sp>
      <p:pic>
        <p:nvPicPr>
          <p:cNvPr id="52" name="Google Shape;759;p109">
            <a:extLst>
              <a:ext uri="{FF2B5EF4-FFF2-40B4-BE49-F238E27FC236}">
                <a16:creationId xmlns:a16="http://schemas.microsoft.com/office/drawing/2014/main" id="{9E4D056B-73B4-A146-963B-00EFEE5EFD2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6285" y="2475586"/>
            <a:ext cx="5472952" cy="401392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761;p109">
            <a:extLst>
              <a:ext uri="{FF2B5EF4-FFF2-40B4-BE49-F238E27FC236}">
                <a16:creationId xmlns:a16="http://schemas.microsoft.com/office/drawing/2014/main" id="{2D1AD48A-10AD-DA4C-B80B-87A68C179083}"/>
              </a:ext>
            </a:extLst>
          </p:cNvPr>
          <p:cNvSpPr txBox="1">
            <a:spLocks/>
          </p:cNvSpPr>
          <p:nvPr/>
        </p:nvSpPr>
        <p:spPr>
          <a:xfrm>
            <a:off x="1123017" y="5268221"/>
            <a:ext cx="3904200" cy="555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b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1         1         1         5s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2         3         3         5h</a:t>
            </a:r>
          </a:p>
        </p:txBody>
      </p:sp>
      <p:sp>
        <p:nvSpPr>
          <p:cNvPr id="54" name="Google Shape;762;p109">
            <a:extLst>
              <a:ext uri="{FF2B5EF4-FFF2-40B4-BE49-F238E27FC236}">
                <a16:creationId xmlns:a16="http://schemas.microsoft.com/office/drawing/2014/main" id="{D64C378E-DA2F-8E4B-BB6D-57D4EA55E089}"/>
              </a:ext>
            </a:extLst>
          </p:cNvPr>
          <p:cNvSpPr txBox="1">
            <a:spLocks/>
          </p:cNvSpPr>
          <p:nvPr/>
        </p:nvSpPr>
        <p:spPr>
          <a:xfrm>
            <a:off x="1123017" y="5969121"/>
            <a:ext cx="3904200" cy="799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2s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mydep-6766777fff-9r2zn   1/1       Running   0          5h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mydep-6766777fff-hsfz9   1/1       Running   0          5h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mydep-6766777fff-sjxhf   1/1       Running   0          5h</a:t>
            </a:r>
          </a:p>
        </p:txBody>
      </p:sp>
      <p:sp>
        <p:nvSpPr>
          <p:cNvPr id="55" name="Google Shape;764;p109">
            <a:extLst>
              <a:ext uri="{FF2B5EF4-FFF2-40B4-BE49-F238E27FC236}">
                <a16:creationId xmlns:a16="http://schemas.microsoft.com/office/drawing/2014/main" id="{1BFD6B28-C12B-354E-A92B-DDE41DA16B99}"/>
              </a:ext>
            </a:extLst>
          </p:cNvPr>
          <p:cNvSpPr txBox="1"/>
          <p:nvPr/>
        </p:nvSpPr>
        <p:spPr>
          <a:xfrm>
            <a:off x="1123017" y="4059896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71056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RollingUpdate</a:t>
            </a:r>
            <a:r>
              <a:rPr lang="en" spc="-10" dirty="0"/>
              <a:t> Deployment 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12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object 18">
            <a:extLst>
              <a:ext uri="{FF2B5EF4-FFF2-40B4-BE49-F238E27FC236}">
                <a16:creationId xmlns:a16="http://schemas.microsoft.com/office/drawing/2014/main" id="{2E1B1230-34B7-CF45-A8BE-0BE67C604DBA}"/>
              </a:ext>
            </a:extLst>
          </p:cNvPr>
          <p:cNvSpPr txBox="1"/>
          <p:nvPr/>
        </p:nvSpPr>
        <p:spPr>
          <a:xfrm>
            <a:off x="954915" y="3017541"/>
            <a:ext cx="583958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ru-RU" sz="2800" dirty="0"/>
              <a:t>Прекращение использования старых модулей, управляемых </a:t>
            </a:r>
            <a:r>
              <a:rPr lang="en" sz="2800" dirty="0" err="1"/>
              <a:t>maxSurge</a:t>
            </a:r>
            <a:r>
              <a:rPr lang="en" sz="2800" dirty="0"/>
              <a:t> </a:t>
            </a:r>
            <a:r>
              <a:rPr lang="ru-RU" sz="2800" dirty="0"/>
              <a:t>и </a:t>
            </a:r>
            <a:r>
              <a:rPr lang="en" sz="2800" dirty="0" err="1"/>
              <a:t>maxUnavailable</a:t>
            </a:r>
            <a:endParaRPr lang="en" sz="2800" dirty="0"/>
          </a:p>
        </p:txBody>
      </p:sp>
      <p:pic>
        <p:nvPicPr>
          <p:cNvPr id="47" name="Google Shape;769;p110">
            <a:extLst>
              <a:ext uri="{FF2B5EF4-FFF2-40B4-BE49-F238E27FC236}">
                <a16:creationId xmlns:a16="http://schemas.microsoft.com/office/drawing/2014/main" id="{C97D1401-6A03-F24C-A625-D4B865213B9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05666" y="2523631"/>
            <a:ext cx="5472952" cy="43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771;p110">
            <a:extLst>
              <a:ext uri="{FF2B5EF4-FFF2-40B4-BE49-F238E27FC236}">
                <a16:creationId xmlns:a16="http://schemas.microsoft.com/office/drawing/2014/main" id="{E2D79A07-6516-6A42-9979-124F1BAF40C6}"/>
              </a:ext>
            </a:extLst>
          </p:cNvPr>
          <p:cNvSpPr txBox="1">
            <a:spLocks/>
          </p:cNvSpPr>
          <p:nvPr/>
        </p:nvSpPr>
        <p:spPr>
          <a:xfrm>
            <a:off x="927585" y="6273359"/>
            <a:ext cx="3904200" cy="799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5s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mydep-54f7ff7d6d-cqvlq   1/1       Running   0          2s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mydep-6766777fff-9r2zn   1/1       Running   0          5h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mydep-6766777fff-hsfz9   1/1       Running   0          5h</a:t>
            </a:r>
          </a:p>
        </p:txBody>
      </p:sp>
      <p:sp>
        <p:nvSpPr>
          <p:cNvPr id="50" name="Google Shape;772;p110">
            <a:extLst>
              <a:ext uri="{FF2B5EF4-FFF2-40B4-BE49-F238E27FC236}">
                <a16:creationId xmlns:a16="http://schemas.microsoft.com/office/drawing/2014/main" id="{766DB90F-B08B-7548-BA8A-F9027D6D2CE7}"/>
              </a:ext>
            </a:extLst>
          </p:cNvPr>
          <p:cNvSpPr txBox="1">
            <a:spLocks/>
          </p:cNvSpPr>
          <p:nvPr/>
        </p:nvSpPr>
        <p:spPr>
          <a:xfrm>
            <a:off x="927585" y="5574134"/>
            <a:ext cx="3904200" cy="553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b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2         2         2         8s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2         2         2         5h</a:t>
            </a:r>
          </a:p>
        </p:txBody>
      </p:sp>
      <p:sp>
        <p:nvSpPr>
          <p:cNvPr id="51" name="Google Shape;774;p110">
            <a:extLst>
              <a:ext uri="{FF2B5EF4-FFF2-40B4-BE49-F238E27FC236}">
                <a16:creationId xmlns:a16="http://schemas.microsoft.com/office/drawing/2014/main" id="{281308B3-572A-2D42-953E-781CB44687CB}"/>
              </a:ext>
            </a:extLst>
          </p:cNvPr>
          <p:cNvSpPr txBox="1"/>
          <p:nvPr/>
        </p:nvSpPr>
        <p:spPr>
          <a:xfrm>
            <a:off x="927585" y="4364159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25096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RollingUpdate</a:t>
            </a:r>
            <a:r>
              <a:rPr lang="en" spc="-10" dirty="0"/>
              <a:t> Deployment 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13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object 18">
            <a:extLst>
              <a:ext uri="{FF2B5EF4-FFF2-40B4-BE49-F238E27FC236}">
                <a16:creationId xmlns:a16="http://schemas.microsoft.com/office/drawing/2014/main" id="{2E1B1230-34B7-CF45-A8BE-0BE67C604DBA}"/>
              </a:ext>
            </a:extLst>
          </p:cNvPr>
          <p:cNvSpPr txBox="1"/>
          <p:nvPr/>
        </p:nvSpPr>
        <p:spPr>
          <a:xfrm>
            <a:off x="954915" y="3017541"/>
            <a:ext cx="583958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ru-RU" sz="2800" dirty="0"/>
              <a:t>Прекращение использования старых модулей, управляемых </a:t>
            </a:r>
            <a:r>
              <a:rPr lang="en" sz="2800" dirty="0" err="1"/>
              <a:t>maxSurge</a:t>
            </a:r>
            <a:r>
              <a:rPr lang="en" sz="2800" dirty="0"/>
              <a:t> </a:t>
            </a:r>
            <a:r>
              <a:rPr lang="ru-RU" sz="2800" dirty="0"/>
              <a:t>и </a:t>
            </a:r>
            <a:r>
              <a:rPr lang="en" sz="2800" dirty="0" err="1"/>
              <a:t>maxUnavailable</a:t>
            </a:r>
            <a:endParaRPr lang="en" sz="2800" dirty="0"/>
          </a:p>
        </p:txBody>
      </p:sp>
      <p:pic>
        <p:nvPicPr>
          <p:cNvPr id="52" name="Google Shape;783;p111">
            <a:extLst>
              <a:ext uri="{FF2B5EF4-FFF2-40B4-BE49-F238E27FC236}">
                <a16:creationId xmlns:a16="http://schemas.microsoft.com/office/drawing/2014/main" id="{8C5E79A9-16A4-7F4A-8FC3-7AA32BBEB9D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7743" y="2269236"/>
            <a:ext cx="5472952" cy="462024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780;p111">
            <a:extLst>
              <a:ext uri="{FF2B5EF4-FFF2-40B4-BE49-F238E27FC236}">
                <a16:creationId xmlns:a16="http://schemas.microsoft.com/office/drawing/2014/main" id="{6A02F14B-5AD5-904E-A56C-FADB9B289C7B}"/>
              </a:ext>
            </a:extLst>
          </p:cNvPr>
          <p:cNvSpPr txBox="1">
            <a:spLocks/>
          </p:cNvSpPr>
          <p:nvPr/>
        </p:nvSpPr>
        <p:spPr>
          <a:xfrm>
            <a:off x="948175" y="5553475"/>
            <a:ext cx="3904200" cy="556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b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3         3         3         10s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0         1         1         5h</a:t>
            </a:r>
          </a:p>
        </p:txBody>
      </p:sp>
      <p:sp>
        <p:nvSpPr>
          <p:cNvPr id="54" name="Google Shape;781;p111">
            <a:extLst>
              <a:ext uri="{FF2B5EF4-FFF2-40B4-BE49-F238E27FC236}">
                <a16:creationId xmlns:a16="http://schemas.microsoft.com/office/drawing/2014/main" id="{76386299-ACDE-A140-80CE-4C0E7791BF11}"/>
              </a:ext>
            </a:extLst>
          </p:cNvPr>
          <p:cNvSpPr txBox="1">
            <a:spLocks/>
          </p:cNvSpPr>
          <p:nvPr/>
        </p:nvSpPr>
        <p:spPr>
          <a:xfrm>
            <a:off x="948175" y="6258825"/>
            <a:ext cx="3904200" cy="799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7s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mydep-54f7ff7d6d-cqvlq   1/1       Running   0          5s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mydep-54f7ff7d6d-gccr6   1/1       Running   0          2s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mydep-6766777fff-9r2zn   1/1       Running   0          5h</a:t>
            </a:r>
          </a:p>
        </p:txBody>
      </p:sp>
      <p:sp>
        <p:nvSpPr>
          <p:cNvPr id="55" name="Google Shape;784;p111">
            <a:extLst>
              <a:ext uri="{FF2B5EF4-FFF2-40B4-BE49-F238E27FC236}">
                <a16:creationId xmlns:a16="http://schemas.microsoft.com/office/drawing/2014/main" id="{03B9BACB-022E-6F41-9E12-D9632CACE7A9}"/>
              </a:ext>
            </a:extLst>
          </p:cNvPr>
          <p:cNvSpPr txBox="1"/>
          <p:nvPr/>
        </p:nvSpPr>
        <p:spPr>
          <a:xfrm>
            <a:off x="948175" y="4342525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96796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RollingUpdate</a:t>
            </a:r>
            <a:r>
              <a:rPr lang="en" spc="-10" dirty="0"/>
              <a:t> Deployment 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14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object 18">
            <a:extLst>
              <a:ext uri="{FF2B5EF4-FFF2-40B4-BE49-F238E27FC236}">
                <a16:creationId xmlns:a16="http://schemas.microsoft.com/office/drawing/2014/main" id="{2E1B1230-34B7-CF45-A8BE-0BE67C604DBA}"/>
              </a:ext>
            </a:extLst>
          </p:cNvPr>
          <p:cNvSpPr txBox="1"/>
          <p:nvPr/>
        </p:nvSpPr>
        <p:spPr>
          <a:xfrm>
            <a:off x="954915" y="3017541"/>
            <a:ext cx="583958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ru-RU" sz="2800" dirty="0"/>
              <a:t>Прекращение использования старых модулей, управляемых </a:t>
            </a:r>
            <a:r>
              <a:rPr lang="en" sz="2800" dirty="0" err="1"/>
              <a:t>maxSurge</a:t>
            </a:r>
            <a:r>
              <a:rPr lang="en" sz="2800" dirty="0"/>
              <a:t> </a:t>
            </a:r>
            <a:r>
              <a:rPr lang="ru-RU" sz="2800" dirty="0"/>
              <a:t>и </a:t>
            </a:r>
            <a:r>
              <a:rPr lang="en" sz="2800" dirty="0" err="1"/>
              <a:t>maxUnavailable</a:t>
            </a:r>
            <a:endParaRPr lang="en" sz="2800" dirty="0"/>
          </a:p>
        </p:txBody>
      </p:sp>
      <p:pic>
        <p:nvPicPr>
          <p:cNvPr id="47" name="Google Shape;793;p112">
            <a:extLst>
              <a:ext uri="{FF2B5EF4-FFF2-40B4-BE49-F238E27FC236}">
                <a16:creationId xmlns:a16="http://schemas.microsoft.com/office/drawing/2014/main" id="{07F75295-332D-7541-AE1E-AC5EDD2CE93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7698" y="2274768"/>
            <a:ext cx="5472977" cy="462022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790;p112">
            <a:extLst>
              <a:ext uri="{FF2B5EF4-FFF2-40B4-BE49-F238E27FC236}">
                <a16:creationId xmlns:a16="http://schemas.microsoft.com/office/drawing/2014/main" id="{98BEE019-57BA-3447-B94A-B69AC5CDB716}"/>
              </a:ext>
            </a:extLst>
          </p:cNvPr>
          <p:cNvSpPr txBox="1">
            <a:spLocks/>
          </p:cNvSpPr>
          <p:nvPr/>
        </p:nvSpPr>
        <p:spPr>
          <a:xfrm>
            <a:off x="954915" y="5562675"/>
            <a:ext cx="3904200" cy="556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3         3         3         13s</a:t>
            </a:r>
            <a:b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0         0         0         5h</a:t>
            </a:r>
          </a:p>
        </p:txBody>
      </p:sp>
      <p:sp>
        <p:nvSpPr>
          <p:cNvPr id="50" name="Google Shape;791;p112">
            <a:extLst>
              <a:ext uri="{FF2B5EF4-FFF2-40B4-BE49-F238E27FC236}">
                <a16:creationId xmlns:a16="http://schemas.microsoft.com/office/drawing/2014/main" id="{51ECF488-AE0B-754B-AADD-7E649876307C}"/>
              </a:ext>
            </a:extLst>
          </p:cNvPr>
          <p:cNvSpPr txBox="1">
            <a:spLocks/>
          </p:cNvSpPr>
          <p:nvPr/>
        </p:nvSpPr>
        <p:spPr>
          <a:xfrm>
            <a:off x="954915" y="6268125"/>
            <a:ext cx="3904200" cy="7899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10s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mydep-54f7ff7d6d-cqvlq   1/1       Running   0          8s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mydep-54f7ff7d6d-gccr6   1/1       Running   0          5s</a:t>
            </a:r>
          </a:p>
        </p:txBody>
      </p:sp>
      <p:sp>
        <p:nvSpPr>
          <p:cNvPr id="51" name="Google Shape;794;p112">
            <a:extLst>
              <a:ext uri="{FF2B5EF4-FFF2-40B4-BE49-F238E27FC236}">
                <a16:creationId xmlns:a16="http://schemas.microsoft.com/office/drawing/2014/main" id="{DC34500A-D8D3-684F-BE8B-8136FF6A0F73}"/>
              </a:ext>
            </a:extLst>
          </p:cNvPr>
          <p:cNvSpPr txBox="1"/>
          <p:nvPr/>
        </p:nvSpPr>
        <p:spPr>
          <a:xfrm>
            <a:off x="954915" y="4351025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19002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RollingUpdate</a:t>
            </a:r>
            <a:r>
              <a:rPr lang="en" spc="-10" dirty="0"/>
              <a:t> Deployment 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15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object 18">
            <a:extLst>
              <a:ext uri="{FF2B5EF4-FFF2-40B4-BE49-F238E27FC236}">
                <a16:creationId xmlns:a16="http://schemas.microsoft.com/office/drawing/2014/main" id="{2E1B1230-34B7-CF45-A8BE-0BE67C604DBA}"/>
              </a:ext>
            </a:extLst>
          </p:cNvPr>
          <p:cNvSpPr txBox="1"/>
          <p:nvPr/>
        </p:nvSpPr>
        <p:spPr>
          <a:xfrm>
            <a:off x="954915" y="3017541"/>
            <a:ext cx="583958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ru-RU" sz="2800" dirty="0"/>
              <a:t>Обновление до новой версии развертывания завершено</a:t>
            </a:r>
            <a:endParaRPr lang="en" sz="2800" dirty="0"/>
          </a:p>
        </p:txBody>
      </p:sp>
      <p:pic>
        <p:nvPicPr>
          <p:cNvPr id="52" name="Google Shape;803;p113">
            <a:extLst>
              <a:ext uri="{FF2B5EF4-FFF2-40B4-BE49-F238E27FC236}">
                <a16:creationId xmlns:a16="http://schemas.microsoft.com/office/drawing/2014/main" id="{C906542C-CE28-5D49-96F0-B687903EEF1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30536" y="3393992"/>
            <a:ext cx="5504500" cy="269032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800;p113">
            <a:extLst>
              <a:ext uri="{FF2B5EF4-FFF2-40B4-BE49-F238E27FC236}">
                <a16:creationId xmlns:a16="http://schemas.microsoft.com/office/drawing/2014/main" id="{48FEF962-3B2D-F542-9217-DFA342771247}"/>
              </a:ext>
            </a:extLst>
          </p:cNvPr>
          <p:cNvSpPr txBox="1">
            <a:spLocks/>
          </p:cNvSpPr>
          <p:nvPr/>
        </p:nvSpPr>
        <p:spPr>
          <a:xfrm>
            <a:off x="954915" y="5486450"/>
            <a:ext cx="3904200" cy="557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b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3         3         3         15s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0         0         0         5h</a:t>
            </a:r>
          </a:p>
        </p:txBody>
      </p:sp>
      <p:sp>
        <p:nvSpPr>
          <p:cNvPr id="54" name="Google Shape;801;p113">
            <a:extLst>
              <a:ext uri="{FF2B5EF4-FFF2-40B4-BE49-F238E27FC236}">
                <a16:creationId xmlns:a16="http://schemas.microsoft.com/office/drawing/2014/main" id="{9559E052-9932-1D4E-8EC5-6BCA25CA285F}"/>
              </a:ext>
            </a:extLst>
          </p:cNvPr>
          <p:cNvSpPr txBox="1">
            <a:spLocks/>
          </p:cNvSpPr>
          <p:nvPr/>
        </p:nvSpPr>
        <p:spPr>
          <a:xfrm>
            <a:off x="954915" y="6191925"/>
            <a:ext cx="3904200" cy="7899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12s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mydep-54f7ff7d6d-cqvlq   1/1       Running   0          10s</a:t>
            </a:r>
          </a:p>
          <a:p>
            <a:pPr algn="l" rtl="0"/>
            <a:r>
              <a:rPr lang="en" sz="8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mydep-54f7ff7d6d-gccr6   1/1       Running   0          7s</a:t>
            </a:r>
          </a:p>
        </p:txBody>
      </p:sp>
      <p:sp>
        <p:nvSpPr>
          <p:cNvPr id="55" name="Google Shape;804;p113">
            <a:extLst>
              <a:ext uri="{FF2B5EF4-FFF2-40B4-BE49-F238E27FC236}">
                <a16:creationId xmlns:a16="http://schemas.microsoft.com/office/drawing/2014/main" id="{94065B1B-2E03-654B-9AC1-9F2EBA7CAF94}"/>
              </a:ext>
            </a:extLst>
          </p:cNvPr>
          <p:cNvSpPr txBox="1"/>
          <p:nvPr/>
        </p:nvSpPr>
        <p:spPr>
          <a:xfrm>
            <a:off x="954915" y="4275975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4266030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/>
              <a:t>Taints and Tolerations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16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Google Shape;862;p121">
            <a:extLst>
              <a:ext uri="{FF2B5EF4-FFF2-40B4-BE49-F238E27FC236}">
                <a16:creationId xmlns:a16="http://schemas.microsoft.com/office/drawing/2014/main" id="{0384FFB8-8824-CA4E-828F-0654328570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1810" y="2745344"/>
            <a:ext cx="4346192" cy="3864219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en-US" sz="11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kubectl</a:t>
            </a:r>
            <a:r>
              <a:rPr lang="en-US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taint nodes node1 key=</a:t>
            </a:r>
            <a:r>
              <a:rPr lang="en-US" sz="11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value:NoSchedule</a:t>
            </a:r>
            <a:endParaRPr lang="en-US" sz="11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11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tolerations: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- key: "key"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operator: "Equal"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value: "value"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effect: "</a:t>
            </a:r>
            <a:r>
              <a:rPr lang="en-US" sz="11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NoSchedule</a:t>
            </a:r>
            <a:r>
              <a:rPr lang="en-US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1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-------------------------------------------------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tolerations: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- operator: "Exists"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1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tolerations: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- key: "key"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operator: "Exists”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1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tolerations: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- key: "key1"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operator: "Equal"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value: "value1"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effect: "</a:t>
            </a:r>
            <a:r>
              <a:rPr lang="en-US" sz="11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NoExecute</a:t>
            </a:r>
            <a:r>
              <a:rPr lang="en-US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1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tolerationSeconds</a:t>
            </a:r>
            <a:r>
              <a:rPr lang="en-US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3600</a:t>
            </a:r>
          </a:p>
        </p:txBody>
      </p:sp>
      <p:sp>
        <p:nvSpPr>
          <p:cNvPr id="49" name="Google Shape;863;p121">
            <a:extLst>
              <a:ext uri="{FF2B5EF4-FFF2-40B4-BE49-F238E27FC236}">
                <a16:creationId xmlns:a16="http://schemas.microsoft.com/office/drawing/2014/main" id="{FE1970CB-CF74-174A-8686-7A70C795E063}"/>
              </a:ext>
            </a:extLst>
          </p:cNvPr>
          <p:cNvSpPr txBox="1">
            <a:spLocks/>
          </p:cNvSpPr>
          <p:nvPr/>
        </p:nvSpPr>
        <p:spPr>
          <a:xfrm>
            <a:off x="5148302" y="2745343"/>
            <a:ext cx="4448908" cy="3864219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$ kubectl taint nodes node1 gpu=nvidia:NoSchedule</a:t>
            </a:r>
          </a:p>
          <a:p>
            <a:endParaRPr lang="en-US" sz="1100" kern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-US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v1</a:t>
            </a:r>
          </a:p>
          <a:p>
            <a:r>
              <a:rPr lang="en-US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Pod</a:t>
            </a:r>
          </a:p>
          <a:p>
            <a:r>
              <a:rPr lang="en-US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r>
              <a:rPr lang="en-US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nginx</a:t>
            </a:r>
          </a:p>
          <a:p>
            <a:r>
              <a:rPr lang="en-US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r>
              <a:rPr lang="en-US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containers:</a:t>
            </a:r>
          </a:p>
          <a:p>
            <a:r>
              <a:rPr lang="en-US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image: nginx</a:t>
            </a:r>
          </a:p>
          <a:p>
            <a:r>
              <a:rPr lang="en-US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name: nginx</a:t>
            </a:r>
          </a:p>
          <a:p>
            <a:r>
              <a:rPr lang="en-US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tolerations:</a:t>
            </a:r>
          </a:p>
          <a:p>
            <a:r>
              <a:rPr lang="en-US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key: gpu</a:t>
            </a:r>
          </a:p>
          <a:p>
            <a:r>
              <a:rPr lang="en-US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value: nvidia</a:t>
            </a:r>
          </a:p>
          <a:p>
            <a:r>
              <a:rPr lang="en-US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effect: NoSchedule</a:t>
            </a:r>
          </a:p>
          <a:p>
            <a:pPr algn="l" rtl="0"/>
            <a:endParaRPr lang="en-US" sz="1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447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DaemonSet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17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object 18">
            <a:extLst>
              <a:ext uri="{FF2B5EF4-FFF2-40B4-BE49-F238E27FC236}">
                <a16:creationId xmlns:a16="http://schemas.microsoft.com/office/drawing/2014/main" id="{2E1B1230-34B7-CF45-A8BE-0BE67C604DBA}"/>
              </a:ext>
            </a:extLst>
          </p:cNvPr>
          <p:cNvSpPr txBox="1"/>
          <p:nvPr/>
        </p:nvSpPr>
        <p:spPr>
          <a:xfrm>
            <a:off x="954915" y="3017541"/>
            <a:ext cx="9110825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Контролирует чтобы на всех узлах, соответствующих определенным критериям, был запущен экземпляр предоставленного пода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Идеально подходит для кластерных сервисов, таких как отправка журналов или мониторинг</a:t>
            </a:r>
          </a:p>
        </p:txBody>
      </p:sp>
      <p:pic>
        <p:nvPicPr>
          <p:cNvPr id="47" name="Google Shape;811;p114">
            <a:extLst>
              <a:ext uri="{FF2B5EF4-FFF2-40B4-BE49-F238E27FC236}">
                <a16:creationId xmlns:a16="http://schemas.microsoft.com/office/drawing/2014/main" id="{0A3D3CB0-6BF4-9A41-94D0-B85D26E8D18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7570" y="5566237"/>
            <a:ext cx="5340625" cy="972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86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StatefulSet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18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object 18">
            <a:extLst>
              <a:ext uri="{FF2B5EF4-FFF2-40B4-BE49-F238E27FC236}">
                <a16:creationId xmlns:a16="http://schemas.microsoft.com/office/drawing/2014/main" id="{2E1B1230-34B7-CF45-A8BE-0BE67C604DBA}"/>
              </a:ext>
            </a:extLst>
          </p:cNvPr>
          <p:cNvSpPr txBox="1"/>
          <p:nvPr/>
        </p:nvSpPr>
        <p:spPr>
          <a:xfrm>
            <a:off x="954915" y="3017541"/>
            <a:ext cx="9110825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Предназначен для управления подами, которые должны сохранять или поддерживать состояние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800" dirty="0"/>
              <a:t>При его использовании жизненный цикл пода упорядочен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Каждому поду назначается уникальное порядковое имя в соответствии с соглашением «&lt;имя-</a:t>
            </a:r>
            <a:r>
              <a:rPr lang="en" sz="2800" dirty="0" err="1"/>
              <a:t>StatefulSet</a:t>
            </a:r>
            <a:r>
              <a:rPr lang="ru-RU" sz="2800" dirty="0"/>
              <a:t>&gt;- &lt;порядковый номер&gt;»</a:t>
            </a:r>
          </a:p>
        </p:txBody>
      </p:sp>
      <p:pic>
        <p:nvPicPr>
          <p:cNvPr id="49" name="Google Shape;849;p119">
            <a:extLst>
              <a:ext uri="{FF2B5EF4-FFF2-40B4-BE49-F238E27FC236}">
                <a16:creationId xmlns:a16="http://schemas.microsoft.com/office/drawing/2014/main" id="{4F8E6494-035F-7943-BFDD-F13793E5277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91777" y="5939796"/>
            <a:ext cx="5294551" cy="9325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413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StatefulSet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19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Google Shape;862;p121">
            <a:extLst>
              <a:ext uri="{FF2B5EF4-FFF2-40B4-BE49-F238E27FC236}">
                <a16:creationId xmlns:a16="http://schemas.microsoft.com/office/drawing/2014/main" id="{8D29CB2C-F412-B541-A970-53E5571E5C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9417" y="2745742"/>
            <a:ext cx="3994500" cy="3725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</a:t>
            </a:r>
            <a:r>
              <a:rPr lang="en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1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apps/v1</a:t>
            </a:r>
            <a:endParaRPr sz="11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1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StatefulSet</a:t>
            </a:r>
            <a:endParaRPr sz="11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1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1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sts</a:t>
            </a:r>
            <a:r>
              <a:rPr lang="en" sz="11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-example</a:t>
            </a:r>
            <a:endParaRPr sz="11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1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replicas: </a:t>
            </a:r>
            <a:r>
              <a:rPr lang="en" sz="11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1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revisionHistoryLimit</a:t>
            </a:r>
            <a:r>
              <a:rPr lang="en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1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1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  <a:endParaRPr sz="11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matchLabels</a:t>
            </a:r>
            <a:r>
              <a:rPr lang="en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app: </a:t>
            </a:r>
            <a:r>
              <a:rPr lang="en" sz="11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stateful</a:t>
            </a:r>
            <a:endParaRPr sz="11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serviceName</a:t>
            </a:r>
            <a:r>
              <a:rPr lang="en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1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app</a:t>
            </a:r>
            <a:endParaRPr sz="11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updateStrategy</a:t>
            </a:r>
            <a:r>
              <a:rPr lang="en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type: </a:t>
            </a:r>
            <a:r>
              <a:rPr lang="en" sz="11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RollingUpdate</a:t>
            </a:r>
            <a:endParaRPr sz="11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rollingUpdate</a:t>
            </a:r>
            <a:r>
              <a:rPr lang="en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partition: </a:t>
            </a:r>
            <a:r>
              <a:rPr lang="en" sz="11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1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  <a:endParaRPr sz="11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metadata:</a:t>
            </a:r>
            <a:endParaRPr sz="11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labels:</a:t>
            </a:r>
            <a:endParaRPr sz="11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app: </a:t>
            </a:r>
            <a:r>
              <a:rPr lang="en" sz="11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stateful</a:t>
            </a:r>
            <a:endParaRPr sz="10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&lt;continued&gt;</a:t>
            </a:r>
            <a:endParaRPr sz="1800" b="1" dirty="0">
              <a:solidFill>
                <a:srgbClr val="A64D7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52" name="Google Shape;863;p121">
            <a:extLst>
              <a:ext uri="{FF2B5EF4-FFF2-40B4-BE49-F238E27FC236}">
                <a16:creationId xmlns:a16="http://schemas.microsoft.com/office/drawing/2014/main" id="{899558C5-B5C0-0341-9DE6-1B8AD463B34D}"/>
              </a:ext>
            </a:extLst>
          </p:cNvPr>
          <p:cNvSpPr txBox="1">
            <a:spLocks/>
          </p:cNvSpPr>
          <p:nvPr/>
        </p:nvSpPr>
        <p:spPr>
          <a:xfrm>
            <a:off x="5204491" y="2745742"/>
            <a:ext cx="3994500" cy="3725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" b="1" kern="0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&lt;continued&gt;</a:t>
            </a:r>
            <a:endParaRPr lang="en" sz="1000" kern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algn="l" rtl="0"/>
            <a:r>
              <a:rPr lang="en" sz="10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spec: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containers: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ports: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- containerPort: 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</a:p>
          <a:p>
            <a:pPr algn="l" rtl="0"/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volumeMounts:</a:t>
            </a:r>
          </a:p>
          <a:p>
            <a:pPr algn="l" rtl="0"/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- name: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www</a:t>
            </a:r>
          </a:p>
          <a:p>
            <a:pPr algn="l" rtl="0"/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mountPath: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/usr/share/nginx/html</a:t>
            </a:r>
          </a:p>
          <a:p>
            <a:pPr algn="l" rtl="0"/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volumeClaimTemplates:</a:t>
            </a:r>
          </a:p>
          <a:p>
            <a:pPr algn="l" rtl="0"/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- metadata:</a:t>
            </a:r>
          </a:p>
          <a:p>
            <a:pPr algn="l" rtl="0"/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name: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www</a:t>
            </a:r>
          </a:p>
          <a:p>
            <a:pPr algn="l" rtl="0"/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accessModes: 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 "ReadWriteOnce" ]</a:t>
            </a:r>
          </a:p>
          <a:p>
            <a:pPr algn="l" rtl="0"/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storageClassName: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standard</a:t>
            </a:r>
          </a:p>
          <a:p>
            <a:pPr algn="l" rtl="0"/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resources: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requests:</a:t>
            </a:r>
          </a:p>
          <a:p>
            <a:pPr algn="l" rtl="0"/>
            <a:r>
              <a:rPr lang="en" sz="11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storage:</a:t>
            </a:r>
            <a:r>
              <a:rPr lang="en" sz="11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1Gi</a:t>
            </a:r>
            <a:endParaRPr lang="en" sz="1100" kern="0">
              <a:solidFill>
                <a:sysClr val="windowText" lastClr="000000"/>
              </a:solidFill>
            </a:endParaRPr>
          </a:p>
          <a:p>
            <a:pPr algn="l" rtl="0"/>
            <a:endParaRPr lang="en" sz="10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2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-53629" y="3020700"/>
            <a:ext cx="6380422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ctr"/>
            <a:r>
              <a:rPr lang="ru-RU" sz="5400" dirty="0"/>
              <a:t>Управление рабочими нагрузками в</a:t>
            </a:r>
            <a:endParaRPr lang="en-US" sz="5400" dirty="0"/>
          </a:p>
          <a:p>
            <a:pPr lvl="0" algn="ctr"/>
            <a:r>
              <a:rPr lang="en-US" sz="5400" dirty="0"/>
              <a:t>Kubernetes</a:t>
            </a:r>
            <a:endParaRPr lang="ru-RU" sz="5400" dirty="0"/>
          </a:p>
        </p:txBody>
      </p:sp>
      <p:sp>
        <p:nvSpPr>
          <p:cNvPr id="48" name="Google Shape;688;p99">
            <a:extLst>
              <a:ext uri="{FF2B5EF4-FFF2-40B4-BE49-F238E27FC236}">
                <a16:creationId xmlns:a16="http://schemas.microsoft.com/office/drawing/2014/main" id="{767F81B2-AB80-9840-9BEB-B6C2ED61C6A0}"/>
              </a:ext>
            </a:extLst>
          </p:cNvPr>
          <p:cNvSpPr txBox="1">
            <a:spLocks/>
          </p:cNvSpPr>
          <p:nvPr/>
        </p:nvSpPr>
        <p:spPr>
          <a:xfrm>
            <a:off x="7052775" y="3167763"/>
            <a:ext cx="3087600" cy="29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2600" b="0" i="0">
                <a:solidFill>
                  <a:schemeClr val="bg1"/>
                </a:solidFill>
                <a:latin typeface="SFProText-Medium"/>
                <a:ea typeface="+mj-ea"/>
                <a:cs typeface="SFProText-Medium"/>
              </a:defRPr>
            </a:lvl1pPr>
          </a:lstStyle>
          <a:p>
            <a:pPr marL="457200" indent="-381000" algn="l" rtl="0">
              <a:buSzPts val="2400"/>
              <a:buFontTx/>
              <a:buChar char="●"/>
            </a:pPr>
            <a:r>
              <a:rPr lang="en" sz="2400" kern="0" dirty="0" err="1">
                <a:solidFill>
                  <a:schemeClr val="tx1"/>
                </a:solidFill>
              </a:rPr>
              <a:t>ReplicaSet</a:t>
            </a:r>
            <a:endParaRPr lang="en" sz="2400" kern="0" dirty="0">
              <a:solidFill>
                <a:schemeClr val="tx1"/>
              </a:solidFill>
            </a:endParaRPr>
          </a:p>
          <a:p>
            <a:pPr marL="457200" indent="-381000" algn="l" rtl="0">
              <a:buSzPts val="2400"/>
              <a:buFontTx/>
              <a:buChar char="●"/>
            </a:pPr>
            <a:r>
              <a:rPr lang="en" sz="2400" kern="0" dirty="0">
                <a:solidFill>
                  <a:schemeClr val="tx1"/>
                </a:solidFill>
              </a:rPr>
              <a:t>Deployment</a:t>
            </a:r>
          </a:p>
          <a:p>
            <a:pPr marL="457200" indent="-381000" algn="l" rtl="0">
              <a:buSzPts val="2400"/>
              <a:buFontTx/>
              <a:buChar char="●"/>
            </a:pPr>
            <a:r>
              <a:rPr lang="en" sz="2400" kern="0" dirty="0" err="1">
                <a:solidFill>
                  <a:schemeClr val="tx1"/>
                </a:solidFill>
              </a:rPr>
              <a:t>DaemonSet</a:t>
            </a:r>
            <a:endParaRPr lang="en" sz="2400" kern="0" dirty="0">
              <a:solidFill>
                <a:schemeClr val="tx1"/>
              </a:solidFill>
            </a:endParaRPr>
          </a:p>
          <a:p>
            <a:pPr marL="457200" indent="-381000" algn="l" rtl="0">
              <a:buSzPts val="2400"/>
              <a:buFontTx/>
              <a:buChar char="●"/>
            </a:pPr>
            <a:r>
              <a:rPr lang="en" sz="2400" kern="0" dirty="0" err="1">
                <a:solidFill>
                  <a:schemeClr val="tx1"/>
                </a:solidFill>
              </a:rPr>
              <a:t>StatefulSet</a:t>
            </a:r>
            <a:endParaRPr lang="en" sz="2400" kern="0" dirty="0">
              <a:solidFill>
                <a:schemeClr val="tx1"/>
              </a:solidFill>
            </a:endParaRPr>
          </a:p>
          <a:p>
            <a:pPr marL="457200" indent="-381000" algn="l" rtl="0">
              <a:buSzPts val="2400"/>
              <a:buFontTx/>
              <a:buChar char="●"/>
            </a:pPr>
            <a:r>
              <a:rPr lang="en" sz="2400" kern="0" dirty="0">
                <a:solidFill>
                  <a:schemeClr val="tx1"/>
                </a:solidFill>
              </a:rPr>
              <a:t>Job</a:t>
            </a:r>
          </a:p>
          <a:p>
            <a:pPr marL="457200" indent="-381000" algn="l" rtl="0">
              <a:buSzPts val="2400"/>
              <a:buFontTx/>
              <a:buChar char="●"/>
            </a:pPr>
            <a:r>
              <a:rPr lang="en" sz="2400" kern="0" dirty="0" err="1">
                <a:solidFill>
                  <a:schemeClr val="tx1"/>
                </a:solidFill>
              </a:rPr>
              <a:t>CronJob</a:t>
            </a:r>
            <a:endParaRPr lang="en" sz="24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954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StatefulSet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20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6E87A48-5347-974C-95D8-CD4EC3040C98}"/>
              </a:ext>
            </a:extLst>
          </p:cNvPr>
          <p:cNvSpPr txBox="1"/>
          <p:nvPr/>
        </p:nvSpPr>
        <p:spPr>
          <a:xfrm>
            <a:off x="954915" y="3017541"/>
            <a:ext cx="5763385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800" dirty="0" err="1"/>
              <a:t>revisionHistoryLimit</a:t>
            </a:r>
            <a:r>
              <a:rPr lang="en" sz="2800" dirty="0"/>
              <a:t>: </a:t>
            </a:r>
            <a:r>
              <a:rPr lang="ru-RU" sz="2800" dirty="0"/>
              <a:t>число предыдущих итераций развёртывания </a:t>
            </a:r>
            <a:r>
              <a:rPr lang="en" sz="2800" dirty="0" err="1"/>
              <a:t>StatefulSet</a:t>
            </a:r>
            <a:r>
              <a:rPr lang="en" sz="2800" dirty="0"/>
              <a:t>, </a:t>
            </a:r>
            <a:r>
              <a:rPr lang="ru-RU" sz="2800" dirty="0"/>
              <a:t>которые необходимо сохранить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800" dirty="0" err="1"/>
              <a:t>serviceName</a:t>
            </a:r>
            <a:r>
              <a:rPr lang="en" sz="2800" dirty="0"/>
              <a:t>: </a:t>
            </a:r>
            <a:r>
              <a:rPr lang="ru-RU" sz="2800" dirty="0"/>
              <a:t>имя связанного </a:t>
            </a:r>
            <a:r>
              <a:rPr lang="en" sz="2800" dirty="0"/>
              <a:t>Headless</a:t>
            </a:r>
            <a:r>
              <a:rPr lang="ru-RU" sz="2800" dirty="0"/>
              <a:t> сервиса (или сервиса без </a:t>
            </a:r>
            <a:r>
              <a:rPr lang="en" sz="2800" dirty="0" err="1"/>
              <a:t>ClusterIP</a:t>
            </a:r>
            <a:r>
              <a:rPr lang="ru-RU" sz="2800" dirty="0"/>
              <a:t>)</a:t>
            </a:r>
          </a:p>
        </p:txBody>
      </p:sp>
      <p:sp>
        <p:nvSpPr>
          <p:cNvPr id="49" name="Google Shape;869;p122">
            <a:extLst>
              <a:ext uri="{FF2B5EF4-FFF2-40B4-BE49-F238E27FC236}">
                <a16:creationId xmlns:a16="http://schemas.microsoft.com/office/drawing/2014/main" id="{A8C20559-00AA-684E-80D0-CA3D3BB069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6166" y="2744174"/>
            <a:ext cx="2805300" cy="3637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3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apps/v1</a:t>
            </a:r>
            <a:endParaRPr sz="13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3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StatefulSet</a:t>
            </a:r>
            <a:endParaRPr sz="13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3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sts-example</a:t>
            </a:r>
            <a:endParaRPr sz="13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3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replicas: </a:t>
            </a:r>
            <a:r>
              <a:rPr lang="en" sz="13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3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revisionHistoryLimit: </a:t>
            </a:r>
            <a:r>
              <a:rPr lang="en" sz="13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3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  <a:endParaRPr sz="13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matchLabels:</a:t>
            </a:r>
            <a:endParaRPr sz="13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app: </a:t>
            </a:r>
            <a:r>
              <a:rPr lang="en" sz="13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stateful</a:t>
            </a:r>
            <a:endParaRPr sz="13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serviceName:</a:t>
            </a:r>
            <a:r>
              <a:rPr lang="en" sz="13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app</a:t>
            </a:r>
            <a:endParaRPr sz="13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updateStrategy:</a:t>
            </a:r>
            <a:endParaRPr sz="13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type: </a:t>
            </a:r>
            <a:r>
              <a:rPr lang="en" sz="13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RollingUpdate</a:t>
            </a:r>
            <a:endParaRPr sz="13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rollingUpdate:</a:t>
            </a:r>
            <a:endParaRPr sz="13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partition: </a:t>
            </a:r>
            <a:r>
              <a:rPr lang="en" sz="13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3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  <a:endParaRPr sz="13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&lt;pod template&gt;</a:t>
            </a:r>
            <a:endParaRPr sz="13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293116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/>
              <a:t>Headless Service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21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Google Shape;876;p123">
            <a:extLst>
              <a:ext uri="{FF2B5EF4-FFF2-40B4-BE49-F238E27FC236}">
                <a16:creationId xmlns:a16="http://schemas.microsoft.com/office/drawing/2014/main" id="{B83891D4-E44E-4B4D-8137-EDC346BAE73F}"/>
              </a:ext>
            </a:extLst>
          </p:cNvPr>
          <p:cNvSpPr txBox="1"/>
          <p:nvPr/>
        </p:nvSpPr>
        <p:spPr>
          <a:xfrm>
            <a:off x="3897091" y="4647582"/>
            <a:ext cx="5301900" cy="96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/ # dig sts-example-0.app.default.svc.cluster.local +noall +answer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 &lt;&lt;&gt;&gt; DiG 9.11.2-P1 &lt;&lt;&gt;&gt; sts-example-0.app.default.svc.cluster.local +noall +answer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;; global options: +cmd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sts-example-0.app.default.svc.cluster.local. 20 IN A 10.255.0.2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" name="Google Shape;877;p123">
            <a:extLst>
              <a:ext uri="{FF2B5EF4-FFF2-40B4-BE49-F238E27FC236}">
                <a16:creationId xmlns:a16="http://schemas.microsoft.com/office/drawing/2014/main" id="{9E131EB8-F8F8-2443-B62F-8B0BEBD8667A}"/>
              </a:ext>
            </a:extLst>
          </p:cNvPr>
          <p:cNvSpPr txBox="1">
            <a:spLocks/>
          </p:cNvSpPr>
          <p:nvPr/>
        </p:nvSpPr>
        <p:spPr>
          <a:xfrm>
            <a:off x="969616" y="3426532"/>
            <a:ext cx="2850300" cy="2316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Service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200" kern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clusterIP: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app: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stateful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ports: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protocol: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TCP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port: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targetPort: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lang="en" sz="1200" kern="0"/>
          </a:p>
        </p:txBody>
      </p:sp>
      <p:sp>
        <p:nvSpPr>
          <p:cNvPr id="51" name="Google Shape;878;p123">
            <a:extLst>
              <a:ext uri="{FF2B5EF4-FFF2-40B4-BE49-F238E27FC236}">
                <a16:creationId xmlns:a16="http://schemas.microsoft.com/office/drawing/2014/main" id="{023005F3-6631-6E42-8515-AAA0B52426B2}"/>
              </a:ext>
            </a:extLst>
          </p:cNvPr>
          <p:cNvSpPr txBox="1"/>
          <p:nvPr/>
        </p:nvSpPr>
        <p:spPr>
          <a:xfrm>
            <a:off x="969616" y="5902757"/>
            <a:ext cx="2850300" cy="78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7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READY     STATUS    RESTARTS   AGE</a:t>
            </a:r>
            <a:endParaRPr sz="7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sts-example-0   1/1       Running   0          11m</a:t>
            </a:r>
            <a:endParaRPr sz="7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sts-example-1   1/1       Running   0          11m</a:t>
            </a:r>
            <a:endParaRPr sz="7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" name="Google Shape;879;p123">
            <a:extLst>
              <a:ext uri="{FF2B5EF4-FFF2-40B4-BE49-F238E27FC236}">
                <a16:creationId xmlns:a16="http://schemas.microsoft.com/office/drawing/2014/main" id="{0ED1918F-BB80-D747-9B35-334C0C234287}"/>
              </a:ext>
            </a:extLst>
          </p:cNvPr>
          <p:cNvSpPr txBox="1"/>
          <p:nvPr/>
        </p:nvSpPr>
        <p:spPr>
          <a:xfrm>
            <a:off x="563826" y="2797118"/>
            <a:ext cx="8923584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b="1" dirty="0" err="1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StatefulSet</a:t>
            </a:r>
            <a:r>
              <a:rPr lang="en" b="1" dirty="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 Name&gt;-&lt;ordinal&gt;</a:t>
            </a:r>
            <a:r>
              <a:rPr lang="en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b="1" dirty="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&lt;service name&gt;</a:t>
            </a:r>
            <a:r>
              <a:rPr lang="en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b="1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&lt;namespace&gt;</a:t>
            </a:r>
            <a:r>
              <a:rPr lang="en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svc.cluster.local</a:t>
            </a:r>
            <a:endParaRPr b="1" dirty="0"/>
          </a:p>
        </p:txBody>
      </p:sp>
      <p:sp>
        <p:nvSpPr>
          <p:cNvPr id="53" name="Google Shape;880;p123">
            <a:extLst>
              <a:ext uri="{FF2B5EF4-FFF2-40B4-BE49-F238E27FC236}">
                <a16:creationId xmlns:a16="http://schemas.microsoft.com/office/drawing/2014/main" id="{595FC37D-888E-1746-96D5-F1BB06CA6223}"/>
              </a:ext>
            </a:extLst>
          </p:cNvPr>
          <p:cNvSpPr txBox="1"/>
          <p:nvPr/>
        </p:nvSpPr>
        <p:spPr>
          <a:xfrm>
            <a:off x="3897091" y="3426532"/>
            <a:ext cx="5301900" cy="1100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/ # dig app.default.svc.cluster.local +noall +answer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 &lt;&lt;&gt;&gt; DiG 9.11.2-P1 &lt;&lt;&gt;&gt; app.default.svc.cluster.local +noall +answer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;; global options: +cmd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app.default.svc.cluster.local. 2 IN A	10.255.0.5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app.default.svc.cluster.local. 2 IN A	10.255.0.2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" name="Google Shape;881;p123">
            <a:extLst>
              <a:ext uri="{FF2B5EF4-FFF2-40B4-BE49-F238E27FC236}">
                <a16:creationId xmlns:a16="http://schemas.microsoft.com/office/drawing/2014/main" id="{0FE02C4C-FA0F-1842-9357-B3D69E567A2C}"/>
              </a:ext>
            </a:extLst>
          </p:cNvPr>
          <p:cNvSpPr txBox="1"/>
          <p:nvPr/>
        </p:nvSpPr>
        <p:spPr>
          <a:xfrm>
            <a:off x="3897091" y="5719357"/>
            <a:ext cx="5301900" cy="96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/ # dig sts-example-1.app.default.svc.cluster.local +noall +answer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 &lt;&lt;&gt;&gt; DiG 9.11.2-P1 &lt;&lt;&gt;&gt; sts-example-1.app.default.svc.cluster.local +noall +answer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;; global options: +cmd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sts-example-1.app.default.svc.cluster.local. 30 IN A 10.255.0.5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5324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/>
              <a:t>Headless Service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22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50" name="Google Shape;877;p123">
            <a:extLst>
              <a:ext uri="{FF2B5EF4-FFF2-40B4-BE49-F238E27FC236}">
                <a16:creationId xmlns:a16="http://schemas.microsoft.com/office/drawing/2014/main" id="{9E131EB8-F8F8-2443-B62F-8B0BEBD8667A}"/>
              </a:ext>
            </a:extLst>
          </p:cNvPr>
          <p:cNvSpPr txBox="1">
            <a:spLocks/>
          </p:cNvSpPr>
          <p:nvPr/>
        </p:nvSpPr>
        <p:spPr>
          <a:xfrm>
            <a:off x="969616" y="3426532"/>
            <a:ext cx="2850300" cy="2316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Service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200" kern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clusterIP: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app: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stateful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ports: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protocol: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TCP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port: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targetPort: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lang="en" sz="1200" kern="0"/>
          </a:p>
        </p:txBody>
      </p:sp>
      <p:sp>
        <p:nvSpPr>
          <p:cNvPr id="52" name="Google Shape;879;p123">
            <a:extLst>
              <a:ext uri="{FF2B5EF4-FFF2-40B4-BE49-F238E27FC236}">
                <a16:creationId xmlns:a16="http://schemas.microsoft.com/office/drawing/2014/main" id="{0ED1918F-BB80-D747-9B35-334C0C234287}"/>
              </a:ext>
            </a:extLst>
          </p:cNvPr>
          <p:cNvSpPr txBox="1"/>
          <p:nvPr/>
        </p:nvSpPr>
        <p:spPr>
          <a:xfrm>
            <a:off x="563826" y="2797118"/>
            <a:ext cx="8923584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b="1" dirty="0" err="1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StatefulSet</a:t>
            </a:r>
            <a:r>
              <a:rPr lang="en" b="1" dirty="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 Name&gt;-&lt;ordinal&gt;</a:t>
            </a:r>
            <a:r>
              <a:rPr lang="en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b="1" dirty="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&lt;service name&gt;</a:t>
            </a:r>
            <a:r>
              <a:rPr lang="en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b="1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&lt;namespace&gt;</a:t>
            </a:r>
            <a:r>
              <a:rPr lang="en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svc.cluster.local</a:t>
            </a:r>
            <a:endParaRPr b="1" dirty="0"/>
          </a:p>
        </p:txBody>
      </p:sp>
      <p:sp>
        <p:nvSpPr>
          <p:cNvPr id="47" name="Google Shape;887;p124">
            <a:extLst>
              <a:ext uri="{FF2B5EF4-FFF2-40B4-BE49-F238E27FC236}">
                <a16:creationId xmlns:a16="http://schemas.microsoft.com/office/drawing/2014/main" id="{19995A8B-1B68-E14B-90F2-738EF96157D1}"/>
              </a:ext>
            </a:extLst>
          </p:cNvPr>
          <p:cNvSpPr txBox="1"/>
          <p:nvPr/>
        </p:nvSpPr>
        <p:spPr>
          <a:xfrm>
            <a:off x="3897091" y="4647334"/>
            <a:ext cx="5301900" cy="96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/ # dig sts-example-0.app.default.svc.cluster.local +noall +answer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 &lt;&lt;&gt;&gt; DiG 9.11.2-P1 &lt;&lt;&gt;&gt; sts-example-0.app.default.svc.cluster.local +noall +answer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;; global options: +cmd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sts-example-0.app.default.svc.cluster.local. 20 IN A 10.255.0.2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" name="Google Shape;889;p124">
            <a:extLst>
              <a:ext uri="{FF2B5EF4-FFF2-40B4-BE49-F238E27FC236}">
                <a16:creationId xmlns:a16="http://schemas.microsoft.com/office/drawing/2014/main" id="{2B8E9246-3D47-474D-A38B-38210CD59FCE}"/>
              </a:ext>
            </a:extLst>
          </p:cNvPr>
          <p:cNvSpPr txBox="1"/>
          <p:nvPr/>
        </p:nvSpPr>
        <p:spPr>
          <a:xfrm>
            <a:off x="969616" y="5902509"/>
            <a:ext cx="2850300" cy="78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7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READY     STATUS    RESTARTS   AGE</a:t>
            </a:r>
            <a:endParaRPr sz="7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sts-example-0</a:t>
            </a:r>
            <a:r>
              <a:rPr lang="en" sz="7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1/1       Running   0          11m</a:t>
            </a:r>
            <a:endParaRPr sz="7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sts-example-1</a:t>
            </a:r>
            <a:r>
              <a:rPr lang="en" sz="7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1/1       Running   0          11m</a:t>
            </a:r>
            <a:endParaRPr sz="7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891;p124">
            <a:extLst>
              <a:ext uri="{FF2B5EF4-FFF2-40B4-BE49-F238E27FC236}">
                <a16:creationId xmlns:a16="http://schemas.microsoft.com/office/drawing/2014/main" id="{DCEC48E8-2EAC-544F-8093-9CE714BC3F6E}"/>
              </a:ext>
            </a:extLst>
          </p:cNvPr>
          <p:cNvSpPr txBox="1"/>
          <p:nvPr/>
        </p:nvSpPr>
        <p:spPr>
          <a:xfrm>
            <a:off x="3897091" y="3426284"/>
            <a:ext cx="5301900" cy="1100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/ # dig </a:t>
            </a: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app.default.svc.cluster.local</a:t>
            </a: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+noall +answer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 &lt;&lt;&gt;&gt; DiG 9.11.2-P1 &lt;&lt;&gt;&gt; </a:t>
            </a: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app.default.svc.cluster.local</a:t>
            </a: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+noall +answer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;; global options: +cmd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app.default.svc.cluster.local.</a:t>
            </a: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2 IN A	</a:t>
            </a: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10.255.0.5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app.default.svc.cluster.local.</a:t>
            </a: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2 IN A	</a:t>
            </a: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10.255.0.2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" name="Google Shape;892;p124">
            <a:extLst>
              <a:ext uri="{FF2B5EF4-FFF2-40B4-BE49-F238E27FC236}">
                <a16:creationId xmlns:a16="http://schemas.microsoft.com/office/drawing/2014/main" id="{A2CD6F8A-DF80-B44E-AFB5-E61C5590AE18}"/>
              </a:ext>
            </a:extLst>
          </p:cNvPr>
          <p:cNvSpPr txBox="1"/>
          <p:nvPr/>
        </p:nvSpPr>
        <p:spPr>
          <a:xfrm>
            <a:off x="3897091" y="5719109"/>
            <a:ext cx="5301900" cy="96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/ # dig </a:t>
            </a: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sts-example-1.app.default.svc.cluster.local </a:t>
            </a: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+noall +answer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 &lt;&lt;&gt;&gt; DiG 9.11.2-P1 &lt;&lt;&gt;&gt; sts-example-1.app.default.svc.cluster.local +noall +answer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;; global options: +cmd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sts-example-1.app.default.svc.cluster.local. 30 IN A 10.255.0.5</a:t>
            </a:r>
            <a:endParaRPr/>
          </a:p>
        </p:txBody>
      </p:sp>
      <p:sp>
        <p:nvSpPr>
          <p:cNvPr id="57" name="Google Shape;893;p124">
            <a:extLst>
              <a:ext uri="{FF2B5EF4-FFF2-40B4-BE49-F238E27FC236}">
                <a16:creationId xmlns:a16="http://schemas.microsoft.com/office/drawing/2014/main" id="{D441FE4F-56D3-A642-A2A8-61BBF688C1E5}"/>
              </a:ext>
            </a:extLst>
          </p:cNvPr>
          <p:cNvSpPr/>
          <p:nvPr/>
        </p:nvSpPr>
        <p:spPr>
          <a:xfrm>
            <a:off x="979119" y="6211654"/>
            <a:ext cx="877200" cy="2874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894;p124">
            <a:extLst>
              <a:ext uri="{FF2B5EF4-FFF2-40B4-BE49-F238E27FC236}">
                <a16:creationId xmlns:a16="http://schemas.microsoft.com/office/drawing/2014/main" id="{397BF0A0-A789-9B45-8F4E-4CB877B9587D}"/>
              </a:ext>
            </a:extLst>
          </p:cNvPr>
          <p:cNvSpPr/>
          <p:nvPr/>
        </p:nvSpPr>
        <p:spPr>
          <a:xfrm>
            <a:off x="3942994" y="3997279"/>
            <a:ext cx="2982900" cy="405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880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/>
              <a:t>Headless Service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23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50" name="Google Shape;877;p123">
            <a:extLst>
              <a:ext uri="{FF2B5EF4-FFF2-40B4-BE49-F238E27FC236}">
                <a16:creationId xmlns:a16="http://schemas.microsoft.com/office/drawing/2014/main" id="{9E131EB8-F8F8-2443-B62F-8B0BEBD8667A}"/>
              </a:ext>
            </a:extLst>
          </p:cNvPr>
          <p:cNvSpPr txBox="1">
            <a:spLocks/>
          </p:cNvSpPr>
          <p:nvPr/>
        </p:nvSpPr>
        <p:spPr>
          <a:xfrm>
            <a:off x="969616" y="3426532"/>
            <a:ext cx="2850300" cy="2316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Service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200" kern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clusterIP: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app: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stateful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ports: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protocol: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TCP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port: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</a:p>
          <a:p>
            <a:pPr algn="l" rtl="0"/>
            <a:r>
              <a:rPr lang="en" sz="12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targetPort: </a:t>
            </a:r>
            <a:r>
              <a:rPr lang="en" sz="12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lang="en" sz="1200" kern="0"/>
          </a:p>
        </p:txBody>
      </p:sp>
      <p:sp>
        <p:nvSpPr>
          <p:cNvPr id="52" name="Google Shape;879;p123">
            <a:extLst>
              <a:ext uri="{FF2B5EF4-FFF2-40B4-BE49-F238E27FC236}">
                <a16:creationId xmlns:a16="http://schemas.microsoft.com/office/drawing/2014/main" id="{0ED1918F-BB80-D747-9B35-334C0C234287}"/>
              </a:ext>
            </a:extLst>
          </p:cNvPr>
          <p:cNvSpPr txBox="1"/>
          <p:nvPr/>
        </p:nvSpPr>
        <p:spPr>
          <a:xfrm>
            <a:off x="563826" y="2797118"/>
            <a:ext cx="8923584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b="1" dirty="0" err="1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StatefulSet</a:t>
            </a:r>
            <a:r>
              <a:rPr lang="en" b="1" dirty="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 Name&gt;-&lt;ordinal&gt;</a:t>
            </a:r>
            <a:r>
              <a:rPr lang="en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b="1" dirty="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&lt;service name&gt;</a:t>
            </a:r>
            <a:r>
              <a:rPr lang="en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b="1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&lt;namespace&gt;</a:t>
            </a:r>
            <a:r>
              <a:rPr lang="en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b="1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svc.cluster.local</a:t>
            </a:r>
            <a:endParaRPr b="1" dirty="0"/>
          </a:p>
        </p:txBody>
      </p:sp>
      <p:sp>
        <p:nvSpPr>
          <p:cNvPr id="48" name="Google Shape;900;p125">
            <a:extLst>
              <a:ext uri="{FF2B5EF4-FFF2-40B4-BE49-F238E27FC236}">
                <a16:creationId xmlns:a16="http://schemas.microsoft.com/office/drawing/2014/main" id="{6CA989EE-73FC-4E45-9435-264A2A393789}"/>
              </a:ext>
            </a:extLst>
          </p:cNvPr>
          <p:cNvSpPr txBox="1"/>
          <p:nvPr/>
        </p:nvSpPr>
        <p:spPr>
          <a:xfrm>
            <a:off x="3897091" y="4644230"/>
            <a:ext cx="5301900" cy="96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/ # dig </a:t>
            </a: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sts-example-0.app.default.svc.cluster.local</a:t>
            </a: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+noall +answer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 &lt;&lt;&gt;&gt; DiG 9.11.2-P1 &lt;&lt;&gt;&gt; </a:t>
            </a: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sts-example-0.app.default.svc.cluster.local</a:t>
            </a: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+noall +answer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;; global options: +cmd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sts-example-0.app.default.svc.cluster.local.</a:t>
            </a: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20 IN A </a:t>
            </a: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10.255.0.2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" name="Google Shape;902;p125">
            <a:extLst>
              <a:ext uri="{FF2B5EF4-FFF2-40B4-BE49-F238E27FC236}">
                <a16:creationId xmlns:a16="http://schemas.microsoft.com/office/drawing/2014/main" id="{53BDF4B1-9677-A148-9D2D-FE37EAAFFA8F}"/>
              </a:ext>
            </a:extLst>
          </p:cNvPr>
          <p:cNvSpPr txBox="1"/>
          <p:nvPr/>
        </p:nvSpPr>
        <p:spPr>
          <a:xfrm>
            <a:off x="969616" y="5899405"/>
            <a:ext cx="2850300" cy="78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7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READY     STATUS    RESTARTS   AGE</a:t>
            </a:r>
            <a:endParaRPr sz="7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sts-example-0</a:t>
            </a:r>
            <a:r>
              <a:rPr lang="en" sz="7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1/1       Running   0          11m</a:t>
            </a:r>
            <a:endParaRPr sz="7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sts-example-1</a:t>
            </a:r>
            <a:r>
              <a:rPr lang="en" sz="7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1/1       Running   0          11m</a:t>
            </a:r>
            <a:endParaRPr sz="7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" name="Google Shape;904;p125">
            <a:extLst>
              <a:ext uri="{FF2B5EF4-FFF2-40B4-BE49-F238E27FC236}">
                <a16:creationId xmlns:a16="http://schemas.microsoft.com/office/drawing/2014/main" id="{7E806D09-3B20-E645-A813-F11372D251D5}"/>
              </a:ext>
            </a:extLst>
          </p:cNvPr>
          <p:cNvSpPr txBox="1"/>
          <p:nvPr/>
        </p:nvSpPr>
        <p:spPr>
          <a:xfrm>
            <a:off x="3897091" y="3423180"/>
            <a:ext cx="5301900" cy="1100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/ # dig app.default.svc.cluster.local +noall +answer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 &lt;&lt;&gt;&gt; DiG 9.11.2-P1 &lt;&lt;&gt;&gt; app.default.svc.cluster.local +noall +answer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;; global options: +cmd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app.default.svc.cluster.local. 2 IN A	10.255.0.5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app.default.svc.cluster.local. 2 IN A	10.255.0.2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" name="Google Shape;905;p125">
            <a:extLst>
              <a:ext uri="{FF2B5EF4-FFF2-40B4-BE49-F238E27FC236}">
                <a16:creationId xmlns:a16="http://schemas.microsoft.com/office/drawing/2014/main" id="{8210F1C7-7BBD-FF49-85CF-4757DD9C96C5}"/>
              </a:ext>
            </a:extLst>
          </p:cNvPr>
          <p:cNvSpPr txBox="1"/>
          <p:nvPr/>
        </p:nvSpPr>
        <p:spPr>
          <a:xfrm>
            <a:off x="3897091" y="5716005"/>
            <a:ext cx="5301900" cy="963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/ # dig </a:t>
            </a: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sts-example-1.app.default.svc.cluster.local</a:t>
            </a: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+noall +answer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 &lt;&lt;&gt;&gt; DiG 9.11.2-P1 &lt;&lt;&gt;&gt; </a:t>
            </a: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sts-example-1.app.default.svc.cluster.local</a:t>
            </a: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+noall +answer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;; global options: +cmd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sts-example-1.app.default.svc.cluster.local.</a:t>
            </a: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30 IN A </a:t>
            </a: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10.255.0.5</a:t>
            </a:r>
            <a:endParaRPr/>
          </a:p>
        </p:txBody>
      </p:sp>
      <p:sp>
        <p:nvSpPr>
          <p:cNvPr id="59" name="Google Shape;906;p125">
            <a:extLst>
              <a:ext uri="{FF2B5EF4-FFF2-40B4-BE49-F238E27FC236}">
                <a16:creationId xmlns:a16="http://schemas.microsoft.com/office/drawing/2014/main" id="{2E601328-EEED-A04B-A0A3-4DFFA5A0977E}"/>
              </a:ext>
            </a:extLst>
          </p:cNvPr>
          <p:cNvSpPr/>
          <p:nvPr/>
        </p:nvSpPr>
        <p:spPr>
          <a:xfrm>
            <a:off x="995116" y="6188280"/>
            <a:ext cx="877200" cy="2874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907;p125">
            <a:extLst>
              <a:ext uri="{FF2B5EF4-FFF2-40B4-BE49-F238E27FC236}">
                <a16:creationId xmlns:a16="http://schemas.microsoft.com/office/drawing/2014/main" id="{1C972A91-27DC-A347-993D-87AC0605FEA1}"/>
              </a:ext>
            </a:extLst>
          </p:cNvPr>
          <p:cNvSpPr/>
          <p:nvPr/>
        </p:nvSpPr>
        <p:spPr>
          <a:xfrm>
            <a:off x="3958991" y="5238830"/>
            <a:ext cx="3975300" cy="2448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908;p125">
            <a:extLst>
              <a:ext uri="{FF2B5EF4-FFF2-40B4-BE49-F238E27FC236}">
                <a16:creationId xmlns:a16="http://schemas.microsoft.com/office/drawing/2014/main" id="{FC484C09-8C69-A24C-B926-0F305E02002F}"/>
              </a:ext>
            </a:extLst>
          </p:cNvPr>
          <p:cNvSpPr/>
          <p:nvPr/>
        </p:nvSpPr>
        <p:spPr>
          <a:xfrm>
            <a:off x="3958991" y="6328480"/>
            <a:ext cx="3975300" cy="2448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393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CronJob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24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9" name="object 18">
            <a:extLst>
              <a:ext uri="{FF2B5EF4-FFF2-40B4-BE49-F238E27FC236}">
                <a16:creationId xmlns:a16="http://schemas.microsoft.com/office/drawing/2014/main" id="{F32F916C-091F-7940-931A-E073BE691B4D}"/>
              </a:ext>
            </a:extLst>
          </p:cNvPr>
          <p:cNvSpPr txBox="1"/>
          <p:nvPr/>
        </p:nvSpPr>
        <p:spPr>
          <a:xfrm>
            <a:off x="954915" y="3017541"/>
            <a:ext cx="888758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ru-RU" sz="2800" dirty="0"/>
              <a:t>Расширение </a:t>
            </a:r>
            <a:r>
              <a:rPr lang="en" sz="2800" dirty="0"/>
              <a:t>Job Controller</a:t>
            </a:r>
            <a:r>
              <a:rPr lang="ru-RU" sz="2800" dirty="0"/>
              <a:t> предоставляет метод выполнения заданий по </a:t>
            </a:r>
            <a:r>
              <a:rPr lang="en" sz="2800" dirty="0" err="1"/>
              <a:t>cron</a:t>
            </a:r>
            <a:r>
              <a:rPr lang="en" sz="2800" dirty="0"/>
              <a:t>-</a:t>
            </a:r>
            <a:r>
              <a:rPr lang="ru-RU" sz="2800" dirty="0"/>
              <a:t>подобному расписанию</a:t>
            </a:r>
          </a:p>
        </p:txBody>
      </p:sp>
      <p:pic>
        <p:nvPicPr>
          <p:cNvPr id="47" name="Google Shape;960;p132">
            <a:extLst>
              <a:ext uri="{FF2B5EF4-FFF2-40B4-BE49-F238E27FC236}">
                <a16:creationId xmlns:a16="http://schemas.microsoft.com/office/drawing/2014/main" id="{534097B9-1306-D447-87F9-4D8302F9762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13121" y="5758310"/>
            <a:ext cx="5365074" cy="89347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object 18">
            <a:extLst>
              <a:ext uri="{FF2B5EF4-FFF2-40B4-BE49-F238E27FC236}">
                <a16:creationId xmlns:a16="http://schemas.microsoft.com/office/drawing/2014/main" id="{44EA44D0-4105-9244-8AA5-56DF4BB5E7D5}"/>
              </a:ext>
            </a:extLst>
          </p:cNvPr>
          <p:cNvSpPr txBox="1"/>
          <p:nvPr/>
        </p:nvSpPr>
        <p:spPr>
          <a:xfrm>
            <a:off x="669685" y="4315498"/>
            <a:ext cx="888758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ctr"/>
            <a:r>
              <a:rPr lang="en" sz="3600" dirty="0" err="1"/>
              <a:t>CronJobs</a:t>
            </a:r>
            <a:r>
              <a:rPr lang="en" sz="3600" dirty="0"/>
              <a:t> </a:t>
            </a:r>
            <a:r>
              <a:rPr lang="ru-RU" sz="3600" dirty="0"/>
              <a:t>в </a:t>
            </a:r>
            <a:r>
              <a:rPr lang="en" sz="3600" dirty="0"/>
              <a:t>Kubernetes </a:t>
            </a:r>
            <a:r>
              <a:rPr lang="ru-RU" sz="3600" dirty="0"/>
              <a:t>используют ТОЛЬКО </a:t>
            </a:r>
            <a:r>
              <a:rPr lang="en" sz="3600" dirty="0"/>
              <a:t>UTC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66919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CronJob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25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Google Shape;967;p133">
            <a:extLst>
              <a:ext uri="{FF2B5EF4-FFF2-40B4-BE49-F238E27FC236}">
                <a16:creationId xmlns:a16="http://schemas.microsoft.com/office/drawing/2014/main" id="{60E2AADF-FE81-634B-B32B-3C8FD2518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54871" y="2748256"/>
            <a:ext cx="3771300" cy="3637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</a:t>
            </a:r>
            <a:r>
              <a:rPr lang="en" sz="15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5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batch/v1beta1</a:t>
            </a:r>
            <a:endParaRPr sz="15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5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CronJob</a:t>
            </a:r>
            <a:endParaRPr sz="15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5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5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cronjob-example</a:t>
            </a:r>
            <a:endParaRPr sz="15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5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schedule: </a:t>
            </a:r>
            <a:r>
              <a:rPr lang="en" sz="15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"*/1 * * * *"</a:t>
            </a:r>
            <a:endParaRPr sz="15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successfulJobsHistoryLimit</a:t>
            </a:r>
            <a:r>
              <a:rPr lang="en" sz="15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5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5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failedJobsHistoryLimit</a:t>
            </a:r>
            <a:r>
              <a:rPr lang="en" sz="15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5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5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5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jobTemplate</a:t>
            </a:r>
            <a:r>
              <a:rPr lang="en" sz="15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5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  <a:endParaRPr sz="15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completions: </a:t>
            </a:r>
            <a:r>
              <a:rPr lang="en" sz="15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5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parallelism: </a:t>
            </a:r>
            <a:r>
              <a:rPr lang="en" sz="15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5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template:</a:t>
            </a:r>
            <a:endParaRPr sz="15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&lt;pod template&gt;</a:t>
            </a:r>
            <a:endParaRPr sz="15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" name="object 18">
            <a:extLst>
              <a:ext uri="{FF2B5EF4-FFF2-40B4-BE49-F238E27FC236}">
                <a16:creationId xmlns:a16="http://schemas.microsoft.com/office/drawing/2014/main" id="{7E279F75-52C8-644C-8E36-C1DE794CA982}"/>
              </a:ext>
            </a:extLst>
          </p:cNvPr>
          <p:cNvSpPr txBox="1"/>
          <p:nvPr/>
        </p:nvSpPr>
        <p:spPr>
          <a:xfrm>
            <a:off x="954915" y="2756216"/>
            <a:ext cx="5201302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800" dirty="0"/>
              <a:t>schedule</a:t>
            </a:r>
            <a:r>
              <a:rPr lang="ru-RU" sz="2800" dirty="0"/>
              <a:t>: расписание </a:t>
            </a:r>
            <a:r>
              <a:rPr lang="en" sz="2800" dirty="0" err="1"/>
              <a:t>cron</a:t>
            </a:r>
            <a:r>
              <a:rPr lang="en" sz="2800" dirty="0"/>
              <a:t> </a:t>
            </a:r>
            <a:r>
              <a:rPr lang="ru-RU" sz="2800" dirty="0"/>
              <a:t>для запуска заданий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800" dirty="0" err="1"/>
              <a:t>successJobsHistoryLimit</a:t>
            </a:r>
            <a:r>
              <a:rPr lang="en" sz="2800" dirty="0"/>
              <a:t>: </a:t>
            </a:r>
            <a:r>
              <a:rPr lang="ru-RU" sz="2800" dirty="0"/>
              <a:t>количество успешных заданий, которые нужно сохранять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800" dirty="0" err="1"/>
              <a:t>failedJobsHistoryLimit</a:t>
            </a:r>
            <a:r>
              <a:rPr lang="en" sz="2800" dirty="0"/>
              <a:t>: </a:t>
            </a:r>
            <a:r>
              <a:rPr lang="ru-RU" sz="2800" dirty="0"/>
              <a:t>количество не успешных заданий, которые нужно сохранять</a:t>
            </a:r>
          </a:p>
        </p:txBody>
      </p:sp>
    </p:spTree>
    <p:extLst>
      <p:ext uri="{BB962C8B-B14F-4D97-AF65-F5344CB8AC3E}">
        <p14:creationId xmlns:p14="http://schemas.microsoft.com/office/powerpoint/2010/main" val="355651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en" spc="-10" dirty="0" err="1"/>
              <a:t>CronJob</a:t>
            </a:r>
            <a:endParaRPr lang="ru-RU"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26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Google Shape;973;p134">
            <a:extLst>
              <a:ext uri="{FF2B5EF4-FFF2-40B4-BE49-F238E27FC236}">
                <a16:creationId xmlns:a16="http://schemas.microsoft.com/office/drawing/2014/main" id="{884F053C-38EB-A74C-99CF-D19D82D0AB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37834" y="2884787"/>
            <a:ext cx="4741200" cy="36816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en" sz="6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kubectl</a:t>
            </a: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describe cronjob cronjob-example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Name:                       cronjob-example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Namespace:                  default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Labels:                     &lt;none&gt;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Annotations:                &lt;none&gt;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Schedule:                   */1 * * * *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Concurrency Policy:         Allow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Suspend:                    False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Starting Deadline Seconds:  &lt;unset&gt;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Selector:                   &lt;unset&gt;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Parallelism:                2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Completions:                4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Pod Template: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Labels:  &lt;none&gt;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Containers: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hello: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 </a:t>
            </a:r>
            <a:r>
              <a:rPr lang="en" sz="6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alpine:latest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Port:   &lt;none&gt;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Command: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/bin/</a:t>
            </a:r>
            <a:r>
              <a:rPr lang="en" sz="6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sh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-c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6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echo hello from $HOSTNAME!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Environment:     &lt;none&gt;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Mounts:          &lt;none&gt;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Volumes:           &lt;none&gt;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Last Schedule Time:  Mon, 19 Feb 2018 09:54:00 -0500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Active Jobs:         cronjob-example-1519052040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Events: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Type    Reason            Age   From                Message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----    ------            ----  ----                -------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Normal  </a:t>
            </a:r>
            <a:r>
              <a:rPr lang="en" sz="6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SuccessfulCreate</a:t>
            </a: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3m    cronjob-controller  Created job cronjob-example-1519051860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Normal  </a:t>
            </a:r>
            <a:r>
              <a:rPr lang="en" sz="6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SawCompletedJob</a:t>
            </a: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2m    cronjob-controller  Saw completed job: cronjob-example-1519051860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Normal  </a:t>
            </a:r>
            <a:r>
              <a:rPr lang="en" sz="6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SuccessfulCreate</a:t>
            </a: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2m    cronjob-controller  Created job cronjob-example-1519051920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Normal  </a:t>
            </a:r>
            <a:r>
              <a:rPr lang="en" sz="6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SawCompletedJob</a:t>
            </a: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1m    cronjob-controller  Saw completed job: cronjob-example-1519051920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Normal  </a:t>
            </a:r>
            <a:r>
              <a:rPr lang="en" sz="6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SuccessfulCreate</a:t>
            </a:r>
            <a:r>
              <a:rPr lang="en" sz="6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1m    cronjob-controller  Created job cronjob-example-1519051980</a:t>
            </a: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" name="Google Shape;974;p134">
            <a:extLst>
              <a:ext uri="{FF2B5EF4-FFF2-40B4-BE49-F238E27FC236}">
                <a16:creationId xmlns:a16="http://schemas.microsoft.com/office/drawing/2014/main" id="{6AB6CF76-5BD7-624A-B100-71A48BABEF42}"/>
              </a:ext>
            </a:extLst>
          </p:cNvPr>
          <p:cNvSpPr txBox="1">
            <a:spLocks/>
          </p:cNvSpPr>
          <p:nvPr/>
        </p:nvSpPr>
        <p:spPr>
          <a:xfrm>
            <a:off x="949434" y="2906687"/>
            <a:ext cx="3182400" cy="2569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" sz="8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8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batch/v1beta1</a:t>
            </a:r>
          </a:p>
          <a:p>
            <a:pPr algn="l" rtl="0"/>
            <a:r>
              <a:rPr lang="en" sz="8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8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CronJob</a:t>
            </a:r>
          </a:p>
          <a:p>
            <a:pPr algn="l" rtl="0"/>
            <a:r>
              <a:rPr lang="en" sz="8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algn="l" rtl="0"/>
            <a:r>
              <a:rPr lang="en" sz="8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800" kern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cronjob-example</a:t>
            </a:r>
          </a:p>
          <a:p>
            <a:pPr algn="l" rtl="0"/>
            <a:r>
              <a:rPr lang="en" sz="8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algn="l" rtl="0"/>
            <a:r>
              <a:rPr lang="en" sz="8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schedule: </a:t>
            </a:r>
            <a:r>
              <a:rPr lang="en" sz="8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"*/1 * * * *"</a:t>
            </a:r>
          </a:p>
          <a:p>
            <a:pPr algn="l" rtl="0"/>
            <a:r>
              <a:rPr lang="en" sz="8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successfulJobsHistoryLimit: </a:t>
            </a:r>
            <a:r>
              <a:rPr lang="en" sz="8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</a:p>
          <a:p>
            <a:pPr algn="l" rtl="0"/>
            <a:r>
              <a:rPr lang="en" sz="8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failedJobsHistoryLimit: </a:t>
            </a:r>
            <a:r>
              <a:rPr lang="en" sz="8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</a:p>
          <a:p>
            <a:pPr algn="l" rtl="0"/>
            <a:r>
              <a:rPr lang="en" sz="8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jobTemplate:</a:t>
            </a:r>
          </a:p>
          <a:p>
            <a:pPr algn="l" rtl="0"/>
            <a:r>
              <a:rPr lang="en" sz="8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</a:p>
          <a:p>
            <a:pPr algn="l" rtl="0"/>
            <a:r>
              <a:rPr lang="en" sz="8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completions: </a:t>
            </a:r>
            <a:r>
              <a:rPr lang="en" sz="8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</a:p>
          <a:p>
            <a:pPr algn="l" rtl="0"/>
            <a:r>
              <a:rPr lang="en" sz="8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parallelism: </a:t>
            </a:r>
            <a:r>
              <a:rPr lang="en" sz="8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</a:p>
          <a:p>
            <a:pPr algn="l" rtl="0"/>
            <a:r>
              <a:rPr lang="en" sz="8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template:</a:t>
            </a:r>
          </a:p>
          <a:p>
            <a:pPr algn="l" rtl="0"/>
            <a:r>
              <a:rPr lang="en" sz="8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spec:</a:t>
            </a:r>
          </a:p>
          <a:p>
            <a:pPr algn="l" rtl="0"/>
            <a:r>
              <a:rPr lang="en" sz="8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containers:</a:t>
            </a:r>
          </a:p>
          <a:p>
            <a:pPr algn="l" rtl="0"/>
            <a:r>
              <a:rPr lang="en" sz="8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- name: </a:t>
            </a:r>
            <a:r>
              <a:rPr lang="en" sz="8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hello</a:t>
            </a:r>
          </a:p>
          <a:p>
            <a:pPr algn="l" rtl="0"/>
            <a:r>
              <a:rPr lang="en" sz="8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image: </a:t>
            </a:r>
            <a:r>
              <a:rPr lang="en" sz="8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alpine:latest</a:t>
            </a:r>
          </a:p>
          <a:p>
            <a:pPr algn="l" rtl="0"/>
            <a:r>
              <a:rPr lang="en" sz="8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command: </a:t>
            </a:r>
            <a:r>
              <a:rPr lang="en" sz="8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["/bin/sh", "-c"]</a:t>
            </a:r>
          </a:p>
          <a:p>
            <a:pPr algn="l" rtl="0"/>
            <a:r>
              <a:rPr lang="en" sz="8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args: </a:t>
            </a:r>
            <a:r>
              <a:rPr lang="en" sz="8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["echo hello from $HOSTNAME!"]</a:t>
            </a:r>
          </a:p>
          <a:p>
            <a:pPr algn="l" rtl="0"/>
            <a:r>
              <a:rPr lang="en" sz="800" ker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restartPolicy: </a:t>
            </a:r>
            <a:r>
              <a:rPr lang="en" sz="800" kern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Never</a:t>
            </a:r>
            <a:endParaRPr lang="en" sz="800" kern="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" name="Google Shape;975;p134">
            <a:extLst>
              <a:ext uri="{FF2B5EF4-FFF2-40B4-BE49-F238E27FC236}">
                <a16:creationId xmlns:a16="http://schemas.microsoft.com/office/drawing/2014/main" id="{208AC96D-2E9C-BA43-8406-712DBBFFA2E7}"/>
              </a:ext>
            </a:extLst>
          </p:cNvPr>
          <p:cNvSpPr txBox="1">
            <a:spLocks/>
          </p:cNvSpPr>
          <p:nvPr/>
        </p:nvSpPr>
        <p:spPr>
          <a:xfrm>
            <a:off x="949434" y="5737787"/>
            <a:ext cx="3182400" cy="8286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jobs</a:t>
            </a:r>
          </a:p>
          <a:p>
            <a:pPr algn="l" rtl="0"/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 DESIRED   SUCCESSFUL   AGE</a:t>
            </a:r>
          </a:p>
          <a:p>
            <a:pPr algn="l" rtl="0"/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cronjob-example-1519053240   4         4            2m</a:t>
            </a:r>
          </a:p>
          <a:p>
            <a:pPr algn="l" rtl="0"/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cronjob-example-1519053300   4         4            1m</a:t>
            </a:r>
          </a:p>
          <a:p>
            <a:pPr algn="l" rtl="0"/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cronjob-example-1519053360   4         4            26s</a:t>
            </a:r>
          </a:p>
        </p:txBody>
      </p:sp>
    </p:spTree>
    <p:extLst>
      <p:ext uri="{BB962C8B-B14F-4D97-AF65-F5344CB8AC3E}">
        <p14:creationId xmlns:p14="http://schemas.microsoft.com/office/powerpoint/2010/main" val="155581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spcBef>
                <a:spcPts val="100"/>
              </a:spcBef>
            </a:pPr>
            <a:r>
              <a:rPr lang="ru-RU" spc="-10" dirty="0"/>
              <a:t>Процесс создания пода</a:t>
            </a:r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27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pic>
        <p:nvPicPr>
          <p:cNvPr id="48" name="Picture 3">
            <a:extLst>
              <a:ext uri="{FF2B5EF4-FFF2-40B4-BE49-F238E27FC236}">
                <a16:creationId xmlns:a16="http://schemas.microsoft.com/office/drawing/2014/main" id="{FED8F60B-FD70-7F41-A5E7-5627A8A959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098" y="1910374"/>
            <a:ext cx="789678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9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9255"/>
            <a:ext cx="10685780" cy="6516370"/>
          </a:xfrm>
          <a:custGeom>
            <a:avLst/>
            <a:gdLst/>
            <a:ahLst/>
            <a:cxnLst/>
            <a:rect l="l" t="t" r="r" b="b"/>
            <a:pathLst>
              <a:path w="10685780" h="6516370">
                <a:moveTo>
                  <a:pt x="0" y="6515989"/>
                </a:moveTo>
                <a:lnTo>
                  <a:pt x="10685640" y="6515989"/>
                </a:lnTo>
                <a:lnTo>
                  <a:pt x="10685640" y="0"/>
                </a:lnTo>
                <a:lnTo>
                  <a:pt x="0" y="0"/>
                </a:lnTo>
                <a:lnTo>
                  <a:pt x="0" y="6515989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300" y="2133429"/>
            <a:ext cx="4250055" cy="903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750" b="1" dirty="0">
                <a:latin typeface="SFProText-Heavy"/>
                <a:cs typeface="SFProText-Heavy"/>
              </a:rPr>
              <a:t>СП</a:t>
            </a:r>
            <a:r>
              <a:rPr sz="5750" b="1" spc="-175" dirty="0">
                <a:latin typeface="SFProText-Heavy"/>
                <a:cs typeface="SFProText-Heavy"/>
              </a:rPr>
              <a:t>А</a:t>
            </a:r>
            <a:r>
              <a:rPr sz="5750" b="1" dirty="0">
                <a:latin typeface="SFProText-Heavy"/>
                <a:cs typeface="SFProText-Heavy"/>
              </a:rPr>
              <a:t>СИ</a:t>
            </a:r>
            <a:r>
              <a:rPr sz="5750" b="1" spc="-40" dirty="0">
                <a:latin typeface="SFProText-Heavy"/>
                <a:cs typeface="SFProText-Heavy"/>
              </a:rPr>
              <a:t>Б</a:t>
            </a:r>
            <a:r>
              <a:rPr sz="5750" b="1" spc="0" dirty="0">
                <a:latin typeface="SFProText-Heavy"/>
                <a:cs typeface="SFProText-Heavy"/>
              </a:rPr>
              <a:t>О!</a:t>
            </a:r>
            <a:endParaRPr sz="5750">
              <a:latin typeface="SFProText-Heavy"/>
              <a:cs typeface="SFProText-Heavy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3864366"/>
            <a:ext cx="3911600" cy="1328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spc="-10" dirty="0">
                <a:solidFill>
                  <a:srgbClr val="FFFFFF"/>
                </a:solidFill>
                <a:latin typeface="SFProText-Heavy"/>
                <a:cs typeface="SFProText-Heavy"/>
              </a:rPr>
              <a:t>Евгений Овчинцев</a:t>
            </a:r>
            <a:endParaRPr sz="1800" dirty="0">
              <a:latin typeface="SFProText-Heavy"/>
              <a:cs typeface="SFProText-Heavy"/>
            </a:endParaRPr>
          </a:p>
          <a:p>
            <a:pPr marL="12700" marR="5080">
              <a:lnSpc>
                <a:spcPct val="100000"/>
              </a:lnSpc>
              <a:spcBef>
                <a:spcPts val="2080"/>
              </a:spcBef>
            </a:pPr>
            <a:r>
              <a:rPr lang="ru-RU" sz="1400" b="1" dirty="0">
                <a:solidFill>
                  <a:srgbClr val="52A5CB"/>
                </a:solidFill>
                <a:latin typeface="SFProText-Semibold"/>
                <a:cs typeface="SFProText-Semibold"/>
              </a:rPr>
              <a:t>Преподаватель</a:t>
            </a:r>
            <a:endParaRPr sz="1900" dirty="0">
              <a:latin typeface="Times New Roman"/>
              <a:cs typeface="Times New Roman"/>
            </a:endParaRPr>
          </a:p>
          <a:p>
            <a:pPr marL="12700" marR="913130">
              <a:lnSpc>
                <a:spcPct val="100000"/>
              </a:lnSpc>
            </a:pPr>
            <a:r>
              <a:rPr lang="en-US" b="1" spc="-15" dirty="0">
                <a:solidFill>
                  <a:srgbClr val="FFFFFF"/>
                </a:solidFill>
                <a:latin typeface="SFProText-Semibold"/>
                <a:cs typeface="SFProText-Semibold"/>
                <a:hlinkClick r:id="rId2"/>
              </a:rPr>
              <a:t>e</a:t>
            </a:r>
            <a:r>
              <a:rPr lang="en-US" sz="1800" b="1" spc="-15" dirty="0">
                <a:solidFill>
                  <a:srgbClr val="FFFFFF"/>
                </a:solidFill>
                <a:latin typeface="SFProText-Semibold"/>
                <a:cs typeface="SFProText-Semibold"/>
                <a:hlinkClick r:id="rId2"/>
              </a:rPr>
              <a:t>vgenij.ovchintsev@gmail.com</a:t>
            </a:r>
            <a:endParaRPr lang="en-US" b="1" spc="-15" dirty="0">
              <a:solidFill>
                <a:srgbClr val="FFFFFF"/>
              </a:solidFill>
              <a:latin typeface="SFProText-Semibold"/>
              <a:cs typeface="SFProText-Semibold"/>
            </a:endParaRPr>
          </a:p>
          <a:p>
            <a:pPr marL="12700" marR="913130">
              <a:lnSpc>
                <a:spcPct val="100000"/>
              </a:lnSpc>
            </a:pPr>
            <a:r>
              <a:rPr sz="1800" b="1" spc="-10" dirty="0" err="1">
                <a:solidFill>
                  <a:srgbClr val="FFFFFF"/>
                </a:solidFill>
                <a:latin typeface="SFProText-Semibold"/>
                <a:cs typeface="SFProText-Semibold"/>
              </a:rPr>
              <a:t>hackeru.pro</a:t>
            </a:r>
            <a:endParaRPr sz="1800" dirty="0">
              <a:latin typeface="SFProText-Semibold"/>
              <a:cs typeface="SFProText-Semibol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93994" y="56512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4129" y="0"/>
            <a:ext cx="300990" cy="277495"/>
          </a:xfrm>
          <a:custGeom>
            <a:avLst/>
            <a:gdLst/>
            <a:ahLst/>
            <a:cxnLst/>
            <a:rect l="l" t="t" r="r" b="b"/>
            <a:pathLst>
              <a:path w="300989" h="277495">
                <a:moveTo>
                  <a:pt x="0" y="277444"/>
                </a:moveTo>
                <a:lnTo>
                  <a:pt x="300761" y="277444"/>
                </a:lnTo>
                <a:lnTo>
                  <a:pt x="300761" y="0"/>
                </a:lnTo>
                <a:lnTo>
                  <a:pt x="0" y="0"/>
                </a:lnTo>
                <a:lnTo>
                  <a:pt x="0" y="277444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15766" y="1889747"/>
            <a:ext cx="576580" cy="558800"/>
          </a:xfrm>
          <a:custGeom>
            <a:avLst/>
            <a:gdLst/>
            <a:ahLst/>
            <a:cxnLst/>
            <a:rect l="l" t="t" r="r" b="b"/>
            <a:pathLst>
              <a:path w="576579" h="558800">
                <a:moveTo>
                  <a:pt x="0" y="558253"/>
                </a:moveTo>
                <a:lnTo>
                  <a:pt x="576237" y="558253"/>
                </a:lnTo>
                <a:lnTo>
                  <a:pt x="576237" y="0"/>
                </a:lnTo>
                <a:lnTo>
                  <a:pt x="0" y="0"/>
                </a:lnTo>
                <a:lnTo>
                  <a:pt x="0" y="558253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2005" y="5906389"/>
            <a:ext cx="629285" cy="610235"/>
          </a:xfrm>
          <a:custGeom>
            <a:avLst/>
            <a:gdLst/>
            <a:ahLst/>
            <a:cxnLst/>
            <a:rect l="l" t="t" r="r" b="b"/>
            <a:pathLst>
              <a:path w="629284" h="610234">
                <a:moveTo>
                  <a:pt x="0" y="609612"/>
                </a:moveTo>
                <a:lnTo>
                  <a:pt x="629234" y="609612"/>
                </a:lnTo>
                <a:lnTo>
                  <a:pt x="629234" y="0"/>
                </a:lnTo>
                <a:lnTo>
                  <a:pt x="0" y="0"/>
                </a:lnTo>
                <a:lnTo>
                  <a:pt x="0" y="609612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15004" y="2448013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29995" y="4212005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27234" y="651416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188008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31240" y="651416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18" name="object 45">
            <a:extLst>
              <a:ext uri="{FF2B5EF4-FFF2-40B4-BE49-F238E27FC236}">
                <a16:creationId xmlns:a16="http://schemas.microsoft.com/office/drawing/2014/main" id="{CFCD24A8-0089-5849-9FAF-C216C808838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28</a:t>
            </a:fld>
            <a:endParaRPr sz="1500" baseline="277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en" spc="-10" dirty="0" err="1"/>
              <a:t>ReplicaSet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3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3148A22-0E30-B74C-9423-D33E0AFE9F99}"/>
              </a:ext>
            </a:extLst>
          </p:cNvPr>
          <p:cNvSpPr txBox="1"/>
          <p:nvPr/>
        </p:nvSpPr>
        <p:spPr>
          <a:xfrm>
            <a:off x="519799" y="2882245"/>
            <a:ext cx="9758819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ru-RU" sz="3200" dirty="0"/>
              <a:t>Основной метод управления репликами подов</a:t>
            </a:r>
            <a:r>
              <a:rPr lang="en-US" sz="3200" dirty="0"/>
              <a:t> </a:t>
            </a:r>
            <a:r>
              <a:rPr lang="ru-RU" sz="3200" dirty="0"/>
              <a:t>и их жизненным циклом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ru-RU" sz="3200" dirty="0"/>
              <a:t>Включает их планирование, масштабирование и удаление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ru-RU" sz="3200" dirty="0"/>
              <a:t>Их работа проста: всё время проверять, работает ли нужное количество подов</a:t>
            </a:r>
            <a:endParaRPr lang="en-US" sz="2400" dirty="0"/>
          </a:p>
        </p:txBody>
      </p:sp>
      <p:pic>
        <p:nvPicPr>
          <p:cNvPr id="49" name="Google Shape;715;p103">
            <a:extLst>
              <a:ext uri="{FF2B5EF4-FFF2-40B4-BE49-F238E27FC236}">
                <a16:creationId xmlns:a16="http://schemas.microsoft.com/office/drawing/2014/main" id="{A4FB8455-214B-D84B-AEED-F800503C9C7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0793" y="5813428"/>
            <a:ext cx="5289649" cy="91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11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en" spc="-10" dirty="0" err="1"/>
              <a:t>ReplicaSet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4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519799" y="2958371"/>
            <a:ext cx="6038202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ru-RU" sz="3200" dirty="0"/>
              <a:t>Реплики: желаемое количество экземпляров пода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ru-RU" sz="3200" dirty="0"/>
              <a:t>Селектор: селектор меток для </a:t>
            </a:r>
            <a:r>
              <a:rPr lang="en-US" sz="3200" dirty="0" err="1"/>
              <a:t>ReplicaSet</a:t>
            </a:r>
            <a:r>
              <a:rPr lang="en-US" sz="3200" dirty="0"/>
              <a:t> </a:t>
            </a:r>
            <a:r>
              <a:rPr lang="ru-RU" sz="3200" dirty="0"/>
              <a:t>будет управлять ВСЕМИ экземплярами подов</a:t>
            </a:r>
            <a:r>
              <a:rPr lang="en-US" sz="3200" dirty="0"/>
              <a:t>, </a:t>
            </a:r>
            <a:r>
              <a:rPr lang="ru-RU" sz="3200" dirty="0"/>
              <a:t>на которые он нацелен (желательно это или нет)</a:t>
            </a:r>
            <a:endParaRPr lang="en-US" sz="2400" dirty="0"/>
          </a:p>
        </p:txBody>
      </p:sp>
      <p:sp>
        <p:nvSpPr>
          <p:cNvPr id="48" name="Google Shape;722;p104">
            <a:extLst>
              <a:ext uri="{FF2B5EF4-FFF2-40B4-BE49-F238E27FC236}">
                <a16:creationId xmlns:a16="http://schemas.microsoft.com/office/drawing/2014/main" id="{67D22B3A-D4CC-484A-AE22-3B8AA9E7D1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10819" y="2935466"/>
            <a:ext cx="2918100" cy="3637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</a:t>
            </a:r>
            <a:r>
              <a:rPr lang="en" sz="18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8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apps/v1</a:t>
            </a:r>
            <a:endParaRPr sz="18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8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ReplicaSet</a:t>
            </a:r>
            <a:endParaRPr sz="18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8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rs</a:t>
            </a:r>
            <a:r>
              <a:rPr lang="en" sz="18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-example</a:t>
            </a:r>
            <a:endParaRPr sz="18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8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replicas: </a:t>
            </a:r>
            <a:r>
              <a:rPr lang="en" sz="18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  <a:endParaRPr sz="18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matchLabels</a:t>
            </a:r>
            <a:r>
              <a:rPr lang="en" sz="18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app: </a:t>
            </a:r>
            <a:r>
              <a:rPr lang="en" sz="18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br>
              <a:rPr lang="en" sz="18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8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env</a:t>
            </a:r>
            <a:r>
              <a:rPr lang="en" sz="18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8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endParaRPr sz="18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  <a:endParaRPr sz="18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dirty="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&lt;pod template&gt;</a:t>
            </a:r>
            <a:endParaRPr sz="1800" dirty="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5297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en" spc="-10" dirty="0" err="1"/>
              <a:t>ReplicaSet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5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Google Shape;729;p105">
            <a:extLst>
              <a:ext uri="{FF2B5EF4-FFF2-40B4-BE49-F238E27FC236}">
                <a16:creationId xmlns:a16="http://schemas.microsoft.com/office/drawing/2014/main" id="{BFC263A2-7D5E-284B-913C-907A37CA55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3451" y="2720454"/>
            <a:ext cx="3290400" cy="3737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apps/v1</a:t>
            </a:r>
            <a:endParaRPr sz="11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ReplicaSet</a:t>
            </a:r>
            <a:endParaRPr sz="11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1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rs-example</a:t>
            </a:r>
            <a:endParaRPr sz="11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1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replicas: </a:t>
            </a: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1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  <a:endParaRPr sz="11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matchLabels:</a:t>
            </a:r>
            <a:endParaRPr sz="11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app: </a:t>
            </a: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b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env: </a:t>
            </a: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endParaRPr sz="11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  <a:endParaRPr sz="11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metadata:</a:t>
            </a:r>
            <a:endParaRPr sz="11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labels:</a:t>
            </a:r>
            <a:endParaRPr sz="11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app: </a:t>
            </a: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sz="11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env: </a:t>
            </a: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endParaRPr sz="11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  <a:endParaRPr sz="11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containers:</a:t>
            </a:r>
            <a:endParaRPr sz="11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</a:t>
            </a: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sz="11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</a:t>
            </a: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  <a:endParaRPr sz="11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ports:</a:t>
            </a:r>
            <a:endParaRPr sz="11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- containerPort: </a:t>
            </a:r>
            <a:r>
              <a:rPr lang="e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sz="11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" name="Google Shape;728;p105">
            <a:extLst>
              <a:ext uri="{FF2B5EF4-FFF2-40B4-BE49-F238E27FC236}">
                <a16:creationId xmlns:a16="http://schemas.microsoft.com/office/drawing/2014/main" id="{1AE20A49-8C6F-4045-B0D5-17A522E42892}"/>
              </a:ext>
            </a:extLst>
          </p:cNvPr>
          <p:cNvSpPr txBox="1">
            <a:spLocks/>
          </p:cNvSpPr>
          <p:nvPr/>
        </p:nvSpPr>
        <p:spPr>
          <a:xfrm>
            <a:off x="4432511" y="3650525"/>
            <a:ext cx="4852500" cy="2811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describe rs rs-example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Name:         rs-example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Namespace:    default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Selector:     app=nginx,env=prod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Labels:       app=nginx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env=prod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Annotations:  &lt;none&gt;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Replicas:     3 current / 3 desired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Pods Status:  3 Running / 0 Waiting / 0 Succeeded / 0 Failed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Pod Template: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Labels:  app=nginx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env=prod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Containers: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nginx: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       nginx:stable-alpine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Port:         80/TCP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Environment:  &lt;none&gt;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Mounts:       &lt;none&gt;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Volumes:        &lt;none&gt;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Events: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Type    Reason            Age   From                   Message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----    ------            ----  ----                   -------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Normal  SuccessfulCreate  16s   replicaset-controller  Created pod: rs-example-mkll2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Normal  SuccessfulCreate  16s   replicaset-controller  Created pod: rs-example-b7bcg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7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Normal  SuccessfulCreate  16s   replicaset-controller  Created pod: rs-example-9l4dt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endParaRPr lang="en" sz="700" kern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algn="l" rtl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700" kern="0"/>
          </a:p>
          <a:p>
            <a:pPr algn="l" rtl="0"/>
            <a:endParaRPr lang="en" sz="700" kern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" name="Google Shape;730;p105">
            <a:extLst>
              <a:ext uri="{FF2B5EF4-FFF2-40B4-BE49-F238E27FC236}">
                <a16:creationId xmlns:a16="http://schemas.microsoft.com/office/drawing/2014/main" id="{B9A73F54-687B-7F45-B718-07B63110B63F}"/>
              </a:ext>
            </a:extLst>
          </p:cNvPr>
          <p:cNvSpPr txBox="1">
            <a:spLocks/>
          </p:cNvSpPr>
          <p:nvPr/>
        </p:nvSpPr>
        <p:spPr>
          <a:xfrm>
            <a:off x="4432536" y="2724350"/>
            <a:ext cx="4852500" cy="8286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>
              <a:defRPr sz="2500" b="1" i="0">
                <a:solidFill>
                  <a:srgbClr val="00669C"/>
                </a:solidFill>
                <a:latin typeface="SFProText-Semibold"/>
                <a:ea typeface="+mn-ea"/>
                <a:cs typeface="SFProText-Semi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0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0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READY     STATUS    RESTARTS   AGE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0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rs-example-9l4dt   1/1       Running   0          1h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0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rs-example-b7bcg   1/1       Running   0          1h</a:t>
            </a:r>
          </a:p>
          <a:p>
            <a:pPr algn="l" rtl="0">
              <a:buClr>
                <a:schemeClr val="dk1"/>
              </a:buClr>
              <a:buSzPts val="1100"/>
              <a:buFont typeface="Arial"/>
              <a:buNone/>
            </a:pPr>
            <a:r>
              <a:rPr lang="en" sz="1000" kern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rs-example-mkll2   1/1       Running   0          1h</a:t>
            </a:r>
            <a:endParaRPr lang="en" sz="1000" kern="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26812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en" dirty="0"/>
              <a:t>Deployment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6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32D12B1E-AC61-4440-B30A-F406C12B28EC}"/>
              </a:ext>
            </a:extLst>
          </p:cNvPr>
          <p:cNvSpPr txBox="1"/>
          <p:nvPr/>
        </p:nvSpPr>
        <p:spPr>
          <a:xfrm>
            <a:off x="519799" y="2652196"/>
            <a:ext cx="9758819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ru-RU" sz="2800" dirty="0"/>
              <a:t>Способ управления модулями через </a:t>
            </a:r>
            <a:r>
              <a:rPr lang="en" sz="2800" dirty="0" err="1"/>
              <a:t>ReplicaSets</a:t>
            </a:r>
            <a:endParaRPr lang="ru-RU" sz="2000" dirty="0"/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ru-RU" sz="2800" dirty="0"/>
              <a:t>Обеспечивает функциональность отката и контроль обновлений</a:t>
            </a:r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ru-RU" sz="2800" dirty="0"/>
              <a:t>Управление обновлениями происходит с помощью метки </a:t>
            </a:r>
            <a:r>
              <a:rPr lang="en" sz="2800" dirty="0"/>
              <a:t>pod-template-hash</a:t>
            </a:r>
            <a:endParaRPr lang="ru-RU" sz="2800" dirty="0"/>
          </a:p>
          <a:p>
            <a:pPr marL="190500" indent="-571500">
              <a:buSzPts val="2400"/>
              <a:buFont typeface="Arial" panose="020B0604020202020204" pitchFamily="34" charset="0"/>
              <a:buChar char="•"/>
            </a:pPr>
            <a:r>
              <a:rPr lang="ru-RU" sz="2800" dirty="0"/>
              <a:t>Каждая итерация обновления создает уникальную метку, которая назначается как </a:t>
            </a:r>
            <a:r>
              <a:rPr lang="en" sz="2800" dirty="0" err="1"/>
              <a:t>ReplicaSet</a:t>
            </a:r>
            <a:r>
              <a:rPr lang="en" sz="2800" dirty="0"/>
              <a:t>, </a:t>
            </a:r>
            <a:r>
              <a:rPr lang="ru-RU" sz="2800" dirty="0"/>
              <a:t>так и управляемы им подам</a:t>
            </a:r>
          </a:p>
        </p:txBody>
      </p:sp>
      <p:pic>
        <p:nvPicPr>
          <p:cNvPr id="48" name="Google Shape;737;p106">
            <a:extLst>
              <a:ext uri="{FF2B5EF4-FFF2-40B4-BE49-F238E27FC236}">
                <a16:creationId xmlns:a16="http://schemas.microsoft.com/office/drawing/2014/main" id="{2363BC01-5728-784B-8844-322D4C4115D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1009" y="5801143"/>
            <a:ext cx="5294567" cy="945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54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en" dirty="0"/>
              <a:t>Deployment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7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E72E7076-2BD5-F144-9578-8DDB402B2B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1945" y="1888907"/>
            <a:ext cx="44454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3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en" dirty="0"/>
              <a:t>Deployment</a:t>
            </a:r>
            <a:endParaRPr spc="-10" dirty="0"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8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7" name="object 18">
            <a:extLst>
              <a:ext uri="{FF2B5EF4-FFF2-40B4-BE49-F238E27FC236}">
                <a16:creationId xmlns:a16="http://schemas.microsoft.com/office/drawing/2014/main" id="{1DE523A4-AE85-534E-A6EA-2715FB38CA8D}"/>
              </a:ext>
            </a:extLst>
          </p:cNvPr>
          <p:cNvSpPr txBox="1"/>
          <p:nvPr/>
        </p:nvSpPr>
        <p:spPr>
          <a:xfrm>
            <a:off x="760977" y="2729324"/>
            <a:ext cx="6456407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indent="-457200">
              <a:buSzPts val="2400"/>
              <a:buFont typeface="Arial" panose="020B0604020202020204" pitchFamily="34" charset="0"/>
              <a:buChar char="•"/>
            </a:pPr>
            <a:r>
              <a:rPr lang="en-US" sz="2400" dirty="0" err="1"/>
              <a:t>revisionHistoryLimit</a:t>
            </a:r>
            <a:r>
              <a:rPr lang="en-US" sz="2400" dirty="0"/>
              <a:t>: </a:t>
            </a:r>
            <a:r>
              <a:rPr lang="ru-RU" sz="2400" dirty="0"/>
              <a:t>число предыдущих итераций развертывания, которые необходимо сохранить</a:t>
            </a:r>
            <a:endParaRPr lang="en-US" sz="2400" dirty="0"/>
          </a:p>
          <a:p>
            <a:pPr marL="76200" indent="-457200">
              <a:buSzPts val="2400"/>
              <a:buFont typeface="Arial" panose="020B0604020202020204" pitchFamily="34" charset="0"/>
              <a:buChar char="•"/>
            </a:pPr>
            <a:r>
              <a:rPr lang="ru-RU" sz="2400" dirty="0"/>
              <a:t>Стратегия: Описывает метод обновления подов на основе типа. Допустимые параметры: </a:t>
            </a:r>
            <a:r>
              <a:rPr lang="en-US" sz="2400" dirty="0"/>
              <a:t>Recreate </a:t>
            </a:r>
            <a:r>
              <a:rPr lang="ru-RU" sz="2400" dirty="0"/>
              <a:t>или </a:t>
            </a:r>
            <a:r>
              <a:rPr lang="en-US" sz="2400" dirty="0" err="1"/>
              <a:t>RollingUpdate</a:t>
            </a:r>
            <a:endParaRPr lang="en-US" sz="2400" dirty="0"/>
          </a:p>
          <a:p>
            <a:pPr marL="533400" lvl="1" indent="-457200">
              <a:buSzPts val="2400"/>
              <a:buFont typeface="Courier New" panose="02070309020205020404" pitchFamily="49" charset="0"/>
              <a:buChar char="o"/>
            </a:pPr>
            <a:r>
              <a:rPr lang="en-US" sz="2400" dirty="0"/>
              <a:t>Recreate</a:t>
            </a:r>
            <a:r>
              <a:rPr lang="ru-RU" sz="2400" dirty="0"/>
              <a:t>: все существующие модули уничтожаются до создания новых</a:t>
            </a:r>
          </a:p>
          <a:p>
            <a:pPr marL="533400" lvl="1" indent="-457200">
              <a:buSzPts val="2400"/>
              <a:buFont typeface="Courier New" panose="02070309020205020404" pitchFamily="49" charset="0"/>
              <a:buChar char="o"/>
            </a:pPr>
            <a:r>
              <a:rPr lang="en" sz="2400" dirty="0" err="1"/>
              <a:t>RollingUpdate</a:t>
            </a:r>
            <a:r>
              <a:rPr lang="en" sz="2400" dirty="0"/>
              <a:t>: </a:t>
            </a:r>
            <a:r>
              <a:rPr lang="ru-RU" sz="2400" dirty="0"/>
              <a:t>циклически обновляет модули в соответствии с параметрами: </a:t>
            </a:r>
            <a:r>
              <a:rPr lang="en" sz="2400" dirty="0" err="1"/>
              <a:t>maxSurge</a:t>
            </a:r>
            <a:r>
              <a:rPr lang="en" sz="2400" dirty="0"/>
              <a:t> </a:t>
            </a:r>
            <a:r>
              <a:rPr lang="ru-RU" sz="2400" dirty="0"/>
              <a:t>и </a:t>
            </a:r>
            <a:r>
              <a:rPr lang="en" sz="2400" dirty="0" err="1"/>
              <a:t>maxUnavailable</a:t>
            </a:r>
            <a:endParaRPr lang="en-US" sz="2400" dirty="0"/>
          </a:p>
        </p:txBody>
      </p:sp>
      <p:sp>
        <p:nvSpPr>
          <p:cNvPr id="48" name="Google Shape;744;p107">
            <a:extLst>
              <a:ext uri="{FF2B5EF4-FFF2-40B4-BE49-F238E27FC236}">
                <a16:creationId xmlns:a16="http://schemas.microsoft.com/office/drawing/2014/main" id="{3D51CB3F-3803-704D-8607-00B0FBE925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54839" y="2744174"/>
            <a:ext cx="2672100" cy="3637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</a:t>
            </a:r>
            <a:r>
              <a:rPr lang="e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apps/v1</a:t>
            </a:r>
            <a:endParaRPr sz="12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" sz="12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Deployment</a:t>
            </a:r>
            <a:endParaRPr sz="12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2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deploy-example</a:t>
            </a:r>
            <a:endParaRPr sz="12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  <a:endParaRPr sz="12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replicas: </a:t>
            </a:r>
            <a:r>
              <a:rPr lang="en" sz="12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br>
              <a:rPr lang="en" sz="12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revisionHistoryLimit</a:t>
            </a:r>
            <a:r>
              <a:rPr lang="e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2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3</a:t>
            </a:r>
            <a:endParaRPr sz="12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  <a:endParaRPr sz="12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matchLabels</a:t>
            </a:r>
            <a:r>
              <a:rPr lang="e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2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app: </a:t>
            </a:r>
            <a:r>
              <a:rPr lang="en" sz="12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br>
              <a:rPr lang="e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2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env</a:t>
            </a:r>
            <a:r>
              <a:rPr lang="e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endParaRPr sz="12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strategy:</a:t>
            </a:r>
            <a:endParaRPr sz="12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type: </a:t>
            </a:r>
            <a:r>
              <a:rPr lang="en" sz="12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RollingUpdate</a:t>
            </a:r>
            <a:endParaRPr sz="12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rollingUpdate</a:t>
            </a:r>
            <a:r>
              <a:rPr lang="e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2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2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2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maxUnavailable</a:t>
            </a:r>
            <a:r>
              <a:rPr lang="e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2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  <a:endParaRPr sz="12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&lt;pod template&gt;</a:t>
            </a:r>
            <a:endParaRPr sz="1200" dirty="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68690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27758" y="3706050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7342" y="3392411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69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69" y="0"/>
                </a:lnTo>
                <a:lnTo>
                  <a:pt x="306069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994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70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70" y="0"/>
                </a:lnTo>
                <a:lnTo>
                  <a:pt x="306070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7486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70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099" y="3391344"/>
            <a:ext cx="306070" cy="313690"/>
          </a:xfrm>
          <a:custGeom>
            <a:avLst/>
            <a:gdLst/>
            <a:ahLst/>
            <a:cxnLst/>
            <a:rect l="l" t="t" r="r" b="b"/>
            <a:pathLst>
              <a:path w="306069" h="313689">
                <a:moveTo>
                  <a:pt x="306057" y="313207"/>
                </a:moveTo>
                <a:lnTo>
                  <a:pt x="0" y="313207"/>
                </a:lnTo>
                <a:lnTo>
                  <a:pt x="0" y="0"/>
                </a:lnTo>
                <a:lnTo>
                  <a:pt x="306057" y="0"/>
                </a:lnTo>
                <a:lnTo>
                  <a:pt x="306057" y="313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0" y="12"/>
            <a:ext cx="10685780" cy="1776095"/>
          </a:xfrm>
          <a:custGeom>
            <a:avLst/>
            <a:gdLst/>
            <a:ahLst/>
            <a:cxnLst/>
            <a:rect l="l" t="t" r="r" b="b"/>
            <a:pathLst>
              <a:path w="10685780" h="1776095">
                <a:moveTo>
                  <a:pt x="0" y="1775993"/>
                </a:moveTo>
                <a:lnTo>
                  <a:pt x="10685640" y="1775993"/>
                </a:lnTo>
                <a:lnTo>
                  <a:pt x="10685640" y="0"/>
                </a:lnTo>
                <a:lnTo>
                  <a:pt x="0" y="0"/>
                </a:lnTo>
                <a:lnTo>
                  <a:pt x="0" y="1775993"/>
                </a:lnTo>
                <a:close/>
              </a:path>
            </a:pathLst>
          </a:custGeom>
          <a:solidFill>
            <a:srgbClr val="00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301237"/>
            <a:ext cx="3073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lang="ru-RU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Курс </a:t>
            </a:r>
            <a:r>
              <a:rPr lang="en-GB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Development and Operation</a:t>
            </a:r>
            <a:r>
              <a:rPr lang="en-US" sz="1400" b="1" spc="75" dirty="0">
                <a:solidFill>
                  <a:srgbClr val="52A5CB"/>
                </a:solidFill>
                <a:latin typeface="SFProText-Heavy"/>
                <a:cs typeface="SFProText-Heavy"/>
              </a:rPr>
              <a:t>s</a:t>
            </a:r>
            <a:endParaRPr lang="en-GB" sz="1400" dirty="0">
              <a:latin typeface="SFProText-Heavy"/>
              <a:cs typeface="SFProText-Heav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19754" y="12"/>
            <a:ext cx="582930" cy="565150"/>
          </a:xfrm>
          <a:custGeom>
            <a:avLst/>
            <a:gdLst/>
            <a:ahLst/>
            <a:cxnLst/>
            <a:rect l="l" t="t" r="r" b="b"/>
            <a:pathLst>
              <a:path w="582929" h="565150">
                <a:moveTo>
                  <a:pt x="0" y="564756"/>
                </a:moveTo>
                <a:lnTo>
                  <a:pt x="582764" y="564756"/>
                </a:lnTo>
                <a:lnTo>
                  <a:pt x="582764" y="0"/>
                </a:lnTo>
                <a:lnTo>
                  <a:pt x="0" y="0"/>
                </a:lnTo>
                <a:lnTo>
                  <a:pt x="0" y="564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1819" y="564769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05109" y="1484630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40726" y="1776006"/>
            <a:ext cx="582930" cy="582930"/>
          </a:xfrm>
          <a:custGeom>
            <a:avLst/>
            <a:gdLst/>
            <a:ahLst/>
            <a:cxnLst/>
            <a:rect l="l" t="t" r="r" b="b"/>
            <a:pathLst>
              <a:path w="582930" h="582930">
                <a:moveTo>
                  <a:pt x="0" y="582764"/>
                </a:moveTo>
                <a:lnTo>
                  <a:pt x="582764" y="582764"/>
                </a:lnTo>
                <a:lnTo>
                  <a:pt x="582764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964" y="236815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004" y="26595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64394" y="5544007"/>
            <a:ext cx="527685" cy="582930"/>
          </a:xfrm>
          <a:custGeom>
            <a:avLst/>
            <a:gdLst/>
            <a:ahLst/>
            <a:cxnLst/>
            <a:rect l="l" t="t" r="r" b="b"/>
            <a:pathLst>
              <a:path w="527684" h="582929">
                <a:moveTo>
                  <a:pt x="0" y="582764"/>
                </a:moveTo>
                <a:lnTo>
                  <a:pt x="527608" y="582764"/>
                </a:lnTo>
                <a:lnTo>
                  <a:pt x="527608" y="0"/>
                </a:lnTo>
                <a:lnTo>
                  <a:pt x="0" y="0"/>
                </a:lnTo>
                <a:lnTo>
                  <a:pt x="0" y="582764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9892" y="6699732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89" h="291465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1336" y="6984009"/>
            <a:ext cx="588645" cy="570230"/>
          </a:xfrm>
          <a:custGeom>
            <a:avLst/>
            <a:gdLst/>
            <a:ahLst/>
            <a:cxnLst/>
            <a:rect l="l" t="t" r="r" b="b"/>
            <a:pathLst>
              <a:path w="588645" h="570229">
                <a:moveTo>
                  <a:pt x="0" y="570191"/>
                </a:moveTo>
                <a:lnTo>
                  <a:pt x="588556" y="570191"/>
                </a:lnTo>
                <a:lnTo>
                  <a:pt x="588556" y="0"/>
                </a:lnTo>
                <a:lnTo>
                  <a:pt x="0" y="0"/>
                </a:lnTo>
                <a:lnTo>
                  <a:pt x="0" y="570191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8000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52A5C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761" y="2067394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98001" y="1776006"/>
            <a:ext cx="300990" cy="291465"/>
          </a:xfrm>
          <a:custGeom>
            <a:avLst/>
            <a:gdLst/>
            <a:ahLst/>
            <a:cxnLst/>
            <a:rect l="l" t="t" r="r" b="b"/>
            <a:pathLst>
              <a:path w="300990" h="291464">
                <a:moveTo>
                  <a:pt x="0" y="291376"/>
                </a:moveTo>
                <a:lnTo>
                  <a:pt x="300761" y="291376"/>
                </a:lnTo>
                <a:lnTo>
                  <a:pt x="300761" y="0"/>
                </a:lnTo>
                <a:lnTo>
                  <a:pt x="0" y="0"/>
                </a:lnTo>
                <a:lnTo>
                  <a:pt x="0" y="291376"/>
                </a:lnTo>
                <a:close/>
              </a:path>
            </a:pathLst>
          </a:custGeom>
          <a:solidFill>
            <a:srgbClr val="231F20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2756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70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70" y="0"/>
                </a:lnTo>
                <a:lnTo>
                  <a:pt x="306070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209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83547" y="3706063"/>
            <a:ext cx="306070" cy="304800"/>
          </a:xfrm>
          <a:custGeom>
            <a:avLst/>
            <a:gdLst/>
            <a:ahLst/>
            <a:cxnLst/>
            <a:rect l="l" t="t" r="r" b="b"/>
            <a:pathLst>
              <a:path w="306070" h="304800">
                <a:moveTo>
                  <a:pt x="306057" y="304342"/>
                </a:moveTo>
                <a:lnTo>
                  <a:pt x="0" y="304342"/>
                </a:lnTo>
                <a:lnTo>
                  <a:pt x="0" y="0"/>
                </a:lnTo>
                <a:lnTo>
                  <a:pt x="306057" y="0"/>
                </a:lnTo>
                <a:lnTo>
                  <a:pt x="306057" y="304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4716" y="1892800"/>
            <a:ext cx="354965" cy="244475"/>
          </a:xfrm>
          <a:custGeom>
            <a:avLst/>
            <a:gdLst/>
            <a:ahLst/>
            <a:cxnLst/>
            <a:rect l="l" t="t" r="r" b="b"/>
            <a:pathLst>
              <a:path w="354964" h="244475">
                <a:moveTo>
                  <a:pt x="160769" y="0"/>
                </a:moveTo>
                <a:lnTo>
                  <a:pt x="125381" y="7182"/>
                </a:lnTo>
                <a:lnTo>
                  <a:pt x="95972" y="26912"/>
                </a:lnTo>
                <a:lnTo>
                  <a:pt x="75399" y="56465"/>
                </a:lnTo>
                <a:lnTo>
                  <a:pt x="66522" y="93116"/>
                </a:lnTo>
                <a:lnTo>
                  <a:pt x="40344" y="100638"/>
                </a:lnTo>
                <a:lnTo>
                  <a:pt x="19230" y="117298"/>
                </a:lnTo>
                <a:lnTo>
                  <a:pt x="5132" y="140781"/>
                </a:lnTo>
                <a:lnTo>
                  <a:pt x="0" y="168770"/>
                </a:lnTo>
                <a:lnTo>
                  <a:pt x="5132" y="196753"/>
                </a:lnTo>
                <a:lnTo>
                  <a:pt x="19230" y="220237"/>
                </a:lnTo>
                <a:lnTo>
                  <a:pt x="40344" y="236900"/>
                </a:lnTo>
                <a:lnTo>
                  <a:pt x="66522" y="244424"/>
                </a:lnTo>
                <a:lnTo>
                  <a:pt x="66522" y="232778"/>
                </a:lnTo>
                <a:lnTo>
                  <a:pt x="44996" y="226256"/>
                </a:lnTo>
                <a:lnTo>
                  <a:pt x="27370" y="212232"/>
                </a:lnTo>
                <a:lnTo>
                  <a:pt x="15460" y="192480"/>
                </a:lnTo>
                <a:lnTo>
                  <a:pt x="11087" y="168770"/>
                </a:lnTo>
                <a:lnTo>
                  <a:pt x="15936" y="144033"/>
                </a:lnTo>
                <a:lnTo>
                  <a:pt x="29102" y="123663"/>
                </a:lnTo>
                <a:lnTo>
                  <a:pt x="48506" y="109841"/>
                </a:lnTo>
                <a:lnTo>
                  <a:pt x="72072" y="104749"/>
                </a:lnTo>
                <a:lnTo>
                  <a:pt x="77609" y="104749"/>
                </a:lnTo>
                <a:lnTo>
                  <a:pt x="77609" y="98932"/>
                </a:lnTo>
                <a:lnTo>
                  <a:pt x="84170" y="65034"/>
                </a:lnTo>
                <a:lnTo>
                  <a:pt x="102034" y="37276"/>
                </a:lnTo>
                <a:lnTo>
                  <a:pt x="128476" y="18521"/>
                </a:lnTo>
                <a:lnTo>
                  <a:pt x="160769" y="11633"/>
                </a:lnTo>
                <a:lnTo>
                  <a:pt x="205957" y="11633"/>
                </a:lnTo>
                <a:lnTo>
                  <a:pt x="185604" y="3181"/>
                </a:lnTo>
                <a:lnTo>
                  <a:pt x="160769" y="0"/>
                </a:lnTo>
                <a:close/>
              </a:path>
              <a:path w="354964" h="244475">
                <a:moveTo>
                  <a:pt x="205957" y="11633"/>
                </a:moveTo>
                <a:lnTo>
                  <a:pt x="160769" y="11633"/>
                </a:lnTo>
                <a:lnTo>
                  <a:pt x="182960" y="14565"/>
                </a:lnTo>
                <a:lnTo>
                  <a:pt x="203206" y="23090"/>
                </a:lnTo>
                <a:lnTo>
                  <a:pt x="220594" y="36798"/>
                </a:lnTo>
                <a:lnTo>
                  <a:pt x="234213" y="55283"/>
                </a:lnTo>
                <a:lnTo>
                  <a:pt x="235597" y="58191"/>
                </a:lnTo>
                <a:lnTo>
                  <a:pt x="243916" y="58191"/>
                </a:lnTo>
                <a:lnTo>
                  <a:pt x="264877" y="62397"/>
                </a:lnTo>
                <a:lnTo>
                  <a:pt x="278563" y="73288"/>
                </a:lnTo>
                <a:lnTo>
                  <a:pt x="286012" y="88270"/>
                </a:lnTo>
                <a:lnTo>
                  <a:pt x="288264" y="104749"/>
                </a:lnTo>
                <a:lnTo>
                  <a:pt x="288264" y="110566"/>
                </a:lnTo>
                <a:lnTo>
                  <a:pt x="293801" y="110566"/>
                </a:lnTo>
                <a:lnTo>
                  <a:pt x="313878" y="114954"/>
                </a:lnTo>
                <a:lnTo>
                  <a:pt x="329666" y="127119"/>
                </a:lnTo>
                <a:lnTo>
                  <a:pt x="339996" y="145558"/>
                </a:lnTo>
                <a:lnTo>
                  <a:pt x="343700" y="168770"/>
                </a:lnTo>
                <a:lnTo>
                  <a:pt x="339326" y="192480"/>
                </a:lnTo>
                <a:lnTo>
                  <a:pt x="327417" y="212232"/>
                </a:lnTo>
                <a:lnTo>
                  <a:pt x="309790" y="226256"/>
                </a:lnTo>
                <a:lnTo>
                  <a:pt x="288264" y="232778"/>
                </a:lnTo>
                <a:lnTo>
                  <a:pt x="288264" y="244424"/>
                </a:lnTo>
                <a:lnTo>
                  <a:pt x="314442" y="236900"/>
                </a:lnTo>
                <a:lnTo>
                  <a:pt x="335556" y="220237"/>
                </a:lnTo>
                <a:lnTo>
                  <a:pt x="349654" y="196753"/>
                </a:lnTo>
                <a:lnTo>
                  <a:pt x="354787" y="168770"/>
                </a:lnTo>
                <a:lnTo>
                  <a:pt x="350608" y="142306"/>
                </a:lnTo>
                <a:lnTo>
                  <a:pt x="339023" y="120754"/>
                </a:lnTo>
                <a:lnTo>
                  <a:pt x="321461" y="105751"/>
                </a:lnTo>
                <a:lnTo>
                  <a:pt x="299351" y="98932"/>
                </a:lnTo>
                <a:lnTo>
                  <a:pt x="294004" y="77240"/>
                </a:lnTo>
                <a:lnTo>
                  <a:pt x="282549" y="60732"/>
                </a:lnTo>
                <a:lnTo>
                  <a:pt x="265636" y="50228"/>
                </a:lnTo>
                <a:lnTo>
                  <a:pt x="243916" y="46545"/>
                </a:lnTo>
                <a:lnTo>
                  <a:pt x="241147" y="46545"/>
                </a:lnTo>
                <a:lnTo>
                  <a:pt x="226441" y="26998"/>
                </a:lnTo>
                <a:lnTo>
                  <a:pt x="207711" y="12361"/>
                </a:lnTo>
                <a:lnTo>
                  <a:pt x="205957" y="1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32331" y="2033702"/>
            <a:ext cx="199555" cy="208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5630" y="7102803"/>
            <a:ext cx="340360" cy="254635"/>
          </a:xfrm>
          <a:custGeom>
            <a:avLst/>
            <a:gdLst/>
            <a:ahLst/>
            <a:cxnLst/>
            <a:rect l="l" t="t" r="r" b="b"/>
            <a:pathLst>
              <a:path w="340360" h="254634">
                <a:moveTo>
                  <a:pt x="336539" y="10591"/>
                </a:moveTo>
                <a:lnTo>
                  <a:pt x="324040" y="10591"/>
                </a:lnTo>
                <a:lnTo>
                  <a:pt x="329361" y="14554"/>
                </a:lnTo>
                <a:lnTo>
                  <a:pt x="329361" y="238239"/>
                </a:lnTo>
                <a:lnTo>
                  <a:pt x="324040" y="243522"/>
                </a:lnTo>
                <a:lnTo>
                  <a:pt x="191236" y="243522"/>
                </a:lnTo>
                <a:lnTo>
                  <a:pt x="191236" y="254114"/>
                </a:lnTo>
                <a:lnTo>
                  <a:pt x="318731" y="254114"/>
                </a:lnTo>
                <a:lnTo>
                  <a:pt x="326536" y="252481"/>
                </a:lnTo>
                <a:lnTo>
                  <a:pt x="333341" y="247996"/>
                </a:lnTo>
                <a:lnTo>
                  <a:pt x="338153" y="241276"/>
                </a:lnTo>
                <a:lnTo>
                  <a:pt x="339978" y="232943"/>
                </a:lnTo>
                <a:lnTo>
                  <a:pt x="339978" y="21183"/>
                </a:lnTo>
                <a:lnTo>
                  <a:pt x="338153" y="12848"/>
                </a:lnTo>
                <a:lnTo>
                  <a:pt x="336539" y="10591"/>
                </a:lnTo>
                <a:close/>
              </a:path>
              <a:path w="340360" h="254634">
                <a:moveTo>
                  <a:pt x="318731" y="0"/>
                </a:moveTo>
                <a:lnTo>
                  <a:pt x="21247" y="0"/>
                </a:lnTo>
                <a:lnTo>
                  <a:pt x="12885" y="1634"/>
                </a:lnTo>
                <a:lnTo>
                  <a:pt x="6142" y="6124"/>
                </a:lnTo>
                <a:lnTo>
                  <a:pt x="1639" y="12848"/>
                </a:lnTo>
                <a:lnTo>
                  <a:pt x="0" y="21183"/>
                </a:lnTo>
                <a:lnTo>
                  <a:pt x="0" y="31762"/>
                </a:lnTo>
                <a:lnTo>
                  <a:pt x="10617" y="31762"/>
                </a:lnTo>
                <a:lnTo>
                  <a:pt x="10617" y="14554"/>
                </a:lnTo>
                <a:lnTo>
                  <a:pt x="14604" y="10591"/>
                </a:lnTo>
                <a:lnTo>
                  <a:pt x="336539" y="10591"/>
                </a:lnTo>
                <a:lnTo>
                  <a:pt x="333341" y="6124"/>
                </a:lnTo>
                <a:lnTo>
                  <a:pt x="326536" y="1634"/>
                </a:lnTo>
                <a:lnTo>
                  <a:pt x="318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8115" y="7351623"/>
            <a:ext cx="10795" cy="53340"/>
          </a:xfrm>
          <a:custGeom>
            <a:avLst/>
            <a:gdLst/>
            <a:ahLst/>
            <a:cxnLst/>
            <a:rect l="l" t="t" r="r" b="b"/>
            <a:pathLst>
              <a:path w="10795" h="53340">
                <a:moveTo>
                  <a:pt x="0" y="52946"/>
                </a:moveTo>
                <a:lnTo>
                  <a:pt x="10629" y="52946"/>
                </a:lnTo>
                <a:lnTo>
                  <a:pt x="10629" y="0"/>
                </a:lnTo>
                <a:lnTo>
                  <a:pt x="0" y="0"/>
                </a:lnTo>
                <a:lnTo>
                  <a:pt x="0" y="52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6868" y="7399273"/>
            <a:ext cx="53340" cy="10795"/>
          </a:xfrm>
          <a:custGeom>
            <a:avLst/>
            <a:gdLst/>
            <a:ahLst/>
            <a:cxnLst/>
            <a:rect l="l" t="t" r="r" b="b"/>
            <a:pathLst>
              <a:path w="53339" h="10795">
                <a:moveTo>
                  <a:pt x="0" y="10591"/>
                </a:moveTo>
                <a:lnTo>
                  <a:pt x="53124" y="10591"/>
                </a:lnTo>
                <a:lnTo>
                  <a:pt x="53124" y="0"/>
                </a:lnTo>
                <a:lnTo>
                  <a:pt x="0" y="0"/>
                </a:lnTo>
                <a:lnTo>
                  <a:pt x="0" y="105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6866" y="7309487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495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9053" y="7134227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70180"/>
                </a:lnTo>
              </a:path>
            </a:pathLst>
          </a:custGeom>
          <a:ln w="106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6877" y="712914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84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618" y="7144715"/>
            <a:ext cx="297497" cy="265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78618" y="5677935"/>
            <a:ext cx="314807" cy="3149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31800" y="6969059"/>
            <a:ext cx="1350010" cy="308417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z="1800" smtClean="0">
                <a:solidFill>
                  <a:srgbClr val="BCBEC0"/>
                </a:solidFill>
              </a:rPr>
              <a:t>9</a:t>
            </a:fld>
            <a:endParaRPr sz="1500" baseline="277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6864642"/>
            <a:ext cx="1410741" cy="348105"/>
          </a:xfrm>
          <a:prstGeom prst="rect">
            <a:avLst/>
          </a:prstGeom>
        </p:spPr>
      </p:pic>
      <p:sp>
        <p:nvSpPr>
          <p:cNvPr id="48" name="Google Shape;744;p107">
            <a:extLst>
              <a:ext uri="{FF2B5EF4-FFF2-40B4-BE49-F238E27FC236}">
                <a16:creationId xmlns:a16="http://schemas.microsoft.com/office/drawing/2014/main" id="{09A39D6C-978A-334E-A860-B59E0CD8E6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90459" y="2723039"/>
            <a:ext cx="8405446" cy="3938954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en-US" sz="11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kubectl</a:t>
            </a: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create deployment test --image=</a:t>
            </a:r>
            <a:r>
              <a:rPr lang="en-US" sz="11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lang="en-US" sz="1100"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en-US" sz="11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kubectl</a:t>
            </a: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set image deployment test </a:t>
            </a:r>
            <a:r>
              <a:rPr lang="en-US" sz="11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=nginx:1.9.1 --record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100"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en-US" sz="11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kubectl</a:t>
            </a: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rollout history deployment test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deployments "test"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REVISION  CHANGE-CAUSE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1         &lt;none&gt;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2         </a:t>
            </a:r>
            <a:r>
              <a:rPr lang="en-US" sz="11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kubectl</a:t>
            </a: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set image deployment test </a:t>
            </a:r>
            <a:r>
              <a:rPr lang="en-US" sz="11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=nginx:1.9.1 --record=true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100"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en-US" sz="11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kubectl</a:t>
            </a: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annotate deployment test </a:t>
            </a:r>
            <a:r>
              <a:rPr lang="en-US" sz="11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kubernetes.io</a:t>
            </a: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/change-cause="image updated to 1.9.1"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100"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en-US" sz="11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kubectl</a:t>
            </a: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rollout undo deployment test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en-US" sz="11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kubectl</a:t>
            </a: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rollout undo deployment test --to-revision=2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100"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en-US" sz="11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kubectl</a:t>
            </a: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rollout history deployment test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deployments "test"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REVISION  CHANGE-CAUSE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2         </a:t>
            </a:r>
            <a:r>
              <a:rPr lang="en-US" sz="11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kubectl</a:t>
            </a: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set image deployment test </a:t>
            </a:r>
            <a:r>
              <a:rPr lang="en-US" sz="11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=nginx:1.9.1 --record=true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3         &lt;none&gt;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100"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kubectl</a:t>
            </a: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scale deployment test --replicas=10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kubectl</a:t>
            </a: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rollout pause deployment test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1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kubectl</a:t>
            </a:r>
            <a:r>
              <a:rPr lang="en-US" sz="11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rollout resume deployment test</a:t>
            </a:r>
            <a:endParaRPr sz="1100" dirty="0">
              <a:solidFill>
                <a:schemeClr val="tx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" name="object 17">
            <a:extLst>
              <a:ext uri="{FF2B5EF4-FFF2-40B4-BE49-F238E27FC236}">
                <a16:creationId xmlns:a16="http://schemas.microsoft.com/office/drawing/2014/main" id="{FA22E478-3E00-3641-8C53-96C010AC5A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0" y="880505"/>
            <a:ext cx="106908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00"/>
              </a:spcBef>
            </a:pPr>
            <a:r>
              <a:rPr lang="en" dirty="0"/>
              <a:t>Deployment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93065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29856</TotalTime>
  <Words>2899</Words>
  <Application>Microsoft Macintosh PowerPoint</Application>
  <PresentationFormat>Произвольный</PresentationFormat>
  <Paragraphs>579</Paragraphs>
  <Slides>28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8" baseType="lpstr">
      <vt:lpstr>Arial</vt:lpstr>
      <vt:lpstr>Calibri</vt:lpstr>
      <vt:lpstr>Courier New</vt:lpstr>
      <vt:lpstr>Roboto Mono</vt:lpstr>
      <vt:lpstr>SF Pro Text</vt:lpstr>
      <vt:lpstr>SFProText-Heavy</vt:lpstr>
      <vt:lpstr>SFProText-Medium</vt:lpstr>
      <vt:lpstr>SFProText-Semibold</vt:lpstr>
      <vt:lpstr>Times New Roman</vt:lpstr>
      <vt:lpstr>Office Theme</vt:lpstr>
      <vt:lpstr>Занятие 20 (30.03.2020)</vt:lpstr>
      <vt:lpstr>Презентация PowerPoint</vt:lpstr>
      <vt:lpstr>ReplicaSet</vt:lpstr>
      <vt:lpstr>ReplicaSet</vt:lpstr>
      <vt:lpstr>ReplicaSet</vt:lpstr>
      <vt:lpstr>Deployment</vt:lpstr>
      <vt:lpstr>Deployment</vt:lpstr>
      <vt:lpstr>Deployment</vt:lpstr>
      <vt:lpstr>Deployment</vt:lpstr>
      <vt:lpstr>RollingUpdate Deployment </vt:lpstr>
      <vt:lpstr>RollingUpdate Deployment </vt:lpstr>
      <vt:lpstr>RollingUpdate Deployment </vt:lpstr>
      <vt:lpstr>RollingUpdate Deployment </vt:lpstr>
      <vt:lpstr>RollingUpdate Deployment </vt:lpstr>
      <vt:lpstr>RollingUpdate Deployment </vt:lpstr>
      <vt:lpstr>Taints and Tolerations</vt:lpstr>
      <vt:lpstr>DaemonSet</vt:lpstr>
      <vt:lpstr>StatefulSet</vt:lpstr>
      <vt:lpstr>StatefulSet</vt:lpstr>
      <vt:lpstr>StatefulSet</vt:lpstr>
      <vt:lpstr>Headless Service</vt:lpstr>
      <vt:lpstr>Headless Service</vt:lpstr>
      <vt:lpstr>Headless Service</vt:lpstr>
      <vt:lpstr>CronJob</vt:lpstr>
      <vt:lpstr>CronJob</vt:lpstr>
      <vt:lpstr>CronJob</vt:lpstr>
      <vt:lpstr>Процесс создания пода</vt:lpstr>
      <vt:lpstr>СПАСИБО!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</dc:title>
  <cp:lastModifiedBy>Овчинцев Евгений Михайлович</cp:lastModifiedBy>
  <cp:revision>285</cp:revision>
  <dcterms:created xsi:type="dcterms:W3CDTF">2018-05-28T16:14:58Z</dcterms:created>
  <dcterms:modified xsi:type="dcterms:W3CDTF">2020-03-29T13:04:25Z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2018-05-28T00:00:00Z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2018-05-28T00:00:00Z</vt:filetime>
  </property>
</Properties>
</file>