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9" r:id="rId3"/>
    <p:sldId id="257" r:id="rId4"/>
    <p:sldId id="260" r:id="rId5"/>
    <p:sldId id="261" r:id="rId6"/>
    <p:sldId id="258" r:id="rId7"/>
    <p:sldId id="262" r:id="rId8"/>
    <p:sldId id="263" r:id="rId9"/>
    <p:sldId id="264" r:id="rId10"/>
    <p:sldId id="265" r:id="rId11"/>
    <p:sldId id="270" r:id="rId12"/>
    <p:sldId id="268" r:id="rId13"/>
    <p:sldId id="266" r:id="rId14"/>
    <p:sldId id="286" r:id="rId15"/>
    <p:sldId id="269" r:id="rId16"/>
    <p:sldId id="281" r:id="rId17"/>
    <p:sldId id="267" r:id="rId18"/>
    <p:sldId id="274" r:id="rId19"/>
    <p:sldId id="275" r:id="rId20"/>
    <p:sldId id="276" r:id="rId21"/>
    <p:sldId id="277" r:id="rId22"/>
    <p:sldId id="278" r:id="rId23"/>
    <p:sldId id="282" r:id="rId24"/>
    <p:sldId id="271" r:id="rId25"/>
    <p:sldId id="272" r:id="rId26"/>
    <p:sldId id="280" r:id="rId27"/>
    <p:sldId id="279" r:id="rId28"/>
    <p:sldId id="285" r:id="rId29"/>
    <p:sldId id="27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92" d="100"/>
          <a:sy n="9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771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790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0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DFA1846-DA80-1C48-A609-854EA85C59AD}" type="datetimeFigureOut">
              <a:rPr lang="en-US" smtClean="0"/>
              <a:pPr/>
              <a:t>3/12/17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10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60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85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7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36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3/12/17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543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3/12/17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4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9B482E8-6E0E-1B4F-B1FD-C69DB9E858D9}" type="datetimeFigureOut">
              <a:rPr lang="en-US" smtClean="0"/>
              <a:pPr/>
              <a:t>3/12/17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0001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nparker1975" TargetMode="External"/><Relationship Id="rId2" Type="http://schemas.openxmlformats.org/officeDocument/2006/relationships/hyperlink" Target="mailto:jenparker1975@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eo4j.com/developer/cypher/" TargetMode="External"/><Relationship Id="rId2" Type="http://schemas.openxmlformats.org/officeDocument/2006/relationships/hyperlink" Target="https://neo4j.com/graphgist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a:t>
            </a:r>
            <a:r>
              <a:rPr lang="en-US" dirty="0" err="1"/>
              <a:t>GraphDB</a:t>
            </a:r>
            <a:endParaRPr lang="en-US" dirty="0"/>
          </a:p>
        </p:txBody>
      </p:sp>
      <p:sp>
        <p:nvSpPr>
          <p:cNvPr id="3" name="Subtitle 2"/>
          <p:cNvSpPr>
            <a:spLocks noGrp="1"/>
          </p:cNvSpPr>
          <p:nvPr>
            <p:ph type="subTitle" idx="1"/>
          </p:nvPr>
        </p:nvSpPr>
        <p:spPr/>
        <p:txBody>
          <a:bodyPr/>
          <a:lstStyle/>
          <a:p>
            <a:r>
              <a:rPr lang="en-US" dirty="0"/>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r>
              <a:rPr lang="en-US" dirty="0"/>
              <a:t>Full ACID (atomicity, consistency, isolation, durability)</a:t>
            </a:r>
          </a:p>
          <a:p>
            <a:r>
              <a:rPr lang="en-US" dirty="0"/>
              <a:t>REST API</a:t>
            </a:r>
          </a:p>
          <a:p>
            <a:r>
              <a:rPr lang="en-US" dirty="0"/>
              <a:t>Property Graph</a:t>
            </a:r>
          </a:p>
          <a:p>
            <a:r>
              <a:rPr lang="en-US" dirty="0"/>
              <a:t>Lucene Index</a:t>
            </a:r>
          </a:p>
          <a:p>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85" y="2509024"/>
            <a:ext cx="3107845" cy="1018105"/>
          </a:xfrm>
        </p:spPr>
        <p:txBody>
          <a:bodyPr>
            <a:normAutofit fontScale="90000"/>
          </a:bodyPr>
          <a:lstStyle/>
          <a:p>
            <a:r>
              <a:rPr lang="en-US" dirty="0"/>
              <a:t>When should you consider using Neo4j?</a:t>
            </a:r>
          </a:p>
        </p:txBody>
      </p:sp>
      <p:sp>
        <p:nvSpPr>
          <p:cNvPr id="3" name="Content Placeholder 2"/>
          <p:cNvSpPr>
            <a:spLocks noGrp="1"/>
          </p:cNvSpPr>
          <p:nvPr>
            <p:ph idx="1"/>
          </p:nvPr>
        </p:nvSpPr>
        <p:spPr/>
        <p:txBody>
          <a:bodyPr/>
          <a:lstStyle/>
          <a:p>
            <a:pPr marL="0" indent="0">
              <a:buNone/>
            </a:pPr>
            <a:r>
              <a:rPr lang="en-US" sz="2400" b="1" dirty="0"/>
              <a:t>If you’ve ever done any of the following:</a:t>
            </a:r>
          </a:p>
          <a:p>
            <a:pPr marL="0" indent="0">
              <a:buNone/>
            </a:pPr>
            <a:endParaRPr lang="en-US" b="1" dirty="0"/>
          </a:p>
          <a:p>
            <a:r>
              <a:rPr lang="en-US" dirty="0"/>
              <a:t>Modeled a graph in a table</a:t>
            </a:r>
          </a:p>
          <a:p>
            <a:r>
              <a:rPr lang="en-US" dirty="0"/>
              <a:t>Written a recursive CTE</a:t>
            </a:r>
          </a:p>
          <a:p>
            <a:r>
              <a:rPr lang="en-US" dirty="0"/>
              <a:t>Had a </a:t>
            </a:r>
            <a:r>
              <a:rPr lang="en-US" dirty="0" err="1"/>
              <a:t>ParentId</a:t>
            </a:r>
            <a:r>
              <a:rPr lang="en-US" dirty="0"/>
              <a:t> as a self-referencing foreign key in a table</a:t>
            </a:r>
          </a:p>
          <a:p>
            <a:r>
              <a:rPr lang="en-US" dirty="0"/>
              <a:t>Joined more than 7 tables together</a:t>
            </a:r>
          </a:p>
          <a:p>
            <a:r>
              <a:rPr lang="en-US" dirty="0"/>
              <a:t>Needed to relate disparate, non-uniform data</a:t>
            </a:r>
          </a:p>
          <a:p>
            <a:endParaRPr lang="en-US" dirty="0"/>
          </a:p>
          <a:p>
            <a:endParaRPr lang="en-US" dirty="0"/>
          </a:p>
        </p:txBody>
      </p:sp>
    </p:spTree>
    <p:extLst>
      <p:ext uri="{BB962C8B-B14F-4D97-AF65-F5344CB8AC3E}">
        <p14:creationId xmlns:p14="http://schemas.microsoft.com/office/powerpoint/2010/main" val="375294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r>
              <a:rPr lang="en-US" dirty="0"/>
              <a:t>Social Networks</a:t>
            </a:r>
          </a:p>
          <a:p>
            <a:r>
              <a:rPr lang="en-US" dirty="0"/>
              <a:t>Recommendations engines</a:t>
            </a:r>
          </a:p>
          <a:p>
            <a:r>
              <a:rPr lang="en-US" dirty="0"/>
              <a:t>Path Finding (How do I get from x to y in the shortest path)</a:t>
            </a:r>
          </a:p>
          <a:p>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4830" y="286670"/>
            <a:ext cx="4754880" cy="3977640"/>
          </a:xfrm>
        </p:spPr>
        <p:txBody>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761551" y="4264310"/>
            <a:ext cx="4754880" cy="2294313"/>
          </a:xfrm>
        </p:spPr>
        <p:txBody>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endParaRPr lang="en-US" dirty="0"/>
          </a:p>
        </p:txBody>
      </p:sp>
      <p:pic>
        <p:nvPicPr>
          <p:cNvPr id="6" name="Picture 5"/>
          <p:cNvPicPr>
            <a:picLocks noChangeAspect="1"/>
          </p:cNvPicPr>
          <p:nvPr/>
        </p:nvPicPr>
        <p:blipFill>
          <a:blip r:embed="rId2"/>
          <a:stretch>
            <a:fillRect/>
          </a:stretch>
        </p:blipFill>
        <p:spPr>
          <a:xfrm>
            <a:off x="5683156" y="154547"/>
            <a:ext cx="2139519" cy="1907890"/>
          </a:xfrm>
          <a:prstGeom prst="rect">
            <a:avLst/>
          </a:prstGeom>
        </p:spPr>
      </p:pic>
      <p:pic>
        <p:nvPicPr>
          <p:cNvPr id="8" name="Picture 7"/>
          <p:cNvPicPr>
            <a:picLocks noChangeAspect="1"/>
          </p:cNvPicPr>
          <p:nvPr/>
        </p:nvPicPr>
        <p:blipFill>
          <a:blip r:embed="rId3"/>
          <a:stretch>
            <a:fillRect/>
          </a:stretch>
        </p:blipFill>
        <p:spPr>
          <a:xfrm>
            <a:off x="2460256" y="4601841"/>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NBA Sneakers</a:t>
            </a:r>
          </a:p>
        </p:txBody>
      </p:sp>
      <p:sp>
        <p:nvSpPr>
          <p:cNvPr id="3" name="Content Placeholder 2"/>
          <p:cNvSpPr>
            <a:spLocks noGrp="1"/>
          </p:cNvSpPr>
          <p:nvPr>
            <p:ph idx="1"/>
          </p:nvPr>
        </p:nvSpPr>
        <p:spPr>
          <a:xfrm>
            <a:off x="4959268" y="923906"/>
            <a:ext cx="6765858" cy="633046"/>
          </a:xfrm>
        </p:spPr>
        <p:txBody>
          <a:bodyPr>
            <a:normAutofit lnSpcReduction="1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225965" y="2718514"/>
            <a:ext cx="6084428" cy="3228180"/>
          </a:xfrm>
          <a:prstGeom prst="rect">
            <a:avLst/>
          </a:prstGeom>
        </p:spPr>
      </p:pic>
      <p:sp>
        <p:nvSpPr>
          <p:cNvPr id="5" name="Rectangle 4"/>
          <p:cNvSpPr/>
          <p:nvPr/>
        </p:nvSpPr>
        <p:spPr>
          <a:xfrm>
            <a:off x="7995424" y="2485218"/>
            <a:ext cx="3323063" cy="2585323"/>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7134896" y="1948194"/>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Learning</a:t>
            </a:r>
          </a:p>
        </p:txBody>
      </p:sp>
      <p:sp>
        <p:nvSpPr>
          <p:cNvPr id="3" name="Content Placeholder 2"/>
          <p:cNvSpPr>
            <a:spLocks noGrp="1"/>
          </p:cNvSpPr>
          <p:nvPr>
            <p:ph idx="1"/>
          </p:nvPr>
        </p:nvSpPr>
        <p:spPr>
          <a:xfrm>
            <a:off x="7173531" y="960496"/>
            <a:ext cx="4765184" cy="657616"/>
          </a:xfrm>
        </p:spPr>
        <p:txBody>
          <a:bodyPr>
            <a:normAutofit/>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372029" y="2156475"/>
            <a:ext cx="6268701" cy="4701525"/>
          </a:xfrm>
          <a:prstGeom prst="rect">
            <a:avLst/>
          </a:prstGeom>
        </p:spPr>
      </p:pic>
      <p:sp>
        <p:nvSpPr>
          <p:cNvPr id="7" name="Rectangle 6"/>
          <p:cNvSpPr/>
          <p:nvPr/>
        </p:nvSpPr>
        <p:spPr>
          <a:xfrm>
            <a:off x="7031864" y="2516188"/>
            <a:ext cx="4906851"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6877318" y="2100920"/>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20196"/>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5809116" y="1224868"/>
            <a:ext cx="5846843" cy="4840616"/>
          </a:xfrm>
          <a:prstGeom prst="rect">
            <a:avLst/>
          </a:prstGeom>
        </p:spPr>
      </p:pic>
      <p:sp>
        <p:nvSpPr>
          <p:cNvPr id="5" name="Rectangle 4"/>
          <p:cNvSpPr/>
          <p:nvPr/>
        </p:nvSpPr>
        <p:spPr>
          <a:xfrm>
            <a:off x="5708537" y="578537"/>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174595" y="1818376"/>
            <a:ext cx="4412166" cy="4524315"/>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174595" y="1428911"/>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Neo4j Examples</a:t>
            </a:r>
          </a:p>
        </p:txBody>
      </p:sp>
      <p:sp>
        <p:nvSpPr>
          <p:cNvPr id="3" name="Text Placeholder 2"/>
          <p:cNvSpPr>
            <a:spLocks noGrp="1"/>
          </p:cNvSpPr>
          <p:nvPr>
            <p:ph type="body" idx="1"/>
          </p:nvPr>
        </p:nvSpPr>
        <p:spPr/>
        <p:txBody>
          <a:bodyPr/>
          <a:lstStyle/>
          <a:p>
            <a:r>
              <a:rPr lang="en-US" dirty="0"/>
              <a:t>Modelling and creating our small social network</a:t>
            </a:r>
          </a:p>
        </p:txBody>
      </p:sp>
    </p:spTree>
    <p:extLst>
      <p:ext uri="{BB962C8B-B14F-4D97-AF65-F5344CB8AC3E}">
        <p14:creationId xmlns:p14="http://schemas.microsoft.com/office/powerpoint/2010/main" val="12854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lstStyle/>
          <a:p>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'Harry', age: '14'}) – [:DIAGNOSED_WITH] -&gt; (</a:t>
            </a:r>
            <a:r>
              <a:rPr lang="en-US" dirty="0" err="1"/>
              <a:t>disease:Disease</a:t>
            </a:r>
            <a:r>
              <a:rPr lang="en-US" dirty="0"/>
              <a:t> { name: 'Type 1 Diabetes' }) RETURN p</a:t>
            </a:r>
            <a:endParaRPr lang="en-US" dirty="0"/>
          </a:p>
        </p:txBody>
      </p:sp>
      <p:sp>
        <p:nvSpPr>
          <p:cNvPr id="12" name="Rectangle 11"/>
          <p:cNvSpPr/>
          <p:nvPr/>
        </p:nvSpPr>
        <p:spPr>
          <a:xfrm>
            <a:off x="1542585" y="2238301"/>
            <a:ext cx="6096000" cy="646331"/>
          </a:xfrm>
          <a:prstGeom prst="rect">
            <a:avLst/>
          </a:prstGeom>
        </p:spPr>
        <p:txBody>
          <a:bodyPr>
            <a:spAutoFit/>
          </a:bodyPr>
          <a:lstStyle/>
          <a:p>
            <a:r>
              <a:rPr lang="en-US" dirty="0"/>
              <a:t>CREATE (</a:t>
            </a:r>
            <a:r>
              <a:rPr lang="en-US" dirty="0" err="1"/>
              <a:t>person:Person</a:t>
            </a:r>
            <a:r>
              <a:rPr lang="en-US" dirty="0"/>
              <a:t> {name: 'Jen', age: '42'}) return person</a:t>
            </a:r>
            <a:endParaRPr lang="en-US" dirty="0"/>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a:bodyPr>
          <a:lstStyle/>
          <a:p>
            <a:pPr marL="0" indent="0">
              <a:buNone/>
            </a:pPr>
            <a:r>
              <a:rPr lang="en-US" dirty="0"/>
              <a:t>Principal Software Engineer – primarily full-stack but with a focus on middle/back end</a:t>
            </a:r>
          </a:p>
          <a:p>
            <a:pPr marL="0" indent="0">
              <a:buNone/>
            </a:pPr>
            <a:r>
              <a:rPr lang="en-US" dirty="0"/>
              <a:t>Neophyte Neo4j user</a:t>
            </a:r>
          </a:p>
          <a:p>
            <a:pPr marL="0" indent="0">
              <a:buNone/>
            </a:pPr>
            <a:endParaRPr lang="en-US" dirty="0"/>
          </a:p>
          <a:p>
            <a:pPr marL="0" indent="0">
              <a:buNone/>
            </a:pPr>
            <a:endParaRPr lang="en-US" dirty="0"/>
          </a:p>
          <a:p>
            <a:r>
              <a:rPr lang="en-US" dirty="0"/>
              <a:t>Email: </a:t>
            </a:r>
            <a:r>
              <a:rPr lang="en-US" dirty="0">
                <a:hlinkClick r:id="rId2"/>
              </a:rPr>
              <a:t>jenparker1975@gmail.com</a:t>
            </a:r>
            <a:endParaRPr lang="en-US" dirty="0"/>
          </a:p>
          <a:p>
            <a:r>
              <a:rPr lang="en-US" dirty="0"/>
              <a:t>GitHub: </a:t>
            </a:r>
            <a:r>
              <a:rPr lang="en-US" dirty="0">
                <a:hlinkClick r:id="rId3"/>
              </a:rPr>
              <a:t>https://github.com/jenparker1975</a:t>
            </a:r>
            <a:endParaRPr lang="en-US" dirty="0"/>
          </a:p>
        </p:txBody>
      </p:sp>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lstStyle/>
          <a:p>
            <a:r>
              <a:rPr lang="en-US" dirty="0"/>
              <a:t>Add a relationship between a processor and motherboard</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p:Person</a:t>
            </a:r>
            <a:r>
              <a:rPr lang="en-US" dirty="0"/>
              <a:t> {</a:t>
            </a:r>
            <a:r>
              <a:rPr lang="en-US" dirty="0" err="1"/>
              <a:t>name:'Jen</a:t>
            </a:r>
            <a:r>
              <a:rPr lang="en-US" dirty="0"/>
              <a:t>'}), (</a:t>
            </a:r>
            <a:r>
              <a:rPr lang="en-US" dirty="0" err="1"/>
              <a:t>f:Person</a:t>
            </a:r>
            <a:r>
              <a:rPr lang="en-US" dirty="0"/>
              <a:t> {</a:t>
            </a:r>
            <a:r>
              <a:rPr lang="en-US" dirty="0" err="1"/>
              <a:t>name:'Samantha</a:t>
            </a:r>
            <a:r>
              <a:rPr lang="en-US" dirty="0"/>
              <a:t>'})</a:t>
            </a:r>
          </a:p>
          <a:p>
            <a:r>
              <a:rPr lang="en-US" dirty="0"/>
              <a:t>CREATE (p)-[:FRIENDS_WITH {since: 2009}]-&gt;(f)</a:t>
            </a:r>
            <a:endParaRPr lang="en-US" dirty="0"/>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lstStyle/>
          <a:p>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 'Jen' })</a:t>
            </a:r>
          </a:p>
          <a:p>
            <a:r>
              <a:rPr lang="en-US" dirty="0"/>
              <a:t>SET </a:t>
            </a:r>
            <a:r>
              <a:rPr lang="en-US" dirty="0" err="1"/>
              <a:t>person.profession</a:t>
            </a:r>
            <a:r>
              <a:rPr lang="en-US" dirty="0"/>
              <a:t> = 'Software Engineer'</a:t>
            </a:r>
          </a:p>
          <a:p>
            <a:r>
              <a:rPr lang="en-US" dirty="0"/>
              <a:t>RETURN person</a:t>
            </a:r>
            <a:endParaRPr lang="en-US" dirty="0"/>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lstStyle/>
          <a:p>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endParaRPr lang="en-US" dirty="0"/>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lstStyle/>
          <a:p>
            <a:r>
              <a:rPr lang="en-US" dirty="0"/>
              <a:t>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network</a:t>
            </a:r>
          </a:p>
        </p:txBody>
      </p:sp>
      <p:sp>
        <p:nvSpPr>
          <p:cNvPr id="3" name="Subtitle 2"/>
          <p:cNvSpPr>
            <a:spLocks noGrp="1"/>
          </p:cNvSpPr>
          <p:nvPr>
            <p:ph type="subTitle" idx="1"/>
          </p:nvPr>
        </p:nvSpPr>
        <p:spPr/>
        <p:txBody>
          <a:bodyPr/>
          <a:lstStyle/>
          <a:p>
            <a:r>
              <a:rPr lang="en-US" dirty="0"/>
              <a:t>Example using Type 1 Diabetes</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4991163" y="10519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3" name="Rectangle 2"/>
          <p:cNvSpPr/>
          <p:nvPr/>
        </p:nvSpPr>
        <p:spPr>
          <a:xfrm>
            <a:off x="1413163" y="2093976"/>
            <a:ext cx="7512628" cy="4401205"/>
          </a:xfrm>
          <a:prstGeom prst="rect">
            <a:avLst/>
          </a:prstGeom>
        </p:spPr>
        <p:txBody>
          <a:bodyPr wrap="square">
            <a:spAutoFit/>
          </a:bodyPr>
          <a:lstStyle/>
          <a:p>
            <a:r>
              <a:rPr lang="en-US" sz="1000" dirty="0">
                <a:solidFill>
                  <a:srgbClr val="0000FF"/>
                </a:solidFill>
                <a:latin typeface="Consolas" panose="020B0609020204030204" pitchFamily="49" charset="0"/>
              </a:rPr>
              <a:t>SELECT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MeId</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SuggestedFriendId</a:t>
            </a:r>
            <a:r>
              <a:rPr lang="en-US" sz="1000" dirty="0">
                <a:solidFill>
                  <a:srgbClr val="808080"/>
                </a:solidFill>
                <a:latin typeface="Consolas" panose="020B0609020204030204" pitchFamily="49" charset="0"/>
              </a:rPr>
              <a:t>,</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p>
          <a:p>
            <a:r>
              <a:rPr lang="en-US" sz="1000" dirty="0">
                <a:solidFill>
                  <a:srgbClr val="0000FF"/>
                </a:solidFill>
                <a:latin typeface="Consolas" panose="020B0609020204030204" pitchFamily="49" charset="0"/>
              </a:rPr>
              <a:t>FROM</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Person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Me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MyFriends</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a:t>
            </a:r>
            <a:r>
              <a:rPr lang="en-US" sz="1000" dirty="0" err="1">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LEFT</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PersonRelationship</a:t>
            </a:r>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INNER</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JOIN</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endParaRPr lang="en-US" sz="1000" dirty="0">
              <a:solidFill>
                <a:prstClr val="black"/>
              </a:solidFill>
              <a:latin typeface="Consolas" panose="020B0609020204030204" pitchFamily="49" charset="0"/>
            </a:endParaRPr>
          </a:p>
          <a:p>
            <a:r>
              <a:rPr lang="en-US" sz="1000" dirty="0">
                <a:solidFill>
                  <a:prstClr val="black"/>
                </a:solidFill>
                <a:latin typeface="Consolas" panose="020B0609020204030204" pitchFamily="49" charset="0"/>
              </a:rPr>
              <a:t>   </a:t>
            </a:r>
            <a:r>
              <a:rPr lang="en-US" sz="1000" dirty="0">
                <a:solidFill>
                  <a:srgbClr val="0000FF"/>
                </a:solidFill>
                <a:latin typeface="Consolas" panose="020B0609020204030204" pitchFamily="49" charset="0"/>
              </a:rPr>
              <a:t>ON</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FriendOfAFriend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endParaRPr lang="en-US" sz="1000" dirty="0">
              <a:solidFill>
                <a:prstClr val="black"/>
              </a:solidFill>
              <a:latin typeface="Consolas" panose="020B0609020204030204" pitchFamily="49" charset="0"/>
            </a:endParaRPr>
          </a:p>
          <a:p>
            <a:r>
              <a:rPr lang="en-US" sz="1000" dirty="0">
                <a:solidFill>
                  <a:srgbClr val="0000FF"/>
                </a:solidFill>
                <a:latin typeface="Consolas" panose="020B0609020204030204" pitchFamily="49" charset="0"/>
              </a:rPr>
              <a:t>WHERE</a:t>
            </a:r>
            <a:r>
              <a:rPr lang="en-US" sz="1000" dirty="0">
                <a:solidFill>
                  <a:prstClr val="black"/>
                </a:solidFill>
                <a:latin typeface="Consolas" panose="020B0609020204030204" pitchFamily="49" charset="0"/>
              </a:rPr>
              <a:t> </a:t>
            </a:r>
          </a:p>
          <a:p>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FriendsWithMe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IS</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NULL</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PersonId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&lt;&gt;</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FriendOfFriend</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RelatedPersonId</a:t>
            </a:r>
            <a:r>
              <a:rPr lang="en-US" sz="1000" dirty="0">
                <a:solidFill>
                  <a:prstClr val="black"/>
                </a:solidFill>
                <a:latin typeface="Consolas" panose="020B0609020204030204" pitchFamily="49" charset="0"/>
              </a:rPr>
              <a:t>   </a:t>
            </a: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Me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Name</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a:t>
            </a:r>
            <a:r>
              <a:rPr lang="en-US" sz="1000" dirty="0">
                <a:solidFill>
                  <a:srgbClr val="FF0000"/>
                </a:solidFill>
                <a:latin typeface="Consolas" panose="020B0609020204030204" pitchFamily="49" charset="0"/>
              </a:rPr>
              <a:t>'Harry'</a:t>
            </a:r>
            <a:endParaRPr lang="en-US" sz="1000" dirty="0">
              <a:solidFill>
                <a:prstClr val="black"/>
              </a:solidFill>
              <a:latin typeface="Consolas" panose="020B0609020204030204" pitchFamily="49" charset="0"/>
            </a:endParaRPr>
          </a:p>
          <a:p>
            <a:r>
              <a:rPr lang="en-US" sz="1000" dirty="0">
                <a:solidFill>
                  <a:srgbClr val="808080"/>
                </a:solidFill>
                <a:latin typeface="Consolas" panose="020B0609020204030204" pitchFamily="49" charset="0"/>
              </a:rPr>
              <a:t>AND</a:t>
            </a:r>
            <a:r>
              <a:rPr lang="en-US" sz="1000" dirty="0">
                <a:solidFill>
                  <a:prstClr val="black"/>
                </a:solidFill>
                <a:latin typeface="Consolas" panose="020B0609020204030204" pitchFamily="49" charset="0"/>
              </a:rPr>
              <a:t> </a:t>
            </a:r>
            <a:r>
              <a:rPr lang="en-US" sz="1000" dirty="0" err="1">
                <a:solidFill>
                  <a:prstClr val="black"/>
                </a:solidFill>
                <a:latin typeface="Consolas" panose="020B0609020204030204" pitchFamily="49" charset="0"/>
              </a:rPr>
              <a:t>PersonDisease</a:t>
            </a:r>
            <a:r>
              <a:rPr lang="en-US" sz="1000" dirty="0" err="1">
                <a:solidFill>
                  <a:srgbClr val="808080"/>
                </a:solidFill>
                <a:latin typeface="Consolas" panose="020B0609020204030204" pitchFamily="49" charset="0"/>
              </a:rPr>
              <a:t>.</a:t>
            </a:r>
            <a:r>
              <a:rPr lang="en-US" sz="1000" dirty="0" err="1">
                <a:solidFill>
                  <a:prstClr val="black"/>
                </a:solidFill>
                <a:latin typeface="Consolas" panose="020B0609020204030204" pitchFamily="49" charset="0"/>
              </a:rPr>
              <a:t>DiseaseId</a:t>
            </a:r>
            <a:r>
              <a:rPr lang="en-US" sz="1000" dirty="0">
                <a:solidFill>
                  <a:prstClr val="black"/>
                </a:solidFill>
                <a:latin typeface="Consolas" panose="020B0609020204030204" pitchFamily="49" charset="0"/>
              </a:rPr>
              <a:t> </a:t>
            </a:r>
            <a:r>
              <a:rPr lang="en-US" sz="1000" dirty="0">
                <a:solidFill>
                  <a:srgbClr val="808080"/>
                </a:solidFill>
                <a:latin typeface="Consolas" panose="020B0609020204030204" pitchFamily="49" charset="0"/>
              </a:rPr>
              <a:t>=</a:t>
            </a:r>
            <a:r>
              <a:rPr lang="en-US" sz="1000" dirty="0">
                <a:solidFill>
                  <a:prstClr val="black"/>
                </a:solidFill>
                <a:latin typeface="Consolas" panose="020B0609020204030204" pitchFamily="49" charset="0"/>
              </a:rPr>
              <a:t>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433097" y="2120900"/>
            <a:ext cx="5332155" cy="4051300"/>
          </a:xfrm>
        </p:spPr>
      </p:pic>
    </p:spTree>
    <p:extLst>
      <p:ext uri="{BB962C8B-B14F-4D97-AF65-F5344CB8AC3E}">
        <p14:creationId xmlns:p14="http://schemas.microsoft.com/office/powerpoint/2010/main" val="197280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6" name="Content Placeholder 5"/>
          <p:cNvPicPr>
            <a:picLocks noGrp="1" noChangeAspect="1"/>
          </p:cNvPicPr>
          <p:nvPr>
            <p:ph idx="1"/>
          </p:nvPr>
        </p:nvPicPr>
        <p:blipFill>
          <a:blip r:embed="rId2"/>
          <a:stretch>
            <a:fillRect/>
          </a:stretch>
        </p:blipFill>
        <p:spPr>
          <a:xfrm>
            <a:off x="1493949" y="2120900"/>
            <a:ext cx="7736286" cy="4737100"/>
          </a:xfrm>
        </p:spPr>
      </p:pic>
    </p:spTree>
    <p:extLst>
      <p:ext uri="{BB962C8B-B14F-4D97-AF65-F5344CB8AC3E}">
        <p14:creationId xmlns:p14="http://schemas.microsoft.com/office/powerpoint/2010/main" val="2199902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endParaRPr lang="en-US" dirty="0"/>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name:'Harry</a:t>
            </a:r>
            <a:r>
              <a:rPr lang="en-US" dirty="0"/>
              <a:t>'})-[:FRIENDS_WITH*1..5]-&gt;(</a:t>
            </a:r>
            <a:r>
              <a:rPr lang="en-US" dirty="0" err="1"/>
              <a:t>fof</a:t>
            </a:r>
            <a:r>
              <a:rPr lang="en-US" dirty="0"/>
              <a:t>)-[:DIAGNOSED_WITH]-&gt;(disease)</a:t>
            </a:r>
          </a:p>
          <a:p>
            <a:r>
              <a:rPr lang="en-US" dirty="0"/>
              <a:t>WHERE NOT (user)-[:FRIENDS_WITH]-&gt;(</a:t>
            </a:r>
            <a:r>
              <a:rPr lang="en-US" dirty="0" err="1"/>
              <a:t>fof</a:t>
            </a:r>
            <a:r>
              <a:rPr lang="en-US" dirty="0"/>
              <a:t>) 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r>
              <a:rPr lang="en-US" dirty="0"/>
              <a:t>Data model is represented by nodes and relationships</a:t>
            </a:r>
          </a:p>
          <a:p>
            <a:r>
              <a:rPr lang="en-US" dirty="0"/>
              <a:t>Uses graph structures to semantically represent objects and relationships</a:t>
            </a:r>
          </a:p>
          <a:p>
            <a:r>
              <a:rPr lang="en-US" dirty="0"/>
              <a:t>Relationships are first class citizens and can have properties on their own</a:t>
            </a:r>
          </a:p>
          <a:p>
            <a:r>
              <a:rPr lang="en-US" dirty="0"/>
              <a:t>Allows simple and fast retrieval of complex hierarchical structures</a:t>
            </a:r>
          </a:p>
          <a:p>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Helpful links</a:t>
            </a:r>
          </a:p>
        </p:txBody>
      </p:sp>
      <p:sp>
        <p:nvSpPr>
          <p:cNvPr id="3" name="Subtitle 2"/>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en-US" dirty="0">
                <a:hlinkClick r:id="rId2"/>
              </a:rPr>
              <a:t>https://neo4j.com/graphgists/</a:t>
            </a:r>
            <a:r>
              <a:rPr lang="en-US" dirty="0"/>
              <a:t> - Graph </a:t>
            </a:r>
            <a:r>
              <a:rPr lang="en-US" dirty="0" err="1"/>
              <a:t>gists</a:t>
            </a:r>
            <a:endParaRPr lang="en-US" dirty="0"/>
          </a:p>
          <a:p>
            <a:pPr marL="342900" indent="-342900">
              <a:buFont typeface="Arial" panose="020B0604020202020204" pitchFamily="34" charset="0"/>
              <a:buChar char="•"/>
            </a:pPr>
            <a:r>
              <a:rPr lang="en-US" dirty="0">
                <a:hlinkClick r:id="rId3"/>
              </a:rPr>
              <a:t>https://neo4j.com/developer/cypher/</a:t>
            </a:r>
            <a:r>
              <a:rPr lang="en-US" dirty="0"/>
              <a:t> - Cypher query language</a:t>
            </a:r>
          </a:p>
        </p:txBody>
      </p:sp>
    </p:spTree>
    <p:extLst>
      <p:ext uri="{BB962C8B-B14F-4D97-AF65-F5344CB8AC3E}">
        <p14:creationId xmlns:p14="http://schemas.microsoft.com/office/powerpoint/2010/main" val="419597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r>
              <a:rPr lang="en-US" dirty="0"/>
              <a:t>Easy to query</a:t>
            </a:r>
          </a:p>
          <a:p>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r>
              <a:rPr lang="en-US" dirty="0"/>
              <a:t>Requires a different way to think about data</a:t>
            </a:r>
          </a:p>
          <a:p>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7" name="Content Placeholder 6"/>
          <p:cNvPicPr>
            <a:picLocks noGrp="1" noChangeAspect="1"/>
          </p:cNvPicPr>
          <p:nvPr>
            <p:ph sz="half" idx="2"/>
          </p:nvPr>
        </p:nvPicPr>
        <p:blipFill>
          <a:blip r:embed="rId2"/>
          <a:stretch>
            <a:fillRect/>
          </a:stretch>
        </p:blipFill>
        <p:spPr>
          <a:xfrm>
            <a:off x="2480469" y="3289300"/>
            <a:ext cx="1933575" cy="2200275"/>
          </a:xfrm>
        </p:spPr>
      </p:pic>
      <p:sp>
        <p:nvSpPr>
          <p:cNvPr id="5" name="Text Placeholder 4"/>
          <p:cNvSpPr>
            <a:spLocks noGrp="1"/>
          </p:cNvSpPr>
          <p:nvPr>
            <p:ph type="body" sz="quarter" idx="3"/>
          </p:nvPr>
        </p:nvSpPr>
        <p:spPr/>
        <p:txBody>
          <a:bodyPr/>
          <a:lstStyle/>
          <a:p>
            <a:r>
              <a:rPr lang="en-US" dirty="0"/>
              <a:t>Relational DB</a:t>
            </a:r>
          </a:p>
        </p:txBody>
      </p:sp>
      <p:pic>
        <p:nvPicPr>
          <p:cNvPr id="12" name="Content Placeholder 11"/>
          <p:cNvPicPr>
            <a:picLocks noGrp="1" noChangeAspect="1"/>
          </p:cNvPicPr>
          <p:nvPr>
            <p:ph sz="quarter" idx="4"/>
          </p:nvPr>
        </p:nvPicPr>
        <p:blipFill>
          <a:blip r:embed="rId3"/>
          <a:stretch>
            <a:fillRect/>
          </a:stretch>
        </p:blipFill>
        <p:spPr>
          <a:xfrm>
            <a:off x="7665244" y="3827462"/>
            <a:ext cx="2152650" cy="1123950"/>
          </a:xfrm>
        </p:spPr>
      </p:pic>
    </p:spTree>
    <p:extLst>
      <p:ext uri="{BB962C8B-B14F-4D97-AF65-F5344CB8AC3E}">
        <p14:creationId xmlns:p14="http://schemas.microsoft.com/office/powerpoint/2010/main" val="302870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503820" y="2527585"/>
            <a:ext cx="1733550" cy="771525"/>
          </a:xfrm>
        </p:spPr>
      </p:pic>
      <p:pic>
        <p:nvPicPr>
          <p:cNvPr id="6" name="Picture 5" descr="&lt;strong&gt;OrientDB&lt;/strong&gt; - Wikipedia"/>
          <p:cNvPicPr>
            <a:picLocks noChangeAspect="1"/>
          </p:cNvPicPr>
          <p:nvPr/>
        </p:nvPicPr>
        <p:blipFill>
          <a:blip r:embed="rId3"/>
          <a:stretch>
            <a:fillRect/>
          </a:stretch>
        </p:blipFill>
        <p:spPr>
          <a:xfrm>
            <a:off x="1324752" y="945829"/>
            <a:ext cx="2091686" cy="954024"/>
          </a:xfrm>
          <a:prstGeom prst="rect">
            <a:avLst/>
          </a:prstGeom>
        </p:spPr>
      </p:pic>
      <p:pic>
        <p:nvPicPr>
          <p:cNvPr id="8" name="Picture 7"/>
          <p:cNvPicPr>
            <a:picLocks noChangeAspect="1"/>
          </p:cNvPicPr>
          <p:nvPr/>
        </p:nvPicPr>
        <p:blipFill>
          <a:blip r:embed="rId4"/>
          <a:stretch>
            <a:fillRect/>
          </a:stretch>
        </p:blipFill>
        <p:spPr>
          <a:xfrm>
            <a:off x="9855411" y="459586"/>
            <a:ext cx="1619250" cy="266700"/>
          </a:xfrm>
          <a:prstGeom prst="rect">
            <a:avLst/>
          </a:prstGeom>
        </p:spPr>
      </p:pic>
      <p:pic>
        <p:nvPicPr>
          <p:cNvPr id="9" name="Picture 8"/>
          <p:cNvPicPr>
            <a:picLocks noChangeAspect="1"/>
          </p:cNvPicPr>
          <p:nvPr/>
        </p:nvPicPr>
        <p:blipFill>
          <a:blip r:embed="rId5"/>
          <a:stretch>
            <a:fillRect/>
          </a:stretch>
        </p:blipFill>
        <p:spPr>
          <a:xfrm>
            <a:off x="8826711" y="5423688"/>
            <a:ext cx="2057400" cy="419100"/>
          </a:xfrm>
          <a:prstGeom prst="rect">
            <a:avLst/>
          </a:prstGeom>
        </p:spPr>
      </p:pic>
      <p:pic>
        <p:nvPicPr>
          <p:cNvPr id="11" name="Picture 10"/>
          <p:cNvPicPr>
            <a:picLocks noChangeAspect="1"/>
          </p:cNvPicPr>
          <p:nvPr/>
        </p:nvPicPr>
        <p:blipFill>
          <a:blip r:embed="rId6"/>
          <a:stretch>
            <a:fillRect/>
          </a:stretch>
        </p:blipFill>
        <p:spPr>
          <a:xfrm>
            <a:off x="5173456" y="427094"/>
            <a:ext cx="1840623" cy="995747"/>
          </a:xfrm>
          <a:prstGeom prst="rect">
            <a:avLst/>
          </a:prstGeom>
        </p:spPr>
      </p:pic>
      <p:pic>
        <p:nvPicPr>
          <p:cNvPr id="13" name="Picture 12"/>
          <p:cNvPicPr>
            <a:picLocks noChangeAspect="1"/>
          </p:cNvPicPr>
          <p:nvPr/>
        </p:nvPicPr>
        <p:blipFill>
          <a:blip r:embed="rId7"/>
          <a:stretch>
            <a:fillRect/>
          </a:stretch>
        </p:blipFill>
        <p:spPr>
          <a:xfrm>
            <a:off x="1248630" y="4085749"/>
            <a:ext cx="2445911" cy="736030"/>
          </a:xfrm>
          <a:prstGeom prst="rect">
            <a:avLst/>
          </a:prstGeom>
        </p:spPr>
      </p:pic>
      <p:pic>
        <p:nvPicPr>
          <p:cNvPr id="14" name="Picture 13"/>
          <p:cNvPicPr>
            <a:picLocks noChangeAspect="1"/>
          </p:cNvPicPr>
          <p:nvPr/>
        </p:nvPicPr>
        <p:blipFill>
          <a:blip r:embed="rId8"/>
          <a:stretch>
            <a:fillRect/>
          </a:stretch>
        </p:blipFill>
        <p:spPr>
          <a:xfrm>
            <a:off x="4798368" y="2105026"/>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10328689" y="3129534"/>
            <a:ext cx="1252669" cy="1252669"/>
          </a:xfrm>
          <a:prstGeom prst="rect">
            <a:avLst/>
          </a:prstGeom>
        </p:spPr>
      </p:pic>
      <p:pic>
        <p:nvPicPr>
          <p:cNvPr id="17" name="Picture 16"/>
          <p:cNvPicPr>
            <a:picLocks noChangeAspect="1"/>
          </p:cNvPicPr>
          <p:nvPr/>
        </p:nvPicPr>
        <p:blipFill>
          <a:blip r:embed="rId11"/>
          <a:stretch>
            <a:fillRect/>
          </a:stretch>
        </p:blipFill>
        <p:spPr>
          <a:xfrm>
            <a:off x="8191790" y="3321994"/>
            <a:ext cx="1269841" cy="1053968"/>
          </a:xfrm>
          <a:prstGeom prst="rect">
            <a:avLst/>
          </a:prstGeom>
        </p:spPr>
      </p:pic>
      <p:pic>
        <p:nvPicPr>
          <p:cNvPr id="18" name="Picture 17"/>
          <p:cNvPicPr>
            <a:picLocks noChangeAspect="1"/>
          </p:cNvPicPr>
          <p:nvPr/>
        </p:nvPicPr>
        <p:blipFill>
          <a:blip r:embed="rId12"/>
          <a:stretch>
            <a:fillRect/>
          </a:stretch>
        </p:blipFill>
        <p:spPr>
          <a:xfrm>
            <a:off x="4942921" y="4926964"/>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on Windows, natively in either console or as a service</a:t>
            </a:r>
          </a:p>
          <a:p>
            <a:r>
              <a:rPr lang="en-US" dirty="0"/>
              <a:t>Uses Cypher language – easy to learn</a:t>
            </a:r>
          </a:p>
          <a:p>
            <a:r>
              <a:rPr lang="en-US" dirty="0"/>
              <a:t>Graph traversal is very fast</a:t>
            </a:r>
          </a:p>
          <a:p>
            <a:r>
              <a:rPr lang="en-US" dirty="0"/>
              <a:t>24/7 production since 2003 – Mature</a:t>
            </a:r>
          </a:p>
          <a:p>
            <a:r>
              <a:rPr lang="en-US" dirty="0"/>
              <a:t>Large and active user community</a:t>
            </a:r>
          </a:p>
          <a:p>
            <a:pPr marL="0" indent="0">
              <a:buNone/>
            </a:pPr>
            <a:endParaRPr lang="en-US" dirty="0"/>
          </a:p>
          <a:p>
            <a:pPr marL="0" indent="0">
              <a:buNone/>
            </a:pPr>
            <a:r>
              <a:rPr lang="en-US" sz="2400" b="1" dirty="0"/>
              <a:t>Cons:</a:t>
            </a:r>
          </a:p>
          <a:p>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9410932" y="2810065"/>
            <a:ext cx="1733550" cy="771525"/>
          </a:xfrm>
          <a:prstGeom prst="rect">
            <a:avLst/>
          </a:prstGeom>
        </p:spPr>
      </p:pic>
    </p:spTree>
    <p:extLst>
      <p:ext uri="{BB962C8B-B14F-4D97-AF65-F5344CB8AC3E}">
        <p14:creationId xmlns:p14="http://schemas.microsoft.com/office/powerpoint/2010/main" val="334408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Multi model DB – both graph and document DB</a:t>
            </a:r>
          </a:p>
          <a:p>
            <a:r>
              <a:rPr lang="en-US" dirty="0"/>
              <a:t>Easily add users/roles</a:t>
            </a:r>
          </a:p>
          <a:p>
            <a:r>
              <a:rPr lang="en-US" dirty="0"/>
              <a:t>Supports multiple databases</a:t>
            </a:r>
          </a:p>
          <a:p>
            <a:r>
              <a:rPr lang="en-US" dirty="0"/>
              <a:t>Query language is intuitive if you know SQL</a:t>
            </a:r>
          </a:p>
          <a:p>
            <a:pPr marL="0" indent="0">
              <a:buNone/>
            </a:pPr>
            <a:endParaRPr lang="en-US" dirty="0"/>
          </a:p>
          <a:p>
            <a:pPr marL="0" indent="0">
              <a:buNone/>
            </a:pPr>
            <a:r>
              <a:rPr lang="en-US" sz="2400" b="1" dirty="0"/>
              <a:t>Cons:</a:t>
            </a:r>
          </a:p>
          <a:p>
            <a:r>
              <a:rPr lang="en-US" dirty="0"/>
              <a:t>No native windows service installation</a:t>
            </a:r>
          </a:p>
          <a:p>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8718044" y="2441733"/>
            <a:ext cx="3306687" cy="1508189"/>
          </a:xfrm>
          <a:prstGeom prst="rect">
            <a:avLst/>
          </a:prstGeom>
        </p:spPr>
      </p:pic>
    </p:spTree>
    <p:extLst>
      <p:ext uri="{BB962C8B-B14F-4D97-AF65-F5344CB8AC3E}">
        <p14:creationId xmlns:p14="http://schemas.microsoft.com/office/powerpoint/2010/main" val="8965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a:t>Pros:</a:t>
            </a:r>
          </a:p>
          <a:p>
            <a:r>
              <a:rPr lang="en-US" dirty="0"/>
              <a:t>Runs complex distributed queries</a:t>
            </a:r>
          </a:p>
          <a:p>
            <a:r>
              <a:rPr lang="en-US" dirty="0"/>
              <a:t>Scales out through </a:t>
            </a:r>
            <a:r>
              <a:rPr lang="en-US" dirty="0" err="1"/>
              <a:t>sharded</a:t>
            </a:r>
            <a:r>
              <a:rPr lang="en-US" dirty="0"/>
              <a:t> storage</a:t>
            </a:r>
          </a:p>
          <a:p>
            <a:r>
              <a:rPr lang="en-US" dirty="0"/>
              <a:t>Returns data natively in JSON, making it ideally suited for web development</a:t>
            </a:r>
          </a:p>
          <a:p>
            <a:pPr marL="0" indent="0">
              <a:buNone/>
            </a:pPr>
            <a:endParaRPr lang="en-US" dirty="0"/>
          </a:p>
          <a:p>
            <a:pPr marL="0" indent="0">
              <a:buNone/>
            </a:pPr>
            <a:r>
              <a:rPr lang="en-US" sz="2400" b="1" dirty="0"/>
              <a:t>Cons:</a:t>
            </a:r>
          </a:p>
          <a:p>
            <a:r>
              <a:rPr lang="en-US" dirty="0"/>
              <a:t>No native windows installation</a:t>
            </a:r>
          </a:p>
          <a:p>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9052640" y="2785555"/>
            <a:ext cx="2726764" cy="820545"/>
          </a:xfrm>
          <a:prstGeom prst="rect">
            <a:avLst/>
          </a:prstGeom>
        </p:spPr>
      </p:pic>
    </p:spTree>
    <p:extLst>
      <p:ext uri="{BB962C8B-B14F-4D97-AF65-F5344CB8AC3E}">
        <p14:creationId xmlns:p14="http://schemas.microsoft.com/office/powerpoint/2010/main" val="422718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610</TotalTime>
  <Words>921</Words>
  <Application>Microsoft Office PowerPoint</Application>
  <PresentationFormat>Widescreen</PresentationFormat>
  <Paragraphs>158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Rockwell</vt:lpstr>
      <vt:lpstr>Rockwell Condensed</vt:lpstr>
      <vt:lpstr>Wingdings</vt:lpstr>
      <vt:lpstr>Wood Type</vt:lpstr>
      <vt:lpstr>Intro to GraphDB</vt:lpstr>
      <vt:lpstr>About Me</vt:lpstr>
      <vt:lpstr>What is a GraphDB?</vt:lpstr>
      <vt:lpstr>Graph Databases: Pros and Cons</vt:lpstr>
      <vt:lpstr>Graph DB vs Relational DB</vt:lpstr>
      <vt:lpstr>PowerPoint Presentation</vt:lpstr>
      <vt:lpstr>PowerPoint Presentation</vt:lpstr>
      <vt:lpstr>PowerPoint Presentation</vt:lpstr>
      <vt:lpstr>PowerPoint Presentation</vt:lpstr>
      <vt:lpstr>What is Neo4j?</vt:lpstr>
      <vt:lpstr>When should you consider using Neo4j?</vt:lpstr>
      <vt:lpstr>Use Cases and Case Studies</vt:lpstr>
      <vt:lpstr> Typical Use Cases</vt:lpstr>
      <vt:lpstr>PowerPoint Presentation</vt:lpstr>
      <vt:lpstr>NBA Sneakers</vt:lpstr>
      <vt:lpstr>Organization Learning</vt:lpstr>
      <vt:lpstr>Fraud detection</vt:lpstr>
      <vt:lpstr>Neo4j Examples</vt:lpstr>
      <vt:lpstr>Creating Nodes</vt:lpstr>
      <vt:lpstr>Adding relationships </vt:lpstr>
      <vt:lpstr>Updating node properties</vt:lpstr>
      <vt:lpstr>Deleting relationships and nodes</vt:lpstr>
      <vt:lpstr>REST API</vt:lpstr>
      <vt:lpstr>Social network</vt:lpstr>
      <vt:lpstr>SQL Model</vt:lpstr>
      <vt:lpstr>Find Friends of friends that have Type 1 diabetes</vt:lpstr>
      <vt:lpstr>Neo4J Model</vt:lpstr>
      <vt:lpstr>Neo4j property graph</vt:lpstr>
      <vt:lpstr>Find Friends of friends that have Type 1 diabetes</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52</cp:revision>
  <dcterms:created xsi:type="dcterms:W3CDTF">2017-03-11T16:12:32Z</dcterms:created>
  <dcterms:modified xsi:type="dcterms:W3CDTF">2017-03-12T20:48:23Z</dcterms:modified>
</cp:coreProperties>
</file>