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sldIdLst>
    <p:sldId id="256" r:id="rId2"/>
    <p:sldId id="259" r:id="rId3"/>
    <p:sldId id="289" r:id="rId4"/>
    <p:sldId id="287" r:id="rId5"/>
    <p:sldId id="257" r:id="rId6"/>
    <p:sldId id="266" r:id="rId7"/>
    <p:sldId id="290" r:id="rId8"/>
    <p:sldId id="260" r:id="rId9"/>
    <p:sldId id="261" r:id="rId10"/>
    <p:sldId id="291" r:id="rId11"/>
    <p:sldId id="258" r:id="rId12"/>
    <p:sldId id="262" r:id="rId13"/>
    <p:sldId id="263" r:id="rId14"/>
    <p:sldId id="264" r:id="rId15"/>
    <p:sldId id="288" r:id="rId16"/>
    <p:sldId id="265" r:id="rId17"/>
    <p:sldId id="300" r:id="rId18"/>
    <p:sldId id="268" r:id="rId19"/>
    <p:sldId id="286" r:id="rId20"/>
    <p:sldId id="269" r:id="rId21"/>
    <p:sldId id="281" r:id="rId22"/>
    <p:sldId id="267" r:id="rId23"/>
    <p:sldId id="301" r:id="rId24"/>
    <p:sldId id="271" r:id="rId25"/>
    <p:sldId id="272" r:id="rId26"/>
    <p:sldId id="280" r:id="rId27"/>
    <p:sldId id="292" r:id="rId28"/>
    <p:sldId id="279" r:id="rId29"/>
    <p:sldId id="285" r:id="rId30"/>
    <p:sldId id="273" r:id="rId31"/>
    <p:sldId id="293" r:id="rId32"/>
    <p:sldId id="295" r:id="rId33"/>
    <p:sldId id="296" r:id="rId34"/>
    <p:sldId id="297" r:id="rId35"/>
    <p:sldId id="299" r:id="rId36"/>
    <p:sldId id="298" r:id="rId37"/>
    <p:sldId id="294" r:id="rId38"/>
    <p:sldId id="275" r:id="rId39"/>
    <p:sldId id="276" r:id="rId40"/>
    <p:sldId id="277" r:id="rId41"/>
    <p:sldId id="278" r:id="rId42"/>
    <p:sldId id="282" r:id="rId43"/>
    <p:sldId id="28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5" autoAdjust="0"/>
    <p:restoredTop sz="94660"/>
  </p:normalViewPr>
  <p:slideViewPr>
    <p:cSldViewPr snapToGrid="0">
      <p:cViewPr varScale="1">
        <p:scale>
          <a:sx n="114" d="100"/>
          <a:sy n="114"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3/21/2017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Popular graphdbs</a:t>
            </a:r>
          </a:p>
        </p:txBody>
      </p:sp>
    </p:spTree>
    <p:extLst>
      <p:ext uri="{BB962C8B-B14F-4D97-AF65-F5344CB8AC3E}">
        <p14:creationId xmlns:p14="http://schemas.microsoft.com/office/powerpoint/2010/main" val="21836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3"/>
          <a:stretch>
            <a:fillRect/>
          </a:stretch>
        </p:blipFill>
        <p:spPr>
          <a:xfrm>
            <a:off x="878141" y="615731"/>
            <a:ext cx="2091686" cy="954024"/>
          </a:xfrm>
          <a:prstGeom prst="rect">
            <a:avLst/>
          </a:prstGeom>
        </p:spPr>
      </p:pic>
      <p:pic>
        <p:nvPicPr>
          <p:cNvPr id="8" name="Picture 7"/>
          <p:cNvPicPr>
            <a:picLocks noChangeAspect="1"/>
          </p:cNvPicPr>
          <p:nvPr/>
        </p:nvPicPr>
        <p:blipFill>
          <a:blip r:embed="rId4"/>
          <a:stretch>
            <a:fillRect/>
          </a:stretch>
        </p:blipFill>
        <p:spPr>
          <a:xfrm>
            <a:off x="10324486" y="308571"/>
            <a:ext cx="1619250" cy="266700"/>
          </a:xfrm>
          <a:prstGeom prst="rect">
            <a:avLst/>
          </a:prstGeom>
        </p:spPr>
      </p:pic>
      <p:pic>
        <p:nvPicPr>
          <p:cNvPr id="9" name="Picture 8"/>
          <p:cNvPicPr>
            <a:picLocks noChangeAspect="1"/>
          </p:cNvPicPr>
          <p:nvPr/>
        </p:nvPicPr>
        <p:blipFill>
          <a:blip r:embed="rId5"/>
          <a:stretch>
            <a:fillRect/>
          </a:stretch>
        </p:blipFill>
        <p:spPr>
          <a:xfrm>
            <a:off x="7304010" y="150214"/>
            <a:ext cx="2057400" cy="419100"/>
          </a:xfrm>
          <a:prstGeom prst="rect">
            <a:avLst/>
          </a:prstGeom>
        </p:spPr>
      </p:pic>
      <p:pic>
        <p:nvPicPr>
          <p:cNvPr id="11" name="Picture 10"/>
          <p:cNvPicPr>
            <a:picLocks noChangeAspect="1"/>
          </p:cNvPicPr>
          <p:nvPr/>
        </p:nvPicPr>
        <p:blipFill>
          <a:blip r:embed="rId6"/>
          <a:stretch>
            <a:fillRect/>
          </a:stretch>
        </p:blipFill>
        <p:spPr>
          <a:xfrm>
            <a:off x="4969386" y="594870"/>
            <a:ext cx="1840623" cy="995747"/>
          </a:xfrm>
          <a:prstGeom prst="rect">
            <a:avLst/>
          </a:prstGeom>
        </p:spPr>
      </p:pic>
      <p:pic>
        <p:nvPicPr>
          <p:cNvPr id="13" name="Picture 12"/>
          <p:cNvPicPr>
            <a:picLocks noChangeAspect="1"/>
          </p:cNvPicPr>
          <p:nvPr/>
        </p:nvPicPr>
        <p:blipFill>
          <a:blip r:embed="rId7"/>
          <a:stretch>
            <a:fillRect/>
          </a:stretch>
        </p:blipFill>
        <p:spPr>
          <a:xfrm>
            <a:off x="3924764" y="2345453"/>
            <a:ext cx="2445911" cy="736030"/>
          </a:xfrm>
          <a:prstGeom prst="rect">
            <a:avLst/>
          </a:prstGeom>
        </p:spPr>
      </p:pic>
      <p:pic>
        <p:nvPicPr>
          <p:cNvPr id="14" name="Picture 13"/>
          <p:cNvPicPr>
            <a:picLocks noChangeAspect="1"/>
          </p:cNvPicPr>
          <p:nvPr/>
        </p:nvPicPr>
        <p:blipFill>
          <a:blip r:embed="rId8"/>
          <a:stretch>
            <a:fillRect/>
          </a:stretch>
        </p:blipFill>
        <p:spPr>
          <a:xfrm>
            <a:off x="4969386" y="3976324"/>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1"/>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2"/>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1709785" y="451527"/>
            <a:ext cx="2220948" cy="988444"/>
          </a:xfrm>
          <a:prstGeom prst="rect">
            <a:avLst/>
          </a:prstGeom>
        </p:spPr>
      </p:pic>
      <p:sp>
        <p:nvSpPr>
          <p:cNvPr id="2" name="TextBox 1"/>
          <p:cNvSpPr txBox="1"/>
          <p:nvPr/>
        </p:nvSpPr>
        <p:spPr>
          <a:xfrm>
            <a:off x="5159830" y="451527"/>
            <a:ext cx="6018228" cy="3231654"/>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console or as a service</a:t>
            </a:r>
          </a:p>
          <a:p>
            <a:pPr marL="342900" indent="-342900">
              <a:lnSpc>
                <a:spcPct val="150000"/>
              </a:lnSpc>
              <a:buFont typeface="Wingdings" panose="05000000000000000000" pitchFamily="2" charset="2"/>
              <a:buChar char="Ø"/>
            </a:pPr>
            <a:r>
              <a:rPr lang="en-US" sz="2400" dirty="0"/>
              <a:t>24/7 production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No native windows service installation</a:t>
            </a:r>
          </a:p>
          <a:p>
            <a:pPr>
              <a:buFont typeface="Wingdings" panose="05000000000000000000" pitchFamily="2" charset="2"/>
              <a:buChar char="Ø"/>
            </a:pPr>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model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3513587"/>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No native windows installation</a:t>
            </a:r>
          </a:p>
          <a:p>
            <a:pPr>
              <a:buFont typeface="Wingdings" panose="05000000000000000000" pitchFamily="2" charset="2"/>
              <a:buChar char="Ø"/>
            </a:pPr>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1553372" y="558932"/>
            <a:ext cx="2726764" cy="820545"/>
          </a:xfrm>
          <a:prstGeom prst="rect">
            <a:avLst/>
          </a:prstGeom>
        </p:spPr>
      </p:pic>
      <p:sp>
        <p:nvSpPr>
          <p:cNvPr id="2" name="TextBox 1"/>
          <p:cNvSpPr txBox="1"/>
          <p:nvPr/>
        </p:nvSpPr>
        <p:spPr>
          <a:xfrm>
            <a:off x="5239270" y="558932"/>
            <a:ext cx="6315422" cy="2954655"/>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a:t>
            </a:r>
          </a:p>
        </p:txBody>
      </p:sp>
    </p:spTree>
    <p:extLst>
      <p:ext uri="{BB962C8B-B14F-4D97-AF65-F5344CB8AC3E}">
        <p14:creationId xmlns:p14="http://schemas.microsoft.com/office/powerpoint/2010/main" val="5672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Consider using Neo4j, if you’ve ever done any of the following: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Modeled a graph in a table</a:t>
            </a:r>
          </a:p>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2"/>
          <a:stretch>
            <a:fillRect/>
          </a:stretch>
        </p:blipFill>
        <p:spPr>
          <a:xfrm>
            <a:off x="6354112" y="114478"/>
            <a:ext cx="2139519" cy="1907890"/>
          </a:xfrm>
          <a:prstGeom prst="rect">
            <a:avLst/>
          </a:prstGeom>
        </p:spPr>
      </p:pic>
      <p:pic>
        <p:nvPicPr>
          <p:cNvPr id="8" name="Picture 7"/>
          <p:cNvPicPr>
            <a:picLocks noChangeAspect="1"/>
          </p:cNvPicPr>
          <p:nvPr/>
        </p:nvPicPr>
        <p:blipFill>
          <a:blip r:embed="rId3"/>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884847" y="2084832"/>
            <a:ext cx="7153048" cy="2585323"/>
          </a:xfrm>
          <a:prstGeom prst="rect">
            <a:avLst/>
          </a:prstGeom>
          <a:noFill/>
        </p:spPr>
        <p:txBody>
          <a:bodyPr wrap="non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://https://github.com/jenparker1975'})</a:t>
            </a:r>
          </a:p>
          <a:p>
            <a:r>
              <a:rPr lang="en-US" dirty="0"/>
              <a:t> – [:WORKS_AT]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endParaRPr lang="en-US" dirty="0"/>
          </a:p>
        </p:txBody>
      </p:sp>
      <p:pic>
        <p:nvPicPr>
          <p:cNvPr id="10" name="Content Placeholder 9"/>
          <p:cNvPicPr>
            <a:picLocks noGrp="1" noChangeAspect="1"/>
          </p:cNvPicPr>
          <p:nvPr>
            <p:ph idx="1"/>
          </p:nvPr>
        </p:nvPicPr>
        <p:blipFill>
          <a:blip r:embed="rId2"/>
          <a:stretch>
            <a:fillRect/>
          </a:stretch>
        </p:blipFill>
        <p:spPr>
          <a:xfrm>
            <a:off x="8313393" y="1791581"/>
            <a:ext cx="2845586" cy="3171825"/>
          </a:xfr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36506" y="1857175"/>
            <a:ext cx="6268701" cy="4701525"/>
          </a:xfrm>
          <a:prstGeom prst="rect">
            <a:avLst/>
          </a:prstGeom>
        </p:spPr>
      </p:pic>
      <p:sp>
        <p:nvSpPr>
          <p:cNvPr id="7" name="Rectangle 6"/>
          <p:cNvSpPr/>
          <p:nvPr/>
        </p:nvSpPr>
        <p:spPr>
          <a:xfrm>
            <a:off x="1458621" y="1464714"/>
            <a:ext cx="9246984" cy="64633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1416773" y="984639"/>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Example using Type 1 Diabetes</a:t>
            </a:r>
          </a:p>
          <a:p>
            <a:r>
              <a:rPr lang="en-US" sz="160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673351" y="19663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262171"/>
            <a:ext cx="9905998" cy="1478570"/>
          </a:xfrm>
        </p:spPr>
        <p:txBody>
          <a:bodyPr/>
          <a:lstStyle/>
          <a:p>
            <a:r>
              <a:rPr lang="en-US" dirty="0"/>
              <a:t>Find Friends of friends that have Type 1 diabetes</a:t>
            </a:r>
          </a:p>
        </p:txBody>
      </p:sp>
      <p:sp>
        <p:nvSpPr>
          <p:cNvPr id="3" name="Rectangle 2"/>
          <p:cNvSpPr/>
          <p:nvPr/>
        </p:nvSpPr>
        <p:spPr>
          <a:xfrm>
            <a:off x="1537853" y="1482397"/>
            <a:ext cx="8817429" cy="5262979"/>
          </a:xfrm>
          <a:prstGeom prst="rect">
            <a:avLst/>
          </a:prstGeom>
        </p:spPr>
        <p:txBody>
          <a:bodyPr wrap="square">
            <a:spAutoFit/>
          </a:bodyPr>
          <a:lstStyle/>
          <a:p>
            <a:r>
              <a:rPr lang="en-US" sz="1200" b="1" dirty="0">
                <a:latin typeface="Consolas" panose="020B0609020204030204" pitchFamily="49" charset="0"/>
              </a:rPr>
              <a:t>SELECT </a:t>
            </a:r>
          </a:p>
          <a:p>
            <a:r>
              <a:rPr lang="en-US" sz="1200" b="1" dirty="0">
                <a:latin typeface="Consolas" panose="020B0609020204030204" pitchFamily="49" charset="0"/>
              </a:rPr>
              <a:t>    </a:t>
            </a:r>
            <a:r>
              <a:rPr lang="en-US" sz="1200" b="1" dirty="0" err="1">
                <a:latin typeface="Consolas" panose="020B0609020204030204" pitchFamily="49" charset="0"/>
              </a:rPr>
              <a:t>Me.PersonId</a:t>
            </a:r>
            <a:r>
              <a:rPr lang="en-US" sz="1200" b="1" dirty="0">
                <a:latin typeface="Consolas" panose="020B0609020204030204" pitchFamily="49" charset="0"/>
              </a:rPr>
              <a:t>                      AS </a:t>
            </a:r>
            <a:r>
              <a:rPr lang="en-US" sz="1200" b="1" dirty="0" err="1">
                <a:latin typeface="Consolas" panose="020B0609020204030204" pitchFamily="49" charset="0"/>
              </a:rPr>
              <a:t>MeId</a:t>
            </a:r>
            <a:r>
              <a:rPr lang="en-US" sz="1200" b="1" dirty="0">
                <a:latin typeface="Consolas" panose="020B0609020204030204" pitchFamily="49" charset="0"/>
              </a:rPr>
              <a:t>, </a:t>
            </a:r>
          </a:p>
          <a:p>
            <a:r>
              <a:rPr lang="en-US" sz="1200" b="1" dirty="0">
                <a:latin typeface="Consolas" panose="020B0609020204030204" pitchFamily="49" charset="0"/>
              </a:rPr>
              <a:t>    </a:t>
            </a:r>
            <a:r>
              <a:rPr lang="en-US" sz="1200" b="1" dirty="0" err="1">
                <a:latin typeface="Consolas" panose="020B0609020204030204" pitchFamily="49" charset="0"/>
              </a:rPr>
              <a:t>Me.Name</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AS </a:t>
            </a:r>
            <a:r>
              <a:rPr lang="en-US" sz="1200" b="1" dirty="0" err="1">
                <a:latin typeface="Consolas" panose="020B0609020204030204" pitchFamily="49" charset="0"/>
              </a:rPr>
              <a:t>SuggestedFriendId</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FriendOfAFriend.Name</a:t>
            </a:r>
            <a:r>
              <a:rPr lang="en-US" sz="1200" b="1" dirty="0">
                <a:latin typeface="Consolas" panose="020B0609020204030204" pitchFamily="49" charset="0"/>
              </a:rPr>
              <a:t>    </a:t>
            </a:r>
          </a:p>
          <a:p>
            <a:r>
              <a:rPr lang="en-US" sz="1200" b="1" dirty="0">
                <a:latin typeface="Consolas" panose="020B0609020204030204" pitchFamily="49" charset="0"/>
              </a:rPr>
              <a:t>FROM </a:t>
            </a:r>
          </a:p>
          <a:p>
            <a:r>
              <a:rPr lang="en-US" sz="1200" b="1" dirty="0">
                <a:latin typeface="Consolas" panose="020B0609020204030204" pitchFamily="49" charset="0"/>
              </a:rPr>
              <a:t>    Person         AS Me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MyFriends</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MyFriends.PersonId</a:t>
            </a:r>
            <a:r>
              <a:rPr lang="en-US" sz="1200" b="1" dirty="0">
                <a:latin typeface="Consolas" panose="020B0609020204030204" pitchFamily="49" charset="0"/>
              </a:rPr>
              <a:t> = </a:t>
            </a:r>
            <a:r>
              <a:rPr lang="en-US" sz="1200" b="1" dirty="0" err="1">
                <a:latin typeface="Consolas" panose="020B0609020204030204" pitchFamily="49" charset="0"/>
              </a:rPr>
              <a:t>Me.PersonId</a:t>
            </a:r>
            <a:r>
              <a:rPr lang="en-US" sz="1200" b="1" dirty="0">
                <a:latin typeface="Consolas" panose="020B0609020204030204" pitchFamily="49" charset="0"/>
              </a:rPr>
              <a:t>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FriendOfFriend</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MyFriends.RelatedPersonId</a:t>
            </a:r>
            <a:r>
              <a:rPr lang="en-US" sz="1200" b="1" dirty="0">
                <a:latin typeface="Consolas" panose="020B0609020204030204" pitchFamily="49" charset="0"/>
              </a:rPr>
              <a:t> = </a:t>
            </a:r>
            <a:r>
              <a:rPr lang="en-US" sz="1200" b="1" dirty="0" err="1">
                <a:latin typeface="Consolas" panose="020B0609020204030204" pitchFamily="49" charset="0"/>
              </a:rPr>
              <a:t>FriendOfFriend.PersonId</a:t>
            </a:r>
            <a:r>
              <a:rPr lang="en-US" sz="1200" b="1" dirty="0">
                <a:latin typeface="Consolas" panose="020B0609020204030204" pitchFamily="49" charset="0"/>
              </a:rPr>
              <a:t> </a:t>
            </a: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PersonAS</a:t>
            </a:r>
            <a:r>
              <a:rPr lang="en-US" sz="1200" b="1" dirty="0">
                <a:latin typeface="Consolas" panose="020B0609020204030204" pitchFamily="49" charset="0"/>
              </a:rPr>
              <a:t> </a:t>
            </a:r>
            <a:r>
              <a:rPr lang="en-US" sz="1200" b="1" dirty="0" err="1">
                <a:latin typeface="Consolas" panose="020B0609020204030204" pitchFamily="49" charset="0"/>
              </a:rPr>
              <a:t>FriendOfAFriend</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LEFT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FriendsWithMe</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Me.PersonId</a:t>
            </a:r>
            <a:r>
              <a:rPr lang="en-US" sz="1200" b="1" dirty="0">
                <a:latin typeface="Consolas" panose="020B0609020204030204" pitchFamily="49" charset="0"/>
              </a:rPr>
              <a:t> = </a:t>
            </a:r>
            <a:r>
              <a:rPr lang="en-US" sz="1200" b="1" dirty="0" err="1">
                <a:latin typeface="Consolas" panose="020B0609020204030204" pitchFamily="49" charset="0"/>
              </a:rPr>
              <a:t>FriendsWithMe.PersonId</a:t>
            </a:r>
            <a:r>
              <a:rPr lang="en-US" sz="1200" b="1" dirty="0">
                <a:latin typeface="Consolas" panose="020B0609020204030204" pitchFamily="49" charset="0"/>
              </a:rPr>
              <a:t> </a:t>
            </a:r>
          </a:p>
          <a:p>
            <a:r>
              <a:rPr lang="en-US" sz="1200" b="1" dirty="0">
                <a:latin typeface="Consolas" panose="020B0609020204030204" pitchFamily="49" charset="0"/>
              </a:rPr>
              <a:t>      AND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FriendsWithMe.RelatedPersonId</a:t>
            </a:r>
            <a:endParaRPr lang="en-US" sz="1200" b="1" dirty="0">
              <a:latin typeface="Consolas" panose="020B0609020204030204" pitchFamily="49" charset="0"/>
            </a:endParaRP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PersonDisease</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PersonDisease.PersonId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WHERE </a:t>
            </a:r>
          </a:p>
          <a:p>
            <a:r>
              <a:rPr lang="en-US" sz="1200" b="1" dirty="0">
                <a:latin typeface="Consolas" panose="020B0609020204030204" pitchFamily="49" charset="0"/>
              </a:rPr>
              <a:t>    </a:t>
            </a:r>
            <a:r>
              <a:rPr lang="en-US" sz="1200" b="1" dirty="0" err="1">
                <a:latin typeface="Consolas" panose="020B0609020204030204" pitchFamily="49" charset="0"/>
              </a:rPr>
              <a:t>FriendsWithMe.PersonId</a:t>
            </a:r>
            <a:r>
              <a:rPr lang="en-US" sz="1200" b="1" dirty="0">
                <a:latin typeface="Consolas" panose="020B0609020204030204" pitchFamily="49" charset="0"/>
              </a:rPr>
              <a:t> IS NULL </a:t>
            </a:r>
          </a:p>
          <a:p>
            <a:r>
              <a:rPr lang="en-US" sz="1200" b="1" dirty="0">
                <a:latin typeface="Consolas" panose="020B0609020204030204" pitchFamily="49" charset="0"/>
              </a:rPr>
              <a:t>AND </a:t>
            </a:r>
            <a:r>
              <a:rPr lang="en-US" sz="1200" b="1" dirty="0" err="1">
                <a:latin typeface="Consolas" panose="020B0609020204030204" pitchFamily="49" charset="0"/>
              </a:rPr>
              <a:t>Me.PersonId</a:t>
            </a:r>
            <a:r>
              <a:rPr lang="en-US" sz="1200" b="1" dirty="0">
                <a:latin typeface="Consolas" panose="020B0609020204030204" pitchFamily="49" charset="0"/>
              </a:rPr>
              <a:t> &lt;&gt;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t>
            </a:r>
          </a:p>
          <a:p>
            <a:r>
              <a:rPr lang="en-US" sz="1200" b="1" dirty="0">
                <a:latin typeface="Consolas" panose="020B0609020204030204" pitchFamily="49" charset="0"/>
              </a:rPr>
              <a:t>AND </a:t>
            </a:r>
            <a:r>
              <a:rPr lang="en-US" sz="1200" b="1" dirty="0" err="1">
                <a:latin typeface="Consolas" panose="020B0609020204030204" pitchFamily="49" charset="0"/>
              </a:rPr>
              <a:t>Me.Name</a:t>
            </a:r>
            <a:r>
              <a:rPr lang="en-US" sz="1200" b="1" dirty="0">
                <a:latin typeface="Consolas" panose="020B0609020204030204" pitchFamily="49" charset="0"/>
              </a:rPr>
              <a:t> = ‘Bill'</a:t>
            </a:r>
          </a:p>
          <a:p>
            <a:r>
              <a:rPr lang="en-US" sz="1200" b="1" dirty="0">
                <a:latin typeface="Consolas" panose="020B0609020204030204" pitchFamily="49" charset="0"/>
              </a:rPr>
              <a:t>AND </a:t>
            </a:r>
            <a:r>
              <a:rPr lang="en-US" sz="1200" b="1" dirty="0" err="1">
                <a:latin typeface="Consolas" panose="020B0609020204030204" pitchFamily="49" charset="0"/>
              </a:rPr>
              <a:t>PersonDisease.DiseaseId</a:t>
            </a:r>
            <a:r>
              <a:rPr lang="en-US" sz="1200" b="1" dirty="0">
                <a:latin typeface="Consolas" panose="020B0609020204030204" pitchFamily="49" charset="0"/>
              </a:rPr>
              <a:t> =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2965077" y="2120900"/>
            <a:ext cx="5800176" cy="4051300"/>
          </a:xfrm>
        </p:spPr>
      </p:pic>
    </p:spTree>
    <p:extLst>
      <p:ext uri="{BB962C8B-B14F-4D97-AF65-F5344CB8AC3E}">
        <p14:creationId xmlns:p14="http://schemas.microsoft.com/office/powerpoint/2010/main" val="197280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7" name="Rectangle 6"/>
          <p:cNvSpPr/>
          <p:nvPr/>
        </p:nvSpPr>
        <p:spPr>
          <a:xfrm>
            <a:off x="1206321" y="2093976"/>
            <a:ext cx="8246772" cy="923330"/>
          </a:xfrm>
          <a:prstGeom prst="rect">
            <a:avLst/>
          </a:prstGeom>
        </p:spPr>
        <p:txBody>
          <a:bodyPr wrap="square">
            <a:spAutoFit/>
          </a:bodyPr>
          <a:lstStyle/>
          <a:p>
            <a:r>
              <a:rPr lang="en-US" dirty="0"/>
              <a:t>MATCH (</a:t>
            </a:r>
            <a:r>
              <a:rPr lang="en-US" dirty="0" err="1"/>
              <a:t>user:Person</a:t>
            </a:r>
            <a:r>
              <a:rPr lang="en-US" dirty="0"/>
              <a:t> {</a:t>
            </a:r>
            <a:r>
              <a:rPr lang="en-US" dirty="0" err="1"/>
              <a:t>name:'Bill</a:t>
            </a:r>
            <a:r>
              <a:rPr lang="en-US" dirty="0"/>
              <a:t>'})-[:FRIENDS_WITH*2..5]-&gt;(</a:t>
            </a:r>
            <a:r>
              <a:rPr lang="en-US" dirty="0" err="1"/>
              <a:t>fof</a:t>
            </a:r>
            <a:r>
              <a:rPr lang="en-US" dirty="0"/>
              <a:t>)-[:DIAGNOSED_WITH]-&gt;(disease)</a:t>
            </a:r>
          </a:p>
          <a:p>
            <a:r>
              <a:rPr lang="en-US" dirty="0"/>
              <a:t>return </a:t>
            </a:r>
            <a:r>
              <a:rPr lang="en-US" dirty="0" err="1"/>
              <a:t>fof</a:t>
            </a:r>
            <a:endParaRPr lang="en-US" dirty="0"/>
          </a:p>
        </p:txBody>
      </p:sp>
    </p:spTree>
    <p:extLst>
      <p:ext uri="{BB962C8B-B14F-4D97-AF65-F5344CB8AC3E}">
        <p14:creationId xmlns:p14="http://schemas.microsoft.com/office/powerpoint/2010/main" val="192487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 examples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Modelling and 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a:bodyPr>
          <a:lstStyle/>
          <a:p>
            <a:pPr>
              <a:buFont typeface="Wingdings" panose="05000000000000000000" pitchFamily="2" charset="2"/>
              <a:buChar char="Ø"/>
            </a:pPr>
            <a:r>
              <a:rPr lang="en-US"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923330"/>
          </a:xfrm>
          <a:prstGeom prst="rect">
            <a:avLst/>
          </a:prstGeom>
        </p:spPr>
        <p:txBody>
          <a:bodyPr>
            <a:spAutoFit/>
          </a:bodyPr>
          <a:lstStyle/>
          <a:p>
            <a:r>
              <a:rPr lang="en-US" dirty="0"/>
              <a:t>CREATE p = (</a:t>
            </a:r>
            <a:r>
              <a:rPr lang="en-US" dirty="0" err="1"/>
              <a:t>person:Person</a:t>
            </a:r>
            <a:r>
              <a:rPr lang="en-US" dirty="0"/>
              <a:t> {name: 'Bill', age: '14'}) – [:DIAGNOSED_WITH] -&gt; (</a:t>
            </a:r>
            <a:r>
              <a:rPr lang="en-US" dirty="0" err="1"/>
              <a:t>disease:Disease</a:t>
            </a:r>
            <a:r>
              <a:rPr lang="en-US" dirty="0"/>
              <a:t> { name: 'Type 1 Diabetes' }) RETURN p</a:t>
            </a:r>
          </a:p>
        </p:txBody>
      </p:sp>
      <p:sp>
        <p:nvSpPr>
          <p:cNvPr id="12" name="Rectangle 11"/>
          <p:cNvSpPr/>
          <p:nvPr/>
        </p:nvSpPr>
        <p:spPr>
          <a:xfrm>
            <a:off x="1542585" y="2238301"/>
            <a:ext cx="6096000" cy="369332"/>
          </a:xfrm>
          <a:prstGeom prst="rect">
            <a:avLst/>
          </a:prstGeom>
        </p:spPr>
        <p:txBody>
          <a:bodyPr>
            <a:spAutoFit/>
          </a:bodyPr>
          <a:lstStyle/>
          <a:p>
            <a:r>
              <a:rPr lang="en-US" dirty="0"/>
              <a:t>CREATE (</a:t>
            </a:r>
            <a:r>
              <a:rPr lang="en-US" dirty="0" err="1"/>
              <a:t>person:Person</a:t>
            </a:r>
            <a:r>
              <a:rPr lang="en-US"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a processor and motherboard</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2"/>
          <a:stretch>
            <a:fillRect/>
          </a:stretch>
        </p:blipFill>
        <p:spPr>
          <a:xfrm>
            <a:off x="1286001" y="718754"/>
            <a:ext cx="3048000" cy="2324100"/>
          </a:xfrm>
        </p:spPr>
      </p:pic>
      <p:pic>
        <p:nvPicPr>
          <p:cNvPr id="11" name="Picture 10"/>
          <p:cNvPicPr>
            <a:picLocks noChangeAspect="1"/>
          </p:cNvPicPr>
          <p:nvPr/>
        </p:nvPicPr>
        <p:blipFill>
          <a:blip r:embed="rId3"/>
          <a:stretch>
            <a:fillRect/>
          </a:stretch>
        </p:blipFill>
        <p:spPr>
          <a:xfrm>
            <a:off x="7023100" y="2941024"/>
            <a:ext cx="4023563" cy="3020826"/>
          </a:xfrm>
          <a:prstGeom prst="rect">
            <a:avLst/>
          </a:prstGeom>
        </p:spPr>
      </p:pic>
      <p:pic>
        <p:nvPicPr>
          <p:cNvPr id="12" name="Picture 11"/>
          <p:cNvPicPr>
            <a:picLocks noChangeAspect="1"/>
          </p:cNvPicPr>
          <p:nvPr/>
        </p:nvPicPr>
        <p:blipFill>
          <a:blip r:embed="rId4"/>
          <a:stretch>
            <a:fillRect/>
          </a:stretch>
        </p:blipFill>
        <p:spPr>
          <a:xfrm>
            <a:off x="4853257" y="646771"/>
            <a:ext cx="3310759" cy="1985298"/>
          </a:xfrm>
          <a:prstGeom prst="rect">
            <a:avLst/>
          </a:prstGeom>
        </p:spPr>
      </p:pic>
      <p:pic>
        <p:nvPicPr>
          <p:cNvPr id="13" name="Picture 12"/>
          <p:cNvPicPr>
            <a:picLocks noChangeAspect="1"/>
          </p:cNvPicPr>
          <p:nvPr/>
        </p:nvPicPr>
        <p:blipFill>
          <a:blip r:embed="rId5"/>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Set additional properties on the S340 case</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person:Person</a:t>
            </a:r>
            <a:r>
              <a:rPr lang="en-US" dirty="0"/>
              <a:t> { name</a:t>
            </a:r>
            <a:r>
              <a:rPr lang="en-US"/>
              <a:t>: 'Jan</a:t>
            </a:r>
            <a:r>
              <a:rPr lang="en-US" dirty="0"/>
              <a:t>' })</a:t>
            </a:r>
          </a:p>
          <a:p>
            <a:r>
              <a:rPr lang="en-US" dirty="0"/>
              <a:t>SET </a:t>
            </a:r>
            <a:r>
              <a:rPr lang="en-US" dirty="0" err="1"/>
              <a:t>person.profession</a:t>
            </a:r>
            <a:r>
              <a:rPr lang="en-US" dirty="0"/>
              <a:t> = 'Software Engineer'</a:t>
            </a:r>
          </a:p>
          <a:p>
            <a:r>
              <a:rPr lang="en-US"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Deletes a relationship</a:t>
            </a:r>
          </a:p>
        </p:txBody>
      </p:sp>
      <p:sp>
        <p:nvSpPr>
          <p:cNvPr id="4" name="Rectangle 3"/>
          <p:cNvSpPr/>
          <p:nvPr/>
        </p:nvSpPr>
        <p:spPr>
          <a:xfrm>
            <a:off x="1654097" y="2642839"/>
            <a:ext cx="6096000" cy="646331"/>
          </a:xfrm>
          <a:prstGeom prst="rect">
            <a:avLst/>
          </a:prstGeom>
        </p:spPr>
        <p:txBody>
          <a:bodyPr>
            <a:spAutoFit/>
          </a:bodyPr>
          <a:lstStyle/>
          <a:p>
            <a:r>
              <a:rPr lang="en-US" dirty="0"/>
              <a:t>MATCH ()-[</a:t>
            </a:r>
            <a:r>
              <a:rPr lang="en-US" dirty="0" err="1"/>
              <a:t>r:FRIENDS_WITH</a:t>
            </a:r>
            <a:r>
              <a:rPr lang="en-US" dirty="0"/>
              <a:t>]-() </a:t>
            </a:r>
          </a:p>
          <a:p>
            <a:r>
              <a:rPr lang="en-US" dirty="0"/>
              <a:t>DELETE r</a:t>
            </a:r>
          </a:p>
        </p:txBody>
      </p:sp>
      <p:sp>
        <p:nvSpPr>
          <p:cNvPr id="6" name="Rectangle 5"/>
          <p:cNvSpPr/>
          <p:nvPr/>
        </p:nvSpPr>
        <p:spPr>
          <a:xfrm>
            <a:off x="1654097" y="4463834"/>
            <a:ext cx="4739268" cy="923330"/>
          </a:xfrm>
          <a:prstGeom prst="rect">
            <a:avLst/>
          </a:prstGeom>
        </p:spPr>
        <p:txBody>
          <a:bodyPr wrap="square">
            <a:spAutoFit/>
          </a:bodyPr>
          <a:lstStyle/>
          <a:p>
            <a:r>
              <a:rPr lang="en-US" dirty="0"/>
              <a:t>MATCH (</a:t>
            </a:r>
            <a:r>
              <a:rPr lang="en-US" dirty="0" err="1"/>
              <a:t>a:Camp</a:t>
            </a:r>
            <a:r>
              <a:rPr lang="en-US" dirty="0"/>
              <a:t>)</a:t>
            </a:r>
          </a:p>
          <a:p>
            <a:r>
              <a:rPr lang="en-US" dirty="0"/>
              <a:t>WHERE a.name='Joselin Diabetes Camp'</a:t>
            </a:r>
          </a:p>
          <a:p>
            <a:r>
              <a:rPr lang="en-US"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POST to http://localhost:7474/db/data/transaction/commit</a:t>
            </a:r>
          </a:p>
        </p:txBody>
      </p:sp>
      <p:sp>
        <p:nvSpPr>
          <p:cNvPr id="7" name="Content Placeholder 2"/>
          <p:cNvSpPr txBox="1">
            <a:spLocks/>
          </p:cNvSpPr>
          <p:nvPr/>
        </p:nvSpPr>
        <p:spPr>
          <a:xfrm>
            <a:off x="1069848" y="4190056"/>
            <a:ext cx="10058400" cy="52143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sz="2400" dirty="0"/>
              <a:t> Can be used to execute multiple statements or being, rollback, or commit a transaction</a:t>
            </a:r>
          </a:p>
        </p:txBody>
      </p:sp>
      <p:sp>
        <p:nvSpPr>
          <p:cNvPr id="8" name="Rectangle 7"/>
          <p:cNvSpPr/>
          <p:nvPr/>
        </p:nvSpPr>
        <p:spPr>
          <a:xfrm>
            <a:off x="1267731" y="2481463"/>
            <a:ext cx="6096000" cy="1477328"/>
          </a:xfrm>
          <a:prstGeom prst="rect">
            <a:avLst/>
          </a:prstGeom>
        </p:spPr>
        <p:txBody>
          <a:bodyPr wrap="square">
            <a:spAutoFit/>
          </a:bodyPr>
          <a:lstStyle/>
          <a:p>
            <a:r>
              <a:rPr lang="en-US" dirty="0"/>
              <a:t>{</a:t>
            </a:r>
          </a:p>
          <a:p>
            <a:r>
              <a:rPr lang="en-US" dirty="0"/>
              <a:t>  "statements" : [ {</a:t>
            </a:r>
          </a:p>
          <a:p>
            <a:r>
              <a:rPr lang="en-US" dirty="0"/>
              <a:t>    "statement" : "CREATE (n) RETURN id(n)"</a:t>
            </a:r>
          </a:p>
          <a:p>
            <a:r>
              <a:rPr lang="en-US" dirty="0"/>
              <a:t>  } ]</a:t>
            </a:r>
          </a:p>
          <a:p>
            <a:r>
              <a:rPr lang="en-US"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2"/>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3"/>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2405</TotalTime>
  <Words>1125</Words>
  <Application>Microsoft Office PowerPoint</Application>
  <PresentationFormat>Widescreen</PresentationFormat>
  <Paragraphs>190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Consolas</vt:lpstr>
      <vt:lpstr>Tw Cen MT</vt:lpstr>
      <vt:lpstr>Tw Cen MT Condensed</vt:lpstr>
      <vt:lpstr>Wingdings</vt:lpstr>
      <vt:lpstr>Wingdings 3</vt:lpstr>
      <vt:lpstr>Integral</vt:lpstr>
      <vt:lpstr>Intro to GraphDBs</vt:lpstr>
      <vt:lpstr>About Me</vt:lpstr>
      <vt:lpstr>What’s a GraphDB Anyway?</vt:lpstr>
      <vt:lpstr>Graphs are everywhere!</vt:lpstr>
      <vt:lpstr>What is a GraphDB?</vt:lpstr>
      <vt:lpstr> Typical Use Cases</vt:lpstr>
      <vt:lpstr>DBs with Benefits…</vt:lpstr>
      <vt:lpstr>Graph Databases: Pros and Cons</vt:lpstr>
      <vt:lpstr>Graph DB vs Relational DB</vt:lpstr>
      <vt:lpstr>Popular graphdbs</vt:lpstr>
      <vt:lpstr>PowerPoint Presentation</vt:lpstr>
      <vt:lpstr>PowerPoint Presentation</vt:lpstr>
      <vt:lpstr>PowerPoint Presentation</vt:lpstr>
      <vt:lpstr>PowerPoint Presentation</vt:lpstr>
      <vt:lpstr>Neo4j</vt:lpstr>
      <vt:lpstr>What is Neo4j?</vt:lpstr>
      <vt:lpstr>Consider using Neo4j, if you’ve ever done any of the following:</vt:lpstr>
      <vt:lpstr>Use Cases and Case Studies</vt:lpstr>
      <vt:lpstr>PowerPoint Presentation</vt:lpstr>
      <vt:lpstr>NBA Sneakers</vt:lpstr>
      <vt:lpstr>Organization Learning</vt:lpstr>
      <vt:lpstr>Fraud detection</vt:lpstr>
      <vt:lpstr>PowerPoint Presentation</vt:lpstr>
      <vt:lpstr>Social network</vt:lpstr>
      <vt:lpstr>SQL Model</vt:lpstr>
      <vt:lpstr>Find Friends of friends that have Type 1 diabetes</vt:lpstr>
      <vt:lpstr>You can’t model that      (ish) in SQL</vt:lpstr>
      <vt:lpstr>Neo4J Model</vt:lpstr>
      <vt:lpstr>Neo4j property graph</vt:lpstr>
      <vt:lpstr>Find Friends of friends that have Type 1 diabetes</vt:lpstr>
      <vt:lpstr>Core concepts</vt:lpstr>
      <vt:lpstr>Building blocks</vt:lpstr>
      <vt:lpstr>Nodes</vt:lpstr>
      <vt:lpstr>Relationships</vt:lpstr>
      <vt:lpstr>Properties</vt:lpstr>
      <vt:lpstr>Labels</vt:lpstr>
      <vt:lpstr>Neo4j examples</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98</cp:revision>
  <dcterms:created xsi:type="dcterms:W3CDTF">2017-03-11T16:12:32Z</dcterms:created>
  <dcterms:modified xsi:type="dcterms:W3CDTF">2017-03-21T19:18:18Z</dcterms:modified>
</cp:coreProperties>
</file>