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5" r:id="rId1"/>
    <p:sldMasterId id="2147484057" r:id="rId2"/>
  </p:sldMasterIdLst>
  <p:notesMasterIdLst>
    <p:notesMasterId r:id="rId48"/>
  </p:notesMasterIdLst>
  <p:sldIdLst>
    <p:sldId id="256" r:id="rId3"/>
    <p:sldId id="302" r:id="rId4"/>
    <p:sldId id="259" r:id="rId5"/>
    <p:sldId id="304" r:id="rId6"/>
    <p:sldId id="289" r:id="rId7"/>
    <p:sldId id="287" r:id="rId8"/>
    <p:sldId id="257" r:id="rId9"/>
    <p:sldId id="266" r:id="rId10"/>
    <p:sldId id="293" r:id="rId11"/>
    <p:sldId id="295" r:id="rId12"/>
    <p:sldId id="296" r:id="rId13"/>
    <p:sldId id="297" r:id="rId14"/>
    <p:sldId id="299" r:id="rId15"/>
    <p:sldId id="298" r:id="rId16"/>
    <p:sldId id="290" r:id="rId17"/>
    <p:sldId id="261" r:id="rId18"/>
    <p:sldId id="260" r:id="rId19"/>
    <p:sldId id="305" r:id="rId20"/>
    <p:sldId id="291" r:id="rId21"/>
    <p:sldId id="258" r:id="rId22"/>
    <p:sldId id="264" r:id="rId23"/>
    <p:sldId id="263" r:id="rId24"/>
    <p:sldId id="262" r:id="rId25"/>
    <p:sldId id="265" r:id="rId26"/>
    <p:sldId id="300" r:id="rId27"/>
    <p:sldId id="286" r:id="rId28"/>
    <p:sldId id="268" r:id="rId29"/>
    <p:sldId id="269" r:id="rId30"/>
    <p:sldId id="281" r:id="rId31"/>
    <p:sldId id="267" r:id="rId32"/>
    <p:sldId id="301" r:id="rId33"/>
    <p:sldId id="271" r:id="rId34"/>
    <p:sldId id="292" r:id="rId35"/>
    <p:sldId id="272" r:id="rId36"/>
    <p:sldId id="280" r:id="rId37"/>
    <p:sldId id="279" r:id="rId38"/>
    <p:sldId id="285" r:id="rId39"/>
    <p:sldId id="273" r:id="rId40"/>
    <p:sldId id="294" r:id="rId41"/>
    <p:sldId id="275" r:id="rId42"/>
    <p:sldId id="276" r:id="rId43"/>
    <p:sldId id="277" r:id="rId44"/>
    <p:sldId id="278" r:id="rId45"/>
    <p:sldId id="282" r:id="rId46"/>
    <p:sldId id="28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25B0794-FCBA-4111-A16C-F53BD9B70CDD}">
          <p14:sldIdLst>
            <p14:sldId id="256"/>
            <p14:sldId id="302"/>
            <p14:sldId id="259"/>
            <p14:sldId id="304"/>
          </p14:sldIdLst>
        </p14:section>
        <p14:section name="what's a graph db anyway" id="{A5FB7BA0-486B-4112-8AEA-4D2C08833283}">
          <p14:sldIdLst>
            <p14:sldId id="289"/>
            <p14:sldId id="287"/>
            <p14:sldId id="257"/>
            <p14:sldId id="266"/>
          </p14:sldIdLst>
        </p14:section>
        <p14:section name="Core Concepts" id="{20AF009B-C0DD-44CC-978F-BB491CFE06D9}">
          <p14:sldIdLst>
            <p14:sldId id="293"/>
            <p14:sldId id="295"/>
            <p14:sldId id="296"/>
            <p14:sldId id="297"/>
            <p14:sldId id="299"/>
            <p14:sldId id="298"/>
          </p14:sldIdLst>
        </p14:section>
        <p14:section name="DBs with Benefits" id="{699DE00D-4415-4D71-AEF6-954299289060}">
          <p14:sldIdLst>
            <p14:sldId id="290"/>
            <p14:sldId id="261"/>
            <p14:sldId id="260"/>
            <p14:sldId id="305"/>
          </p14:sldIdLst>
        </p14:section>
        <p14:section name="popular graphDBs" id="{3B1727E6-89F9-40C9-BFF0-4D320CABFF97}">
          <p14:sldIdLst>
            <p14:sldId id="291"/>
            <p14:sldId id="258"/>
            <p14:sldId id="264"/>
            <p14:sldId id="263"/>
            <p14:sldId id="262"/>
          </p14:sldIdLst>
        </p14:section>
        <p14:section name="Neo4j" id="{602767FC-E052-45B1-AB15-5DCE9B9EC65A}">
          <p14:sldIdLst>
            <p14:sldId id="265"/>
            <p14:sldId id="300"/>
            <p14:sldId id="286"/>
          </p14:sldIdLst>
        </p14:section>
        <p14:section name="Complex Use Cases" id="{C5B56D8B-81C2-4883-A294-C39ED6B65345}">
          <p14:sldIdLst>
            <p14:sldId id="268"/>
            <p14:sldId id="269"/>
            <p14:sldId id="281"/>
            <p14:sldId id="267"/>
            <p14:sldId id="301"/>
          </p14:sldIdLst>
        </p14:section>
        <p14:section name="Social Network" id="{5D7C49C7-64AD-4513-A198-DE984D1B63A3}">
          <p14:sldIdLst>
            <p14:sldId id="271"/>
            <p14:sldId id="292"/>
            <p14:sldId id="272"/>
            <p14:sldId id="280"/>
            <p14:sldId id="279"/>
            <p14:sldId id="285"/>
            <p14:sldId id="273"/>
          </p14:sldIdLst>
        </p14:section>
        <p14:section name="Building the network" id="{91472AB3-B541-46D7-B513-2D04264C1984}">
          <p14:sldIdLst>
            <p14:sldId id="294"/>
            <p14:sldId id="275"/>
            <p14:sldId id="276"/>
            <p14:sldId id="277"/>
            <p14:sldId id="278"/>
            <p14:sldId id="282"/>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5" autoAdjust="0"/>
    <p:restoredTop sz="76167" autoAdjust="0"/>
  </p:normalViewPr>
  <p:slideViewPr>
    <p:cSldViewPr snapToGrid="0">
      <p:cViewPr varScale="1">
        <p:scale>
          <a:sx n="81" d="100"/>
          <a:sy n="81" d="100"/>
        </p:scale>
        <p:origin x="570" y="96"/>
      </p:cViewPr>
      <p:guideLst/>
    </p:cSldViewPr>
  </p:slideViewPr>
  <p:notesTextViewPr>
    <p:cViewPr>
      <p:scale>
        <a:sx n="1" d="1"/>
        <a:sy n="1" d="1"/>
      </p:scale>
      <p:origin x="0" y="0"/>
    </p:cViewPr>
  </p:notesTextViewPr>
  <p:notesViewPr>
    <p:cSldViewPr snapToGrid="0">
      <p:cViewPr varScale="1">
        <p:scale>
          <a:sx n="80" d="100"/>
          <a:sy n="80" d="100"/>
        </p:scale>
        <p:origin x="3984" y="5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29B8E-13CB-4C11-974D-DD895F60A2CF}" type="datetimeFigureOut">
              <a:rPr lang="en-US" smtClean="0"/>
              <a:t>3/25/17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D50C7-8D19-4923-9863-FA7237BBE36B}" type="slidenum">
              <a:rPr lang="en-US" smtClean="0"/>
              <a:t>‹#›</a:t>
            </a:fld>
            <a:endParaRPr lang="en-US"/>
          </a:p>
        </p:txBody>
      </p:sp>
    </p:spTree>
    <p:extLst>
      <p:ext uri="{BB962C8B-B14F-4D97-AF65-F5344CB8AC3E}">
        <p14:creationId xmlns:p14="http://schemas.microsoft.com/office/powerpoint/2010/main" val="3286988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a:t>
            </a:fld>
            <a:endParaRPr lang="en-US"/>
          </a:p>
        </p:txBody>
      </p:sp>
    </p:spTree>
    <p:extLst>
      <p:ext uri="{BB962C8B-B14F-4D97-AF65-F5344CB8AC3E}">
        <p14:creationId xmlns:p14="http://schemas.microsoft.com/office/powerpoint/2010/main" val="466480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13</a:t>
            </a:fld>
            <a:endParaRPr lang="en-US"/>
          </a:p>
        </p:txBody>
      </p:sp>
    </p:spTree>
    <p:extLst>
      <p:ext uri="{BB962C8B-B14F-4D97-AF65-F5344CB8AC3E}">
        <p14:creationId xmlns:p14="http://schemas.microsoft.com/office/powerpoint/2010/main" val="2983051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15</a:t>
            </a:fld>
            <a:endParaRPr lang="en-US"/>
          </a:p>
        </p:txBody>
      </p:sp>
    </p:spTree>
    <p:extLst>
      <p:ext uri="{BB962C8B-B14F-4D97-AF65-F5344CB8AC3E}">
        <p14:creationId xmlns:p14="http://schemas.microsoft.com/office/powerpoint/2010/main" val="716299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a:t>
            </a:r>
            <a:r>
              <a:rPr lang="en-US" baseline="0" dirty="0"/>
              <a:t> – data in tabular format – focused on making sure there is no duplicate data – making querying costly</a:t>
            </a:r>
          </a:p>
          <a:p>
            <a:r>
              <a:rPr lang="en-US" baseline="0" dirty="0"/>
              <a:t>Graphs – focus on the connections, making path finding and querying straight forward</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16</a:t>
            </a:fld>
            <a:endParaRPr lang="en-US"/>
          </a:p>
        </p:txBody>
      </p:sp>
    </p:spTree>
    <p:extLst>
      <p:ext uri="{BB962C8B-B14F-4D97-AF65-F5344CB8AC3E}">
        <p14:creationId xmlns:p14="http://schemas.microsoft.com/office/powerpoint/2010/main" val="1812334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 – instead</a:t>
            </a:r>
            <a:r>
              <a:rPr lang="en-US" baseline="0" dirty="0"/>
              <a:t> of looking at data as 3</a:t>
            </a:r>
            <a:r>
              <a:rPr lang="en-US" baseline="30000" dirty="0"/>
              <a:t>rd</a:t>
            </a:r>
            <a:r>
              <a:rPr lang="en-US" baseline="0" dirty="0"/>
              <a:t> normal form with all your candidate keys and foreign keys, you have to start thinking about the data in terms of its interconnectivity.</a:t>
            </a:r>
          </a:p>
          <a:p>
            <a:r>
              <a:rPr lang="en-US" baseline="0" dirty="0"/>
              <a:t>Cons – Cypher, </a:t>
            </a:r>
            <a:r>
              <a:rPr lang="en-US" baseline="0" dirty="0" err="1"/>
              <a:t>tinkerpop</a:t>
            </a:r>
            <a:r>
              <a:rPr lang="en-US" baseline="0" dirty="0"/>
              <a:t>, Gremlin, SPARQL</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17</a:t>
            </a:fld>
            <a:endParaRPr lang="en-US"/>
          </a:p>
        </p:txBody>
      </p:sp>
    </p:spTree>
    <p:extLst>
      <p:ext uri="{BB962C8B-B14F-4D97-AF65-F5344CB8AC3E}">
        <p14:creationId xmlns:p14="http://schemas.microsoft.com/office/powerpoint/2010/main" val="1951698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you can see there are many different graph DB players in the market.   I’m going to compare a few of them next, but there are many others out there as well.</a:t>
            </a:r>
          </a:p>
        </p:txBody>
      </p:sp>
      <p:sp>
        <p:nvSpPr>
          <p:cNvPr id="4" name="Slide Number Placeholder 3"/>
          <p:cNvSpPr>
            <a:spLocks noGrp="1"/>
          </p:cNvSpPr>
          <p:nvPr>
            <p:ph type="sldNum" sz="quarter" idx="10"/>
          </p:nvPr>
        </p:nvSpPr>
        <p:spPr/>
        <p:txBody>
          <a:bodyPr/>
          <a:lstStyle/>
          <a:p>
            <a:fld id="{DEED50C7-8D19-4923-9863-FA7237BBE36B}" type="slidenum">
              <a:rPr lang="en-US" smtClean="0"/>
              <a:t>20</a:t>
            </a:fld>
            <a:endParaRPr lang="en-US"/>
          </a:p>
        </p:txBody>
      </p:sp>
    </p:spTree>
    <p:extLst>
      <p:ext uri="{BB962C8B-B14F-4D97-AF65-F5344CB8AC3E}">
        <p14:creationId xmlns:p14="http://schemas.microsoft.com/office/powerpoint/2010/main" val="3332592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GraphQL</a:t>
            </a:r>
            <a:r>
              <a:rPr lang="en-US" baseline="0" dirty="0"/>
              <a:t> – a query language for your API</a:t>
            </a:r>
          </a:p>
          <a:p>
            <a:r>
              <a:rPr lang="en-US" baseline="0" dirty="0"/>
              <a:t>Pros – Up and comer</a:t>
            </a:r>
          </a:p>
          <a:p>
            <a:r>
              <a:rPr lang="en-US" baseline="0" dirty="0"/>
              <a:t>Cons – not mature, not a lot of community support, and absolutely no ability to run it in Windows in production.</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21</a:t>
            </a:fld>
            <a:endParaRPr lang="en-US"/>
          </a:p>
        </p:txBody>
      </p:sp>
    </p:spTree>
    <p:extLst>
      <p:ext uri="{BB962C8B-B14F-4D97-AF65-F5344CB8AC3E}">
        <p14:creationId xmlns:p14="http://schemas.microsoft.com/office/powerpoint/2010/main" val="4249862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a:t>
            </a:r>
            <a:r>
              <a:rPr lang="en-US" baseline="0" dirty="0"/>
              <a:t> – need to wrap the java application in something like </a:t>
            </a:r>
            <a:r>
              <a:rPr lang="en-US" baseline="0" dirty="0" err="1"/>
              <a:t>Procrun</a:t>
            </a:r>
            <a:r>
              <a:rPr lang="en-US" baseline="0" dirty="0"/>
              <a:t> in order to run as a windows service – no production support for windows service installation</a:t>
            </a:r>
          </a:p>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22</a:t>
            </a:fld>
            <a:endParaRPr lang="en-US"/>
          </a:p>
        </p:txBody>
      </p:sp>
    </p:spTree>
    <p:extLst>
      <p:ext uri="{BB962C8B-B14F-4D97-AF65-F5344CB8AC3E}">
        <p14:creationId xmlns:p14="http://schemas.microsoft.com/office/powerpoint/2010/main" val="750881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a:t>
            </a:r>
            <a:r>
              <a:rPr lang="en-US" baseline="0" dirty="0"/>
              <a:t> – you can find answers easily, very mature, there are yearly neo4j conferences available and lots of training options</a:t>
            </a:r>
          </a:p>
          <a:p>
            <a:r>
              <a:rPr lang="en-US" baseline="0" dirty="0"/>
              <a:t>Cons – means you cannot segment your data at the database level.  If you need that kind of segmentation, you need to create root nodes and query based on your root nodes.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23</a:t>
            </a:fld>
            <a:endParaRPr lang="en-US"/>
          </a:p>
        </p:txBody>
      </p:sp>
    </p:spTree>
    <p:extLst>
      <p:ext uri="{BB962C8B-B14F-4D97-AF65-F5344CB8AC3E}">
        <p14:creationId xmlns:p14="http://schemas.microsoft.com/office/powerpoint/2010/main" val="3431311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Lucene index – elastic search and </a:t>
            </a:r>
            <a:r>
              <a:rPr lang="en-US" dirty="0" err="1"/>
              <a:t>solr</a:t>
            </a:r>
            <a:endParaRPr lang="en-US" dirty="0"/>
          </a:p>
          <a:p>
            <a:r>
              <a:rPr lang="en-US" dirty="0"/>
              <a:t>REST API – all crud operations can be performed using</a:t>
            </a:r>
            <a:r>
              <a:rPr lang="en-US" baseline="0" dirty="0"/>
              <a:t> the REST API or one of the SDKs available.</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24</a:t>
            </a:fld>
            <a:endParaRPr lang="en-US"/>
          </a:p>
        </p:txBody>
      </p:sp>
    </p:spTree>
    <p:extLst>
      <p:ext uri="{BB962C8B-B14F-4D97-AF65-F5344CB8AC3E}">
        <p14:creationId xmlns:p14="http://schemas.microsoft.com/office/powerpoint/2010/main" val="3992437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CTE or cursor or stored proc</a:t>
            </a:r>
          </a:p>
          <a:p>
            <a:r>
              <a:rPr lang="en-US" dirty="0"/>
              <a:t>Self – joins,</a:t>
            </a:r>
            <a:r>
              <a:rPr lang="en-US" baseline="0" dirty="0"/>
              <a:t> hierarchical data</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25</a:t>
            </a:fld>
            <a:endParaRPr lang="en-US"/>
          </a:p>
        </p:txBody>
      </p:sp>
    </p:spTree>
    <p:extLst>
      <p:ext uri="{BB962C8B-B14F-4D97-AF65-F5344CB8AC3E}">
        <p14:creationId xmlns:p14="http://schemas.microsoft.com/office/powerpoint/2010/main" val="95189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I wanted to give a big thanks to our sponsors.  They make events like these possible, so thank you!</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a:t>
            </a:fld>
            <a:endParaRPr lang="en-US"/>
          </a:p>
        </p:txBody>
      </p:sp>
    </p:spTree>
    <p:extLst>
      <p:ext uri="{BB962C8B-B14F-4D97-AF65-F5344CB8AC3E}">
        <p14:creationId xmlns:p14="http://schemas.microsoft.com/office/powerpoint/2010/main" val="2143176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26</a:t>
            </a:fld>
            <a:endParaRPr lang="en-US"/>
          </a:p>
        </p:txBody>
      </p:sp>
    </p:spTree>
    <p:extLst>
      <p:ext uri="{BB962C8B-B14F-4D97-AF65-F5344CB8AC3E}">
        <p14:creationId xmlns:p14="http://schemas.microsoft.com/office/powerpoint/2010/main" val="3609070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27</a:t>
            </a:fld>
            <a:endParaRPr lang="en-US"/>
          </a:p>
        </p:txBody>
      </p:sp>
    </p:spTree>
    <p:extLst>
      <p:ext uri="{BB962C8B-B14F-4D97-AF65-F5344CB8AC3E}">
        <p14:creationId xmlns:p14="http://schemas.microsoft.com/office/powerpoint/2010/main" val="2745185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28</a:t>
            </a:fld>
            <a:endParaRPr lang="en-US"/>
          </a:p>
        </p:txBody>
      </p:sp>
    </p:spTree>
    <p:extLst>
      <p:ext uri="{BB962C8B-B14F-4D97-AF65-F5344CB8AC3E}">
        <p14:creationId xmlns:p14="http://schemas.microsoft.com/office/powerpoint/2010/main" val="543897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with clause allows query parts to be chained together, and passed the results on</a:t>
            </a:r>
            <a:r>
              <a:rPr lang="en-US" baseline="0" dirty="0"/>
              <a:t> in the query</a:t>
            </a:r>
          </a:p>
          <a:p>
            <a:r>
              <a:rPr lang="en-US" baseline="0" dirty="0"/>
              <a:t>Collect – collects values into a list</a:t>
            </a:r>
          </a:p>
          <a:p>
            <a:r>
              <a:rPr lang="en-US" baseline="0" dirty="0"/>
              <a:t>Unwind transforms back into individual rows</a:t>
            </a:r>
          </a:p>
          <a:p>
            <a:r>
              <a:rPr lang="en-US" baseline="0" dirty="0"/>
              <a:t>Labels – returns a string representation for the labels attached to a node as an array</a:t>
            </a:r>
          </a:p>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30</a:t>
            </a:fld>
            <a:endParaRPr lang="en-US"/>
          </a:p>
        </p:txBody>
      </p:sp>
    </p:spTree>
    <p:extLst>
      <p:ext uri="{BB962C8B-B14F-4D97-AF65-F5344CB8AC3E}">
        <p14:creationId xmlns:p14="http://schemas.microsoft.com/office/powerpoint/2010/main" val="1933768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Describe the problem:</a:t>
            </a:r>
          </a:p>
          <a:p>
            <a:r>
              <a:rPr lang="en-US" baseline="0" dirty="0"/>
              <a:t>I want to create a social network of people that have Type 1 diabetes.  This should allow them to connect for support and to share what’s working for them and not working for them.  I want to be able to connect to friends-of-friends that have Type 1 diabetes and also keep track of where people are being seen and what medications they are taking.</a:t>
            </a:r>
          </a:p>
        </p:txBody>
      </p:sp>
      <p:sp>
        <p:nvSpPr>
          <p:cNvPr id="4" name="Slide Number Placeholder 3"/>
          <p:cNvSpPr>
            <a:spLocks noGrp="1"/>
          </p:cNvSpPr>
          <p:nvPr>
            <p:ph type="sldNum" sz="quarter" idx="10"/>
          </p:nvPr>
        </p:nvSpPr>
        <p:spPr/>
        <p:txBody>
          <a:bodyPr/>
          <a:lstStyle/>
          <a:p>
            <a:fld id="{DEED50C7-8D19-4923-9863-FA7237BBE36B}" type="slidenum">
              <a:rPr lang="en-US" smtClean="0"/>
              <a:t>32</a:t>
            </a:fld>
            <a:endParaRPr lang="en-US"/>
          </a:p>
        </p:txBody>
      </p:sp>
    </p:spTree>
    <p:extLst>
      <p:ext uri="{BB962C8B-B14F-4D97-AF65-F5344CB8AC3E}">
        <p14:creationId xmlns:p14="http://schemas.microsoft.com/office/powerpoint/2010/main" val="133743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a:t>
            </a:r>
            <a:r>
              <a:rPr lang="en-US" baseline="0" dirty="0"/>
              <a:t> about my career a little bit – almost 20 years experience in development, most of that full-stack – gravitate toward back end</a:t>
            </a:r>
          </a:p>
          <a:p>
            <a:r>
              <a:rPr lang="en-US" baseline="0" dirty="0"/>
              <a:t>Started looking at data modelling outside the scope of relational databases a few years ago – started with full text search and elastic search, evolving to </a:t>
            </a:r>
            <a:r>
              <a:rPr lang="en-US" baseline="0" dirty="0" err="1"/>
              <a:t>nosql</a:t>
            </a:r>
            <a:r>
              <a:rPr lang="en-US" baseline="0" dirty="0"/>
              <a:t> databases and now to graph </a:t>
            </a:r>
            <a:r>
              <a:rPr lang="en-US" baseline="0" dirty="0" err="1"/>
              <a:t>dbs</a:t>
            </a:r>
            <a:endParaRPr lang="en-US" baseline="0" dirty="0"/>
          </a:p>
        </p:txBody>
      </p:sp>
      <p:sp>
        <p:nvSpPr>
          <p:cNvPr id="4" name="Slide Number Placeholder 3"/>
          <p:cNvSpPr>
            <a:spLocks noGrp="1"/>
          </p:cNvSpPr>
          <p:nvPr>
            <p:ph type="sldNum" sz="quarter" idx="10"/>
          </p:nvPr>
        </p:nvSpPr>
        <p:spPr/>
        <p:txBody>
          <a:bodyPr/>
          <a:lstStyle/>
          <a:p>
            <a:fld id="{DEED50C7-8D19-4923-9863-FA7237BBE36B}" type="slidenum">
              <a:rPr lang="en-US" smtClean="0"/>
              <a:t>3</a:t>
            </a:fld>
            <a:endParaRPr lang="en-US"/>
          </a:p>
        </p:txBody>
      </p:sp>
    </p:spTree>
    <p:extLst>
      <p:ext uri="{BB962C8B-B14F-4D97-AF65-F5344CB8AC3E}">
        <p14:creationId xmlns:p14="http://schemas.microsoft.com/office/powerpoint/2010/main" val="941184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 pie graph or chart</a:t>
            </a:r>
          </a:p>
          <a:p>
            <a:r>
              <a:rPr lang="en-US" dirty="0"/>
              <a:t>Not</a:t>
            </a:r>
            <a:r>
              <a:rPr lang="en-US" baseline="0" dirty="0"/>
              <a:t> reporting</a:t>
            </a:r>
          </a:p>
          <a:p>
            <a:r>
              <a:rPr lang="en-US" baseline="0" dirty="0"/>
              <a:t>Talking about modelling the data as nodes and relationships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5</a:t>
            </a:fld>
            <a:endParaRPr lang="en-US"/>
          </a:p>
        </p:txBody>
      </p:sp>
    </p:spTree>
    <p:extLst>
      <p:ext uri="{BB962C8B-B14F-4D97-AF65-F5344CB8AC3E}">
        <p14:creationId xmlns:p14="http://schemas.microsoft.com/office/powerpoint/2010/main" val="1356644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the various</a:t>
            </a:r>
            <a:r>
              <a:rPr lang="en-US" baseline="0" dirty="0"/>
              <a:t> uses of graphs</a:t>
            </a:r>
          </a:p>
          <a:p>
            <a:r>
              <a:rPr lang="en-US" baseline="0" dirty="0"/>
              <a:t>Talk about white boarding and object modelling as a natural precursor to graph DBs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6</a:t>
            </a:fld>
            <a:endParaRPr lang="en-US"/>
          </a:p>
        </p:txBody>
      </p:sp>
    </p:spTree>
    <p:extLst>
      <p:ext uri="{BB962C8B-B14F-4D97-AF65-F5344CB8AC3E}">
        <p14:creationId xmlns:p14="http://schemas.microsoft.com/office/powerpoint/2010/main" val="892401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relationships</a:t>
            </a:r>
            <a:r>
              <a:rPr lang="en-US" baseline="0" dirty="0"/>
              <a:t> being emphasized and relationships having their own properties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7</a:t>
            </a:fld>
            <a:endParaRPr lang="en-US"/>
          </a:p>
        </p:txBody>
      </p:sp>
    </p:spTree>
    <p:extLst>
      <p:ext uri="{BB962C8B-B14F-4D97-AF65-F5344CB8AC3E}">
        <p14:creationId xmlns:p14="http://schemas.microsoft.com/office/powerpoint/2010/main" val="3305115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Facebook,</a:t>
            </a:r>
            <a:r>
              <a:rPr lang="en-US" baseline="0" dirty="0"/>
              <a:t> Linked in</a:t>
            </a:r>
          </a:p>
          <a:p>
            <a:r>
              <a:rPr lang="en-US" baseline="0" dirty="0"/>
              <a:t>Path finding – airline hubs and routes – how do I get from Boston to San Diego in the shortest path?  What’s the quickest driving route between here and New York City?  Also, linked in – how do I connect with person A in company x – how many connections do I have to make to get to that person?</a:t>
            </a:r>
          </a:p>
        </p:txBody>
      </p:sp>
      <p:sp>
        <p:nvSpPr>
          <p:cNvPr id="4" name="Slide Number Placeholder 3"/>
          <p:cNvSpPr>
            <a:spLocks noGrp="1"/>
          </p:cNvSpPr>
          <p:nvPr>
            <p:ph type="sldNum" sz="quarter" idx="10"/>
          </p:nvPr>
        </p:nvSpPr>
        <p:spPr/>
        <p:txBody>
          <a:bodyPr/>
          <a:lstStyle/>
          <a:p>
            <a:fld id="{DEED50C7-8D19-4923-9863-FA7237BBE36B}" type="slidenum">
              <a:rPr lang="en-US" smtClean="0"/>
              <a:t>8</a:t>
            </a:fld>
            <a:endParaRPr lang="en-US"/>
          </a:p>
        </p:txBody>
      </p:sp>
    </p:spTree>
    <p:extLst>
      <p:ext uri="{BB962C8B-B14F-4D97-AF65-F5344CB8AC3E}">
        <p14:creationId xmlns:p14="http://schemas.microsoft.com/office/powerpoint/2010/main" val="400777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a:t>
            </a:r>
            <a:r>
              <a:rPr lang="en-US" baseline="0" dirty="0"/>
              <a:t> – also sometimes called Vertices</a:t>
            </a:r>
          </a:p>
          <a:p>
            <a:r>
              <a:rPr lang="en-US" baseline="0" dirty="0"/>
              <a:t>Relationships – also sometimes called Edges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10</a:t>
            </a:fld>
            <a:endParaRPr lang="en-US"/>
          </a:p>
        </p:txBody>
      </p:sp>
    </p:spTree>
    <p:extLst>
      <p:ext uri="{BB962C8B-B14F-4D97-AF65-F5344CB8AC3E}">
        <p14:creationId xmlns:p14="http://schemas.microsoft.com/office/powerpoint/2010/main" val="1673890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practices – create one relationship in</a:t>
            </a:r>
            <a:r>
              <a:rPr lang="en-US" baseline="0" dirty="0"/>
              <a:t> one direction between node a and b but query without that direction if needed – why?  Because otherwise, you have to have two relationships, between a and b and b and a</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12</a:t>
            </a:fld>
            <a:endParaRPr lang="en-US"/>
          </a:p>
        </p:txBody>
      </p:sp>
    </p:spTree>
    <p:extLst>
      <p:ext uri="{BB962C8B-B14F-4D97-AF65-F5344CB8AC3E}">
        <p14:creationId xmlns:p14="http://schemas.microsoft.com/office/powerpoint/2010/main" val="2868090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3/25/17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1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08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26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3BE9D-294E-419B-AA51-BB7BF28F4F06}"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1550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3BE9D-294E-419B-AA51-BB7BF28F4F06}"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130171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83BE9D-294E-419B-AA51-BB7BF28F4F06}"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2247647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3BE9D-294E-419B-AA51-BB7BF28F4F06}" type="datetimeFigureOut">
              <a:rPr lang="en-US" smtClean="0"/>
              <a:t>3/25/17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3661459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3BE9D-294E-419B-AA51-BB7BF28F4F06}" type="datetimeFigureOut">
              <a:rPr lang="en-US" smtClean="0"/>
              <a:t>3/25/17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936357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3BE9D-294E-419B-AA51-BB7BF28F4F06}" type="datetimeFigureOut">
              <a:rPr lang="en-US" smtClean="0"/>
              <a:t>3/25/17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3927428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3BE9D-294E-419B-AA51-BB7BF28F4F06}" type="datetimeFigureOut">
              <a:rPr lang="en-US" smtClean="0"/>
              <a:t>3/25/17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602464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3BE9D-294E-419B-AA51-BB7BF28F4F06}" type="datetimeFigureOut">
              <a:rPr lang="en-US" smtClean="0"/>
              <a:t>3/25/17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348240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8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3BE9D-294E-419B-AA51-BB7BF28F4F06}" type="datetimeFigureOut">
              <a:rPr lang="en-US" smtClean="0"/>
              <a:t>3/25/17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169875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3BE9D-294E-419B-AA51-BB7BF28F4F06}"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205077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3BE9D-294E-419B-AA51-BB7BF28F4F06}"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075813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3/25/17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9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88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3/25/17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4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3/25/17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820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3/25/17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759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36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7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3/25/17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3607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3BE9D-294E-419B-AA51-BB7BF28F4F06}" type="datetimeFigureOut">
              <a:rPr lang="en-US" smtClean="0"/>
              <a:t>3/25/17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620E5-095D-4D76-A479-961FD5302CA4}" type="slidenum">
              <a:rPr lang="en-US" smtClean="0"/>
              <a:t>‹#›</a:t>
            </a:fld>
            <a:endParaRPr lang="en-US"/>
          </a:p>
        </p:txBody>
      </p:sp>
    </p:spTree>
    <p:extLst>
      <p:ext uri="{BB962C8B-B14F-4D97-AF65-F5344CB8AC3E}">
        <p14:creationId xmlns:p14="http://schemas.microsoft.com/office/powerpoint/2010/main" val="2709145046"/>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0.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jp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jpg"/><Relationship Id="rId2" Type="http://schemas.openxmlformats.org/officeDocument/2006/relationships/notesSlide" Target="../notesSlides/notesSlide2.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5.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jp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jpeg"/><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jp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neo4j.com/graphgists/"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hyperlink" Target="https://github.com/Readify/Neo4jClient/wiki" TargetMode="External"/><Relationship Id="rId4" Type="http://schemas.openxmlformats.org/officeDocument/2006/relationships/hyperlink" Target="https://neo4j.com/developer/cyph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5">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Intro to GraphDBs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Brief introduction to graph DB concepts</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734800" y="6400800"/>
            <a:ext cx="304800" cy="304800"/>
          </a:xfrm>
          <a:prstGeom prst="rect">
            <a:avLst/>
          </a:prstGeom>
        </p:spPr>
      </p:pic>
    </p:spTree>
    <p:extLst>
      <p:ext uri="{BB962C8B-B14F-4D97-AF65-F5344CB8AC3E}">
        <p14:creationId xmlns:p14="http://schemas.microsoft.com/office/powerpoint/2010/main" val="2338312885"/>
      </p:ext>
    </p:extLst>
  </p:cSld>
  <p:clrMapOvr>
    <a:masterClrMapping/>
  </p:clrMapOvr>
  <mc:AlternateContent xmlns:mc="http://schemas.openxmlformats.org/markup-compatibility/2006" xmlns:p14="http://schemas.microsoft.com/office/powerpoint/2010/main">
    <mc:Choice Requires="p14">
      <p:transition spd="slow" p14:dur="2000" advTm="8894"/>
    </mc:Choice>
    <mc:Fallback xmlns="">
      <p:transition spd="slow" advTm="88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Nodes</a:t>
            </a:r>
          </a:p>
          <a:p>
            <a:pPr>
              <a:buFont typeface="Wingdings" panose="05000000000000000000" pitchFamily="2" charset="2"/>
              <a:buChar char="ü"/>
            </a:pPr>
            <a:r>
              <a:rPr lang="en-US" dirty="0"/>
              <a:t>Relationships</a:t>
            </a:r>
          </a:p>
          <a:p>
            <a:pPr>
              <a:buFont typeface="Wingdings" panose="05000000000000000000" pitchFamily="2" charset="2"/>
              <a:buChar char="ü"/>
            </a:pPr>
            <a:r>
              <a:rPr lang="en-US" dirty="0"/>
              <a:t>Properties</a:t>
            </a:r>
          </a:p>
          <a:p>
            <a:pPr>
              <a:buFont typeface="Wingdings" panose="05000000000000000000" pitchFamily="2" charset="2"/>
              <a:buChar char="ü"/>
            </a:pPr>
            <a:r>
              <a:rPr lang="en-US" dirty="0"/>
              <a:t>Labels</a:t>
            </a:r>
          </a:p>
        </p:txBody>
      </p:sp>
    </p:spTree>
    <p:extLst>
      <p:ext uri="{BB962C8B-B14F-4D97-AF65-F5344CB8AC3E}">
        <p14:creationId xmlns:p14="http://schemas.microsoft.com/office/powerpoint/2010/main" val="172214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Nodes represent entities and complex types</a:t>
            </a:r>
          </a:p>
          <a:p>
            <a:pPr>
              <a:buFont typeface="Wingdings" panose="05000000000000000000" pitchFamily="2" charset="2"/>
              <a:buChar char="Ø"/>
            </a:pPr>
            <a:r>
              <a:rPr lang="en-US" dirty="0"/>
              <a:t>Nodes can contain properties</a:t>
            </a:r>
          </a:p>
          <a:p>
            <a:pPr>
              <a:buFont typeface="Wingdings" panose="05000000000000000000" pitchFamily="2" charset="2"/>
              <a:buChar char="Ø"/>
            </a:pPr>
            <a:r>
              <a:rPr lang="en-US" dirty="0"/>
              <a:t>Each node can have different properties</a:t>
            </a:r>
          </a:p>
        </p:txBody>
      </p:sp>
    </p:spTree>
    <p:extLst>
      <p:ext uri="{BB962C8B-B14F-4D97-AF65-F5344CB8AC3E}">
        <p14:creationId xmlns:p14="http://schemas.microsoft.com/office/powerpoint/2010/main" val="30332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Every relationship has a name and direction</a:t>
            </a:r>
          </a:p>
          <a:p>
            <a:pPr>
              <a:buFont typeface="Wingdings" panose="05000000000000000000" pitchFamily="2" charset="2"/>
              <a:buChar char="Ø"/>
            </a:pPr>
            <a:r>
              <a:rPr lang="en-US" dirty="0"/>
              <a:t>Relationships can contain properties, which can further clarify the relationship</a:t>
            </a:r>
          </a:p>
          <a:p>
            <a:pPr>
              <a:buFont typeface="Wingdings" panose="05000000000000000000" pitchFamily="2" charset="2"/>
              <a:buChar char="Ø"/>
            </a:pPr>
            <a:r>
              <a:rPr lang="en-US" dirty="0"/>
              <a:t>Must have a start and end node</a:t>
            </a:r>
          </a:p>
        </p:txBody>
      </p:sp>
    </p:spTree>
    <p:extLst>
      <p:ext uri="{BB962C8B-B14F-4D97-AF65-F5344CB8AC3E}">
        <p14:creationId xmlns:p14="http://schemas.microsoft.com/office/powerpoint/2010/main" val="128130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Key value pairs used for nodes and relationships</a:t>
            </a:r>
          </a:p>
          <a:p>
            <a:pPr>
              <a:buFont typeface="Wingdings" panose="05000000000000000000" pitchFamily="2" charset="2"/>
              <a:buChar char="Ø"/>
            </a:pPr>
            <a:r>
              <a:rPr lang="en-US" dirty="0"/>
              <a:t>Adds metadata to your nodes and relationships</a:t>
            </a:r>
          </a:p>
          <a:p>
            <a:pPr>
              <a:buFont typeface="Wingdings" panose="05000000000000000000" pitchFamily="2" charset="2"/>
              <a:buChar char="Ø"/>
            </a:pPr>
            <a:r>
              <a:rPr lang="en-US" dirty="0"/>
              <a:t>Entity attributes</a:t>
            </a:r>
          </a:p>
          <a:p>
            <a:pPr>
              <a:buFont typeface="Wingdings" panose="05000000000000000000" pitchFamily="2" charset="2"/>
              <a:buChar char="Ø"/>
            </a:pPr>
            <a:r>
              <a:rPr lang="en-US" dirty="0"/>
              <a:t>Relationship qualities</a:t>
            </a:r>
          </a:p>
        </p:txBody>
      </p:sp>
    </p:spTree>
    <p:extLst>
      <p:ext uri="{BB962C8B-B14F-4D97-AF65-F5344CB8AC3E}">
        <p14:creationId xmlns:p14="http://schemas.microsoft.com/office/powerpoint/2010/main" val="2637711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Used to represent objects in your domain (e.g. user, person, movie)</a:t>
            </a:r>
          </a:p>
          <a:p>
            <a:pPr>
              <a:buFont typeface="Wingdings" panose="05000000000000000000" pitchFamily="2" charset="2"/>
              <a:buChar char="Ø"/>
            </a:pPr>
            <a:r>
              <a:rPr lang="en-US" dirty="0"/>
              <a:t>With labels, you can group nodes</a:t>
            </a:r>
          </a:p>
          <a:p>
            <a:pPr>
              <a:buFont typeface="Wingdings" panose="05000000000000000000" pitchFamily="2" charset="2"/>
              <a:buChar char="Ø"/>
            </a:pPr>
            <a:r>
              <a:rPr lang="en-US" dirty="0"/>
              <a:t>Allows us to create indexes and constraints with groups of nodes</a:t>
            </a:r>
          </a:p>
        </p:txBody>
      </p:sp>
    </p:spTree>
    <p:extLst>
      <p:ext uri="{BB962C8B-B14F-4D97-AF65-F5344CB8AC3E}">
        <p14:creationId xmlns:p14="http://schemas.microsoft.com/office/powerpoint/2010/main" val="2552325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DBs with Benefits…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GraphDBs focus on relationships over normalization</a:t>
            </a:r>
          </a:p>
        </p:txBody>
      </p:sp>
    </p:spTree>
    <p:extLst>
      <p:ext uri="{BB962C8B-B14F-4D97-AF65-F5344CB8AC3E}">
        <p14:creationId xmlns:p14="http://schemas.microsoft.com/office/powerpoint/2010/main" val="4429762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DB vs Relational DB</a:t>
            </a:r>
          </a:p>
        </p:txBody>
      </p:sp>
      <p:sp>
        <p:nvSpPr>
          <p:cNvPr id="3" name="Text Placeholder 2"/>
          <p:cNvSpPr>
            <a:spLocks noGrp="1"/>
          </p:cNvSpPr>
          <p:nvPr>
            <p:ph type="body" idx="1"/>
          </p:nvPr>
        </p:nvSpPr>
        <p:spPr/>
        <p:txBody>
          <a:bodyPr/>
          <a:lstStyle/>
          <a:p>
            <a:r>
              <a:rPr lang="en-US" dirty="0"/>
              <a:t>Graph DB</a:t>
            </a:r>
          </a:p>
        </p:txBody>
      </p:sp>
      <p:pic>
        <p:nvPicPr>
          <p:cNvPr id="10" name="Content Placeholder 6"/>
          <p:cNvPicPr>
            <a:picLocks noGrp="1" noChangeAspect="1"/>
          </p:cNvPicPr>
          <p:nvPr>
            <p:ph sz="half" idx="2"/>
          </p:nvPr>
        </p:nvPicPr>
        <p:blipFill>
          <a:blip r:embed="rId3"/>
          <a:stretch>
            <a:fillRect/>
          </a:stretch>
        </p:blipFill>
        <p:spPr>
          <a:xfrm>
            <a:off x="2434431" y="3537744"/>
            <a:ext cx="1933575" cy="2200275"/>
          </a:xfrm>
          <a:prstGeom prst="rect">
            <a:avLst/>
          </a:prstGeom>
        </p:spPr>
      </p:pic>
      <p:sp>
        <p:nvSpPr>
          <p:cNvPr id="5" name="Text Placeholder 4"/>
          <p:cNvSpPr>
            <a:spLocks noGrp="1"/>
          </p:cNvSpPr>
          <p:nvPr>
            <p:ph type="body" sz="quarter" idx="3"/>
          </p:nvPr>
        </p:nvSpPr>
        <p:spPr/>
        <p:txBody>
          <a:bodyPr/>
          <a:lstStyle/>
          <a:p>
            <a:r>
              <a:rPr lang="en-US" dirty="0"/>
              <a:t>Relational DB</a:t>
            </a:r>
          </a:p>
        </p:txBody>
      </p:sp>
      <p:pic>
        <p:nvPicPr>
          <p:cNvPr id="9" name="Content Placeholder 11"/>
          <p:cNvPicPr>
            <a:picLocks noGrp="1" noChangeAspect="1"/>
          </p:cNvPicPr>
          <p:nvPr>
            <p:ph sz="quarter" idx="4"/>
          </p:nvPr>
        </p:nvPicPr>
        <p:blipFill>
          <a:blip r:embed="rId4"/>
          <a:stretch>
            <a:fillRect/>
          </a:stretch>
        </p:blipFill>
        <p:spPr>
          <a:xfrm>
            <a:off x="7439613" y="3506828"/>
            <a:ext cx="2152650" cy="1123950"/>
          </a:xfrm>
          <a:prstGeom prst="rect">
            <a:avLst/>
          </a:prstGeom>
        </p:spPr>
      </p:pic>
    </p:spTree>
    <p:extLst>
      <p:ext uri="{BB962C8B-B14F-4D97-AF65-F5344CB8AC3E}">
        <p14:creationId xmlns:p14="http://schemas.microsoft.com/office/powerpoint/2010/main" val="3028700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Pros and Cons</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p:txBody>
          <a:bodyPr/>
          <a:lstStyle/>
          <a:p>
            <a:pPr>
              <a:buFont typeface="Wingdings" panose="05000000000000000000" pitchFamily="2" charset="2"/>
              <a:buChar char="ü"/>
            </a:pPr>
            <a:r>
              <a:rPr lang="en-US" dirty="0"/>
              <a:t>Easy to query</a:t>
            </a:r>
          </a:p>
          <a:p>
            <a:pPr>
              <a:buFont typeface="Wingdings" panose="05000000000000000000" pitchFamily="2" charset="2"/>
              <a:buChar char="ü"/>
            </a:pPr>
            <a:r>
              <a:rPr lang="en-US" dirty="0"/>
              <a:t>Ability to connect disparate data easily without needing a common data model</a:t>
            </a:r>
          </a:p>
        </p:txBody>
      </p:sp>
      <p:sp>
        <p:nvSpPr>
          <p:cNvPr id="5" name="Text Placeholder 4"/>
          <p:cNvSpPr>
            <a:spLocks noGrp="1"/>
          </p:cNvSpPr>
          <p:nvPr>
            <p:ph type="body" sz="quarter" idx="3"/>
          </p:nvPr>
        </p:nvSpPr>
        <p:spPr/>
        <p:txBody>
          <a:bodyPr/>
          <a:lstStyle/>
          <a:p>
            <a:r>
              <a:rPr lang="en-US" dirty="0"/>
              <a:t>Cons:</a:t>
            </a:r>
          </a:p>
        </p:txBody>
      </p:sp>
      <p:sp>
        <p:nvSpPr>
          <p:cNvPr id="6" name="Content Placeholder 5"/>
          <p:cNvSpPr>
            <a:spLocks noGrp="1"/>
          </p:cNvSpPr>
          <p:nvPr>
            <p:ph sz="quarter" idx="4"/>
          </p:nvPr>
        </p:nvSpPr>
        <p:spPr/>
        <p:txBody>
          <a:bodyPr/>
          <a:lstStyle/>
          <a:p>
            <a:pPr>
              <a:buFont typeface="Wingdings" panose="05000000000000000000" pitchFamily="2" charset="2"/>
              <a:buChar char="§"/>
            </a:pPr>
            <a:r>
              <a:rPr lang="en-US" dirty="0"/>
              <a:t>Requires a different way to think about data</a:t>
            </a:r>
          </a:p>
          <a:p>
            <a:pPr>
              <a:buFont typeface="Wingdings" panose="05000000000000000000" pitchFamily="2" charset="2"/>
              <a:buChar char="§"/>
            </a:pPr>
            <a:r>
              <a:rPr lang="en-US" dirty="0"/>
              <a:t>No single graph query language </a:t>
            </a:r>
          </a:p>
        </p:txBody>
      </p:sp>
    </p:spTree>
    <p:extLst>
      <p:ext uri="{BB962C8B-B14F-4D97-AF65-F5344CB8AC3E}">
        <p14:creationId xmlns:p14="http://schemas.microsoft.com/office/powerpoint/2010/main" val="3025704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14991"/>
            <a:ext cx="12192000" cy="5428018"/>
          </a:xfrm>
          <a:prstGeom prst="rect">
            <a:avLst/>
          </a:prstGeom>
        </p:spPr>
      </p:pic>
    </p:spTree>
    <p:extLst>
      <p:ext uri="{BB962C8B-B14F-4D97-AF65-F5344CB8AC3E}">
        <p14:creationId xmlns:p14="http://schemas.microsoft.com/office/powerpoint/2010/main" val="1326814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Popular </a:t>
            </a:r>
            <a:r>
              <a:rPr lang="en-US" sz="4400" dirty="0" err="1">
                <a:solidFill>
                  <a:schemeClr val="bg1"/>
                </a:solidFill>
              </a:rPr>
              <a:t>graphdb</a:t>
            </a:r>
            <a:r>
              <a:rPr lang="en-US" sz="4400" dirty="0">
                <a:solidFill>
                  <a:schemeClr val="bg1"/>
                </a:solidFill>
              </a:rPr>
              <a:t> Engines</a:t>
            </a:r>
          </a:p>
        </p:txBody>
      </p:sp>
    </p:spTree>
    <p:extLst>
      <p:ext uri="{BB962C8B-B14F-4D97-AF65-F5344CB8AC3E}">
        <p14:creationId xmlns:p14="http://schemas.microsoft.com/office/powerpoint/2010/main" val="21836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2914" y="165324"/>
            <a:ext cx="10515600" cy="638175"/>
          </a:xfrm>
        </p:spPr>
        <p:txBody>
          <a:bodyPr>
            <a:normAutofit fontScale="90000"/>
          </a:bodyPr>
          <a:lstStyle/>
          <a:p>
            <a:r>
              <a:rPr lang="en-US" b="1" dirty="0">
                <a:latin typeface="+mn-lt"/>
              </a:rPr>
              <a:t>Boston Code </a:t>
            </a:r>
            <a:r>
              <a:rPr lang="en-US" b="1">
                <a:latin typeface="+mn-lt"/>
              </a:rPr>
              <a:t>Camp 27 </a:t>
            </a:r>
            <a:r>
              <a:rPr lang="en-US" b="1" dirty="0">
                <a:latin typeface="+mn-lt"/>
              </a:rPr>
              <a:t>- Thanks to our Sponsors!</a:t>
            </a:r>
            <a:endParaRPr lang="en-US" dirty="0">
              <a:latin typeface="+mn-lt"/>
            </a:endParaRPr>
          </a:p>
        </p:txBody>
      </p:sp>
      <p:sp>
        <p:nvSpPr>
          <p:cNvPr id="5" name="Content Placeholder 4"/>
          <p:cNvSpPr>
            <a:spLocks noGrp="1"/>
          </p:cNvSpPr>
          <p:nvPr>
            <p:ph sz="half" idx="1"/>
          </p:nvPr>
        </p:nvSpPr>
        <p:spPr>
          <a:xfrm>
            <a:off x="381000" y="1079500"/>
            <a:ext cx="7467600" cy="5626100"/>
          </a:xfrm>
        </p:spPr>
        <p:txBody>
          <a:bodyPr/>
          <a:lstStyle/>
          <a:p>
            <a:r>
              <a:rPr lang="en-US" dirty="0"/>
              <a:t>Platinum</a:t>
            </a:r>
            <a:br>
              <a:rPr lang="en-US" dirty="0"/>
            </a:br>
            <a:endParaRPr lang="en-US" sz="4000" dirty="0"/>
          </a:p>
          <a:p>
            <a:r>
              <a:rPr lang="en-US" dirty="0"/>
              <a:t>Gold</a:t>
            </a:r>
          </a:p>
          <a:p>
            <a:endParaRPr lang="en-US" dirty="0"/>
          </a:p>
          <a:p>
            <a:endParaRPr lang="en-US" sz="1200" dirty="0"/>
          </a:p>
          <a:p>
            <a:r>
              <a:rPr lang="en-US" dirty="0"/>
              <a:t>Silver</a:t>
            </a:r>
            <a:br>
              <a:rPr lang="en-US" dirty="0"/>
            </a:br>
            <a:endParaRPr lang="en-US" dirty="0"/>
          </a:p>
          <a:p>
            <a:r>
              <a:rPr lang="en-US" dirty="0"/>
              <a:t>Bronze</a:t>
            </a:r>
          </a:p>
        </p:txBody>
      </p:sp>
      <p:sp>
        <p:nvSpPr>
          <p:cNvPr id="6" name="Content Placeholder 5"/>
          <p:cNvSpPr>
            <a:spLocks noGrp="1"/>
          </p:cNvSpPr>
          <p:nvPr>
            <p:ph sz="half" idx="2"/>
          </p:nvPr>
        </p:nvSpPr>
        <p:spPr>
          <a:xfrm>
            <a:off x="9287053" y="1079500"/>
            <a:ext cx="2700321" cy="5537200"/>
          </a:xfrm>
        </p:spPr>
        <p:txBody>
          <a:bodyPr/>
          <a:lstStyle/>
          <a:p>
            <a:r>
              <a:rPr lang="en-US" sz="2400" dirty="0"/>
              <a:t>In-Kind Donations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602" y="2938517"/>
            <a:ext cx="1772846" cy="917789"/>
          </a:xfrm>
          <a:prstGeom prst="rect">
            <a:avLst/>
          </a:prstGeom>
        </p:spPr>
      </p:pic>
      <p:pic>
        <p:nvPicPr>
          <p:cNvPr id="13" name="Picture 12"/>
          <p:cNvPicPr>
            <a:picLocks noChangeAspect="1"/>
          </p:cNvPicPr>
          <p:nvPr/>
        </p:nvPicPr>
        <p:blipFill>
          <a:blip r:embed="rId4"/>
          <a:stretch>
            <a:fillRect/>
          </a:stretch>
        </p:blipFill>
        <p:spPr>
          <a:xfrm>
            <a:off x="1991944" y="4253253"/>
            <a:ext cx="1465229" cy="64798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2256" y="2230822"/>
            <a:ext cx="809911" cy="778519"/>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0255" y="4279253"/>
            <a:ext cx="2091156" cy="595979"/>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37327" y="590787"/>
            <a:ext cx="3408427" cy="1117011"/>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81103" y="5053006"/>
            <a:ext cx="1241865" cy="256652"/>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65247" y="3490841"/>
            <a:ext cx="2479375" cy="513439"/>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34176" y="1626052"/>
            <a:ext cx="1735721" cy="452305"/>
          </a:xfrm>
          <a:prstGeom prst="rect">
            <a:avLst/>
          </a:prstGeom>
        </p:spPr>
      </p:pic>
      <p:cxnSp>
        <p:nvCxnSpPr>
          <p:cNvPr id="10" name="Straight Connector 9"/>
          <p:cNvCxnSpPr/>
          <p:nvPr/>
        </p:nvCxnSpPr>
        <p:spPr>
          <a:xfrm>
            <a:off x="9129475" y="1141285"/>
            <a:ext cx="0" cy="487680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13132" y="1627024"/>
            <a:ext cx="2460804" cy="1119666"/>
          </a:xfrm>
          <a:prstGeom prst="rect">
            <a:avLst/>
          </a:prstGeom>
        </p:spPr>
      </p:pic>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09537" y="5048671"/>
            <a:ext cx="2135911" cy="477020"/>
          </a:xfrm>
          <a:prstGeom prst="rect">
            <a:avLst/>
          </a:prstGeom>
        </p:spPr>
      </p:pic>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08261" y="3175975"/>
            <a:ext cx="2857899" cy="762106"/>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09729" y="1763339"/>
            <a:ext cx="3123724" cy="995900"/>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15064" y="2906132"/>
            <a:ext cx="2933551" cy="488925"/>
          </a:xfrm>
          <a:prstGeom prst="rect">
            <a:avLst/>
          </a:prstGeom>
        </p:spPr>
      </p:pic>
      <p:cxnSp>
        <p:nvCxnSpPr>
          <p:cNvPr id="22" name="Straight Connector 21"/>
          <p:cNvCxnSpPr/>
          <p:nvPr/>
        </p:nvCxnSpPr>
        <p:spPr>
          <a:xfrm flipH="1" flipV="1">
            <a:off x="1565741" y="1564796"/>
            <a:ext cx="5309619" cy="9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1565740" y="2765246"/>
            <a:ext cx="5309619" cy="9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565739" y="4115995"/>
            <a:ext cx="5309619" cy="9277"/>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26348" y="4204615"/>
            <a:ext cx="2540644" cy="745256"/>
          </a:xfrm>
          <a:prstGeom prst="rect">
            <a:avLst/>
          </a:prstGeom>
        </p:spPr>
      </p:pic>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086099" y="5031392"/>
            <a:ext cx="1855105" cy="556532"/>
          </a:xfrm>
          <a:prstGeom prst="rect">
            <a:avLst/>
          </a:prstGeom>
        </p:spPr>
      </p:pic>
      <p:pic>
        <p:nvPicPr>
          <p:cNvPr id="30" name="Picture 2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03978" y="4909470"/>
            <a:ext cx="2400240" cy="720072"/>
          </a:xfrm>
          <a:prstGeom prst="rect">
            <a:avLst/>
          </a:prstGeom>
        </p:spPr>
      </p:pic>
      <p:pic>
        <p:nvPicPr>
          <p:cNvPr id="31" name="Picture 3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624728" y="5664327"/>
            <a:ext cx="2305527" cy="691658"/>
          </a:xfrm>
          <a:prstGeom prst="rect">
            <a:avLst/>
          </a:prstGeom>
        </p:spPr>
      </p:pic>
      <p:pic>
        <p:nvPicPr>
          <p:cNvPr id="32" name="Picture 3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204758" y="5733505"/>
            <a:ext cx="1897194" cy="569159"/>
          </a:xfrm>
          <a:prstGeom prst="rect">
            <a:avLst/>
          </a:prstGeom>
        </p:spPr>
      </p:pic>
      <p:pic>
        <p:nvPicPr>
          <p:cNvPr id="33" name="Picture 3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722572" y="4084251"/>
            <a:ext cx="1829276" cy="733163"/>
          </a:xfrm>
          <a:prstGeom prst="rect">
            <a:avLst/>
          </a:prstGeom>
        </p:spPr>
      </p:pic>
    </p:spTree>
    <p:extLst>
      <p:ext uri="{BB962C8B-B14F-4D97-AF65-F5344CB8AC3E}">
        <p14:creationId xmlns:p14="http://schemas.microsoft.com/office/powerpoint/2010/main" val="3328722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lt;strong&gt;Neo4j&lt;/strong&gt;-2015-logo.png"/>
          <p:cNvPicPr>
            <a:picLocks noGrp="1" noChangeAspect="1"/>
          </p:cNvPicPr>
          <p:nvPr>
            <p:ph idx="1"/>
          </p:nvPr>
        </p:nvPicPr>
        <p:blipFill>
          <a:blip r:embed="rId3"/>
          <a:stretch>
            <a:fillRect/>
          </a:stretch>
        </p:blipFill>
        <p:spPr>
          <a:xfrm>
            <a:off x="1171588" y="3590562"/>
            <a:ext cx="1733550" cy="771525"/>
          </a:xfrm>
        </p:spPr>
      </p:pic>
      <p:pic>
        <p:nvPicPr>
          <p:cNvPr id="6" name="Picture 5" descr="&lt;strong&gt;OrientDB&lt;/strong&gt; - Wikipedia"/>
          <p:cNvPicPr>
            <a:picLocks noChangeAspect="1"/>
          </p:cNvPicPr>
          <p:nvPr/>
        </p:nvPicPr>
        <p:blipFill>
          <a:blip r:embed="rId4"/>
          <a:stretch>
            <a:fillRect/>
          </a:stretch>
        </p:blipFill>
        <p:spPr>
          <a:xfrm>
            <a:off x="878141" y="615731"/>
            <a:ext cx="2091686" cy="954024"/>
          </a:xfrm>
          <a:prstGeom prst="rect">
            <a:avLst/>
          </a:prstGeom>
        </p:spPr>
      </p:pic>
      <p:pic>
        <p:nvPicPr>
          <p:cNvPr id="8" name="Picture 7"/>
          <p:cNvPicPr>
            <a:picLocks noChangeAspect="1"/>
          </p:cNvPicPr>
          <p:nvPr/>
        </p:nvPicPr>
        <p:blipFill>
          <a:blip r:embed="rId5"/>
          <a:stretch>
            <a:fillRect/>
          </a:stretch>
        </p:blipFill>
        <p:spPr>
          <a:xfrm>
            <a:off x="10324486" y="308571"/>
            <a:ext cx="1619250" cy="266700"/>
          </a:xfrm>
          <a:prstGeom prst="rect">
            <a:avLst/>
          </a:prstGeom>
        </p:spPr>
      </p:pic>
      <p:pic>
        <p:nvPicPr>
          <p:cNvPr id="9" name="Picture 8"/>
          <p:cNvPicPr>
            <a:picLocks noChangeAspect="1"/>
          </p:cNvPicPr>
          <p:nvPr/>
        </p:nvPicPr>
        <p:blipFill>
          <a:blip r:embed="rId6"/>
          <a:stretch>
            <a:fillRect/>
          </a:stretch>
        </p:blipFill>
        <p:spPr>
          <a:xfrm>
            <a:off x="7304010" y="150214"/>
            <a:ext cx="2057400" cy="419100"/>
          </a:xfrm>
          <a:prstGeom prst="rect">
            <a:avLst/>
          </a:prstGeom>
        </p:spPr>
      </p:pic>
      <p:pic>
        <p:nvPicPr>
          <p:cNvPr id="11" name="Picture 10"/>
          <p:cNvPicPr>
            <a:picLocks noChangeAspect="1"/>
          </p:cNvPicPr>
          <p:nvPr/>
        </p:nvPicPr>
        <p:blipFill>
          <a:blip r:embed="rId7"/>
          <a:stretch>
            <a:fillRect/>
          </a:stretch>
        </p:blipFill>
        <p:spPr>
          <a:xfrm>
            <a:off x="4969386" y="594870"/>
            <a:ext cx="1840623" cy="995747"/>
          </a:xfrm>
          <a:prstGeom prst="rect">
            <a:avLst/>
          </a:prstGeom>
        </p:spPr>
      </p:pic>
      <p:pic>
        <p:nvPicPr>
          <p:cNvPr id="13" name="Picture 12"/>
          <p:cNvPicPr>
            <a:picLocks noChangeAspect="1"/>
          </p:cNvPicPr>
          <p:nvPr/>
        </p:nvPicPr>
        <p:blipFill>
          <a:blip r:embed="rId8"/>
          <a:stretch>
            <a:fillRect/>
          </a:stretch>
        </p:blipFill>
        <p:spPr>
          <a:xfrm>
            <a:off x="3924764" y="2345453"/>
            <a:ext cx="2445911" cy="736030"/>
          </a:xfrm>
          <a:prstGeom prst="rect">
            <a:avLst/>
          </a:prstGeom>
        </p:spPr>
      </p:pic>
      <p:pic>
        <p:nvPicPr>
          <p:cNvPr id="14" name="Picture 13"/>
          <p:cNvPicPr>
            <a:picLocks noChangeAspect="1"/>
          </p:cNvPicPr>
          <p:nvPr/>
        </p:nvPicPr>
        <p:blipFill>
          <a:blip r:embed="rId9"/>
          <a:stretch>
            <a:fillRect/>
          </a:stretch>
        </p:blipFill>
        <p:spPr>
          <a:xfrm>
            <a:off x="4969386" y="3976324"/>
            <a:ext cx="2590800" cy="1676400"/>
          </a:xfrm>
          <a:prstGeom prst="rect">
            <a:avLst/>
          </a:prstGeom>
        </p:spPr>
      </p:pic>
      <p:pic>
        <p:nvPicPr>
          <p:cNvPr id="15" name="Picture 14"/>
          <p:cNvPicPr>
            <a:picLocks noChangeAspect="1"/>
          </p:cNvPicPr>
          <p:nvPr/>
        </p:nvPicPr>
        <p:blipFill>
          <a:blip r:embed="rId10"/>
          <a:stretch>
            <a:fillRect/>
          </a:stretch>
        </p:blipFill>
        <p:spPr>
          <a:xfrm>
            <a:off x="8362958" y="924967"/>
            <a:ext cx="1331301" cy="1331301"/>
          </a:xfrm>
          <a:prstGeom prst="rect">
            <a:avLst/>
          </a:prstGeom>
        </p:spPr>
      </p:pic>
      <p:pic>
        <p:nvPicPr>
          <p:cNvPr id="16" name="Picture 15"/>
          <p:cNvPicPr>
            <a:picLocks noChangeAspect="1"/>
          </p:cNvPicPr>
          <p:nvPr/>
        </p:nvPicPr>
        <p:blipFill>
          <a:blip r:embed="rId11"/>
          <a:stretch>
            <a:fillRect/>
          </a:stretch>
        </p:blipFill>
        <p:spPr>
          <a:xfrm>
            <a:off x="9350529" y="2807620"/>
            <a:ext cx="1252669" cy="1252669"/>
          </a:xfrm>
          <a:prstGeom prst="rect">
            <a:avLst/>
          </a:prstGeom>
        </p:spPr>
      </p:pic>
      <p:pic>
        <p:nvPicPr>
          <p:cNvPr id="17" name="Picture 16"/>
          <p:cNvPicPr>
            <a:picLocks noChangeAspect="1"/>
          </p:cNvPicPr>
          <p:nvPr/>
        </p:nvPicPr>
        <p:blipFill>
          <a:blip r:embed="rId12"/>
          <a:stretch>
            <a:fillRect/>
          </a:stretch>
        </p:blipFill>
        <p:spPr>
          <a:xfrm>
            <a:off x="8844933" y="4700906"/>
            <a:ext cx="1269841" cy="1053968"/>
          </a:xfrm>
          <a:prstGeom prst="rect">
            <a:avLst/>
          </a:prstGeom>
        </p:spPr>
      </p:pic>
      <p:pic>
        <p:nvPicPr>
          <p:cNvPr id="18" name="Picture 17"/>
          <p:cNvPicPr>
            <a:picLocks noChangeAspect="1"/>
          </p:cNvPicPr>
          <p:nvPr/>
        </p:nvPicPr>
        <p:blipFill>
          <a:blip r:embed="rId13"/>
          <a:stretch>
            <a:fillRect/>
          </a:stretch>
        </p:blipFill>
        <p:spPr>
          <a:xfrm>
            <a:off x="731949" y="5048600"/>
            <a:ext cx="2612828" cy="706274"/>
          </a:xfrm>
          <a:prstGeom prst="rect">
            <a:avLst/>
          </a:prstGeom>
        </p:spPr>
      </p:pic>
    </p:spTree>
    <p:extLst>
      <p:ext uri="{BB962C8B-B14F-4D97-AF65-F5344CB8AC3E}">
        <p14:creationId xmlns:p14="http://schemas.microsoft.com/office/powerpoint/2010/main" val="3351228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9270" y="4067585"/>
            <a:ext cx="6410094" cy="2447826"/>
          </a:xfrm>
        </p:spPr>
        <p:txBody>
          <a:bodyPr>
            <a:noAutofit/>
          </a:bodyPr>
          <a:lstStyle/>
          <a:p>
            <a:pPr marL="0" indent="0">
              <a:buNone/>
            </a:pPr>
            <a:r>
              <a:rPr lang="en-US" sz="2400" b="1" dirty="0"/>
              <a:t>Cons:</a:t>
            </a:r>
          </a:p>
          <a:p>
            <a:pPr>
              <a:buFont typeface="Wingdings" panose="05000000000000000000" pitchFamily="2" charset="2"/>
              <a:buChar char="Ø"/>
            </a:pPr>
            <a:r>
              <a:rPr lang="en-US" dirty="0"/>
              <a:t> No native windows installation</a:t>
            </a:r>
          </a:p>
          <a:p>
            <a:pPr>
              <a:buFont typeface="Wingdings" panose="05000000000000000000" pitchFamily="2" charset="2"/>
              <a:buChar char="Ø"/>
            </a:pPr>
            <a:r>
              <a:rPr lang="en-US" dirty="0"/>
              <a:t> No support for windows in a production environment</a:t>
            </a:r>
          </a:p>
        </p:txBody>
      </p:sp>
      <p:pic>
        <p:nvPicPr>
          <p:cNvPr id="5" name="Picture 4"/>
          <p:cNvPicPr>
            <a:picLocks noChangeAspect="1"/>
          </p:cNvPicPr>
          <p:nvPr/>
        </p:nvPicPr>
        <p:blipFill>
          <a:blip r:embed="rId3"/>
          <a:stretch>
            <a:fillRect/>
          </a:stretch>
        </p:blipFill>
        <p:spPr>
          <a:xfrm>
            <a:off x="1553372" y="558932"/>
            <a:ext cx="2726764" cy="820545"/>
          </a:xfrm>
          <a:prstGeom prst="rect">
            <a:avLst/>
          </a:prstGeom>
        </p:spPr>
      </p:pic>
      <p:sp>
        <p:nvSpPr>
          <p:cNvPr id="2" name="TextBox 1"/>
          <p:cNvSpPr txBox="1"/>
          <p:nvPr/>
        </p:nvSpPr>
        <p:spPr>
          <a:xfrm>
            <a:off x="5239270" y="558932"/>
            <a:ext cx="6315422" cy="3508653"/>
          </a:xfrm>
          <a:prstGeom prst="rect">
            <a:avLst/>
          </a:prstGeom>
          <a:noFill/>
        </p:spPr>
        <p:txBody>
          <a:bodyPr wrap="square" rtlCol="0">
            <a:spAutoFit/>
          </a:bodyPr>
          <a:lstStyle/>
          <a:p>
            <a:r>
              <a:rPr lang="en-US" sz="2400" b="1" dirty="0"/>
              <a:t>Pros:</a:t>
            </a:r>
          </a:p>
          <a:p>
            <a:pPr marL="285750" indent="-285750">
              <a:lnSpc>
                <a:spcPct val="150000"/>
              </a:lnSpc>
              <a:buFont typeface="Wingdings" panose="05000000000000000000" pitchFamily="2" charset="2"/>
              <a:buChar char="Ø"/>
            </a:pPr>
            <a:r>
              <a:rPr lang="en-US" sz="2400" dirty="0"/>
              <a:t>Runs complex distributed queries</a:t>
            </a:r>
          </a:p>
          <a:p>
            <a:pPr marL="285750" indent="-285750">
              <a:lnSpc>
                <a:spcPct val="150000"/>
              </a:lnSpc>
              <a:buFont typeface="Wingdings" panose="05000000000000000000" pitchFamily="2" charset="2"/>
              <a:buChar char="Ø"/>
            </a:pPr>
            <a:r>
              <a:rPr lang="en-US" sz="2400" dirty="0"/>
              <a:t>Scales out through </a:t>
            </a:r>
            <a:r>
              <a:rPr lang="en-US" sz="2400" dirty="0" err="1"/>
              <a:t>sharded</a:t>
            </a:r>
            <a:r>
              <a:rPr lang="en-US" sz="2400" dirty="0"/>
              <a:t> storage</a:t>
            </a:r>
          </a:p>
          <a:p>
            <a:pPr marL="285750" indent="-285750">
              <a:lnSpc>
                <a:spcPct val="150000"/>
              </a:lnSpc>
              <a:buFont typeface="Wingdings" panose="05000000000000000000" pitchFamily="2" charset="2"/>
              <a:buChar char="Ø"/>
            </a:pPr>
            <a:r>
              <a:rPr lang="en-US" sz="2400" dirty="0"/>
              <a:t>Returns data natively in JSON, making it ideally suited for web development</a:t>
            </a:r>
          </a:p>
          <a:p>
            <a:pPr marL="285750" indent="-285750">
              <a:lnSpc>
                <a:spcPct val="150000"/>
              </a:lnSpc>
              <a:buFont typeface="Wingdings" panose="05000000000000000000" pitchFamily="2" charset="2"/>
              <a:buChar char="Ø"/>
            </a:pPr>
            <a:r>
              <a:rPr lang="en-US" sz="2400" dirty="0"/>
              <a:t>Written on top of </a:t>
            </a:r>
            <a:r>
              <a:rPr lang="en-US" sz="2400" dirty="0" err="1"/>
              <a:t>GraphQL</a:t>
            </a:r>
            <a:endParaRPr lang="en-US" sz="2400" dirty="0"/>
          </a:p>
          <a:p>
            <a:endParaRPr lang="en-US" dirty="0"/>
          </a:p>
        </p:txBody>
      </p:sp>
    </p:spTree>
    <p:extLst>
      <p:ext uri="{BB962C8B-B14F-4D97-AF65-F5344CB8AC3E}">
        <p14:creationId xmlns:p14="http://schemas.microsoft.com/office/powerpoint/2010/main" val="422718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3077" y="3034144"/>
            <a:ext cx="5891209" cy="2448297"/>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 No native windows service installation</a:t>
            </a:r>
          </a:p>
          <a:p>
            <a:pPr>
              <a:buFont typeface="Wingdings" panose="05000000000000000000" pitchFamily="2" charset="2"/>
              <a:buChar char="Ø"/>
            </a:pPr>
            <a:r>
              <a:rPr lang="en-US" dirty="0"/>
              <a:t> Requires more schema design up front</a:t>
            </a:r>
          </a:p>
        </p:txBody>
      </p:sp>
      <p:pic>
        <p:nvPicPr>
          <p:cNvPr id="5" name="Picture 4" descr="&lt;strong&gt;OrientDB&lt;/strong&gt; - Wikipedia"/>
          <p:cNvPicPr>
            <a:picLocks noChangeAspect="1"/>
          </p:cNvPicPr>
          <p:nvPr/>
        </p:nvPicPr>
        <p:blipFill>
          <a:blip r:embed="rId3"/>
          <a:stretch>
            <a:fillRect/>
          </a:stretch>
        </p:blipFill>
        <p:spPr>
          <a:xfrm>
            <a:off x="1450345" y="283908"/>
            <a:ext cx="3306687" cy="1508189"/>
          </a:xfrm>
          <a:prstGeom prst="rect">
            <a:avLst/>
          </a:prstGeom>
        </p:spPr>
      </p:pic>
      <p:sp>
        <p:nvSpPr>
          <p:cNvPr id="2" name="TextBox 1"/>
          <p:cNvSpPr txBox="1"/>
          <p:nvPr/>
        </p:nvSpPr>
        <p:spPr>
          <a:xfrm>
            <a:off x="5263076" y="498763"/>
            <a:ext cx="6267863" cy="2677656"/>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a:t>Multi model </a:t>
            </a:r>
            <a:r>
              <a:rPr lang="en-US" sz="2400" dirty="0"/>
              <a:t>DB – both graph and document DB</a:t>
            </a:r>
          </a:p>
          <a:p>
            <a:pPr marL="342900" indent="-342900">
              <a:lnSpc>
                <a:spcPct val="150000"/>
              </a:lnSpc>
              <a:buFont typeface="Wingdings" panose="05000000000000000000" pitchFamily="2" charset="2"/>
              <a:buChar char="Ø"/>
            </a:pPr>
            <a:r>
              <a:rPr lang="en-US" sz="2400" dirty="0"/>
              <a:t>Easily add users/roles</a:t>
            </a:r>
          </a:p>
          <a:p>
            <a:pPr marL="342900" indent="-342900">
              <a:lnSpc>
                <a:spcPct val="150000"/>
              </a:lnSpc>
              <a:buFont typeface="Wingdings" panose="05000000000000000000" pitchFamily="2" charset="2"/>
              <a:buChar char="Ø"/>
            </a:pPr>
            <a:r>
              <a:rPr lang="en-US" sz="2400" dirty="0"/>
              <a:t>Supports multiple databases</a:t>
            </a:r>
          </a:p>
          <a:p>
            <a:endParaRPr lang="en-US" sz="2400" dirty="0"/>
          </a:p>
        </p:txBody>
      </p:sp>
    </p:spTree>
    <p:extLst>
      <p:ext uri="{BB962C8B-B14F-4D97-AF65-F5344CB8AC3E}">
        <p14:creationId xmlns:p14="http://schemas.microsoft.com/office/powerpoint/2010/main" val="8965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9830" y="3625285"/>
            <a:ext cx="5891209" cy="2364290"/>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 Only one DB can be running on one port at a time</a:t>
            </a:r>
          </a:p>
          <a:p>
            <a:endParaRPr lang="en-US" dirty="0"/>
          </a:p>
        </p:txBody>
      </p:sp>
      <p:pic>
        <p:nvPicPr>
          <p:cNvPr id="7" name="Picture 6" descr="&lt;strong&gt;Neo4j&lt;/strong&gt;-2015-logo.png"/>
          <p:cNvPicPr>
            <a:picLocks noChangeAspect="1"/>
          </p:cNvPicPr>
          <p:nvPr/>
        </p:nvPicPr>
        <p:blipFill>
          <a:blip r:embed="rId3"/>
          <a:stretch>
            <a:fillRect/>
          </a:stretch>
        </p:blipFill>
        <p:spPr>
          <a:xfrm>
            <a:off x="1709785" y="451527"/>
            <a:ext cx="2220948" cy="988444"/>
          </a:xfrm>
          <a:prstGeom prst="rect">
            <a:avLst/>
          </a:prstGeom>
        </p:spPr>
      </p:pic>
      <p:sp>
        <p:nvSpPr>
          <p:cNvPr id="2" name="TextBox 1"/>
          <p:cNvSpPr txBox="1"/>
          <p:nvPr/>
        </p:nvSpPr>
        <p:spPr>
          <a:xfrm>
            <a:off x="5159830" y="451527"/>
            <a:ext cx="6018228" cy="3785652"/>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Runs on Windows natively - in either a console or as a service</a:t>
            </a:r>
          </a:p>
          <a:p>
            <a:pPr marL="342900" indent="-342900">
              <a:lnSpc>
                <a:spcPct val="150000"/>
              </a:lnSpc>
              <a:buFont typeface="Wingdings" panose="05000000000000000000" pitchFamily="2" charset="2"/>
              <a:buChar char="Ø"/>
            </a:pPr>
            <a:r>
              <a:rPr lang="en-US" sz="2400" dirty="0"/>
              <a:t>24/7 production support since 2003 – Mature</a:t>
            </a:r>
          </a:p>
          <a:p>
            <a:pPr marL="342900" indent="-342900">
              <a:lnSpc>
                <a:spcPct val="150000"/>
              </a:lnSpc>
              <a:buFont typeface="Wingdings" panose="05000000000000000000" pitchFamily="2" charset="2"/>
              <a:buChar char="Ø"/>
            </a:pPr>
            <a:r>
              <a:rPr lang="en-US" sz="2400" dirty="0"/>
              <a:t>Large and active user community</a:t>
            </a:r>
          </a:p>
          <a:p>
            <a:endParaRPr lang="en-US" sz="2400" dirty="0"/>
          </a:p>
        </p:txBody>
      </p:sp>
    </p:spTree>
    <p:extLst>
      <p:ext uri="{BB962C8B-B14F-4D97-AF65-F5344CB8AC3E}">
        <p14:creationId xmlns:p14="http://schemas.microsoft.com/office/powerpoint/2010/main" val="334408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Neo4j provide?</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Full ACID (atomicity, consistency, isolation, durability)</a:t>
            </a:r>
          </a:p>
          <a:p>
            <a:pPr>
              <a:buFont typeface="Wingdings" panose="05000000000000000000" pitchFamily="2" charset="2"/>
              <a:buChar char="ü"/>
            </a:pPr>
            <a:r>
              <a:rPr lang="en-US" dirty="0"/>
              <a:t>REST API</a:t>
            </a:r>
          </a:p>
          <a:p>
            <a:pPr>
              <a:buFont typeface="Wingdings" panose="05000000000000000000" pitchFamily="2" charset="2"/>
              <a:buChar char="ü"/>
            </a:pPr>
            <a:r>
              <a:rPr lang="en-US" dirty="0"/>
              <a:t>Property Graph</a:t>
            </a:r>
          </a:p>
          <a:p>
            <a:pPr>
              <a:buFont typeface="Wingdings" panose="05000000000000000000" pitchFamily="2" charset="2"/>
              <a:buChar char="ü"/>
            </a:pPr>
            <a:r>
              <a:rPr lang="en-US" dirty="0"/>
              <a:t>Lucene Index</a:t>
            </a:r>
          </a:p>
          <a:p>
            <a:pPr>
              <a:buFont typeface="Wingdings" panose="05000000000000000000" pitchFamily="2" charset="2"/>
              <a:buChar char="ü"/>
            </a:pPr>
            <a:r>
              <a:rPr lang="en-US" dirty="0"/>
              <a:t>High Availability (with Enterprise Edition)</a:t>
            </a:r>
          </a:p>
        </p:txBody>
      </p:sp>
    </p:spTree>
    <p:extLst>
      <p:ext uri="{BB962C8B-B14F-4D97-AF65-F5344CB8AC3E}">
        <p14:creationId xmlns:p14="http://schemas.microsoft.com/office/powerpoint/2010/main" val="1298435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 using Neo4j, if you’ve ever done any of the following: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Written a recursive CTE</a:t>
            </a:r>
          </a:p>
          <a:p>
            <a:pPr>
              <a:buFont typeface="Wingdings" panose="05000000000000000000" pitchFamily="2" charset="2"/>
              <a:buChar char="Ø"/>
            </a:pPr>
            <a:r>
              <a:rPr lang="en-US" dirty="0"/>
              <a:t>Had a Parent Id as a self-referencing foreign key in a table</a:t>
            </a:r>
          </a:p>
          <a:p>
            <a:pPr>
              <a:buFont typeface="Wingdings" panose="05000000000000000000" pitchFamily="2" charset="2"/>
              <a:buChar char="Ø"/>
            </a:pPr>
            <a:r>
              <a:rPr lang="en-US" dirty="0"/>
              <a:t>Joined more than 7 tables together</a:t>
            </a:r>
          </a:p>
          <a:p>
            <a:pPr>
              <a:buFont typeface="Wingdings" panose="05000000000000000000" pitchFamily="2" charset="2"/>
              <a:buChar char="Ø"/>
            </a:pPr>
            <a:r>
              <a:rPr lang="en-US" dirty="0"/>
              <a:t>Needed to relate disparate, non-uniform data</a:t>
            </a:r>
          </a:p>
        </p:txBody>
      </p:sp>
    </p:spTree>
    <p:extLst>
      <p:ext uri="{BB962C8B-B14F-4D97-AF65-F5344CB8AC3E}">
        <p14:creationId xmlns:p14="http://schemas.microsoft.com/office/powerpoint/2010/main" val="405209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45802" y="114478"/>
            <a:ext cx="4754880" cy="3977640"/>
          </a:xfrm>
        </p:spPr>
        <p:txBody>
          <a:bodyPr>
            <a:normAutofit/>
          </a:bodyPr>
          <a:lstStyle/>
          <a:p>
            <a:pPr marL="0" indent="0">
              <a:buNone/>
            </a:pPr>
            <a:r>
              <a:rPr lang="en-US" dirty="0"/>
              <a:t>“Neo4j helps us to understand our online shoppers’ behavior and the relationship between our customers and products, providing a perfect tool for real-time product recommendations.... As the current market leader in graph databases, and with enterprise features for scalability and availability, Neo4j is the right choice to meet our demands. It suits our needs very well.” – Marcos Wada, Software Developer, Walmart</a:t>
            </a:r>
          </a:p>
        </p:txBody>
      </p:sp>
      <p:sp>
        <p:nvSpPr>
          <p:cNvPr id="4" name="Content Placeholder 3"/>
          <p:cNvSpPr>
            <a:spLocks noGrp="1"/>
          </p:cNvSpPr>
          <p:nvPr>
            <p:ph sz="half" idx="2"/>
          </p:nvPr>
        </p:nvSpPr>
        <p:spPr>
          <a:xfrm>
            <a:off x="5126221" y="3860548"/>
            <a:ext cx="4754880" cy="2294313"/>
          </a:xfrm>
        </p:spPr>
        <p:txBody>
          <a:bodyPr>
            <a:normAutofit/>
          </a:bodyPr>
          <a:lstStyle/>
          <a:p>
            <a:pPr marL="0" indent="0">
              <a:buNone/>
            </a:pPr>
            <a:r>
              <a:rPr lang="en-US" dirty="0"/>
              <a:t>“Our Neo4j solution is literally thousands of times faster than the prior MySQL solution, with queries that require 10-100 times less code. At the same time, Neo4j allowed us to add functionality that was previously not possible.” – Volker Pacher, Senior Developer, eBay</a:t>
            </a:r>
          </a:p>
        </p:txBody>
      </p:sp>
      <p:pic>
        <p:nvPicPr>
          <p:cNvPr id="6" name="Picture 5"/>
          <p:cNvPicPr>
            <a:picLocks noChangeAspect="1"/>
          </p:cNvPicPr>
          <p:nvPr/>
        </p:nvPicPr>
        <p:blipFill>
          <a:blip r:embed="rId3"/>
          <a:stretch>
            <a:fillRect/>
          </a:stretch>
        </p:blipFill>
        <p:spPr>
          <a:xfrm>
            <a:off x="6354112" y="114478"/>
            <a:ext cx="2139519" cy="1907890"/>
          </a:xfrm>
          <a:prstGeom prst="rect">
            <a:avLst/>
          </a:prstGeom>
        </p:spPr>
      </p:pic>
      <p:pic>
        <p:nvPicPr>
          <p:cNvPr id="8" name="Picture 7"/>
          <p:cNvPicPr>
            <a:picLocks noChangeAspect="1"/>
          </p:cNvPicPr>
          <p:nvPr/>
        </p:nvPicPr>
        <p:blipFill>
          <a:blip r:embed="rId4"/>
          <a:stretch>
            <a:fillRect/>
          </a:stretch>
        </p:blipFill>
        <p:spPr>
          <a:xfrm>
            <a:off x="2507758" y="4198080"/>
            <a:ext cx="2000250" cy="1619250"/>
          </a:xfrm>
          <a:prstGeom prst="rect">
            <a:avLst/>
          </a:prstGeom>
        </p:spPr>
      </p:pic>
    </p:spTree>
    <p:extLst>
      <p:ext uri="{BB962C8B-B14F-4D97-AF65-F5344CB8AC3E}">
        <p14:creationId xmlns:p14="http://schemas.microsoft.com/office/powerpoint/2010/main" val="131172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More complex Use Cases</a:t>
            </a:r>
          </a:p>
        </p:txBody>
      </p:sp>
    </p:spTree>
    <p:extLst>
      <p:ext uri="{BB962C8B-B14F-4D97-AF65-F5344CB8AC3E}">
        <p14:creationId xmlns:p14="http://schemas.microsoft.com/office/powerpoint/2010/main" val="218535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110" y="380853"/>
            <a:ext cx="9905998" cy="1352139"/>
          </a:xfrm>
        </p:spPr>
        <p:txBody>
          <a:bodyPr/>
          <a:lstStyle/>
          <a:p>
            <a:r>
              <a:rPr lang="en-US" dirty="0"/>
              <a:t>NBA Sneakers</a:t>
            </a:r>
          </a:p>
        </p:txBody>
      </p:sp>
      <p:sp>
        <p:nvSpPr>
          <p:cNvPr id="3" name="Content Placeholder 2"/>
          <p:cNvSpPr>
            <a:spLocks noGrp="1"/>
          </p:cNvSpPr>
          <p:nvPr>
            <p:ph idx="1"/>
          </p:nvPr>
        </p:nvSpPr>
        <p:spPr>
          <a:xfrm>
            <a:off x="5111149" y="719233"/>
            <a:ext cx="5443516" cy="633046"/>
          </a:xfrm>
        </p:spPr>
        <p:txBody>
          <a:bodyPr>
            <a:normAutofit fontScale="77500" lnSpcReduction="20000"/>
          </a:bodyPr>
          <a:lstStyle/>
          <a:p>
            <a:pPr marL="0" indent="0">
              <a:buNone/>
            </a:pPr>
            <a:r>
              <a:rPr lang="en-US" dirty="0"/>
              <a:t>https://neo4j.com/graphgist/52ce6522-605e-4721-9ffe-706d252ffb5c#listing_category=sports-and-recreation</a:t>
            </a:r>
          </a:p>
        </p:txBody>
      </p:sp>
      <p:pic>
        <p:nvPicPr>
          <p:cNvPr id="4" name="Picture 3"/>
          <p:cNvPicPr>
            <a:picLocks noChangeAspect="1"/>
          </p:cNvPicPr>
          <p:nvPr/>
        </p:nvPicPr>
        <p:blipFill>
          <a:blip r:embed="rId3"/>
          <a:stretch>
            <a:fillRect/>
          </a:stretch>
        </p:blipFill>
        <p:spPr>
          <a:xfrm>
            <a:off x="1748479" y="3431033"/>
            <a:ext cx="6084428" cy="3228180"/>
          </a:xfrm>
          <a:prstGeom prst="rect">
            <a:avLst/>
          </a:prstGeom>
        </p:spPr>
      </p:pic>
      <p:sp>
        <p:nvSpPr>
          <p:cNvPr id="5" name="Rectangle 4"/>
          <p:cNvSpPr/>
          <p:nvPr/>
        </p:nvSpPr>
        <p:spPr>
          <a:xfrm>
            <a:off x="1704110" y="2102324"/>
            <a:ext cx="8752113" cy="1200329"/>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047D65"/>
                </a:solidFill>
                <a:latin typeface="Consolas" panose="020B0609020204030204" pitchFamily="49" charset="0"/>
              </a:rPr>
              <a:t>2</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p:Player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n</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count</a:t>
            </a:r>
            <a:r>
              <a:rPr lang="en-US" b="1" dirty="0">
                <a:solidFill>
                  <a:srgbClr val="9C3328"/>
                </a:solidFill>
                <a:latin typeface="Consolas" panose="020B0609020204030204" pitchFamily="49" charset="0"/>
              </a:rPr>
              <a:t>(</a:t>
            </a:r>
            <a:r>
              <a:rPr lang="en-US" b="1" cap="all" dirty="0">
                <a:solidFill>
                  <a:srgbClr val="1D75B3"/>
                </a:solidFill>
                <a:latin typeface="Consolas" panose="020B0609020204030204" pitchFamily="49" charset="0"/>
              </a:rPr>
              <a:t>DISTINCT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LIMIT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5</a:t>
            </a:r>
            <a:r>
              <a:rPr lang="en-US" b="1" dirty="0">
                <a:solidFill>
                  <a:srgbClr val="9C3328"/>
                </a:solidFill>
                <a:latin typeface="Consolas" panose="020B0609020204030204" pitchFamily="49" charset="0"/>
              </a:rPr>
              <a:t>;</a:t>
            </a:r>
            <a:endParaRPr lang="en-US" dirty="0"/>
          </a:p>
        </p:txBody>
      </p:sp>
      <p:sp>
        <p:nvSpPr>
          <p:cNvPr id="6" name="TextBox 5"/>
          <p:cNvSpPr txBox="1"/>
          <p:nvPr/>
        </p:nvSpPr>
        <p:spPr>
          <a:xfrm>
            <a:off x="1704110" y="1732992"/>
            <a:ext cx="4590230" cy="369332"/>
          </a:xfrm>
          <a:prstGeom prst="rect">
            <a:avLst/>
          </a:prstGeom>
          <a:noFill/>
        </p:spPr>
        <p:txBody>
          <a:bodyPr wrap="square" rtlCol="0">
            <a:spAutoFit/>
          </a:bodyPr>
          <a:lstStyle/>
          <a:p>
            <a:r>
              <a:rPr lang="en-US" dirty="0"/>
              <a:t>List the top 5 brands worn by NBA Players</a:t>
            </a:r>
          </a:p>
        </p:txBody>
      </p:sp>
    </p:spTree>
    <p:extLst>
      <p:ext uri="{BB962C8B-B14F-4D97-AF65-F5344CB8AC3E}">
        <p14:creationId xmlns:p14="http://schemas.microsoft.com/office/powerpoint/2010/main" val="1289534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356" y="77649"/>
            <a:ext cx="9905998" cy="1478570"/>
          </a:xfrm>
        </p:spPr>
        <p:txBody>
          <a:bodyPr/>
          <a:lstStyle/>
          <a:p>
            <a:r>
              <a:rPr lang="en-US" dirty="0"/>
              <a:t>Organization Learning</a:t>
            </a:r>
          </a:p>
        </p:txBody>
      </p:sp>
      <p:sp>
        <p:nvSpPr>
          <p:cNvPr id="3" name="Content Placeholder 2"/>
          <p:cNvSpPr>
            <a:spLocks noGrp="1"/>
          </p:cNvSpPr>
          <p:nvPr>
            <p:ph idx="1"/>
          </p:nvPr>
        </p:nvSpPr>
        <p:spPr>
          <a:xfrm>
            <a:off x="6983526" y="378605"/>
            <a:ext cx="4765184" cy="657616"/>
          </a:xfrm>
        </p:spPr>
        <p:txBody>
          <a:bodyPr>
            <a:normAutofit lnSpcReduction="10000"/>
          </a:bodyPr>
          <a:lstStyle/>
          <a:p>
            <a:pPr marL="0" indent="0">
              <a:buNone/>
            </a:pPr>
            <a:r>
              <a:rPr lang="en-US" dirty="0"/>
              <a:t>https://neo4j.com/graphgist/a123a6fc-d881-4206-b42a-f864b7bfbbd3</a:t>
            </a:r>
          </a:p>
        </p:txBody>
      </p:sp>
      <p:pic>
        <p:nvPicPr>
          <p:cNvPr id="6" name="Picture 5"/>
          <p:cNvPicPr>
            <a:picLocks noChangeAspect="1"/>
          </p:cNvPicPr>
          <p:nvPr/>
        </p:nvPicPr>
        <p:blipFill>
          <a:blip r:embed="rId2"/>
          <a:stretch>
            <a:fillRect/>
          </a:stretch>
        </p:blipFill>
        <p:spPr>
          <a:xfrm>
            <a:off x="4186995" y="2162253"/>
            <a:ext cx="6268701" cy="4701525"/>
          </a:xfrm>
          <a:prstGeom prst="rect">
            <a:avLst/>
          </a:prstGeom>
        </p:spPr>
      </p:pic>
      <p:sp>
        <p:nvSpPr>
          <p:cNvPr id="7" name="Rectangle 6"/>
          <p:cNvSpPr/>
          <p:nvPr/>
        </p:nvSpPr>
        <p:spPr>
          <a:xfrm>
            <a:off x="1458621" y="1464714"/>
            <a:ext cx="9246984" cy="923330"/>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c:Certification</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name:</a:t>
            </a:r>
            <a:r>
              <a:rPr lang="en-US" b="1" dirty="0" err="1">
                <a:solidFill>
                  <a:srgbClr val="B35E14"/>
                </a:solidFill>
                <a:latin typeface="Consolas" panose="020B0609020204030204" pitchFamily="49" charset="0"/>
              </a:rPr>
              <a:t>“Certification</a:t>
            </a:r>
            <a:r>
              <a:rPr lang="en-US" b="1" dirty="0">
                <a:solidFill>
                  <a:srgbClr val="B35E14"/>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:NEXT_LEARNING</a:t>
            </a:r>
            <a:r>
              <a:rPr lang="en-US" b="1" dirty="0">
                <a:solidFill>
                  <a:srgbClr val="9C3328"/>
                </a:solidFill>
                <a:latin typeface="Consolas" panose="020B0609020204030204" pitchFamily="49" charset="0"/>
              </a:rPr>
              <a:t>]-&gt; (</a:t>
            </a:r>
            <a:r>
              <a:rPr lang="en-US" b="1" dirty="0" err="1">
                <a:solidFill>
                  <a:srgbClr val="047D65"/>
                </a:solidFill>
                <a:latin typeface="Consolas" panose="020B0609020204030204" pitchFamily="49" charset="0"/>
              </a:rPr>
              <a:t>learning:LearningItem</a:t>
            </a:r>
            <a:r>
              <a:rPr lang="en-US" b="1" dirty="0">
                <a:solidFill>
                  <a:srgbClr val="9C3328"/>
                </a:solidFill>
                <a:latin typeface="Consolas" panose="020B0609020204030204" pitchFamily="49" charset="0"/>
              </a:rPr>
              <a:t>)-[:FULFILLED_BY]-&gt;(</a:t>
            </a:r>
            <a:r>
              <a:rPr lang="en-US" b="1" dirty="0" err="1">
                <a:solidFill>
                  <a:srgbClr val="9C3328"/>
                </a:solidFill>
                <a:latin typeface="Consolas" panose="020B0609020204030204" pitchFamily="49" charset="0"/>
              </a:rPr>
              <a:t>course:Course</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course.name</a:t>
            </a:r>
            <a:endParaRPr lang="en-US" dirty="0"/>
          </a:p>
        </p:txBody>
      </p:sp>
      <p:sp>
        <p:nvSpPr>
          <p:cNvPr id="8" name="TextBox 7"/>
          <p:cNvSpPr txBox="1"/>
          <p:nvPr/>
        </p:nvSpPr>
        <p:spPr>
          <a:xfrm>
            <a:off x="1416773" y="984639"/>
            <a:ext cx="7474785" cy="369332"/>
          </a:xfrm>
          <a:prstGeom prst="rect">
            <a:avLst/>
          </a:prstGeom>
          <a:noFill/>
        </p:spPr>
        <p:txBody>
          <a:bodyPr wrap="square" rtlCol="0">
            <a:spAutoFit/>
          </a:bodyPr>
          <a:lstStyle/>
          <a:p>
            <a:r>
              <a:rPr lang="en-US" dirty="0"/>
              <a:t>What courses do I have to take to get my Certification?</a:t>
            </a:r>
          </a:p>
        </p:txBody>
      </p:sp>
    </p:spTree>
    <p:extLst>
      <p:ext uri="{BB962C8B-B14F-4D97-AF65-F5344CB8AC3E}">
        <p14:creationId xmlns:p14="http://schemas.microsoft.com/office/powerpoint/2010/main" val="265069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8" name="TextBox 7"/>
          <p:cNvSpPr txBox="1"/>
          <p:nvPr/>
        </p:nvSpPr>
        <p:spPr>
          <a:xfrm>
            <a:off x="743445" y="2018844"/>
            <a:ext cx="5700511" cy="3416320"/>
          </a:xfrm>
          <a:prstGeom prst="rect">
            <a:avLst/>
          </a:prstGeom>
          <a:noFill/>
        </p:spPr>
        <p:txBody>
          <a:bodyPr wrap="square" rtlCol="0">
            <a:spAutoFit/>
          </a:bodyPr>
          <a:lstStyle/>
          <a:p>
            <a:r>
              <a:rPr lang="en-US" dirty="0"/>
              <a:t>CREATE p = (</a:t>
            </a:r>
            <a:r>
              <a:rPr lang="en-US" dirty="0" err="1"/>
              <a:t>person:Person</a:t>
            </a:r>
            <a:r>
              <a:rPr lang="en-US" dirty="0"/>
              <a:t> {name: 'Jen', </a:t>
            </a:r>
          </a:p>
          <a:p>
            <a:r>
              <a:rPr lang="en-US" dirty="0"/>
              <a:t>email: 'jenparker1975@gmail.com', </a:t>
            </a:r>
          </a:p>
          <a:p>
            <a:r>
              <a:rPr lang="en-US" dirty="0" err="1"/>
              <a:t>github:'https</a:t>
            </a:r>
            <a:r>
              <a:rPr lang="en-US" dirty="0"/>
              <a:t>://github.com/jenparker1975'})</a:t>
            </a:r>
          </a:p>
          <a:p>
            <a:r>
              <a:rPr lang="en-US" dirty="0"/>
              <a:t> – [:WORKS_AT {since: 2013}] -&gt; (</a:t>
            </a:r>
            <a:r>
              <a:rPr lang="en-US" dirty="0" err="1"/>
              <a:t>company:Company</a:t>
            </a:r>
            <a:r>
              <a:rPr lang="en-US" dirty="0"/>
              <a:t> {name: 'HealthcareSource', </a:t>
            </a:r>
          </a:p>
          <a:p>
            <a:r>
              <a:rPr lang="en-US" dirty="0"/>
              <a:t>tag: 'Leading provider of talent management solutions for Healthcare' }) </a:t>
            </a:r>
          </a:p>
          <a:p>
            <a:r>
              <a:rPr lang="en-US" dirty="0"/>
              <a:t>RETURN p </a:t>
            </a:r>
          </a:p>
          <a:p>
            <a:endParaRPr lang="en-US" dirty="0"/>
          </a:p>
          <a:p>
            <a:r>
              <a:rPr lang="en-US" dirty="0"/>
              <a:t>MATCH (</a:t>
            </a:r>
            <a:r>
              <a:rPr lang="en-US" dirty="0" err="1"/>
              <a:t>person:Person</a:t>
            </a:r>
            <a:r>
              <a:rPr lang="en-US" dirty="0"/>
              <a:t> {name: 'Jen'}) </a:t>
            </a:r>
          </a:p>
          <a:p>
            <a:r>
              <a:rPr lang="en-US" dirty="0"/>
              <a:t>CREATE (person) -[:IS_LEARNING]-&gt;(</a:t>
            </a:r>
            <a:r>
              <a:rPr lang="en-US" dirty="0" err="1"/>
              <a:t>technology:Technology</a:t>
            </a:r>
            <a:r>
              <a:rPr lang="en-US" dirty="0"/>
              <a:t> {name: 'Neo4j'})</a:t>
            </a:r>
          </a:p>
        </p:txBody>
      </p:sp>
      <p:pic>
        <p:nvPicPr>
          <p:cNvPr id="4" name="Picture 3"/>
          <p:cNvPicPr>
            <a:picLocks noChangeAspect="1"/>
          </p:cNvPicPr>
          <p:nvPr/>
        </p:nvPicPr>
        <p:blipFill>
          <a:blip r:embed="rId3"/>
          <a:stretch>
            <a:fillRect/>
          </a:stretch>
        </p:blipFill>
        <p:spPr>
          <a:xfrm>
            <a:off x="6443956" y="0"/>
            <a:ext cx="6152620" cy="6858000"/>
          </a:xfrm>
          <a:prstGeom prst="rect">
            <a:avLst/>
          </a:prstGeom>
        </p:spPr>
      </p:pic>
    </p:spTree>
    <p:extLst>
      <p:ext uri="{BB962C8B-B14F-4D97-AF65-F5344CB8AC3E}">
        <p14:creationId xmlns:p14="http://schemas.microsoft.com/office/powerpoint/2010/main" val="16365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729" y="154394"/>
            <a:ext cx="4516913" cy="1172496"/>
          </a:xfrm>
        </p:spPr>
        <p:txBody>
          <a:bodyPr/>
          <a:lstStyle/>
          <a:p>
            <a:r>
              <a:rPr lang="en-US" dirty="0"/>
              <a:t>Fraud detection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5" name="Rectangle 4"/>
          <p:cNvSpPr/>
          <p:nvPr/>
        </p:nvSpPr>
        <p:spPr>
          <a:xfrm>
            <a:off x="5696662" y="331336"/>
            <a:ext cx="5947422" cy="646331"/>
          </a:xfrm>
          <a:prstGeom prst="rect">
            <a:avLst/>
          </a:prstGeom>
        </p:spPr>
        <p:txBody>
          <a:bodyPr wrap="square">
            <a:spAutoFit/>
          </a:bodyPr>
          <a:lstStyle/>
          <a:p>
            <a:r>
              <a:rPr lang="en-US" dirty="0"/>
              <a:t>https://neo4j.com/graphgist/9d627127-003b-411a-b3ce-f8d3970c2afa#listing_category=fraud-detection</a:t>
            </a:r>
          </a:p>
        </p:txBody>
      </p:sp>
      <p:sp>
        <p:nvSpPr>
          <p:cNvPr id="6" name="Rectangle 5"/>
          <p:cNvSpPr/>
          <p:nvPr/>
        </p:nvSpPr>
        <p:spPr>
          <a:xfrm>
            <a:off x="1271729" y="1658059"/>
            <a:ext cx="7952953" cy="3139321"/>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accountHolder:AccountHolder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-&gt;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count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collect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err="1">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UniqueId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&gt; </a:t>
            </a:r>
            <a:r>
              <a:rPr lang="en-US" b="1" dirty="0">
                <a:solidFill>
                  <a:srgbClr val="047D65"/>
                </a:solidFill>
                <a:latin typeface="Consolas" panose="020B0609020204030204" pitchFamily="49" charset="0"/>
              </a:rPr>
              <a:t>1</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FraudRing</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labels</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ContactType</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endParaRPr lang="en-US" dirty="0"/>
          </a:p>
        </p:txBody>
      </p:sp>
      <p:sp>
        <p:nvSpPr>
          <p:cNvPr id="7" name="TextBox 6"/>
          <p:cNvSpPr txBox="1"/>
          <p:nvPr/>
        </p:nvSpPr>
        <p:spPr>
          <a:xfrm>
            <a:off x="1271729" y="1039446"/>
            <a:ext cx="6871818" cy="369332"/>
          </a:xfrm>
          <a:prstGeom prst="rect">
            <a:avLst/>
          </a:prstGeom>
          <a:noFill/>
        </p:spPr>
        <p:txBody>
          <a:bodyPr wrap="none" rtlCol="0">
            <a:spAutoFit/>
          </a:bodyPr>
          <a:lstStyle/>
          <a:p>
            <a:r>
              <a:rPr lang="en-US" dirty="0"/>
              <a:t>How many account holders have duplicate contact information?</a:t>
            </a:r>
          </a:p>
        </p:txBody>
      </p:sp>
    </p:spTree>
    <p:extLst>
      <p:ext uri="{BB962C8B-B14F-4D97-AF65-F5344CB8AC3E}">
        <p14:creationId xmlns:p14="http://schemas.microsoft.com/office/powerpoint/2010/main" val="738291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4805" y="661929"/>
            <a:ext cx="5846843" cy="4840616"/>
          </a:xfrm>
          <a:prstGeom prst="rect">
            <a:avLst/>
          </a:prstGeom>
        </p:spPr>
      </p:pic>
    </p:spTree>
    <p:extLst>
      <p:ext uri="{BB962C8B-B14F-4D97-AF65-F5344CB8AC3E}">
        <p14:creationId xmlns:p14="http://schemas.microsoft.com/office/powerpoint/2010/main" val="403915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err="1">
                <a:solidFill>
                  <a:schemeClr val="bg1"/>
                </a:solidFill>
              </a:rPr>
              <a:t>Diabook</a:t>
            </a:r>
            <a:r>
              <a:rPr lang="en-US" sz="4400" dirty="0">
                <a:solidFill>
                  <a:schemeClr val="bg1"/>
                </a:solidFill>
              </a:rPr>
              <a:t> – social network</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dirty="0">
                <a:solidFill>
                  <a:schemeClr val="bg1"/>
                </a:solidFill>
              </a:rPr>
              <a:t>Example using Type 1 Diabetes</a:t>
            </a:r>
          </a:p>
          <a:p>
            <a:r>
              <a:rPr lang="en-US" sz="1600" dirty="0">
                <a:solidFill>
                  <a:schemeClr val="bg1"/>
                </a:solidFill>
              </a:rPr>
              <a:t>Disclaimer:  all data presented is fictional</a:t>
            </a:r>
          </a:p>
        </p:txBody>
      </p:sp>
    </p:spTree>
    <p:extLst>
      <p:ext uri="{BB962C8B-B14F-4D97-AF65-F5344CB8AC3E}">
        <p14:creationId xmlns:p14="http://schemas.microsoft.com/office/powerpoint/2010/main" val="3414316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can’t model that       (</a:t>
            </a:r>
            <a:r>
              <a:rPr lang="en-US" dirty="0" err="1"/>
              <a:t>ish</a:t>
            </a:r>
            <a:r>
              <a:rPr lang="en-US" dirty="0"/>
              <a:t>) in SQL</a:t>
            </a:r>
          </a:p>
        </p:txBody>
      </p:sp>
      <p:sp>
        <p:nvSpPr>
          <p:cNvPr id="3" name="Content Placeholder 2"/>
          <p:cNvSpPr>
            <a:spLocks noGrp="1"/>
          </p:cNvSpPr>
          <p:nvPr>
            <p:ph idx="1"/>
          </p:nvPr>
        </p:nvSpPr>
        <p:spPr>
          <a:xfrm>
            <a:off x="1141412" y="1980546"/>
            <a:ext cx="9905999" cy="3541714"/>
          </a:xfrm>
        </p:spPr>
        <p:txBody>
          <a:bodyPr/>
          <a:lstStyle/>
          <a:p>
            <a:pPr>
              <a:buFont typeface="Wingdings" panose="05000000000000000000" pitchFamily="2" charset="2"/>
              <a:buChar char="Ø"/>
            </a:pPr>
            <a:r>
              <a:rPr lang="en-US" dirty="0"/>
              <a:t>The SQL becomes more complex as the length of the relationships increase</a:t>
            </a:r>
          </a:p>
          <a:p>
            <a:pPr>
              <a:buFont typeface="Wingdings" panose="05000000000000000000" pitchFamily="2" charset="2"/>
              <a:buChar char="Ø"/>
            </a:pPr>
            <a:r>
              <a:rPr lang="en-US" dirty="0"/>
              <a:t> Performance on the joins becomes an issue quickly</a:t>
            </a:r>
          </a:p>
          <a:p>
            <a:pPr>
              <a:buFont typeface="Wingdings" panose="05000000000000000000" pitchFamily="2" charset="2"/>
              <a:buChar char="Ø"/>
            </a:pPr>
            <a:r>
              <a:rPr lang="en-US" dirty="0"/>
              <a:t>SQL is not well-suited to model rich domains</a:t>
            </a:r>
          </a:p>
          <a:p>
            <a:pPr>
              <a:buFont typeface="Wingdings" panose="05000000000000000000" pitchFamily="2" charset="2"/>
              <a:buChar char="Ø"/>
            </a:pPr>
            <a:r>
              <a:rPr lang="en-US" dirty="0"/>
              <a:t>It’s not easy to start at one row and follow relevant relationships along a path</a:t>
            </a:r>
          </a:p>
        </p:txBody>
      </p:sp>
      <p:pic>
        <p:nvPicPr>
          <p:cNvPr id="6" name="Picture 5"/>
          <p:cNvPicPr>
            <a:picLocks noChangeAspect="1"/>
          </p:cNvPicPr>
          <p:nvPr/>
        </p:nvPicPr>
        <p:blipFill>
          <a:blip r:embed="rId2"/>
          <a:stretch>
            <a:fillRect/>
          </a:stretch>
        </p:blipFill>
        <p:spPr>
          <a:xfrm>
            <a:off x="5976992" y="964477"/>
            <a:ext cx="634198" cy="608830"/>
          </a:xfrm>
          <a:prstGeom prst="rect">
            <a:avLst/>
          </a:prstGeom>
        </p:spPr>
      </p:pic>
    </p:spTree>
    <p:extLst>
      <p:ext uri="{BB962C8B-B14F-4D97-AF65-F5344CB8AC3E}">
        <p14:creationId xmlns:p14="http://schemas.microsoft.com/office/powerpoint/2010/main" val="91755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337" y="403365"/>
            <a:ext cx="9905998" cy="1478570"/>
          </a:xfrm>
        </p:spPr>
        <p:txBody>
          <a:bodyPr/>
          <a:lstStyle/>
          <a:p>
            <a:r>
              <a:rPr lang="en-US" dirty="0"/>
              <a:t>SQL Model</a:t>
            </a:r>
          </a:p>
        </p:txBody>
      </p:sp>
      <p:pic>
        <p:nvPicPr>
          <p:cNvPr id="5" name="Content Placeholder 4"/>
          <p:cNvPicPr>
            <a:picLocks noGrp="1" noChangeAspect="1"/>
          </p:cNvPicPr>
          <p:nvPr>
            <p:ph idx="1"/>
          </p:nvPr>
        </p:nvPicPr>
        <p:blipFill>
          <a:blip r:embed="rId2"/>
          <a:stretch>
            <a:fillRect/>
          </a:stretch>
        </p:blipFill>
        <p:spPr>
          <a:xfrm>
            <a:off x="3516277" y="1545617"/>
            <a:ext cx="4843314" cy="4051300"/>
          </a:xfrm>
        </p:spPr>
      </p:pic>
    </p:spTree>
    <p:extLst>
      <p:ext uri="{BB962C8B-B14F-4D97-AF65-F5344CB8AC3E}">
        <p14:creationId xmlns:p14="http://schemas.microsoft.com/office/powerpoint/2010/main" val="2822472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897" y="143418"/>
            <a:ext cx="10865923" cy="1139117"/>
          </a:xfrm>
        </p:spPr>
        <p:txBody>
          <a:bodyPr/>
          <a:lstStyle/>
          <a:p>
            <a:r>
              <a:rPr lang="en-US" dirty="0"/>
              <a:t>Find Friends of friends that have Type 1 diabetes</a:t>
            </a:r>
          </a:p>
        </p:txBody>
      </p:sp>
      <p:sp>
        <p:nvSpPr>
          <p:cNvPr id="3" name="Rectangle 2"/>
          <p:cNvSpPr/>
          <p:nvPr/>
        </p:nvSpPr>
        <p:spPr>
          <a:xfrm>
            <a:off x="1110341" y="1054885"/>
            <a:ext cx="7641773" cy="5447645"/>
          </a:xfrm>
          <a:prstGeom prst="rect">
            <a:avLst/>
          </a:prstGeom>
        </p:spPr>
        <p:txBody>
          <a:bodyPr wrap="square">
            <a:spAutoFit/>
          </a:bodyPr>
          <a:lstStyle/>
          <a:p>
            <a:r>
              <a:rPr lang="en-US" sz="1200" dirty="0"/>
              <a:t>SELECT </a:t>
            </a:r>
          </a:p>
          <a:p>
            <a:r>
              <a:rPr lang="en-US" sz="1200" dirty="0"/>
              <a:t>    </a:t>
            </a:r>
            <a:r>
              <a:rPr lang="en-US" sz="1200" dirty="0" err="1"/>
              <a:t>Me.PersonId</a:t>
            </a:r>
            <a:r>
              <a:rPr lang="en-US" sz="1200" dirty="0"/>
              <a:t>                      AS </a:t>
            </a:r>
            <a:r>
              <a:rPr lang="en-US" sz="1200" dirty="0" err="1"/>
              <a:t>MeId</a:t>
            </a:r>
            <a:r>
              <a:rPr lang="en-US" sz="1200" dirty="0"/>
              <a:t>, </a:t>
            </a:r>
          </a:p>
          <a:p>
            <a:r>
              <a:rPr lang="en-US" sz="1200" dirty="0"/>
              <a:t>    </a:t>
            </a:r>
            <a:r>
              <a:rPr lang="en-US" sz="1200" dirty="0" err="1"/>
              <a:t>Me.Name</a:t>
            </a:r>
            <a:r>
              <a:rPr lang="en-US" sz="1200" dirty="0"/>
              <a:t>,</a:t>
            </a:r>
          </a:p>
          <a:p>
            <a:r>
              <a:rPr lang="en-US" sz="1200" dirty="0"/>
              <a:t>    </a:t>
            </a:r>
            <a:r>
              <a:rPr lang="en-US" sz="1200" dirty="0" err="1"/>
              <a:t>FriendOfFriend.RelatedPersonId</a:t>
            </a:r>
            <a:r>
              <a:rPr lang="en-US" sz="1200" dirty="0"/>
              <a:t>    AS </a:t>
            </a:r>
            <a:r>
              <a:rPr lang="en-US" sz="1200" dirty="0" err="1"/>
              <a:t>SuggestedFriendId</a:t>
            </a:r>
            <a:r>
              <a:rPr lang="en-US" sz="1200" dirty="0"/>
              <a:t>,</a:t>
            </a:r>
          </a:p>
          <a:p>
            <a:r>
              <a:rPr lang="en-US" sz="1200" dirty="0"/>
              <a:t>    </a:t>
            </a:r>
            <a:r>
              <a:rPr lang="en-US" sz="1200" dirty="0" err="1"/>
              <a:t>FriendOfAFriend.Name</a:t>
            </a:r>
            <a:r>
              <a:rPr lang="en-US" sz="1200" dirty="0"/>
              <a:t>    </a:t>
            </a:r>
          </a:p>
          <a:p>
            <a:r>
              <a:rPr lang="en-US" sz="1200" dirty="0"/>
              <a:t>FROM </a:t>
            </a:r>
          </a:p>
          <a:p>
            <a:r>
              <a:rPr lang="en-US" sz="1200" dirty="0"/>
              <a:t>    Person         AS Me </a:t>
            </a:r>
          </a:p>
          <a:p>
            <a:r>
              <a:rPr lang="en-US" sz="1200" dirty="0"/>
              <a:t>INNER JOIN </a:t>
            </a:r>
          </a:p>
          <a:p>
            <a:r>
              <a:rPr lang="en-US" sz="1200" dirty="0"/>
              <a:t>      </a:t>
            </a:r>
            <a:r>
              <a:rPr lang="en-US" sz="1200" dirty="0" err="1"/>
              <a:t>PersonRelationship</a:t>
            </a:r>
            <a:r>
              <a:rPr lang="en-US" sz="1200" dirty="0"/>
              <a:t>    AS </a:t>
            </a:r>
            <a:r>
              <a:rPr lang="en-US" sz="1200" dirty="0" err="1"/>
              <a:t>MyFriends</a:t>
            </a:r>
            <a:r>
              <a:rPr lang="en-US" sz="1200" dirty="0"/>
              <a:t> </a:t>
            </a:r>
          </a:p>
          <a:p>
            <a:r>
              <a:rPr lang="en-US" sz="1200" dirty="0"/>
              <a:t>      ON </a:t>
            </a:r>
            <a:r>
              <a:rPr lang="en-US" sz="1200" dirty="0" err="1"/>
              <a:t>MyFriends.PersonId</a:t>
            </a:r>
            <a:r>
              <a:rPr lang="en-US" sz="1200" dirty="0"/>
              <a:t> = </a:t>
            </a:r>
            <a:r>
              <a:rPr lang="en-US" sz="1200" dirty="0" err="1"/>
              <a:t>Me.PersonId</a:t>
            </a:r>
            <a:r>
              <a:rPr lang="en-US" sz="1200" dirty="0"/>
              <a:t> </a:t>
            </a:r>
          </a:p>
          <a:p>
            <a:r>
              <a:rPr lang="en-US" sz="1200" dirty="0"/>
              <a:t>INNER JOIN </a:t>
            </a:r>
          </a:p>
          <a:p>
            <a:r>
              <a:rPr lang="en-US" sz="1200" dirty="0"/>
              <a:t>    </a:t>
            </a:r>
            <a:r>
              <a:rPr lang="en-US" sz="1200" dirty="0" err="1"/>
              <a:t>PersonRelationship</a:t>
            </a:r>
            <a:r>
              <a:rPr lang="en-US" sz="1200" dirty="0"/>
              <a:t>    AS </a:t>
            </a:r>
            <a:r>
              <a:rPr lang="en-US" sz="1200" dirty="0" err="1"/>
              <a:t>FriendOfFriend</a:t>
            </a:r>
            <a:r>
              <a:rPr lang="en-US" sz="1200" dirty="0"/>
              <a:t> </a:t>
            </a:r>
          </a:p>
          <a:p>
            <a:r>
              <a:rPr lang="en-US" sz="1200" dirty="0"/>
              <a:t>    ON </a:t>
            </a:r>
            <a:r>
              <a:rPr lang="en-US" sz="1200" dirty="0" err="1"/>
              <a:t>MyFriends.RelatedPersonId</a:t>
            </a:r>
            <a:r>
              <a:rPr lang="en-US" sz="1200" dirty="0"/>
              <a:t> = </a:t>
            </a:r>
            <a:r>
              <a:rPr lang="en-US" sz="1200" dirty="0" err="1"/>
              <a:t>FriendOfFriend.PersonId</a:t>
            </a:r>
            <a:r>
              <a:rPr lang="en-US" sz="1200" dirty="0"/>
              <a:t> </a:t>
            </a:r>
          </a:p>
          <a:p>
            <a:r>
              <a:rPr lang="en-US" sz="1200" dirty="0"/>
              <a:t>INNER JOIN</a:t>
            </a:r>
          </a:p>
          <a:p>
            <a:r>
              <a:rPr lang="en-US" sz="1200" dirty="0"/>
              <a:t>    Person AS </a:t>
            </a:r>
            <a:r>
              <a:rPr lang="en-US" sz="1200" dirty="0" err="1"/>
              <a:t>FriendOfAFriend</a:t>
            </a:r>
            <a:endParaRPr lang="en-US" sz="1200" dirty="0"/>
          </a:p>
          <a:p>
            <a:r>
              <a:rPr lang="en-US" sz="1200" dirty="0"/>
              <a:t>    ON </a:t>
            </a:r>
            <a:r>
              <a:rPr lang="en-US" sz="1200" dirty="0" err="1"/>
              <a:t>FriendOfFriend.RelatedPersonId</a:t>
            </a:r>
            <a:r>
              <a:rPr lang="en-US" sz="1200" dirty="0"/>
              <a:t> = </a:t>
            </a:r>
            <a:r>
              <a:rPr lang="en-US" sz="1200" dirty="0" err="1"/>
              <a:t>FriendOfAFriend.PersonId</a:t>
            </a:r>
            <a:endParaRPr lang="en-US" sz="1200" dirty="0"/>
          </a:p>
          <a:p>
            <a:r>
              <a:rPr lang="en-US" sz="1200" dirty="0"/>
              <a:t>LEFT JOIN </a:t>
            </a:r>
          </a:p>
          <a:p>
            <a:r>
              <a:rPr lang="en-US" sz="1200" dirty="0"/>
              <a:t>      </a:t>
            </a:r>
            <a:r>
              <a:rPr lang="en-US" sz="1200" dirty="0" err="1"/>
              <a:t>PersonRelationship</a:t>
            </a:r>
            <a:r>
              <a:rPr lang="en-US" sz="1200" dirty="0"/>
              <a:t>    AS </a:t>
            </a:r>
            <a:r>
              <a:rPr lang="en-US" sz="1200" dirty="0" err="1"/>
              <a:t>FriendsWithMe</a:t>
            </a:r>
            <a:r>
              <a:rPr lang="en-US" sz="1200" dirty="0"/>
              <a:t> </a:t>
            </a:r>
          </a:p>
          <a:p>
            <a:r>
              <a:rPr lang="en-US" sz="1200" dirty="0"/>
              <a:t>      ON  </a:t>
            </a:r>
            <a:r>
              <a:rPr lang="en-US" sz="1200" dirty="0" err="1"/>
              <a:t>Me.PersonId</a:t>
            </a:r>
            <a:r>
              <a:rPr lang="en-US" sz="1200" dirty="0"/>
              <a:t> = </a:t>
            </a:r>
            <a:r>
              <a:rPr lang="en-US" sz="1200" dirty="0" err="1"/>
              <a:t>FriendsWithMe.PersonId</a:t>
            </a:r>
            <a:r>
              <a:rPr lang="en-US" sz="1200" dirty="0"/>
              <a:t> </a:t>
            </a:r>
          </a:p>
          <a:p>
            <a:r>
              <a:rPr lang="en-US" sz="1200" dirty="0"/>
              <a:t>      AND </a:t>
            </a:r>
            <a:r>
              <a:rPr lang="en-US" sz="1200" dirty="0" err="1"/>
              <a:t>FriendOfFriend.RelatedPersonId</a:t>
            </a:r>
            <a:r>
              <a:rPr lang="en-US" sz="1200" dirty="0"/>
              <a:t> = </a:t>
            </a:r>
            <a:r>
              <a:rPr lang="en-US" sz="1200" dirty="0" err="1"/>
              <a:t>FriendsWithMe.RelatedPersonId</a:t>
            </a:r>
            <a:endParaRPr lang="en-US" sz="1200" dirty="0"/>
          </a:p>
          <a:p>
            <a:r>
              <a:rPr lang="en-US" sz="1200" dirty="0"/>
              <a:t>INNER JOIN</a:t>
            </a:r>
          </a:p>
          <a:p>
            <a:r>
              <a:rPr lang="en-US" sz="1200" dirty="0"/>
              <a:t>   </a:t>
            </a:r>
            <a:r>
              <a:rPr lang="en-US" sz="1200" dirty="0" err="1"/>
              <a:t>PersonDisease</a:t>
            </a:r>
            <a:endParaRPr lang="en-US" sz="1200" dirty="0"/>
          </a:p>
          <a:p>
            <a:r>
              <a:rPr lang="en-US" sz="1200" dirty="0"/>
              <a:t>   ON </a:t>
            </a:r>
            <a:r>
              <a:rPr lang="en-US" sz="1200" dirty="0" err="1"/>
              <a:t>PersonDisease.PersonId</a:t>
            </a:r>
            <a:r>
              <a:rPr lang="en-US" sz="1200" dirty="0"/>
              <a:t> = </a:t>
            </a:r>
            <a:r>
              <a:rPr lang="en-US" sz="1200" dirty="0" err="1"/>
              <a:t>FriendOfAFriend.PersonId</a:t>
            </a:r>
            <a:endParaRPr lang="en-US" sz="1200" dirty="0"/>
          </a:p>
          <a:p>
            <a:r>
              <a:rPr lang="en-US" sz="1200" dirty="0"/>
              <a:t>WHERE </a:t>
            </a:r>
          </a:p>
          <a:p>
            <a:r>
              <a:rPr lang="en-US" sz="1200" dirty="0"/>
              <a:t>    </a:t>
            </a:r>
            <a:r>
              <a:rPr lang="en-US" sz="1200" dirty="0" err="1"/>
              <a:t>FriendsWithMe.PersonId</a:t>
            </a:r>
            <a:r>
              <a:rPr lang="en-US" sz="1200" dirty="0"/>
              <a:t> IS NULL </a:t>
            </a:r>
          </a:p>
          <a:p>
            <a:r>
              <a:rPr lang="en-US" sz="1200" dirty="0"/>
              <a:t>AND </a:t>
            </a:r>
            <a:r>
              <a:rPr lang="en-US" sz="1200" dirty="0" err="1"/>
              <a:t>Me.PersonId</a:t>
            </a:r>
            <a:r>
              <a:rPr lang="en-US" sz="1200" dirty="0"/>
              <a:t> &lt;&gt; </a:t>
            </a:r>
            <a:r>
              <a:rPr lang="en-US" sz="1200" dirty="0" err="1"/>
              <a:t>FriendOfFriend.RelatedPersonId</a:t>
            </a:r>
            <a:r>
              <a:rPr lang="en-US" sz="1200" dirty="0"/>
              <a:t>   </a:t>
            </a:r>
          </a:p>
          <a:p>
            <a:r>
              <a:rPr lang="en-US" sz="1200" dirty="0"/>
              <a:t>AND </a:t>
            </a:r>
            <a:r>
              <a:rPr lang="en-US" sz="1200" dirty="0" err="1"/>
              <a:t>Me.Name</a:t>
            </a:r>
            <a:r>
              <a:rPr lang="en-US" sz="1200" dirty="0"/>
              <a:t> = 'Bill'</a:t>
            </a:r>
          </a:p>
          <a:p>
            <a:r>
              <a:rPr lang="en-US" sz="1200" dirty="0"/>
              <a:t>AND </a:t>
            </a:r>
            <a:r>
              <a:rPr lang="en-US" sz="1200" dirty="0" err="1"/>
              <a:t>PersonDisease.DiseaseId</a:t>
            </a:r>
            <a:r>
              <a:rPr lang="en-US" sz="1200" dirty="0"/>
              <a:t> = 1</a:t>
            </a:r>
          </a:p>
          <a:p>
            <a:endParaRPr lang="en-US" sz="1200" b="1" dirty="0">
              <a:latin typeface="Consolas" panose="020B0609020204030204" pitchFamily="49" charset="0"/>
            </a:endParaRPr>
          </a:p>
        </p:txBody>
      </p:sp>
    </p:spTree>
    <p:extLst>
      <p:ext uri="{BB962C8B-B14F-4D97-AF65-F5344CB8AC3E}">
        <p14:creationId xmlns:p14="http://schemas.microsoft.com/office/powerpoint/2010/main" val="3360364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Model</a:t>
            </a:r>
          </a:p>
        </p:txBody>
      </p:sp>
      <p:pic>
        <p:nvPicPr>
          <p:cNvPr id="7" name="Content Placeholder 6"/>
          <p:cNvPicPr>
            <a:picLocks noGrp="1" noChangeAspect="1"/>
          </p:cNvPicPr>
          <p:nvPr>
            <p:ph idx="1"/>
          </p:nvPr>
        </p:nvPicPr>
        <p:blipFill>
          <a:blip r:embed="rId2"/>
          <a:stretch>
            <a:fillRect/>
          </a:stretch>
        </p:blipFill>
        <p:spPr>
          <a:xfrm>
            <a:off x="3174802" y="1760174"/>
            <a:ext cx="5800176" cy="4051300"/>
          </a:xfrm>
        </p:spPr>
      </p:pic>
    </p:spTree>
    <p:extLst>
      <p:ext uri="{BB962C8B-B14F-4D97-AF65-F5344CB8AC3E}">
        <p14:creationId xmlns:p14="http://schemas.microsoft.com/office/powerpoint/2010/main" val="1972807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property graph</a:t>
            </a:r>
          </a:p>
        </p:txBody>
      </p:sp>
      <p:pic>
        <p:nvPicPr>
          <p:cNvPr id="4" name="Content Placeholder 3"/>
          <p:cNvPicPr>
            <a:picLocks noGrp="1" noChangeAspect="1"/>
          </p:cNvPicPr>
          <p:nvPr>
            <p:ph idx="1"/>
          </p:nvPr>
        </p:nvPicPr>
        <p:blipFill>
          <a:blip r:embed="rId2"/>
          <a:stretch>
            <a:fillRect/>
          </a:stretch>
        </p:blipFill>
        <p:spPr>
          <a:xfrm>
            <a:off x="1604789" y="1878853"/>
            <a:ext cx="6752558" cy="4051300"/>
          </a:xfrm>
        </p:spPr>
      </p:pic>
    </p:spTree>
    <p:extLst>
      <p:ext uri="{BB962C8B-B14F-4D97-AF65-F5344CB8AC3E}">
        <p14:creationId xmlns:p14="http://schemas.microsoft.com/office/powerpoint/2010/main" val="2199902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997" y="288332"/>
            <a:ext cx="11064953" cy="1499616"/>
          </a:xfrm>
        </p:spPr>
        <p:txBody>
          <a:bodyPr/>
          <a:lstStyle/>
          <a:p>
            <a:r>
              <a:rPr lang="en-US" dirty="0"/>
              <a:t>Find Friends of friends that have Type 1 diabetes</a:t>
            </a:r>
          </a:p>
        </p:txBody>
      </p:sp>
      <p:sp>
        <p:nvSpPr>
          <p:cNvPr id="7" name="Rectangle 6"/>
          <p:cNvSpPr/>
          <p:nvPr/>
        </p:nvSpPr>
        <p:spPr>
          <a:xfrm>
            <a:off x="1099444" y="1787948"/>
            <a:ext cx="8246772" cy="1200329"/>
          </a:xfrm>
          <a:prstGeom prst="rect">
            <a:avLst/>
          </a:prstGeom>
        </p:spPr>
        <p:txBody>
          <a:bodyPr wrap="square">
            <a:spAutoFit/>
          </a:bodyPr>
          <a:lstStyle/>
          <a:p>
            <a:r>
              <a:rPr lang="en-US" sz="2400" dirty="0"/>
              <a:t>MATCH (</a:t>
            </a:r>
            <a:r>
              <a:rPr lang="en-US" sz="2400" dirty="0" err="1"/>
              <a:t>user:Person</a:t>
            </a:r>
            <a:r>
              <a:rPr lang="en-US" sz="2400" dirty="0"/>
              <a:t> {</a:t>
            </a:r>
            <a:r>
              <a:rPr lang="en-US" sz="2400" dirty="0" err="1"/>
              <a:t>name:'Bill</a:t>
            </a:r>
            <a:r>
              <a:rPr lang="en-US" sz="2400" dirty="0"/>
              <a:t>'})-[:FRIENDS_WITH*2..5]-&gt;(</a:t>
            </a:r>
            <a:r>
              <a:rPr lang="en-US" sz="2400" dirty="0" err="1"/>
              <a:t>fof</a:t>
            </a:r>
            <a:r>
              <a:rPr lang="en-US" sz="2400" dirty="0"/>
              <a:t>)-[:DIAGNOSED_WITH]-&gt;(disease)</a:t>
            </a:r>
          </a:p>
          <a:p>
            <a:r>
              <a:rPr lang="en-US" sz="2400" dirty="0"/>
              <a:t>return </a:t>
            </a:r>
            <a:r>
              <a:rPr lang="en-US" sz="2400" dirty="0" err="1"/>
              <a:t>fof</a:t>
            </a:r>
            <a:endParaRPr lang="en-US" sz="2400" dirty="0"/>
          </a:p>
        </p:txBody>
      </p:sp>
    </p:spTree>
    <p:extLst>
      <p:ext uri="{BB962C8B-B14F-4D97-AF65-F5344CB8AC3E}">
        <p14:creationId xmlns:p14="http://schemas.microsoft.com/office/powerpoint/2010/main" val="1924871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Building the network</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dirty="0">
                <a:solidFill>
                  <a:schemeClr val="bg1"/>
                </a:solidFill>
              </a:rPr>
              <a:t>Creating our small social network</a:t>
            </a:r>
          </a:p>
        </p:txBody>
      </p:sp>
    </p:spTree>
    <p:extLst>
      <p:ext uri="{BB962C8B-B14F-4D97-AF65-F5344CB8AC3E}">
        <p14:creationId xmlns:p14="http://schemas.microsoft.com/office/powerpoint/2010/main" val="236341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342900" indent="-342900">
              <a:buFont typeface="+mj-lt"/>
              <a:buAutoNum type="arabicPeriod"/>
            </a:pPr>
            <a:r>
              <a:rPr lang="en-US" dirty="0">
                <a:solidFill>
                  <a:schemeClr val="accent1">
                    <a:lumMod val="75000"/>
                  </a:schemeClr>
                </a:solidFill>
              </a:rPr>
              <a:t>What’s a graph DB anyway?</a:t>
            </a:r>
          </a:p>
          <a:p>
            <a:pPr marL="342900" indent="-342900">
              <a:buFont typeface="+mj-lt"/>
              <a:buAutoNum type="arabicPeriod"/>
            </a:pPr>
            <a:r>
              <a:rPr lang="en-US" dirty="0">
                <a:solidFill>
                  <a:schemeClr val="accent1">
                    <a:lumMod val="75000"/>
                  </a:schemeClr>
                </a:solidFill>
              </a:rPr>
              <a:t>Core Concepts</a:t>
            </a:r>
          </a:p>
          <a:p>
            <a:pPr marL="342900" indent="-342900">
              <a:buFont typeface="+mj-lt"/>
              <a:buAutoNum type="arabicPeriod"/>
            </a:pPr>
            <a:r>
              <a:rPr lang="en-US" dirty="0">
                <a:solidFill>
                  <a:schemeClr val="accent1">
                    <a:lumMod val="75000"/>
                  </a:schemeClr>
                </a:solidFill>
              </a:rPr>
              <a:t>DBs with Benefits…</a:t>
            </a:r>
          </a:p>
          <a:p>
            <a:pPr marL="342900" indent="-342900">
              <a:buFont typeface="+mj-lt"/>
              <a:buAutoNum type="arabicPeriod"/>
            </a:pPr>
            <a:r>
              <a:rPr lang="en-US" dirty="0">
                <a:solidFill>
                  <a:schemeClr val="accent1">
                    <a:lumMod val="75000"/>
                  </a:schemeClr>
                </a:solidFill>
              </a:rPr>
              <a:t>Popular </a:t>
            </a:r>
            <a:r>
              <a:rPr lang="en-US" dirty="0" err="1">
                <a:solidFill>
                  <a:schemeClr val="accent1">
                    <a:lumMod val="75000"/>
                  </a:schemeClr>
                </a:solidFill>
              </a:rPr>
              <a:t>GraphDB</a:t>
            </a:r>
            <a:r>
              <a:rPr lang="en-US" dirty="0">
                <a:solidFill>
                  <a:schemeClr val="accent1">
                    <a:lumMod val="75000"/>
                  </a:schemeClr>
                </a:solidFill>
              </a:rPr>
              <a:t> Engines</a:t>
            </a:r>
          </a:p>
          <a:p>
            <a:pPr marL="342900" indent="-342900">
              <a:buFont typeface="+mj-lt"/>
              <a:buAutoNum type="arabicPeriod"/>
            </a:pPr>
            <a:r>
              <a:rPr lang="en-US" dirty="0">
                <a:solidFill>
                  <a:schemeClr val="accent1">
                    <a:lumMod val="75000"/>
                  </a:schemeClr>
                </a:solidFill>
              </a:rPr>
              <a:t>Complex Use Cases</a:t>
            </a:r>
          </a:p>
          <a:p>
            <a:pPr marL="342900" indent="-342900">
              <a:buFont typeface="+mj-lt"/>
              <a:buAutoNum type="arabicPeriod"/>
            </a:pPr>
            <a:r>
              <a:rPr lang="en-US" dirty="0" err="1">
                <a:solidFill>
                  <a:schemeClr val="accent1">
                    <a:lumMod val="75000"/>
                  </a:schemeClr>
                </a:solidFill>
              </a:rPr>
              <a:t>Diabook</a:t>
            </a:r>
            <a:r>
              <a:rPr lang="en-US" dirty="0">
                <a:solidFill>
                  <a:schemeClr val="accent1">
                    <a:lumMod val="75000"/>
                  </a:schemeClr>
                </a:solidFill>
              </a:rPr>
              <a:t> – Social Network</a:t>
            </a:r>
          </a:p>
          <a:p>
            <a:pPr marL="342900" indent="-342900">
              <a:buFont typeface="+mj-lt"/>
              <a:buAutoNum type="arabicPeriod"/>
            </a:pPr>
            <a:r>
              <a:rPr lang="en-US" dirty="0">
                <a:solidFill>
                  <a:schemeClr val="accent1">
                    <a:lumMod val="75000"/>
                  </a:schemeClr>
                </a:solidFill>
              </a:rPr>
              <a:t>Building the Network</a:t>
            </a:r>
          </a:p>
          <a:p>
            <a:pPr marL="342900" indent="-342900">
              <a:buFont typeface="+mj-lt"/>
              <a:buAutoNum type="arabicPeriod"/>
            </a:pPr>
            <a:r>
              <a:rPr lang="en-US" dirty="0">
                <a:solidFill>
                  <a:schemeClr val="accent1">
                    <a:lumMod val="75000"/>
                  </a:schemeClr>
                </a:solidFill>
              </a:rPr>
              <a:t>Questions/Links</a:t>
            </a:r>
          </a:p>
          <a:p>
            <a:endParaRPr lang="en-US" dirty="0"/>
          </a:p>
        </p:txBody>
      </p:sp>
    </p:spTree>
    <p:extLst>
      <p:ext uri="{BB962C8B-B14F-4D97-AF65-F5344CB8AC3E}">
        <p14:creationId xmlns:p14="http://schemas.microsoft.com/office/powerpoint/2010/main" val="3947646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Nodes</a:t>
            </a:r>
          </a:p>
        </p:txBody>
      </p:sp>
      <p:sp>
        <p:nvSpPr>
          <p:cNvPr id="3" name="Content Placeholder 2"/>
          <p:cNvSpPr>
            <a:spLocks noGrp="1"/>
          </p:cNvSpPr>
          <p:nvPr>
            <p:ph idx="1"/>
          </p:nvPr>
        </p:nvSpPr>
        <p:spPr>
          <a:xfrm>
            <a:off x="1069848" y="1883441"/>
            <a:ext cx="10058400" cy="421070"/>
          </a:xfrm>
        </p:spPr>
        <p:txBody>
          <a:bodyPr>
            <a:normAutofit lnSpcReduction="10000"/>
          </a:bodyPr>
          <a:lstStyle/>
          <a:p>
            <a:pPr>
              <a:buFont typeface="Wingdings" panose="05000000000000000000" pitchFamily="2" charset="2"/>
              <a:buChar char="Ø"/>
            </a:pPr>
            <a:r>
              <a:rPr lang="en-US" sz="2400" dirty="0"/>
              <a:t>Manually create nodes without relationships:</a:t>
            </a:r>
          </a:p>
          <a:p>
            <a:pPr marL="0" indent="0">
              <a:buNone/>
            </a:pPr>
            <a:endParaRPr lang="en-US" dirty="0"/>
          </a:p>
        </p:txBody>
      </p:sp>
      <p:sp>
        <p:nvSpPr>
          <p:cNvPr id="7" name="Content Placeholder 2"/>
          <p:cNvSpPr txBox="1">
            <a:spLocks/>
          </p:cNvSpPr>
          <p:nvPr/>
        </p:nvSpPr>
        <p:spPr>
          <a:xfrm>
            <a:off x="1069848" y="3669272"/>
            <a:ext cx="10058400" cy="42107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Manually create nodes with relationships:</a:t>
            </a:r>
          </a:p>
          <a:p>
            <a:pPr marL="0" indent="0">
              <a:buFont typeface="Wingdings" pitchFamily="2" charset="2"/>
              <a:buNone/>
            </a:pPr>
            <a:endParaRPr lang="en-US" dirty="0"/>
          </a:p>
        </p:txBody>
      </p:sp>
      <p:sp>
        <p:nvSpPr>
          <p:cNvPr id="11" name="Rectangle 10"/>
          <p:cNvSpPr/>
          <p:nvPr/>
        </p:nvSpPr>
        <p:spPr>
          <a:xfrm>
            <a:off x="1676400" y="4106809"/>
            <a:ext cx="6096000" cy="1015663"/>
          </a:xfrm>
          <a:prstGeom prst="rect">
            <a:avLst/>
          </a:prstGeom>
        </p:spPr>
        <p:txBody>
          <a:bodyPr>
            <a:spAutoFit/>
          </a:bodyPr>
          <a:lstStyle/>
          <a:p>
            <a:r>
              <a:rPr lang="en-US" sz="2000" dirty="0"/>
              <a:t>CREATE p = (</a:t>
            </a:r>
            <a:r>
              <a:rPr lang="en-US" sz="2000" dirty="0" err="1"/>
              <a:t>person:Person</a:t>
            </a:r>
            <a:r>
              <a:rPr lang="en-US" sz="2000" dirty="0"/>
              <a:t> {name: 'Bill', age: '14'}) – [:DIAGNOSED_WITH] -&gt; (</a:t>
            </a:r>
            <a:r>
              <a:rPr lang="en-US" sz="2000" dirty="0" err="1"/>
              <a:t>disease:Disease</a:t>
            </a:r>
            <a:r>
              <a:rPr lang="en-US" sz="2000" dirty="0"/>
              <a:t> { name: 'Type 1 Diabetes' }) RETURN p</a:t>
            </a:r>
          </a:p>
        </p:txBody>
      </p:sp>
      <p:sp>
        <p:nvSpPr>
          <p:cNvPr id="12" name="Rectangle 11"/>
          <p:cNvSpPr/>
          <p:nvPr/>
        </p:nvSpPr>
        <p:spPr>
          <a:xfrm>
            <a:off x="1542585" y="2238301"/>
            <a:ext cx="6096000" cy="707886"/>
          </a:xfrm>
          <a:prstGeom prst="rect">
            <a:avLst/>
          </a:prstGeom>
        </p:spPr>
        <p:txBody>
          <a:bodyPr>
            <a:spAutoFit/>
          </a:bodyPr>
          <a:lstStyle/>
          <a:p>
            <a:r>
              <a:rPr lang="en-US" sz="2000" dirty="0"/>
              <a:t>CREATE (</a:t>
            </a:r>
            <a:r>
              <a:rPr lang="en-US" sz="2000" dirty="0" err="1"/>
              <a:t>person:Person</a:t>
            </a:r>
            <a:r>
              <a:rPr lang="en-US" sz="2000" dirty="0"/>
              <a:t> {name: 'Jan', age: '42'}) return person</a:t>
            </a:r>
          </a:p>
        </p:txBody>
      </p:sp>
    </p:spTree>
    <p:extLst>
      <p:ext uri="{BB962C8B-B14F-4D97-AF65-F5344CB8AC3E}">
        <p14:creationId xmlns:p14="http://schemas.microsoft.com/office/powerpoint/2010/main" val="4168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relationships	</a:t>
            </a:r>
          </a:p>
        </p:txBody>
      </p:sp>
      <p:sp>
        <p:nvSpPr>
          <p:cNvPr id="3" name="Content Placeholder 2"/>
          <p:cNvSpPr>
            <a:spLocks noGrp="1"/>
          </p:cNvSpPr>
          <p:nvPr>
            <p:ph idx="1"/>
          </p:nvPr>
        </p:nvSpPr>
        <p:spPr>
          <a:xfrm>
            <a:off x="1069848" y="2121408"/>
            <a:ext cx="10058400" cy="521431"/>
          </a:xfrm>
        </p:spPr>
        <p:txBody>
          <a:bodyPr>
            <a:normAutofit/>
          </a:bodyPr>
          <a:lstStyle/>
          <a:p>
            <a:r>
              <a:rPr lang="en-US" dirty="0"/>
              <a:t>Add a relationship between people nodes</a:t>
            </a:r>
          </a:p>
        </p:txBody>
      </p:sp>
      <p:sp>
        <p:nvSpPr>
          <p:cNvPr id="4" name="Rectangle 3"/>
          <p:cNvSpPr/>
          <p:nvPr/>
        </p:nvSpPr>
        <p:spPr>
          <a:xfrm>
            <a:off x="1654097" y="2603364"/>
            <a:ext cx="6096000" cy="646331"/>
          </a:xfrm>
          <a:prstGeom prst="rect">
            <a:avLst/>
          </a:prstGeom>
        </p:spPr>
        <p:txBody>
          <a:bodyPr>
            <a:spAutoFit/>
          </a:bodyPr>
          <a:lstStyle/>
          <a:p>
            <a:r>
              <a:rPr lang="en-US" dirty="0"/>
              <a:t>MATCH (</a:t>
            </a:r>
            <a:r>
              <a:rPr lang="en-US" dirty="0" err="1"/>
              <a:t>p:Person</a:t>
            </a:r>
            <a:r>
              <a:rPr lang="en-US" dirty="0"/>
              <a:t> {</a:t>
            </a:r>
            <a:r>
              <a:rPr lang="en-US" dirty="0" err="1"/>
              <a:t>name:'Jan</a:t>
            </a:r>
            <a:r>
              <a:rPr lang="en-US" dirty="0"/>
              <a:t>'}), (</a:t>
            </a:r>
            <a:r>
              <a:rPr lang="en-US" dirty="0" err="1"/>
              <a:t>f:Person</a:t>
            </a:r>
            <a:r>
              <a:rPr lang="en-US" dirty="0"/>
              <a:t> {</a:t>
            </a:r>
            <a:r>
              <a:rPr lang="en-US" dirty="0" err="1"/>
              <a:t>name:'Samantha</a:t>
            </a:r>
            <a:r>
              <a:rPr lang="en-US" dirty="0"/>
              <a:t>'})</a:t>
            </a:r>
          </a:p>
          <a:p>
            <a:r>
              <a:rPr lang="en-US" dirty="0"/>
              <a:t>CREATE (p)-[:FRIENDS_WITH {since: 2009}]-&gt;(f)</a:t>
            </a:r>
          </a:p>
        </p:txBody>
      </p:sp>
    </p:spTree>
    <p:extLst>
      <p:ext uri="{BB962C8B-B14F-4D97-AF65-F5344CB8AC3E}">
        <p14:creationId xmlns:p14="http://schemas.microsoft.com/office/powerpoint/2010/main" val="24799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node properties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sz="2400" dirty="0"/>
              <a:t>Set additional properties on a node</a:t>
            </a:r>
          </a:p>
        </p:txBody>
      </p:sp>
      <p:sp>
        <p:nvSpPr>
          <p:cNvPr id="4" name="Rectangle 3"/>
          <p:cNvSpPr/>
          <p:nvPr/>
        </p:nvSpPr>
        <p:spPr>
          <a:xfrm>
            <a:off x="1654097" y="2603364"/>
            <a:ext cx="6096000" cy="1015663"/>
          </a:xfrm>
          <a:prstGeom prst="rect">
            <a:avLst/>
          </a:prstGeom>
        </p:spPr>
        <p:txBody>
          <a:bodyPr>
            <a:spAutoFit/>
          </a:bodyPr>
          <a:lstStyle/>
          <a:p>
            <a:r>
              <a:rPr lang="en-US" sz="2000" dirty="0"/>
              <a:t>MATCH (</a:t>
            </a:r>
            <a:r>
              <a:rPr lang="en-US" sz="2000" dirty="0" err="1"/>
              <a:t>person:Person</a:t>
            </a:r>
            <a:r>
              <a:rPr lang="en-US" sz="2000" dirty="0"/>
              <a:t> { name: 'Jan' })</a:t>
            </a:r>
          </a:p>
          <a:p>
            <a:r>
              <a:rPr lang="en-US" sz="2000" dirty="0"/>
              <a:t>SET </a:t>
            </a:r>
            <a:r>
              <a:rPr lang="en-US" sz="2000" dirty="0" err="1"/>
              <a:t>person.profession</a:t>
            </a:r>
            <a:r>
              <a:rPr lang="en-US" sz="2000" dirty="0"/>
              <a:t> = 'Software Engineer'</a:t>
            </a:r>
          </a:p>
          <a:p>
            <a:r>
              <a:rPr lang="en-US" sz="2000" dirty="0"/>
              <a:t>RETURN person</a:t>
            </a:r>
          </a:p>
        </p:txBody>
      </p:sp>
    </p:spTree>
    <p:extLst>
      <p:ext uri="{BB962C8B-B14F-4D97-AF65-F5344CB8AC3E}">
        <p14:creationId xmlns:p14="http://schemas.microsoft.com/office/powerpoint/2010/main" val="7393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relationships and nodes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sz="2400" dirty="0"/>
              <a:t>Deletes a relationship</a:t>
            </a:r>
          </a:p>
        </p:txBody>
      </p:sp>
      <p:sp>
        <p:nvSpPr>
          <p:cNvPr id="4" name="Rectangle 3"/>
          <p:cNvSpPr/>
          <p:nvPr/>
        </p:nvSpPr>
        <p:spPr>
          <a:xfrm>
            <a:off x="1654097" y="2642839"/>
            <a:ext cx="6096000" cy="707886"/>
          </a:xfrm>
          <a:prstGeom prst="rect">
            <a:avLst/>
          </a:prstGeom>
        </p:spPr>
        <p:txBody>
          <a:bodyPr>
            <a:spAutoFit/>
          </a:bodyPr>
          <a:lstStyle/>
          <a:p>
            <a:r>
              <a:rPr lang="en-US" sz="2000" dirty="0"/>
              <a:t>MATCH ()-[</a:t>
            </a:r>
            <a:r>
              <a:rPr lang="en-US" sz="2000" dirty="0" err="1"/>
              <a:t>r:FRIENDS_WITH</a:t>
            </a:r>
            <a:r>
              <a:rPr lang="en-US" sz="2000" dirty="0"/>
              <a:t>]-() </a:t>
            </a:r>
          </a:p>
          <a:p>
            <a:r>
              <a:rPr lang="en-US" sz="2000" dirty="0"/>
              <a:t>DELETE r</a:t>
            </a:r>
          </a:p>
        </p:txBody>
      </p:sp>
      <p:sp>
        <p:nvSpPr>
          <p:cNvPr id="6" name="Rectangle 5"/>
          <p:cNvSpPr/>
          <p:nvPr/>
        </p:nvSpPr>
        <p:spPr>
          <a:xfrm>
            <a:off x="1654097" y="4463834"/>
            <a:ext cx="4739268" cy="1015663"/>
          </a:xfrm>
          <a:prstGeom prst="rect">
            <a:avLst/>
          </a:prstGeom>
        </p:spPr>
        <p:txBody>
          <a:bodyPr wrap="square">
            <a:spAutoFit/>
          </a:bodyPr>
          <a:lstStyle/>
          <a:p>
            <a:r>
              <a:rPr lang="en-US" sz="2000" dirty="0"/>
              <a:t>MATCH (</a:t>
            </a:r>
            <a:r>
              <a:rPr lang="en-US" sz="2000" dirty="0" err="1"/>
              <a:t>a:Camp</a:t>
            </a:r>
            <a:r>
              <a:rPr lang="en-US" sz="2000" dirty="0"/>
              <a:t>)</a:t>
            </a:r>
          </a:p>
          <a:p>
            <a:r>
              <a:rPr lang="en-US" sz="2000" dirty="0"/>
              <a:t>WHERE a.name='Joselin Diabetes Camp'</a:t>
            </a:r>
          </a:p>
          <a:p>
            <a:r>
              <a:rPr lang="en-US" sz="2000" dirty="0"/>
              <a:t>DELETE a</a:t>
            </a:r>
          </a:p>
        </p:txBody>
      </p:sp>
      <p:sp>
        <p:nvSpPr>
          <p:cNvPr id="7" name="Content Placeholder 2"/>
          <p:cNvSpPr txBox="1">
            <a:spLocks/>
          </p:cNvSpPr>
          <p:nvPr/>
        </p:nvSpPr>
        <p:spPr>
          <a:xfrm>
            <a:off x="1155341" y="3954446"/>
            <a:ext cx="10058400" cy="5214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Deletes a node</a:t>
            </a:r>
          </a:p>
        </p:txBody>
      </p:sp>
    </p:spTree>
    <p:extLst>
      <p:ext uri="{BB962C8B-B14F-4D97-AF65-F5344CB8AC3E}">
        <p14:creationId xmlns:p14="http://schemas.microsoft.com/office/powerpoint/2010/main" val="39140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dirty="0"/>
              <a:t> </a:t>
            </a:r>
            <a:r>
              <a:rPr lang="en-US" sz="2400" dirty="0"/>
              <a:t>POST to http://localhost:7474/db/data/transaction/commit</a:t>
            </a:r>
          </a:p>
        </p:txBody>
      </p:sp>
      <p:sp>
        <p:nvSpPr>
          <p:cNvPr id="7" name="Content Placeholder 2"/>
          <p:cNvSpPr txBox="1">
            <a:spLocks/>
          </p:cNvSpPr>
          <p:nvPr/>
        </p:nvSpPr>
        <p:spPr>
          <a:xfrm>
            <a:off x="1069848" y="4609506"/>
            <a:ext cx="10058400" cy="67501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 Can be used to execute multiple statements or begin, rollback, or commit a transaction</a:t>
            </a:r>
          </a:p>
        </p:txBody>
      </p:sp>
      <p:sp>
        <p:nvSpPr>
          <p:cNvPr id="8" name="Rectangle 7"/>
          <p:cNvSpPr/>
          <p:nvPr/>
        </p:nvSpPr>
        <p:spPr>
          <a:xfrm>
            <a:off x="1267731" y="2481463"/>
            <a:ext cx="6096000" cy="1631216"/>
          </a:xfrm>
          <a:prstGeom prst="rect">
            <a:avLst/>
          </a:prstGeom>
        </p:spPr>
        <p:txBody>
          <a:bodyPr wrap="square">
            <a:spAutoFit/>
          </a:bodyPr>
          <a:lstStyle/>
          <a:p>
            <a:r>
              <a:rPr lang="en-US" sz="2000" dirty="0"/>
              <a:t>{</a:t>
            </a:r>
          </a:p>
          <a:p>
            <a:r>
              <a:rPr lang="en-US" sz="2000" dirty="0"/>
              <a:t>  "statements" : [ {</a:t>
            </a:r>
          </a:p>
          <a:p>
            <a:r>
              <a:rPr lang="en-US" sz="2000" dirty="0"/>
              <a:t>    "statement" : "CREATE (n) RETURN id(n)"</a:t>
            </a:r>
          </a:p>
          <a:p>
            <a:r>
              <a:rPr lang="en-US" sz="2000" dirty="0"/>
              <a:t>  } ]</a:t>
            </a:r>
          </a:p>
          <a:p>
            <a:r>
              <a:rPr lang="en-US" sz="2000" dirty="0"/>
              <a:t>}</a:t>
            </a:r>
          </a:p>
        </p:txBody>
      </p:sp>
    </p:spTree>
    <p:extLst>
      <p:ext uri="{BB962C8B-B14F-4D97-AF65-F5344CB8AC3E}">
        <p14:creationId xmlns:p14="http://schemas.microsoft.com/office/powerpoint/2010/main" val="37727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Helpful links</a:t>
            </a:r>
          </a:p>
        </p:txBody>
      </p:sp>
      <p:sp>
        <p:nvSpPr>
          <p:cNvPr id="3" name="Subtitle 2"/>
          <p:cNvSpPr>
            <a:spLocks noGrp="1"/>
          </p:cNvSpPr>
          <p:nvPr>
            <p:ph type="subTitle" idx="1"/>
          </p:nvPr>
        </p:nvSpPr>
        <p:spPr>
          <a:xfrm>
            <a:off x="5590120" y="4297556"/>
            <a:ext cx="5477071" cy="1431695"/>
          </a:xfrm>
        </p:spPr>
        <p:txBody>
          <a:bodyPr anchor="t">
            <a:normAutofit/>
          </a:bodyPr>
          <a:lstStyle/>
          <a:p>
            <a:pPr marL="342900" indent="-342900">
              <a:buClr>
                <a:schemeClr val="tx1"/>
              </a:buClr>
              <a:buFont typeface="Wingdings" panose="05000000000000000000" pitchFamily="2" charset="2"/>
              <a:buChar char="ü"/>
            </a:pPr>
            <a:r>
              <a:rPr lang="en-US" sz="1600">
                <a:solidFill>
                  <a:schemeClr val="bg1"/>
                </a:solidFill>
                <a:hlinkClick r:id="rId3"/>
              </a:rPr>
              <a:t>https://neo4j.com/graphgists/</a:t>
            </a:r>
            <a:r>
              <a:rPr lang="en-US" sz="1600">
                <a:solidFill>
                  <a:schemeClr val="bg1"/>
                </a:solidFill>
              </a:rPr>
              <a:t> - Graph gists</a:t>
            </a:r>
          </a:p>
          <a:p>
            <a:pPr marL="342900" indent="-342900">
              <a:buClr>
                <a:schemeClr val="tx1"/>
              </a:buClr>
              <a:buFont typeface="Wingdings" panose="05000000000000000000" pitchFamily="2" charset="2"/>
              <a:buChar char="ü"/>
            </a:pPr>
            <a:r>
              <a:rPr lang="en-US" sz="1600">
                <a:solidFill>
                  <a:schemeClr val="bg1"/>
                </a:solidFill>
                <a:hlinkClick r:id="rId4"/>
              </a:rPr>
              <a:t>https://neo4j.com/developer/cypher/</a:t>
            </a:r>
            <a:r>
              <a:rPr lang="en-US" sz="1600">
                <a:solidFill>
                  <a:schemeClr val="bg1"/>
                </a:solidFill>
              </a:rPr>
              <a:t> - Cypher query language</a:t>
            </a:r>
          </a:p>
          <a:p>
            <a:pPr marL="342900" indent="-342900">
              <a:buClr>
                <a:schemeClr val="tx1"/>
              </a:buClr>
              <a:buFont typeface="Wingdings" panose="05000000000000000000" pitchFamily="2" charset="2"/>
              <a:buChar char="ü"/>
            </a:pPr>
            <a:r>
              <a:rPr lang="en-US" sz="1600">
                <a:solidFill>
                  <a:schemeClr val="bg1"/>
                </a:solidFill>
                <a:hlinkClick r:id="rId5"/>
              </a:rPr>
              <a:t>https://github.com/Readify/Neo4jClient/wiki</a:t>
            </a:r>
            <a:r>
              <a:rPr lang="en-US" sz="1600">
                <a:solidFill>
                  <a:schemeClr val="bg1"/>
                </a:solidFill>
              </a:rPr>
              <a:t> - Neo4j Client Documentation</a:t>
            </a:r>
          </a:p>
        </p:txBody>
      </p:sp>
    </p:spTree>
    <p:extLst>
      <p:ext uri="{BB962C8B-B14F-4D97-AF65-F5344CB8AC3E}">
        <p14:creationId xmlns:p14="http://schemas.microsoft.com/office/powerpoint/2010/main" val="4195971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What’s a GraphDB Anyway?</a:t>
            </a:r>
          </a:p>
        </p:txBody>
      </p:sp>
    </p:spTree>
    <p:extLst>
      <p:ext uri="{BB962C8B-B14F-4D97-AF65-F5344CB8AC3E}">
        <p14:creationId xmlns:p14="http://schemas.microsoft.com/office/powerpoint/2010/main" val="159719429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077" y="207818"/>
            <a:ext cx="3200400" cy="1021872"/>
          </a:xfrm>
        </p:spPr>
        <p:txBody>
          <a:bodyPr/>
          <a:lstStyle/>
          <a:p>
            <a:r>
              <a:rPr lang="en-US" dirty="0"/>
              <a:t>Graphs are everywhere!</a:t>
            </a:r>
          </a:p>
        </p:txBody>
      </p:sp>
      <p:pic>
        <p:nvPicPr>
          <p:cNvPr id="10" name="Content Placeholder 9"/>
          <p:cNvPicPr>
            <a:picLocks noGrp="1" noChangeAspect="1"/>
          </p:cNvPicPr>
          <p:nvPr>
            <p:ph idx="1"/>
          </p:nvPr>
        </p:nvPicPr>
        <p:blipFill>
          <a:blip r:embed="rId3"/>
          <a:stretch>
            <a:fillRect/>
          </a:stretch>
        </p:blipFill>
        <p:spPr>
          <a:xfrm>
            <a:off x="1286001" y="718754"/>
            <a:ext cx="3048000" cy="2324100"/>
          </a:xfrm>
        </p:spPr>
      </p:pic>
      <p:pic>
        <p:nvPicPr>
          <p:cNvPr id="11" name="Picture 10"/>
          <p:cNvPicPr>
            <a:picLocks noChangeAspect="1"/>
          </p:cNvPicPr>
          <p:nvPr/>
        </p:nvPicPr>
        <p:blipFill>
          <a:blip r:embed="rId4"/>
          <a:stretch>
            <a:fillRect/>
          </a:stretch>
        </p:blipFill>
        <p:spPr>
          <a:xfrm>
            <a:off x="7023100" y="2941024"/>
            <a:ext cx="4023563" cy="3020826"/>
          </a:xfrm>
          <a:prstGeom prst="rect">
            <a:avLst/>
          </a:prstGeom>
        </p:spPr>
      </p:pic>
      <p:pic>
        <p:nvPicPr>
          <p:cNvPr id="12" name="Picture 11"/>
          <p:cNvPicPr>
            <a:picLocks noChangeAspect="1"/>
          </p:cNvPicPr>
          <p:nvPr/>
        </p:nvPicPr>
        <p:blipFill>
          <a:blip r:embed="rId5"/>
          <a:stretch>
            <a:fillRect/>
          </a:stretch>
        </p:blipFill>
        <p:spPr>
          <a:xfrm>
            <a:off x="4853257" y="646771"/>
            <a:ext cx="3310759" cy="1985298"/>
          </a:xfrm>
          <a:prstGeom prst="rect">
            <a:avLst/>
          </a:prstGeom>
        </p:spPr>
      </p:pic>
      <p:pic>
        <p:nvPicPr>
          <p:cNvPr id="13" name="Picture 12"/>
          <p:cNvPicPr>
            <a:picLocks noChangeAspect="1"/>
          </p:cNvPicPr>
          <p:nvPr/>
        </p:nvPicPr>
        <p:blipFill>
          <a:blip r:embed="rId6"/>
          <a:stretch>
            <a:fillRect/>
          </a:stretch>
        </p:blipFill>
        <p:spPr>
          <a:xfrm>
            <a:off x="3165342" y="3620165"/>
            <a:ext cx="3343294" cy="2175431"/>
          </a:xfrm>
          <a:prstGeom prst="rect">
            <a:avLst/>
          </a:prstGeom>
        </p:spPr>
      </p:pic>
    </p:spTree>
    <p:extLst>
      <p:ext uri="{BB962C8B-B14F-4D97-AF65-F5344CB8AC3E}">
        <p14:creationId xmlns:p14="http://schemas.microsoft.com/office/powerpoint/2010/main" val="295529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a </a:t>
            </a:r>
            <a:r>
              <a:rPr lang="en-US" dirty="0" err="1"/>
              <a:t>GraphDB</a:t>
            </a:r>
            <a:r>
              <a:rPr lang="en-US" dirty="0"/>
              <a: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Data model is represented by nodes and relationships</a:t>
            </a:r>
          </a:p>
          <a:p>
            <a:pPr>
              <a:buFont typeface="Wingdings" panose="05000000000000000000" pitchFamily="2" charset="2"/>
              <a:buChar char="Ø"/>
            </a:pPr>
            <a:r>
              <a:rPr lang="en-US" dirty="0"/>
              <a:t>Uses graph structures to semantically represent objects and relationships</a:t>
            </a:r>
          </a:p>
          <a:p>
            <a:pPr>
              <a:buFont typeface="Wingdings" panose="05000000000000000000" pitchFamily="2" charset="2"/>
              <a:buChar char="Ø"/>
            </a:pPr>
            <a:r>
              <a:rPr lang="en-US" dirty="0"/>
              <a:t>Relationships are first class citizens and can have properties on their own</a:t>
            </a:r>
          </a:p>
          <a:p>
            <a:pPr>
              <a:buFont typeface="Wingdings" panose="05000000000000000000" pitchFamily="2" charset="2"/>
              <a:buChar char="Ø"/>
            </a:pPr>
            <a:r>
              <a:rPr lang="en-US" dirty="0"/>
              <a:t>Allows simple and fast retrieval of complex hierarchical structures</a:t>
            </a:r>
          </a:p>
          <a:p>
            <a:pPr>
              <a:buFont typeface="Wingdings" panose="05000000000000000000" pitchFamily="2" charset="2"/>
              <a:buChar char="Ø"/>
            </a:pPr>
            <a:r>
              <a:rPr lang="en-US" dirty="0"/>
              <a:t>Directly relates data items in the store to allow data to be linked together</a:t>
            </a:r>
          </a:p>
          <a:p>
            <a:endParaRPr lang="en-US" dirty="0"/>
          </a:p>
        </p:txBody>
      </p:sp>
    </p:spTree>
    <p:extLst>
      <p:ext uri="{BB962C8B-B14F-4D97-AF65-F5344CB8AC3E}">
        <p14:creationId xmlns:p14="http://schemas.microsoft.com/office/powerpoint/2010/main" val="16770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Typical Use Cases</a:t>
            </a:r>
          </a:p>
        </p:txBody>
      </p:sp>
      <p:sp>
        <p:nvSpPr>
          <p:cNvPr id="3" name="Content Placeholder 2"/>
          <p:cNvSpPr>
            <a:spLocks noGrp="1"/>
          </p:cNvSpPr>
          <p:nvPr>
            <p:ph idx="1"/>
          </p:nvPr>
        </p:nvSpPr>
        <p:spPr>
          <a:xfrm>
            <a:off x="1484310" y="2666999"/>
            <a:ext cx="10018713" cy="3962401"/>
          </a:xfrm>
        </p:spPr>
        <p:txBody>
          <a:bodyPr/>
          <a:lstStyle/>
          <a:p>
            <a:pPr>
              <a:buFont typeface="Wingdings" panose="05000000000000000000" pitchFamily="2" charset="2"/>
              <a:buChar char="Ø"/>
            </a:pPr>
            <a:r>
              <a:rPr lang="en-US" dirty="0"/>
              <a:t>Social Networks</a:t>
            </a:r>
          </a:p>
          <a:p>
            <a:pPr>
              <a:buFont typeface="Wingdings" panose="05000000000000000000" pitchFamily="2" charset="2"/>
              <a:buChar char="Ø"/>
            </a:pPr>
            <a:r>
              <a:rPr lang="en-US" dirty="0"/>
              <a:t>Recommendations engines</a:t>
            </a:r>
          </a:p>
          <a:p>
            <a:pPr>
              <a:buFont typeface="Wingdings" panose="05000000000000000000" pitchFamily="2" charset="2"/>
              <a:buChar char="Ø"/>
            </a:pPr>
            <a:r>
              <a:rPr lang="en-US" dirty="0"/>
              <a:t>Path Finding (How do I get from x to y in the shortest path)</a:t>
            </a:r>
          </a:p>
          <a:p>
            <a:pPr>
              <a:buFont typeface="Wingdings" panose="05000000000000000000" pitchFamily="2" charset="2"/>
              <a:buChar char="Ø"/>
            </a:pPr>
            <a:r>
              <a:rPr lang="en-US" dirty="0"/>
              <a:t>Network Topology diagrams</a:t>
            </a:r>
          </a:p>
          <a:p>
            <a:pPr marL="0" indent="0">
              <a:buNone/>
            </a:pPr>
            <a:endParaRPr lang="en-US" dirty="0"/>
          </a:p>
        </p:txBody>
      </p:sp>
      <p:pic>
        <p:nvPicPr>
          <p:cNvPr id="4" name="Picture 3"/>
          <p:cNvPicPr>
            <a:picLocks noChangeAspect="1"/>
          </p:cNvPicPr>
          <p:nvPr/>
        </p:nvPicPr>
        <p:blipFill>
          <a:blip r:embed="rId3"/>
          <a:stretch>
            <a:fillRect/>
          </a:stretch>
        </p:blipFill>
        <p:spPr>
          <a:xfrm>
            <a:off x="5932448" y="263912"/>
            <a:ext cx="4587091" cy="3159513"/>
          </a:xfrm>
          <a:prstGeom prst="rect">
            <a:avLst/>
          </a:prstGeom>
        </p:spPr>
      </p:pic>
    </p:spTree>
    <p:extLst>
      <p:ext uri="{BB962C8B-B14F-4D97-AF65-F5344CB8AC3E}">
        <p14:creationId xmlns:p14="http://schemas.microsoft.com/office/powerpoint/2010/main" val="255894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Core concepts</a:t>
            </a:r>
          </a:p>
        </p:txBody>
      </p:sp>
    </p:spTree>
    <p:extLst>
      <p:ext uri="{BB962C8B-B14F-4D97-AF65-F5344CB8AC3E}">
        <p14:creationId xmlns:p14="http://schemas.microsoft.com/office/powerpoint/2010/main" val="1224089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3001</TotalTime>
  <Words>1854</Words>
  <Application>Microsoft Office PowerPoint</Application>
  <PresentationFormat>Widescreen</PresentationFormat>
  <Paragraphs>266</Paragraphs>
  <Slides>45</Slides>
  <Notes>24</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45</vt:i4>
      </vt:variant>
    </vt:vector>
  </HeadingPairs>
  <TitlesOfParts>
    <vt:vector size="55" baseType="lpstr">
      <vt:lpstr>Arial</vt:lpstr>
      <vt:lpstr>Calibri</vt:lpstr>
      <vt:lpstr>Calibri Light</vt:lpstr>
      <vt:lpstr>Consolas</vt:lpstr>
      <vt:lpstr>Tw Cen MT</vt:lpstr>
      <vt:lpstr>Tw Cen MT Condensed</vt:lpstr>
      <vt:lpstr>Wingdings</vt:lpstr>
      <vt:lpstr>Wingdings 3</vt:lpstr>
      <vt:lpstr>Integral</vt:lpstr>
      <vt:lpstr>Office Theme</vt:lpstr>
      <vt:lpstr>Intro to GraphDBs</vt:lpstr>
      <vt:lpstr>Boston Code Camp 27 - Thanks to our Sponsors!</vt:lpstr>
      <vt:lpstr>About Me</vt:lpstr>
      <vt:lpstr>agenda</vt:lpstr>
      <vt:lpstr>What’s a GraphDB Anyway?</vt:lpstr>
      <vt:lpstr>Graphs are everywhere!</vt:lpstr>
      <vt:lpstr>So, What is a GraphDB?</vt:lpstr>
      <vt:lpstr> Typical Use Cases</vt:lpstr>
      <vt:lpstr>Core concepts</vt:lpstr>
      <vt:lpstr>Building blocks</vt:lpstr>
      <vt:lpstr>Nodes</vt:lpstr>
      <vt:lpstr>Relationships</vt:lpstr>
      <vt:lpstr>Properties</vt:lpstr>
      <vt:lpstr>Labels</vt:lpstr>
      <vt:lpstr>DBs with Benefits…</vt:lpstr>
      <vt:lpstr>Graph DB vs Relational DB</vt:lpstr>
      <vt:lpstr>Graph Databases: Pros and Cons</vt:lpstr>
      <vt:lpstr>PowerPoint Presentation</vt:lpstr>
      <vt:lpstr>Popular graphdb Engines</vt:lpstr>
      <vt:lpstr>PowerPoint Presentation</vt:lpstr>
      <vt:lpstr>PowerPoint Presentation</vt:lpstr>
      <vt:lpstr>PowerPoint Presentation</vt:lpstr>
      <vt:lpstr>PowerPoint Presentation</vt:lpstr>
      <vt:lpstr>What does Neo4j provide?</vt:lpstr>
      <vt:lpstr>Consider using Neo4j, if you’ve ever done any of the following:</vt:lpstr>
      <vt:lpstr>PowerPoint Presentation</vt:lpstr>
      <vt:lpstr>More complex Use Cases</vt:lpstr>
      <vt:lpstr>NBA Sneakers</vt:lpstr>
      <vt:lpstr>Organization Learning</vt:lpstr>
      <vt:lpstr>Fraud detection</vt:lpstr>
      <vt:lpstr>PowerPoint Presentation</vt:lpstr>
      <vt:lpstr>Diabook – social network</vt:lpstr>
      <vt:lpstr>You can’t model that       (ish) in SQL</vt:lpstr>
      <vt:lpstr>SQL Model</vt:lpstr>
      <vt:lpstr>Find Friends of friends that have Type 1 diabetes</vt:lpstr>
      <vt:lpstr>Neo4J Model</vt:lpstr>
      <vt:lpstr>Neo4j property graph</vt:lpstr>
      <vt:lpstr>Find Friends of friends that have Type 1 diabetes</vt:lpstr>
      <vt:lpstr>Building the network</vt:lpstr>
      <vt:lpstr>Creating Nodes</vt:lpstr>
      <vt:lpstr>Adding relationships </vt:lpstr>
      <vt:lpstr>Updating node properties</vt:lpstr>
      <vt:lpstr>Deleting relationships and nodes</vt:lpstr>
      <vt:lpstr>REST API</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GraphDBs</dc:title>
  <dc:creator>Jennifer Parker</dc:creator>
  <cp:lastModifiedBy>Jennifer Parker</cp:lastModifiedBy>
  <cp:revision>169</cp:revision>
  <dcterms:created xsi:type="dcterms:W3CDTF">2017-03-11T16:12:32Z</dcterms:created>
  <dcterms:modified xsi:type="dcterms:W3CDTF">2017-03-25T14:00:48Z</dcterms:modified>
</cp:coreProperties>
</file>