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 id="2147484057" r:id="rId2"/>
  </p:sldMasterIdLst>
  <p:notesMasterIdLst>
    <p:notesMasterId r:id="rId47"/>
  </p:notesMasterIdLst>
  <p:sldIdLst>
    <p:sldId id="256" r:id="rId3"/>
    <p:sldId id="302" r:id="rId4"/>
    <p:sldId id="259" r:id="rId5"/>
    <p:sldId id="304" r:id="rId6"/>
    <p:sldId id="289" r:id="rId7"/>
    <p:sldId id="287" r:id="rId8"/>
    <p:sldId id="257" r:id="rId9"/>
    <p:sldId id="266" r:id="rId10"/>
    <p:sldId id="293" r:id="rId11"/>
    <p:sldId id="295" r:id="rId12"/>
    <p:sldId id="296" r:id="rId13"/>
    <p:sldId id="297" r:id="rId14"/>
    <p:sldId id="299" r:id="rId15"/>
    <p:sldId id="298" r:id="rId16"/>
    <p:sldId id="290" r:id="rId17"/>
    <p:sldId id="261" r:id="rId18"/>
    <p:sldId id="260" r:id="rId19"/>
    <p:sldId id="291" r:id="rId20"/>
    <p:sldId id="258" r:id="rId21"/>
    <p:sldId id="264" r:id="rId22"/>
    <p:sldId id="263" r:id="rId23"/>
    <p:sldId id="262" r:id="rId24"/>
    <p:sldId id="265" r:id="rId25"/>
    <p:sldId id="300" r:id="rId26"/>
    <p:sldId id="286" r:id="rId27"/>
    <p:sldId id="268" r:id="rId28"/>
    <p:sldId id="269" r:id="rId29"/>
    <p:sldId id="281" r:id="rId30"/>
    <p:sldId id="267" r:id="rId31"/>
    <p:sldId id="301" r:id="rId32"/>
    <p:sldId id="271" r:id="rId33"/>
    <p:sldId id="292" r:id="rId34"/>
    <p:sldId id="272" r:id="rId35"/>
    <p:sldId id="280" r:id="rId36"/>
    <p:sldId id="279" r:id="rId37"/>
    <p:sldId id="285" r:id="rId38"/>
    <p:sldId id="273" r:id="rId39"/>
    <p:sldId id="294" r:id="rId40"/>
    <p:sldId id="275" r:id="rId41"/>
    <p:sldId id="276" r:id="rId42"/>
    <p:sldId id="277" r:id="rId43"/>
    <p:sldId id="278" r:id="rId44"/>
    <p:sldId id="282" r:id="rId45"/>
    <p:sldId id="28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25B0794-FCBA-4111-A16C-F53BD9B70CDD}">
          <p14:sldIdLst>
            <p14:sldId id="256"/>
            <p14:sldId id="302"/>
            <p14:sldId id="259"/>
            <p14:sldId id="304"/>
          </p14:sldIdLst>
        </p14:section>
        <p14:section name="what's a graph db anyway" id="{A5FB7BA0-486B-4112-8AEA-4D2C08833283}">
          <p14:sldIdLst>
            <p14:sldId id="289"/>
            <p14:sldId id="287"/>
            <p14:sldId id="257"/>
            <p14:sldId id="266"/>
          </p14:sldIdLst>
        </p14:section>
        <p14:section name="Core Concepts" id="{20AF009B-C0DD-44CC-978F-BB491CFE06D9}">
          <p14:sldIdLst>
            <p14:sldId id="293"/>
            <p14:sldId id="295"/>
            <p14:sldId id="296"/>
            <p14:sldId id="297"/>
            <p14:sldId id="299"/>
            <p14:sldId id="298"/>
          </p14:sldIdLst>
        </p14:section>
        <p14:section name="DBs with Benefits" id="{699DE00D-4415-4D71-AEF6-954299289060}">
          <p14:sldIdLst>
            <p14:sldId id="290"/>
            <p14:sldId id="261"/>
            <p14:sldId id="260"/>
          </p14:sldIdLst>
        </p14:section>
        <p14:section name="popular graphDBs" id="{3B1727E6-89F9-40C9-BFF0-4D320CABFF97}">
          <p14:sldIdLst>
            <p14:sldId id="291"/>
            <p14:sldId id="258"/>
            <p14:sldId id="264"/>
            <p14:sldId id="263"/>
            <p14:sldId id="262"/>
          </p14:sldIdLst>
        </p14:section>
        <p14:section name="Neo4j" id="{602767FC-E052-45B1-AB15-5DCE9B9EC65A}">
          <p14:sldIdLst>
            <p14:sldId id="265"/>
            <p14:sldId id="300"/>
            <p14:sldId id="286"/>
          </p14:sldIdLst>
        </p14:section>
        <p14:section name="Complex Use Cases" id="{C5B56D8B-81C2-4883-A294-C39ED6B65345}">
          <p14:sldIdLst>
            <p14:sldId id="268"/>
            <p14:sldId id="269"/>
            <p14:sldId id="281"/>
            <p14:sldId id="267"/>
            <p14:sldId id="301"/>
          </p14:sldIdLst>
        </p14:section>
        <p14:section name="Social Network" id="{5D7C49C7-64AD-4513-A198-DE984D1B63A3}">
          <p14:sldIdLst>
            <p14:sldId id="271"/>
            <p14:sldId id="292"/>
            <p14:sldId id="272"/>
            <p14:sldId id="280"/>
            <p14:sldId id="279"/>
            <p14:sldId id="285"/>
            <p14:sldId id="273"/>
          </p14:sldIdLst>
        </p14:section>
        <p14:section name="Building the network" id="{91472AB3-B541-46D7-B513-2D04264C1984}">
          <p14:sldIdLst>
            <p14:sldId id="294"/>
            <p14:sldId id="275"/>
            <p14:sldId id="276"/>
            <p14:sldId id="277"/>
            <p14:sldId id="278"/>
            <p14:sldId id="28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5" autoAdjust="0"/>
    <p:restoredTop sz="76167" autoAdjust="0"/>
  </p:normalViewPr>
  <p:slideViewPr>
    <p:cSldViewPr snapToGrid="0">
      <p:cViewPr varScale="1">
        <p:scale>
          <a:sx n="68" d="100"/>
          <a:sy n="68" d="100"/>
        </p:scale>
        <p:origin x="1178" y="31"/>
      </p:cViewPr>
      <p:guideLst/>
    </p:cSldViewPr>
  </p:slideViewPr>
  <p:notesTextViewPr>
    <p:cViewPr>
      <p:scale>
        <a:sx n="1" d="1"/>
        <a:sy n="1" d="1"/>
      </p:scale>
      <p:origin x="0" y="0"/>
    </p:cViewPr>
  </p:notesTextViewPr>
  <p:notesViewPr>
    <p:cSldViewPr snapToGrid="0">
      <p:cViewPr varScale="1">
        <p:scale>
          <a:sx n="80" d="100"/>
          <a:sy n="80" d="100"/>
        </p:scale>
        <p:origin x="3984" y="5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9B8E-13CB-4C11-974D-DD895F60A2CF}" type="datetimeFigureOut">
              <a:rPr lang="en-US" smtClean="0"/>
              <a:t>3/24/2017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D50C7-8D19-4923-9863-FA7237BBE36B}" type="slidenum">
              <a:rPr lang="en-US" smtClean="0"/>
              <a:t>‹#›</a:t>
            </a:fld>
            <a:endParaRPr lang="en-US"/>
          </a:p>
        </p:txBody>
      </p:sp>
    </p:spTree>
    <p:extLst>
      <p:ext uri="{BB962C8B-B14F-4D97-AF65-F5344CB8AC3E}">
        <p14:creationId xmlns:p14="http://schemas.microsoft.com/office/powerpoint/2010/main" val="3286988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plan to cover:</a:t>
            </a:r>
          </a:p>
          <a:p>
            <a:r>
              <a:rPr lang="en-US" dirty="0"/>
              <a:t>Some general graph DB concepts</a:t>
            </a:r>
          </a:p>
          <a:p>
            <a:r>
              <a:rPr lang="en-US" dirty="0"/>
              <a:t>Some popular</a:t>
            </a:r>
            <a:r>
              <a:rPr lang="en-US" baseline="0" dirty="0"/>
              <a:t> graph DB engines</a:t>
            </a:r>
          </a:p>
          <a:p>
            <a:r>
              <a:rPr lang="en-US" baseline="0" dirty="0"/>
              <a:t>Why you might use graph DBs</a:t>
            </a:r>
          </a:p>
          <a:p>
            <a:r>
              <a:rPr lang="en-US" baseline="0" dirty="0"/>
              <a:t>Use cases and case studies</a:t>
            </a:r>
          </a:p>
          <a:p>
            <a:r>
              <a:rPr lang="en-US" baseline="0" dirty="0"/>
              <a:t>Query syntax for Neo4j – specifically the Cypher query language</a:t>
            </a:r>
          </a:p>
          <a:p>
            <a:r>
              <a:rPr lang="en-US" baseline="0" dirty="0"/>
              <a:t>And a brief web API showing Neo4j in action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a:t>
            </a:fld>
            <a:endParaRPr lang="en-US"/>
          </a:p>
        </p:txBody>
      </p:sp>
    </p:spTree>
    <p:extLst>
      <p:ext uri="{BB962C8B-B14F-4D97-AF65-F5344CB8AC3E}">
        <p14:creationId xmlns:p14="http://schemas.microsoft.com/office/powerpoint/2010/main" val="46648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13</a:t>
            </a:fld>
            <a:endParaRPr lang="en-US"/>
          </a:p>
        </p:txBody>
      </p:sp>
    </p:spTree>
    <p:extLst>
      <p:ext uri="{BB962C8B-B14F-4D97-AF65-F5344CB8AC3E}">
        <p14:creationId xmlns:p14="http://schemas.microsoft.com/office/powerpoint/2010/main" val="298305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15</a:t>
            </a:fld>
            <a:endParaRPr lang="en-US"/>
          </a:p>
        </p:txBody>
      </p:sp>
    </p:spTree>
    <p:extLst>
      <p:ext uri="{BB962C8B-B14F-4D97-AF65-F5344CB8AC3E}">
        <p14:creationId xmlns:p14="http://schemas.microsoft.com/office/powerpoint/2010/main" val="716299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Relational</a:t>
            </a:r>
            <a:r>
              <a:rPr lang="en-US" baseline="0" dirty="0"/>
              <a:t> – data in tabular format – focused on making sure there is no duplicate data – making querying costly</a:t>
            </a:r>
          </a:p>
          <a:p>
            <a:r>
              <a:rPr lang="en-US" baseline="0" dirty="0"/>
              <a:t>Graphs – focus on the connections, making path finding and querying straight forward</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16</a:t>
            </a:fld>
            <a:endParaRPr lang="en-US"/>
          </a:p>
        </p:txBody>
      </p:sp>
    </p:spTree>
    <p:extLst>
      <p:ext uri="{BB962C8B-B14F-4D97-AF65-F5344CB8AC3E}">
        <p14:creationId xmlns:p14="http://schemas.microsoft.com/office/powerpoint/2010/main" val="1812334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 – instead</a:t>
            </a:r>
            <a:r>
              <a:rPr lang="en-US" baseline="0" dirty="0"/>
              <a:t> of looking at data as 3</a:t>
            </a:r>
            <a:r>
              <a:rPr lang="en-US" baseline="30000" dirty="0"/>
              <a:t>rd</a:t>
            </a:r>
            <a:r>
              <a:rPr lang="en-US" baseline="0" dirty="0"/>
              <a:t> normal form with all your candidate keys and foreign keys, you have to start thinking about the data in terms of its interconnectivity.</a:t>
            </a:r>
          </a:p>
          <a:p>
            <a:r>
              <a:rPr lang="en-US" baseline="0" dirty="0"/>
              <a:t>Cons – Cypher, </a:t>
            </a:r>
            <a:r>
              <a:rPr lang="en-US" baseline="0" dirty="0" err="1"/>
              <a:t>tinkerpop</a:t>
            </a:r>
            <a:r>
              <a:rPr lang="en-US" baseline="0" dirty="0"/>
              <a:t>, Gremlin, SPARQL</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17</a:t>
            </a:fld>
            <a:endParaRPr lang="en-US"/>
          </a:p>
        </p:txBody>
      </p:sp>
    </p:spTree>
    <p:extLst>
      <p:ext uri="{BB962C8B-B14F-4D97-AF65-F5344CB8AC3E}">
        <p14:creationId xmlns:p14="http://schemas.microsoft.com/office/powerpoint/2010/main" val="1951698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you can see there are many different graph DB players in the market.   I’m going to compare a few of them next, but there are many others out there as well.</a:t>
            </a:r>
          </a:p>
        </p:txBody>
      </p:sp>
      <p:sp>
        <p:nvSpPr>
          <p:cNvPr id="4" name="Slide Number Placeholder 3"/>
          <p:cNvSpPr>
            <a:spLocks noGrp="1"/>
          </p:cNvSpPr>
          <p:nvPr>
            <p:ph type="sldNum" sz="quarter" idx="10"/>
          </p:nvPr>
        </p:nvSpPr>
        <p:spPr/>
        <p:txBody>
          <a:bodyPr/>
          <a:lstStyle/>
          <a:p>
            <a:fld id="{DEED50C7-8D19-4923-9863-FA7237BBE36B}" type="slidenum">
              <a:rPr lang="en-US" smtClean="0"/>
              <a:t>19</a:t>
            </a:fld>
            <a:endParaRPr lang="en-US"/>
          </a:p>
        </p:txBody>
      </p:sp>
    </p:spTree>
    <p:extLst>
      <p:ext uri="{BB962C8B-B14F-4D97-AF65-F5344CB8AC3E}">
        <p14:creationId xmlns:p14="http://schemas.microsoft.com/office/powerpoint/2010/main" val="3332592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GraphQL</a:t>
            </a:r>
            <a:r>
              <a:rPr lang="en-US" baseline="0" dirty="0"/>
              <a:t> – a query language for your API</a:t>
            </a:r>
          </a:p>
          <a:p>
            <a:r>
              <a:rPr lang="en-US" baseline="0" dirty="0"/>
              <a:t>Pros – Up and comer</a:t>
            </a:r>
          </a:p>
          <a:p>
            <a:r>
              <a:rPr lang="en-US" baseline="0" dirty="0"/>
              <a:t>Cons – not mature, not a lot of community support, and absolutely no ability to run it in Windows in production.</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20</a:t>
            </a:fld>
            <a:endParaRPr lang="en-US"/>
          </a:p>
        </p:txBody>
      </p:sp>
    </p:spTree>
    <p:extLst>
      <p:ext uri="{BB962C8B-B14F-4D97-AF65-F5344CB8AC3E}">
        <p14:creationId xmlns:p14="http://schemas.microsoft.com/office/powerpoint/2010/main" val="424986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a:t>
            </a:r>
            <a:r>
              <a:rPr lang="en-US" baseline="0" dirty="0"/>
              <a:t> – need to wrap the java application in something like </a:t>
            </a:r>
            <a:r>
              <a:rPr lang="en-US" baseline="0" dirty="0" err="1"/>
              <a:t>Procrun</a:t>
            </a:r>
            <a:r>
              <a:rPr lang="en-US" baseline="0" dirty="0"/>
              <a:t> in order to run as a windows service – no production support for windows service installation</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21</a:t>
            </a:fld>
            <a:endParaRPr lang="en-US"/>
          </a:p>
        </p:txBody>
      </p:sp>
    </p:spTree>
    <p:extLst>
      <p:ext uri="{BB962C8B-B14F-4D97-AF65-F5344CB8AC3E}">
        <p14:creationId xmlns:p14="http://schemas.microsoft.com/office/powerpoint/2010/main" val="750881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r>
              <a:rPr lang="en-US" baseline="0" dirty="0"/>
              <a:t> – you can find answers easily, very mature, there are yearly neo4j conferences available and lots of training options</a:t>
            </a:r>
          </a:p>
          <a:p>
            <a:r>
              <a:rPr lang="en-US" baseline="0" dirty="0"/>
              <a:t>Cons – means you cannot segment your data at the database level.  If you need that kind of segmentation, you need to create root nodes and query based on your root nodes.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22</a:t>
            </a:fld>
            <a:endParaRPr lang="en-US"/>
          </a:p>
        </p:txBody>
      </p:sp>
    </p:spTree>
    <p:extLst>
      <p:ext uri="{BB962C8B-B14F-4D97-AF65-F5344CB8AC3E}">
        <p14:creationId xmlns:p14="http://schemas.microsoft.com/office/powerpoint/2010/main" val="3431311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Lucene index – elastic search and </a:t>
            </a:r>
            <a:r>
              <a:rPr lang="en-US" dirty="0" err="1"/>
              <a:t>solr</a:t>
            </a:r>
            <a:endParaRPr lang="en-US" dirty="0"/>
          </a:p>
          <a:p>
            <a:r>
              <a:rPr lang="en-US" dirty="0"/>
              <a:t>REST API – all crud operations can be performed using</a:t>
            </a:r>
            <a:r>
              <a:rPr lang="en-US" baseline="0" dirty="0"/>
              <a:t> the REST API or one of the SDKs available.</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23</a:t>
            </a:fld>
            <a:endParaRPr lang="en-US"/>
          </a:p>
        </p:txBody>
      </p:sp>
    </p:spTree>
    <p:extLst>
      <p:ext uri="{BB962C8B-B14F-4D97-AF65-F5344CB8AC3E}">
        <p14:creationId xmlns:p14="http://schemas.microsoft.com/office/powerpoint/2010/main" val="3992437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CTE or cursor or stored proc</a:t>
            </a:r>
          </a:p>
          <a:p>
            <a:r>
              <a:rPr lang="en-US" dirty="0"/>
              <a:t>Self – joins,</a:t>
            </a:r>
            <a:r>
              <a:rPr lang="en-US" baseline="0" dirty="0"/>
              <a:t> hierarchical data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24</a:t>
            </a:fld>
            <a:endParaRPr lang="en-US"/>
          </a:p>
        </p:txBody>
      </p:sp>
    </p:spTree>
    <p:extLst>
      <p:ext uri="{BB962C8B-B14F-4D97-AF65-F5344CB8AC3E}">
        <p14:creationId xmlns:p14="http://schemas.microsoft.com/office/powerpoint/2010/main" val="95189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I wanted to give a big thanks to our sponsors.  They make events like these possible, so thank you!</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a:t>
            </a:fld>
            <a:endParaRPr lang="en-US"/>
          </a:p>
        </p:txBody>
      </p:sp>
    </p:spTree>
    <p:extLst>
      <p:ext uri="{BB962C8B-B14F-4D97-AF65-F5344CB8AC3E}">
        <p14:creationId xmlns:p14="http://schemas.microsoft.com/office/powerpoint/2010/main" val="214317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25</a:t>
            </a:fld>
            <a:endParaRPr lang="en-US"/>
          </a:p>
        </p:txBody>
      </p:sp>
    </p:spTree>
    <p:extLst>
      <p:ext uri="{BB962C8B-B14F-4D97-AF65-F5344CB8AC3E}">
        <p14:creationId xmlns:p14="http://schemas.microsoft.com/office/powerpoint/2010/main" val="3609070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26</a:t>
            </a:fld>
            <a:endParaRPr lang="en-US"/>
          </a:p>
        </p:txBody>
      </p:sp>
    </p:spTree>
    <p:extLst>
      <p:ext uri="{BB962C8B-B14F-4D97-AF65-F5344CB8AC3E}">
        <p14:creationId xmlns:p14="http://schemas.microsoft.com/office/powerpoint/2010/main" val="2745185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27</a:t>
            </a:fld>
            <a:endParaRPr lang="en-US"/>
          </a:p>
        </p:txBody>
      </p:sp>
    </p:spTree>
    <p:extLst>
      <p:ext uri="{BB962C8B-B14F-4D97-AF65-F5344CB8AC3E}">
        <p14:creationId xmlns:p14="http://schemas.microsoft.com/office/powerpoint/2010/main" val="543897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with clause allows query parts to be chained together, and passed the results on</a:t>
            </a:r>
            <a:r>
              <a:rPr lang="en-US" baseline="0" dirty="0"/>
              <a:t> in the query</a:t>
            </a:r>
          </a:p>
          <a:p>
            <a:r>
              <a:rPr lang="en-US" baseline="0" dirty="0"/>
              <a:t>Collect – collects values into a list</a:t>
            </a:r>
          </a:p>
          <a:p>
            <a:r>
              <a:rPr lang="en-US" baseline="0" dirty="0"/>
              <a:t>Unwind transforms back into individual rows</a:t>
            </a:r>
          </a:p>
          <a:p>
            <a:r>
              <a:rPr lang="en-US" baseline="0" dirty="0"/>
              <a:t>Labels – returns a string representation for the labels attached to a node as an array</a:t>
            </a:r>
          </a:p>
          <a:p>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29</a:t>
            </a:fld>
            <a:endParaRPr lang="en-US"/>
          </a:p>
        </p:txBody>
      </p:sp>
    </p:spTree>
    <p:extLst>
      <p:ext uri="{BB962C8B-B14F-4D97-AF65-F5344CB8AC3E}">
        <p14:creationId xmlns:p14="http://schemas.microsoft.com/office/powerpoint/2010/main" val="1933768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Describe the problem:</a:t>
            </a:r>
          </a:p>
          <a:p>
            <a:r>
              <a:rPr lang="en-US" baseline="0" dirty="0"/>
              <a:t>I want to create a social network of people that have Type 1 diabetes.  This should allow them to connect for support and to share what’s working for them and not working for them.  I want to be able to connect to friends-of-friends that have Type 1 diabetes and also keep track of where people are being seen and what medications they are taking.</a:t>
            </a:r>
          </a:p>
        </p:txBody>
      </p:sp>
      <p:sp>
        <p:nvSpPr>
          <p:cNvPr id="4" name="Slide Number Placeholder 3"/>
          <p:cNvSpPr>
            <a:spLocks noGrp="1"/>
          </p:cNvSpPr>
          <p:nvPr>
            <p:ph type="sldNum" sz="quarter" idx="10"/>
          </p:nvPr>
        </p:nvSpPr>
        <p:spPr/>
        <p:txBody>
          <a:bodyPr/>
          <a:lstStyle/>
          <a:p>
            <a:fld id="{DEED50C7-8D19-4923-9863-FA7237BBE36B}" type="slidenum">
              <a:rPr lang="en-US" smtClean="0"/>
              <a:t>31</a:t>
            </a:fld>
            <a:endParaRPr lang="en-US"/>
          </a:p>
        </p:txBody>
      </p:sp>
    </p:spTree>
    <p:extLst>
      <p:ext uri="{BB962C8B-B14F-4D97-AF65-F5344CB8AC3E}">
        <p14:creationId xmlns:p14="http://schemas.microsoft.com/office/powerpoint/2010/main" val="133743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my career a little bit – almost 20 years experience in development, most of that full-stack – gravitate toward back end</a:t>
            </a:r>
          </a:p>
          <a:p>
            <a:r>
              <a:rPr lang="en-US" baseline="0" dirty="0"/>
              <a:t>Started looking at data modelling outside the scope of relational databases a few years ago – started with full text search and elastic search, evolving to </a:t>
            </a:r>
            <a:r>
              <a:rPr lang="en-US" baseline="0" dirty="0" err="1"/>
              <a:t>nosql</a:t>
            </a:r>
            <a:r>
              <a:rPr lang="en-US" baseline="0" dirty="0"/>
              <a:t> databases and now to graph </a:t>
            </a:r>
            <a:r>
              <a:rPr lang="en-US" baseline="0" dirty="0" err="1"/>
              <a:t>dbs</a:t>
            </a:r>
            <a:endParaRPr lang="en-US" baseline="0" dirty="0"/>
          </a:p>
        </p:txBody>
      </p:sp>
      <p:sp>
        <p:nvSpPr>
          <p:cNvPr id="4" name="Slide Number Placeholder 3"/>
          <p:cNvSpPr>
            <a:spLocks noGrp="1"/>
          </p:cNvSpPr>
          <p:nvPr>
            <p:ph type="sldNum" sz="quarter" idx="10"/>
          </p:nvPr>
        </p:nvSpPr>
        <p:spPr/>
        <p:txBody>
          <a:bodyPr/>
          <a:lstStyle/>
          <a:p>
            <a:fld id="{DEED50C7-8D19-4923-9863-FA7237BBE36B}" type="slidenum">
              <a:rPr lang="en-US" smtClean="0"/>
              <a:t>3</a:t>
            </a:fld>
            <a:endParaRPr lang="en-US"/>
          </a:p>
        </p:txBody>
      </p:sp>
    </p:spTree>
    <p:extLst>
      <p:ext uri="{BB962C8B-B14F-4D97-AF65-F5344CB8AC3E}">
        <p14:creationId xmlns:p14="http://schemas.microsoft.com/office/powerpoint/2010/main" val="94118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 pie graph or chart</a:t>
            </a:r>
          </a:p>
          <a:p>
            <a:r>
              <a:rPr lang="en-US" dirty="0"/>
              <a:t>Not</a:t>
            </a:r>
            <a:r>
              <a:rPr lang="en-US" baseline="0" dirty="0"/>
              <a:t> reporting</a:t>
            </a:r>
          </a:p>
          <a:p>
            <a:r>
              <a:rPr lang="en-US" baseline="0" dirty="0"/>
              <a:t>Talking about modelling the data as nodes and relationships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5</a:t>
            </a:fld>
            <a:endParaRPr lang="en-US"/>
          </a:p>
        </p:txBody>
      </p:sp>
    </p:spTree>
    <p:extLst>
      <p:ext uri="{BB962C8B-B14F-4D97-AF65-F5344CB8AC3E}">
        <p14:creationId xmlns:p14="http://schemas.microsoft.com/office/powerpoint/2010/main" val="135664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 the various</a:t>
            </a:r>
            <a:r>
              <a:rPr lang="en-US" baseline="0" dirty="0"/>
              <a:t> uses of graphs</a:t>
            </a:r>
          </a:p>
          <a:p>
            <a:r>
              <a:rPr lang="en-US" baseline="0" dirty="0"/>
              <a:t>Talk about white boarding and object modelling as a natural precursor to graph DBs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6</a:t>
            </a:fld>
            <a:endParaRPr lang="en-US"/>
          </a:p>
        </p:txBody>
      </p:sp>
    </p:spTree>
    <p:extLst>
      <p:ext uri="{BB962C8B-B14F-4D97-AF65-F5344CB8AC3E}">
        <p14:creationId xmlns:p14="http://schemas.microsoft.com/office/powerpoint/2010/main" val="89240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relationships</a:t>
            </a:r>
            <a:r>
              <a:rPr lang="en-US" baseline="0" dirty="0"/>
              <a:t> being emphasized and relationships having their own properties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7</a:t>
            </a:fld>
            <a:endParaRPr lang="en-US"/>
          </a:p>
        </p:txBody>
      </p:sp>
    </p:spTree>
    <p:extLst>
      <p:ext uri="{BB962C8B-B14F-4D97-AF65-F5344CB8AC3E}">
        <p14:creationId xmlns:p14="http://schemas.microsoft.com/office/powerpoint/2010/main" val="3305115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Facebook,</a:t>
            </a:r>
            <a:r>
              <a:rPr lang="en-US" baseline="0" dirty="0"/>
              <a:t> Linked in</a:t>
            </a:r>
          </a:p>
          <a:p>
            <a:r>
              <a:rPr lang="en-US" baseline="0" dirty="0"/>
              <a:t>Path finding – airline hubs and routes – how do I get from Boston to San Diego in the shortest path?  What’s the quickest driving route between here and New York City?  Also, linked in – how do I connect with person A in company x – how many connections do I have to make to get to that person?</a:t>
            </a:r>
          </a:p>
        </p:txBody>
      </p:sp>
      <p:sp>
        <p:nvSpPr>
          <p:cNvPr id="4" name="Slide Number Placeholder 3"/>
          <p:cNvSpPr>
            <a:spLocks noGrp="1"/>
          </p:cNvSpPr>
          <p:nvPr>
            <p:ph type="sldNum" sz="quarter" idx="10"/>
          </p:nvPr>
        </p:nvSpPr>
        <p:spPr/>
        <p:txBody>
          <a:bodyPr/>
          <a:lstStyle/>
          <a:p>
            <a:fld id="{DEED50C7-8D19-4923-9863-FA7237BBE36B}" type="slidenum">
              <a:rPr lang="en-US" smtClean="0"/>
              <a:t>8</a:t>
            </a:fld>
            <a:endParaRPr lang="en-US"/>
          </a:p>
        </p:txBody>
      </p:sp>
    </p:spTree>
    <p:extLst>
      <p:ext uri="{BB962C8B-B14F-4D97-AF65-F5344CB8AC3E}">
        <p14:creationId xmlns:p14="http://schemas.microsoft.com/office/powerpoint/2010/main" val="400777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a:t>
            </a:r>
            <a:r>
              <a:rPr lang="en-US" baseline="0" dirty="0"/>
              <a:t> – also sometimes called Vertices</a:t>
            </a:r>
          </a:p>
          <a:p>
            <a:r>
              <a:rPr lang="en-US" baseline="0" dirty="0"/>
              <a:t>Relationships – also sometimes called Edges</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10</a:t>
            </a:fld>
            <a:endParaRPr lang="en-US"/>
          </a:p>
        </p:txBody>
      </p:sp>
    </p:spTree>
    <p:extLst>
      <p:ext uri="{BB962C8B-B14F-4D97-AF65-F5344CB8AC3E}">
        <p14:creationId xmlns:p14="http://schemas.microsoft.com/office/powerpoint/2010/main" val="167389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 create one relationship in</a:t>
            </a:r>
            <a:r>
              <a:rPr lang="en-US" baseline="0" dirty="0"/>
              <a:t> one direction between node a and b but query without that direction if needed – why?  Because otherwise, you have to have two relationships, between a and b and b and a</a:t>
            </a:r>
            <a:endParaRPr lang="en-US" dirty="0"/>
          </a:p>
        </p:txBody>
      </p:sp>
      <p:sp>
        <p:nvSpPr>
          <p:cNvPr id="4" name="Slide Number Placeholder 3"/>
          <p:cNvSpPr>
            <a:spLocks noGrp="1"/>
          </p:cNvSpPr>
          <p:nvPr>
            <p:ph type="sldNum" sz="quarter" idx="10"/>
          </p:nvPr>
        </p:nvSpPr>
        <p:spPr/>
        <p:txBody>
          <a:bodyPr/>
          <a:lstStyle/>
          <a:p>
            <a:fld id="{DEED50C7-8D19-4923-9863-FA7237BBE36B}" type="slidenum">
              <a:rPr lang="en-US" smtClean="0"/>
              <a:t>12</a:t>
            </a:fld>
            <a:endParaRPr lang="en-US"/>
          </a:p>
        </p:txBody>
      </p:sp>
    </p:spTree>
    <p:extLst>
      <p:ext uri="{BB962C8B-B14F-4D97-AF65-F5344CB8AC3E}">
        <p14:creationId xmlns:p14="http://schemas.microsoft.com/office/powerpoint/2010/main" val="286809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83BE9D-294E-419B-AA51-BB7BF28F4F06}"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550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30171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3BE9D-294E-419B-AA51-BB7BF28F4F06}"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2247647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83BE9D-294E-419B-AA51-BB7BF28F4F06}"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661459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83BE9D-294E-419B-AA51-BB7BF28F4F06}" type="datetimeFigureOut">
              <a:rPr lang="en-US" smtClean="0"/>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936357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83BE9D-294E-419B-AA51-BB7BF28F4F06}" type="datetimeFigureOut">
              <a:rPr lang="en-US" smtClean="0"/>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927428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3BE9D-294E-419B-AA51-BB7BF28F4F06}" type="datetimeFigureOut">
              <a:rPr lang="en-US" smtClean="0"/>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602464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348240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83BE9D-294E-419B-AA51-BB7BF28F4F06}"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169875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2050777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83BE9D-294E-419B-AA51-BB7BF28F4F06}"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620E5-095D-4D76-A479-961FD5302CA4}" type="slidenum">
              <a:rPr lang="en-US" smtClean="0"/>
              <a:t>‹#›</a:t>
            </a:fld>
            <a:endParaRPr lang="en-US"/>
          </a:p>
        </p:txBody>
      </p:sp>
    </p:spTree>
    <p:extLst>
      <p:ext uri="{BB962C8B-B14F-4D97-AF65-F5344CB8AC3E}">
        <p14:creationId xmlns:p14="http://schemas.microsoft.com/office/powerpoint/2010/main" val="107581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3/24/2017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3BE9D-294E-419B-AA51-BB7BF28F4F06}" type="datetimeFigureOut">
              <a:rPr lang="en-US" smtClean="0"/>
              <a:t>3/24/2017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620E5-095D-4D76-A479-961FD5302CA4}" type="slidenum">
              <a:rPr lang="en-US" smtClean="0"/>
              <a:t>‹#›</a:t>
            </a:fld>
            <a:endParaRPr lang="en-US"/>
          </a:p>
        </p:txBody>
      </p:sp>
    </p:spTree>
    <p:extLst>
      <p:ext uri="{BB962C8B-B14F-4D97-AF65-F5344CB8AC3E}">
        <p14:creationId xmlns:p14="http://schemas.microsoft.com/office/powerpoint/2010/main" val="2709145046"/>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jp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jp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jp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5">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734800" y="6400800"/>
            <a:ext cx="304800" cy="304800"/>
          </a:xfrm>
          <a:prstGeom prst="rect">
            <a:avLst/>
          </a:prstGeom>
        </p:spPr>
      </p:pic>
    </p:spTree>
    <p:extLst>
      <p:ext uri="{BB962C8B-B14F-4D97-AF65-F5344CB8AC3E}">
        <p14:creationId xmlns:p14="http://schemas.microsoft.com/office/powerpoint/2010/main" val="2338312885"/>
      </p:ext>
    </p:extLst>
  </p:cSld>
  <p:clrMapOvr>
    <a:masterClrMapping/>
  </p:clrMapOvr>
  <mc:AlternateContent xmlns:mc="http://schemas.openxmlformats.org/markup-compatibility/2006" xmlns:p14="http://schemas.microsoft.com/office/powerpoint/2010/main">
    <mc:Choice Requires="p14">
      <p:transition spd="slow" p14:dur="2000" advTm="8894"/>
    </mc:Choice>
    <mc:Fallback xmlns="">
      <p:transition spd="slow" advTm="88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3"/>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4"/>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Popular </a:t>
            </a:r>
            <a:r>
              <a:rPr lang="en-US" sz="4400" dirty="0" err="1">
                <a:solidFill>
                  <a:schemeClr val="bg1"/>
                </a:solidFill>
              </a:rPr>
              <a:t>graphdb</a:t>
            </a:r>
            <a:r>
              <a:rPr lang="en-US" sz="4400" dirty="0">
                <a:solidFill>
                  <a:schemeClr val="bg1"/>
                </a:solidFill>
              </a:rPr>
              <a:t> Engines</a:t>
            </a:r>
          </a:p>
        </p:txBody>
      </p:sp>
    </p:spTree>
    <p:extLst>
      <p:ext uri="{BB962C8B-B14F-4D97-AF65-F5344CB8AC3E}">
        <p14:creationId xmlns:p14="http://schemas.microsoft.com/office/powerpoint/2010/main" val="218369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3"/>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4"/>
          <a:stretch>
            <a:fillRect/>
          </a:stretch>
        </p:blipFill>
        <p:spPr>
          <a:xfrm>
            <a:off x="878141" y="615731"/>
            <a:ext cx="2091686" cy="954024"/>
          </a:xfrm>
          <a:prstGeom prst="rect">
            <a:avLst/>
          </a:prstGeom>
        </p:spPr>
      </p:pic>
      <p:pic>
        <p:nvPicPr>
          <p:cNvPr id="8" name="Picture 7"/>
          <p:cNvPicPr>
            <a:picLocks noChangeAspect="1"/>
          </p:cNvPicPr>
          <p:nvPr/>
        </p:nvPicPr>
        <p:blipFill>
          <a:blip r:embed="rId5"/>
          <a:stretch>
            <a:fillRect/>
          </a:stretch>
        </p:blipFill>
        <p:spPr>
          <a:xfrm>
            <a:off x="10324486" y="308571"/>
            <a:ext cx="1619250" cy="266700"/>
          </a:xfrm>
          <a:prstGeom prst="rect">
            <a:avLst/>
          </a:prstGeom>
        </p:spPr>
      </p:pic>
      <p:pic>
        <p:nvPicPr>
          <p:cNvPr id="9" name="Picture 8"/>
          <p:cNvPicPr>
            <a:picLocks noChangeAspect="1"/>
          </p:cNvPicPr>
          <p:nvPr/>
        </p:nvPicPr>
        <p:blipFill>
          <a:blip r:embed="rId6"/>
          <a:stretch>
            <a:fillRect/>
          </a:stretch>
        </p:blipFill>
        <p:spPr>
          <a:xfrm>
            <a:off x="7304010" y="150214"/>
            <a:ext cx="2057400" cy="419100"/>
          </a:xfrm>
          <a:prstGeom prst="rect">
            <a:avLst/>
          </a:prstGeom>
        </p:spPr>
      </p:pic>
      <p:pic>
        <p:nvPicPr>
          <p:cNvPr id="11" name="Picture 10"/>
          <p:cNvPicPr>
            <a:picLocks noChangeAspect="1"/>
          </p:cNvPicPr>
          <p:nvPr/>
        </p:nvPicPr>
        <p:blipFill>
          <a:blip r:embed="rId7"/>
          <a:stretch>
            <a:fillRect/>
          </a:stretch>
        </p:blipFill>
        <p:spPr>
          <a:xfrm>
            <a:off x="4969386" y="594870"/>
            <a:ext cx="1840623" cy="995747"/>
          </a:xfrm>
          <a:prstGeom prst="rect">
            <a:avLst/>
          </a:prstGeom>
        </p:spPr>
      </p:pic>
      <p:pic>
        <p:nvPicPr>
          <p:cNvPr id="13" name="Picture 12"/>
          <p:cNvPicPr>
            <a:picLocks noChangeAspect="1"/>
          </p:cNvPicPr>
          <p:nvPr/>
        </p:nvPicPr>
        <p:blipFill>
          <a:blip r:embed="rId8"/>
          <a:stretch>
            <a:fillRect/>
          </a:stretch>
        </p:blipFill>
        <p:spPr>
          <a:xfrm>
            <a:off x="3924764" y="2345453"/>
            <a:ext cx="2445911" cy="736030"/>
          </a:xfrm>
          <a:prstGeom prst="rect">
            <a:avLst/>
          </a:prstGeom>
        </p:spPr>
      </p:pic>
      <p:pic>
        <p:nvPicPr>
          <p:cNvPr id="14" name="Picture 13"/>
          <p:cNvPicPr>
            <a:picLocks noChangeAspect="1"/>
          </p:cNvPicPr>
          <p:nvPr/>
        </p:nvPicPr>
        <p:blipFill>
          <a:blip r:embed="rId9"/>
          <a:stretch>
            <a:fillRect/>
          </a:stretch>
        </p:blipFill>
        <p:spPr>
          <a:xfrm>
            <a:off x="4969386" y="3976324"/>
            <a:ext cx="2590800" cy="1676400"/>
          </a:xfrm>
          <a:prstGeom prst="rect">
            <a:avLst/>
          </a:prstGeom>
        </p:spPr>
      </p:pic>
      <p:pic>
        <p:nvPicPr>
          <p:cNvPr id="15" name="Picture 14"/>
          <p:cNvPicPr>
            <a:picLocks noChangeAspect="1"/>
          </p:cNvPicPr>
          <p:nvPr/>
        </p:nvPicPr>
        <p:blipFill>
          <a:blip r:embed="rId10"/>
          <a:stretch>
            <a:fillRect/>
          </a:stretch>
        </p:blipFill>
        <p:spPr>
          <a:xfrm>
            <a:off x="8362958" y="924967"/>
            <a:ext cx="1331301" cy="1331301"/>
          </a:xfrm>
          <a:prstGeom prst="rect">
            <a:avLst/>
          </a:prstGeom>
        </p:spPr>
      </p:pic>
      <p:pic>
        <p:nvPicPr>
          <p:cNvPr id="16" name="Picture 15"/>
          <p:cNvPicPr>
            <a:picLocks noChangeAspect="1"/>
          </p:cNvPicPr>
          <p:nvPr/>
        </p:nvPicPr>
        <p:blipFill>
          <a:blip r:embed="rId11"/>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2"/>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3"/>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2914" y="165324"/>
            <a:ext cx="10515600" cy="638175"/>
          </a:xfrm>
        </p:spPr>
        <p:txBody>
          <a:bodyPr>
            <a:normAutofit fontScale="90000"/>
          </a:bodyPr>
          <a:lstStyle/>
          <a:p>
            <a:r>
              <a:rPr lang="en-US" b="1" dirty="0">
                <a:latin typeface="+mn-lt"/>
              </a:rPr>
              <a:t>Boston Code </a:t>
            </a:r>
            <a:r>
              <a:rPr lang="en-US" b="1">
                <a:latin typeface="+mn-lt"/>
              </a:rPr>
              <a:t>Camp 27 </a:t>
            </a:r>
            <a:r>
              <a:rPr lang="en-US" b="1" dirty="0">
                <a:latin typeface="+mn-lt"/>
              </a:rPr>
              <a:t>- Thanks to our Sponsors!</a:t>
            </a:r>
            <a:endParaRPr lang="en-US" dirty="0">
              <a:latin typeface="+mn-lt"/>
            </a:endParaRPr>
          </a:p>
        </p:txBody>
      </p:sp>
      <p:sp>
        <p:nvSpPr>
          <p:cNvPr id="5" name="Content Placeholder 4"/>
          <p:cNvSpPr>
            <a:spLocks noGrp="1"/>
          </p:cNvSpPr>
          <p:nvPr>
            <p:ph sz="half" idx="1"/>
          </p:nvPr>
        </p:nvSpPr>
        <p:spPr>
          <a:xfrm>
            <a:off x="381000" y="1079500"/>
            <a:ext cx="7467600" cy="5626100"/>
          </a:xfrm>
        </p:spPr>
        <p:txBody>
          <a:bodyPr/>
          <a:lstStyle/>
          <a:p>
            <a:r>
              <a:rPr lang="en-US" dirty="0"/>
              <a:t>Platinum</a:t>
            </a:r>
            <a:br>
              <a:rPr lang="en-US" dirty="0"/>
            </a:br>
            <a:endParaRPr lang="en-US" sz="4000" dirty="0"/>
          </a:p>
          <a:p>
            <a:r>
              <a:rPr lang="en-US" dirty="0"/>
              <a:t>Gold</a:t>
            </a:r>
          </a:p>
          <a:p>
            <a:endParaRPr lang="en-US" dirty="0"/>
          </a:p>
          <a:p>
            <a:endParaRPr lang="en-US" sz="1200" dirty="0"/>
          </a:p>
          <a:p>
            <a:r>
              <a:rPr lang="en-US" dirty="0"/>
              <a:t>Silver</a:t>
            </a:r>
            <a:br>
              <a:rPr lang="en-US" dirty="0"/>
            </a:br>
            <a:endParaRPr lang="en-US" dirty="0"/>
          </a:p>
          <a:p>
            <a:r>
              <a:rPr lang="en-US" dirty="0"/>
              <a:t>Bronze</a:t>
            </a:r>
          </a:p>
        </p:txBody>
      </p:sp>
      <p:sp>
        <p:nvSpPr>
          <p:cNvPr id="6" name="Content Placeholder 5"/>
          <p:cNvSpPr>
            <a:spLocks noGrp="1"/>
          </p:cNvSpPr>
          <p:nvPr>
            <p:ph sz="half" idx="2"/>
          </p:nvPr>
        </p:nvSpPr>
        <p:spPr>
          <a:xfrm>
            <a:off x="9287053" y="1079500"/>
            <a:ext cx="2700321" cy="5537200"/>
          </a:xfrm>
        </p:spPr>
        <p:txBody>
          <a:bodyPr/>
          <a:lstStyle/>
          <a:p>
            <a:r>
              <a:rPr lang="en-US" sz="2400" dirty="0"/>
              <a:t>In-Kind Donations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602" y="2938517"/>
            <a:ext cx="1772846" cy="917789"/>
          </a:xfrm>
          <a:prstGeom prst="rect">
            <a:avLst/>
          </a:prstGeom>
        </p:spPr>
      </p:pic>
      <p:pic>
        <p:nvPicPr>
          <p:cNvPr id="13" name="Picture 12"/>
          <p:cNvPicPr>
            <a:picLocks noChangeAspect="1"/>
          </p:cNvPicPr>
          <p:nvPr/>
        </p:nvPicPr>
        <p:blipFill>
          <a:blip r:embed="rId4"/>
          <a:stretch>
            <a:fillRect/>
          </a:stretch>
        </p:blipFill>
        <p:spPr>
          <a:xfrm>
            <a:off x="1991944" y="4253253"/>
            <a:ext cx="1465229" cy="647981"/>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2256" y="2230822"/>
            <a:ext cx="809911" cy="778519"/>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0255" y="4279253"/>
            <a:ext cx="2091156" cy="595979"/>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37327" y="590787"/>
            <a:ext cx="3408427" cy="1117011"/>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81103" y="5053006"/>
            <a:ext cx="1241865" cy="256652"/>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65247" y="3490841"/>
            <a:ext cx="2479375" cy="513439"/>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34176" y="1626052"/>
            <a:ext cx="1735721" cy="452305"/>
          </a:xfrm>
          <a:prstGeom prst="rect">
            <a:avLst/>
          </a:prstGeom>
        </p:spPr>
      </p:pic>
      <p:cxnSp>
        <p:nvCxnSpPr>
          <p:cNvPr id="10" name="Straight Connector 9"/>
          <p:cNvCxnSpPr/>
          <p:nvPr/>
        </p:nvCxnSpPr>
        <p:spPr>
          <a:xfrm>
            <a:off x="9129475" y="1141285"/>
            <a:ext cx="0" cy="4876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3132" y="1627024"/>
            <a:ext cx="2460804" cy="1119666"/>
          </a:xfrm>
          <a:prstGeom prst="rect">
            <a:avLst/>
          </a:prstGeom>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9537" y="5048671"/>
            <a:ext cx="2135911" cy="477020"/>
          </a:xfrm>
          <a:prstGeom prst="rect">
            <a:avLst/>
          </a:prstGeom>
        </p:spPr>
      </p:pic>
      <p:pic>
        <p:nvPicPr>
          <p:cNvPr id="12" name="Picture 1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08261" y="3175975"/>
            <a:ext cx="2857899" cy="762106"/>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09729" y="1763339"/>
            <a:ext cx="3123724" cy="995900"/>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15064" y="2906132"/>
            <a:ext cx="2933551" cy="488925"/>
          </a:xfrm>
          <a:prstGeom prst="rect">
            <a:avLst/>
          </a:prstGeom>
        </p:spPr>
      </p:pic>
      <p:cxnSp>
        <p:nvCxnSpPr>
          <p:cNvPr id="22" name="Straight Connector 21"/>
          <p:cNvCxnSpPr/>
          <p:nvPr/>
        </p:nvCxnSpPr>
        <p:spPr>
          <a:xfrm flipH="1" flipV="1">
            <a:off x="1565741" y="1564796"/>
            <a:ext cx="5309619" cy="9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1565740" y="2765246"/>
            <a:ext cx="5309619" cy="92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565739" y="4115995"/>
            <a:ext cx="5309619" cy="9277"/>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26348" y="4204615"/>
            <a:ext cx="2540644" cy="745256"/>
          </a:xfrm>
          <a:prstGeom prst="rect">
            <a:avLst/>
          </a:prstGeom>
        </p:spPr>
      </p:pic>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086099" y="5031392"/>
            <a:ext cx="1855105" cy="556532"/>
          </a:xfrm>
          <a:prstGeom prst="rect">
            <a:avLst/>
          </a:prstGeom>
        </p:spPr>
      </p:pic>
      <p:pic>
        <p:nvPicPr>
          <p:cNvPr id="30" name="Picture 2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03978" y="4909470"/>
            <a:ext cx="2400240" cy="720072"/>
          </a:xfrm>
          <a:prstGeom prst="rect">
            <a:avLst/>
          </a:prstGeom>
        </p:spPr>
      </p:pic>
      <p:pic>
        <p:nvPicPr>
          <p:cNvPr id="31" name="Picture 3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24728" y="5664327"/>
            <a:ext cx="2305527" cy="691658"/>
          </a:xfrm>
          <a:prstGeom prst="rect">
            <a:avLst/>
          </a:prstGeom>
        </p:spPr>
      </p:pic>
      <p:pic>
        <p:nvPicPr>
          <p:cNvPr id="32" name="Picture 3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04758" y="5733505"/>
            <a:ext cx="1897194" cy="569159"/>
          </a:xfrm>
          <a:prstGeom prst="rect">
            <a:avLst/>
          </a:prstGeom>
        </p:spPr>
      </p:pic>
      <p:pic>
        <p:nvPicPr>
          <p:cNvPr id="33" name="Picture 3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722572" y="4084251"/>
            <a:ext cx="1829276" cy="733163"/>
          </a:xfrm>
          <a:prstGeom prst="rect">
            <a:avLst/>
          </a:prstGeom>
        </p:spPr>
      </p:pic>
    </p:spTree>
    <p:extLst>
      <p:ext uri="{BB962C8B-B14F-4D97-AF65-F5344CB8AC3E}">
        <p14:creationId xmlns:p14="http://schemas.microsoft.com/office/powerpoint/2010/main" val="332872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4067585"/>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 No native windows installation</a:t>
            </a:r>
          </a:p>
          <a:p>
            <a:pPr>
              <a:buFont typeface="Wingdings" panose="05000000000000000000" pitchFamily="2" charset="2"/>
              <a:buChar char="Ø"/>
            </a:pPr>
            <a:r>
              <a:rPr lang="en-US" dirty="0"/>
              <a:t> No support for windows in a production environment</a:t>
            </a:r>
          </a:p>
        </p:txBody>
      </p:sp>
      <p:pic>
        <p:nvPicPr>
          <p:cNvPr id="5" name="Picture 4"/>
          <p:cNvPicPr>
            <a:picLocks noChangeAspect="1"/>
          </p:cNvPicPr>
          <p:nvPr/>
        </p:nvPicPr>
        <p:blipFill>
          <a:blip r:embed="rId3"/>
          <a:stretch>
            <a:fillRect/>
          </a:stretch>
        </p:blipFill>
        <p:spPr>
          <a:xfrm>
            <a:off x="1553372" y="558932"/>
            <a:ext cx="2726764" cy="820545"/>
          </a:xfrm>
          <a:prstGeom prst="rect">
            <a:avLst/>
          </a:prstGeom>
        </p:spPr>
      </p:pic>
      <p:sp>
        <p:nvSpPr>
          <p:cNvPr id="2" name="TextBox 1"/>
          <p:cNvSpPr txBox="1"/>
          <p:nvPr/>
        </p:nvSpPr>
        <p:spPr>
          <a:xfrm>
            <a:off x="5239270" y="558932"/>
            <a:ext cx="6315422" cy="3508653"/>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pPr marL="285750" indent="-285750">
              <a:lnSpc>
                <a:spcPct val="150000"/>
              </a:lnSpc>
              <a:buFont typeface="Wingdings" panose="05000000000000000000" pitchFamily="2" charset="2"/>
              <a:buChar char="Ø"/>
            </a:pPr>
            <a:r>
              <a:rPr lang="en-US" sz="2400" dirty="0"/>
              <a:t>Written on top of </a:t>
            </a:r>
            <a:r>
              <a:rPr lang="en-US" sz="2400" dirty="0" err="1"/>
              <a:t>GraphQL</a:t>
            </a:r>
            <a:endParaRPr lang="en-US" sz="2400" dirty="0"/>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No native windows service installation</a:t>
            </a:r>
          </a:p>
          <a:p>
            <a:pPr>
              <a:buFont typeface="Wingdings" panose="05000000000000000000" pitchFamily="2" charset="2"/>
              <a:buChar char="Ø"/>
            </a:pPr>
            <a:r>
              <a:rPr lang="en-US" dirty="0"/>
              <a:t> Requires more schema design up front</a:t>
            </a:r>
          </a:p>
        </p:txBody>
      </p:sp>
      <p:pic>
        <p:nvPicPr>
          <p:cNvPr id="5" name="Picture 4" descr="&lt;strong&gt;OrientDB&lt;/strong&gt; - Wikipedia"/>
          <p:cNvPicPr>
            <a:picLocks noChangeAspect="1"/>
          </p:cNvPicPr>
          <p:nvPr/>
        </p:nvPicPr>
        <p:blipFill>
          <a:blip r:embed="rId3"/>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Multi modal 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 Only one DB can be running on one port at a time</a:t>
            </a:r>
          </a:p>
          <a:p>
            <a:endParaRPr lang="en-US" dirty="0"/>
          </a:p>
        </p:txBody>
      </p:sp>
      <p:pic>
        <p:nvPicPr>
          <p:cNvPr id="7" name="Picture 6" descr="&lt;strong&gt;Neo4j&lt;/strong&gt;-2015-logo.png"/>
          <p:cNvPicPr>
            <a:picLocks noChangeAspect="1"/>
          </p:cNvPicPr>
          <p:nvPr/>
        </p:nvPicPr>
        <p:blipFill>
          <a:blip r:embed="rId3"/>
          <a:stretch>
            <a:fillRect/>
          </a:stretch>
        </p:blipFill>
        <p:spPr>
          <a:xfrm>
            <a:off x="1709785" y="451527"/>
            <a:ext cx="2220948" cy="988444"/>
          </a:xfrm>
          <a:prstGeom prst="rect">
            <a:avLst/>
          </a:prstGeom>
        </p:spPr>
      </p:pic>
      <p:sp>
        <p:nvSpPr>
          <p:cNvPr id="2" name="TextBox 1"/>
          <p:cNvSpPr txBox="1"/>
          <p:nvPr/>
        </p:nvSpPr>
        <p:spPr>
          <a:xfrm>
            <a:off x="5159830" y="451527"/>
            <a:ext cx="6018228" cy="3785652"/>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a console or as a service</a:t>
            </a:r>
          </a:p>
          <a:p>
            <a:pPr marL="342900" indent="-342900">
              <a:lnSpc>
                <a:spcPct val="150000"/>
              </a:lnSpc>
              <a:buFont typeface="Wingdings" panose="05000000000000000000" pitchFamily="2" charset="2"/>
              <a:buChar char="Ø"/>
            </a:pPr>
            <a:r>
              <a:rPr lang="en-US" sz="2400" dirty="0"/>
              <a:t>24/7 production support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Neo4j provide?</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 using Neo4j, if you’ve ever done any of the following: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3"/>
          <a:stretch>
            <a:fillRect/>
          </a:stretch>
        </p:blipFill>
        <p:spPr>
          <a:xfrm>
            <a:off x="6354112" y="114478"/>
            <a:ext cx="2139519" cy="1907890"/>
          </a:xfrm>
          <a:prstGeom prst="rect">
            <a:avLst/>
          </a:prstGeom>
        </p:spPr>
      </p:pic>
      <p:pic>
        <p:nvPicPr>
          <p:cNvPr id="8" name="Picture 7"/>
          <p:cNvPicPr>
            <a:picLocks noChangeAspect="1"/>
          </p:cNvPicPr>
          <p:nvPr/>
        </p:nvPicPr>
        <p:blipFill>
          <a:blip r:embed="rId4"/>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More complex Use Cases</a:t>
            </a:r>
          </a:p>
        </p:txBody>
      </p:sp>
    </p:spTree>
    <p:extLst>
      <p:ext uri="{BB962C8B-B14F-4D97-AF65-F5344CB8AC3E}">
        <p14:creationId xmlns:p14="http://schemas.microsoft.com/office/powerpoint/2010/main" val="21853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0" y="380853"/>
            <a:ext cx="9905998" cy="1352139"/>
          </a:xfrm>
        </p:spPr>
        <p:txBody>
          <a:bodyPr/>
          <a:lstStyle/>
          <a:p>
            <a:r>
              <a:rPr lang="en-US" dirty="0"/>
              <a:t>NBA Sneakers</a:t>
            </a:r>
          </a:p>
        </p:txBody>
      </p:sp>
      <p:sp>
        <p:nvSpPr>
          <p:cNvPr id="3" name="Content Placeholder 2"/>
          <p:cNvSpPr>
            <a:spLocks noGrp="1"/>
          </p:cNvSpPr>
          <p:nvPr>
            <p:ph idx="1"/>
          </p:nvPr>
        </p:nvSpPr>
        <p:spPr>
          <a:xfrm>
            <a:off x="5111149" y="719233"/>
            <a:ext cx="5443516" cy="633046"/>
          </a:xfrm>
        </p:spPr>
        <p:txBody>
          <a:bodyPr>
            <a:normAutofit fontScale="77500" lnSpcReduction="2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3"/>
          <a:stretch>
            <a:fillRect/>
          </a:stretch>
        </p:blipFill>
        <p:spPr>
          <a:xfrm>
            <a:off x="1748479" y="3431033"/>
            <a:ext cx="6084428" cy="3228180"/>
          </a:xfrm>
          <a:prstGeom prst="rect">
            <a:avLst/>
          </a:prstGeom>
        </p:spPr>
      </p:pic>
      <p:sp>
        <p:nvSpPr>
          <p:cNvPr id="5" name="Rectangle 4"/>
          <p:cNvSpPr/>
          <p:nvPr/>
        </p:nvSpPr>
        <p:spPr>
          <a:xfrm>
            <a:off x="1704110" y="2102324"/>
            <a:ext cx="8752113" cy="1200329"/>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1704110" y="1732992"/>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86995" y="2162253"/>
            <a:ext cx="6268701" cy="4701525"/>
          </a:xfrm>
          <a:prstGeom prst="rect">
            <a:avLst/>
          </a:prstGeom>
        </p:spPr>
      </p:pic>
      <p:sp>
        <p:nvSpPr>
          <p:cNvPr id="7" name="Rectangle 6"/>
          <p:cNvSpPr/>
          <p:nvPr/>
        </p:nvSpPr>
        <p:spPr>
          <a:xfrm>
            <a:off x="1458621" y="1464714"/>
            <a:ext cx="9246984" cy="923330"/>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name:</a:t>
            </a:r>
            <a:r>
              <a:rPr lang="en-US" b="1" dirty="0" err="1">
                <a:solidFill>
                  <a:srgbClr val="B35E14"/>
                </a:solidFill>
                <a:latin typeface="Consolas" panose="020B0609020204030204" pitchFamily="49" charset="0"/>
              </a:rPr>
              <a:t>“Certification</a:t>
            </a:r>
            <a:r>
              <a:rPr lang="en-US" b="1" dirty="0">
                <a:solidFill>
                  <a:srgbClr val="B35E14"/>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:NEXT_LEARNING</a:t>
            </a:r>
            <a:r>
              <a:rPr lang="en-US" b="1" dirty="0">
                <a:solidFill>
                  <a:srgbClr val="9C3328"/>
                </a:solidFill>
                <a:latin typeface="Consolas" panose="020B0609020204030204" pitchFamily="49" charset="0"/>
              </a:rPr>
              <a:t>]-&gt; (</a:t>
            </a:r>
            <a:r>
              <a:rPr lang="en-US" b="1" dirty="0" err="1">
                <a:solidFill>
                  <a:srgbClr val="047D65"/>
                </a:solidFill>
                <a:latin typeface="Consolas" panose="020B0609020204030204" pitchFamily="49" charset="0"/>
              </a:rPr>
              <a:t>learning:LearningItem</a:t>
            </a:r>
            <a:r>
              <a:rPr lang="en-US" b="1" dirty="0">
                <a:solidFill>
                  <a:srgbClr val="9C3328"/>
                </a:solidFill>
                <a:latin typeface="Consolas" panose="020B0609020204030204" pitchFamily="49" charset="0"/>
              </a:rPr>
              <a:t>)-[:FULFILLED_BY]-&gt;(</a:t>
            </a:r>
            <a:r>
              <a:rPr lang="en-US" b="1" dirty="0" err="1">
                <a:solidFill>
                  <a:srgbClr val="9C3328"/>
                </a:solidFill>
                <a:latin typeface="Consolas" panose="020B0609020204030204" pitchFamily="49" charset="0"/>
              </a:rPr>
              <a:t>course:Course</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course.name</a:t>
            </a:r>
            <a:endParaRPr lang="en-US" dirty="0"/>
          </a:p>
        </p:txBody>
      </p:sp>
      <p:sp>
        <p:nvSpPr>
          <p:cNvPr id="8" name="TextBox 7"/>
          <p:cNvSpPr txBox="1"/>
          <p:nvPr/>
        </p:nvSpPr>
        <p:spPr>
          <a:xfrm>
            <a:off x="1416773" y="984639"/>
            <a:ext cx="7474785" cy="369332"/>
          </a:xfrm>
          <a:prstGeom prst="rect">
            <a:avLst/>
          </a:prstGeom>
          <a:noFill/>
        </p:spPr>
        <p:txBody>
          <a:bodyPr wrap="square" rtlCol="0">
            <a:spAutoFit/>
          </a:bodyPr>
          <a:lstStyle/>
          <a:p>
            <a:r>
              <a:rPr lang="en-US" dirty="0"/>
              <a:t>What courses do I have to take to get my Certification?</a:t>
            </a:r>
          </a:p>
        </p:txBody>
      </p:sp>
    </p:spTree>
    <p:extLst>
      <p:ext uri="{BB962C8B-B14F-4D97-AF65-F5344CB8AC3E}">
        <p14:creationId xmlns:p14="http://schemas.microsoft.com/office/powerpoint/2010/main" val="2650693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743445" y="2018844"/>
            <a:ext cx="5700511" cy="3416320"/>
          </a:xfrm>
          <a:prstGeom prst="rect">
            <a:avLst/>
          </a:prstGeom>
          <a:noFill/>
        </p:spPr>
        <p:txBody>
          <a:bodyPr wrap="squar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://github.com/jenparker1975'})</a:t>
            </a:r>
          </a:p>
          <a:p>
            <a:r>
              <a:rPr lang="en-US" dirty="0"/>
              <a:t> – [:WORKS_AT {since: 2013}]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p>
        </p:txBody>
      </p:sp>
      <p:pic>
        <p:nvPicPr>
          <p:cNvPr id="4" name="Picture 3"/>
          <p:cNvPicPr>
            <a:picLocks noChangeAspect="1"/>
          </p:cNvPicPr>
          <p:nvPr/>
        </p:nvPicPr>
        <p:blipFill>
          <a:blip r:embed="rId3"/>
          <a:stretch>
            <a:fillRect/>
          </a:stretch>
        </p:blipFill>
        <p:spPr>
          <a:xfrm>
            <a:off x="6443956" y="0"/>
            <a:ext cx="6152620" cy="6858000"/>
          </a:xfrm>
          <a:prstGeom prst="rect">
            <a:avLst/>
          </a:prstGeom>
        </p:spPr>
      </p:pic>
    </p:spTree>
    <p:extLst>
      <p:ext uri="{BB962C8B-B14F-4D97-AF65-F5344CB8AC3E}">
        <p14:creationId xmlns:p14="http://schemas.microsoft.com/office/powerpoint/2010/main" val="16365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err="1">
                <a:solidFill>
                  <a:schemeClr val="bg1"/>
                </a:solidFill>
              </a:rPr>
              <a:t>Diabook</a:t>
            </a:r>
            <a:r>
              <a:rPr lang="en-US" sz="4400" dirty="0">
                <a:solidFill>
                  <a:schemeClr val="bg1"/>
                </a:solidFill>
              </a:rPr>
              <a:t> – 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Example using Type 1 Diabetes</a:t>
            </a:r>
          </a:p>
          <a:p>
            <a:r>
              <a:rPr lang="en-US" sz="1600" dirty="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 Performance on the joins becomes an issue quickly</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516277" y="1545617"/>
            <a:ext cx="4843314" cy="4051300"/>
          </a:xfrm>
        </p:spPr>
      </p:pic>
    </p:spTree>
    <p:extLst>
      <p:ext uri="{BB962C8B-B14F-4D97-AF65-F5344CB8AC3E}">
        <p14:creationId xmlns:p14="http://schemas.microsoft.com/office/powerpoint/2010/main" val="2822472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897" y="143418"/>
            <a:ext cx="10865923" cy="1139117"/>
          </a:xfrm>
        </p:spPr>
        <p:txBody>
          <a:bodyPr/>
          <a:lstStyle/>
          <a:p>
            <a:r>
              <a:rPr lang="en-US" dirty="0"/>
              <a:t>Find Friends of friends that have Type 1 diabetes</a:t>
            </a:r>
          </a:p>
        </p:txBody>
      </p:sp>
      <p:sp>
        <p:nvSpPr>
          <p:cNvPr id="3" name="Rectangle 2"/>
          <p:cNvSpPr/>
          <p:nvPr/>
        </p:nvSpPr>
        <p:spPr>
          <a:xfrm>
            <a:off x="1110341" y="1054885"/>
            <a:ext cx="7641773" cy="5447645"/>
          </a:xfrm>
          <a:prstGeom prst="rect">
            <a:avLst/>
          </a:prstGeom>
        </p:spPr>
        <p:txBody>
          <a:bodyPr wrap="square">
            <a:spAutoFit/>
          </a:bodyPr>
          <a:lstStyle/>
          <a:p>
            <a:r>
              <a:rPr lang="en-US" sz="1200" dirty="0"/>
              <a:t>SELECT </a:t>
            </a:r>
          </a:p>
          <a:p>
            <a:r>
              <a:rPr lang="en-US" sz="1200" dirty="0"/>
              <a:t>    </a:t>
            </a:r>
            <a:r>
              <a:rPr lang="en-US" sz="1200" dirty="0" err="1"/>
              <a:t>Me.PersonId</a:t>
            </a:r>
            <a:r>
              <a:rPr lang="en-US" sz="1200" dirty="0"/>
              <a:t>                      AS </a:t>
            </a:r>
            <a:r>
              <a:rPr lang="en-US" sz="1200" dirty="0" err="1"/>
              <a:t>MeId</a:t>
            </a:r>
            <a:r>
              <a:rPr lang="en-US" sz="1200" dirty="0"/>
              <a:t>, </a:t>
            </a:r>
          </a:p>
          <a:p>
            <a:r>
              <a:rPr lang="en-US" sz="1200" dirty="0"/>
              <a:t>    </a:t>
            </a:r>
            <a:r>
              <a:rPr lang="en-US" sz="1200" dirty="0" err="1"/>
              <a:t>Me.Name</a:t>
            </a:r>
            <a:r>
              <a:rPr lang="en-US" sz="1200" dirty="0"/>
              <a:t>,</a:t>
            </a:r>
          </a:p>
          <a:p>
            <a:r>
              <a:rPr lang="en-US" sz="1200" dirty="0"/>
              <a:t>    </a:t>
            </a:r>
            <a:r>
              <a:rPr lang="en-US" sz="1200" dirty="0" err="1"/>
              <a:t>FriendOfFriend.RelatedPersonId</a:t>
            </a:r>
            <a:r>
              <a:rPr lang="en-US" sz="1200" dirty="0"/>
              <a:t>    AS </a:t>
            </a:r>
            <a:r>
              <a:rPr lang="en-US" sz="1200" dirty="0" err="1"/>
              <a:t>SuggestedFriendId</a:t>
            </a:r>
            <a:r>
              <a:rPr lang="en-US" sz="1200" dirty="0"/>
              <a:t>,</a:t>
            </a:r>
          </a:p>
          <a:p>
            <a:r>
              <a:rPr lang="en-US" sz="1200" dirty="0"/>
              <a:t>    </a:t>
            </a:r>
            <a:r>
              <a:rPr lang="en-US" sz="1200" dirty="0" err="1"/>
              <a:t>FriendOfAFriend.Name</a:t>
            </a:r>
            <a:r>
              <a:rPr lang="en-US" sz="1200" dirty="0"/>
              <a:t>    </a:t>
            </a:r>
          </a:p>
          <a:p>
            <a:r>
              <a:rPr lang="en-US" sz="1200" dirty="0"/>
              <a:t>FROM </a:t>
            </a:r>
          </a:p>
          <a:p>
            <a:r>
              <a:rPr lang="en-US" sz="1200" dirty="0"/>
              <a:t>    Person         AS Me </a:t>
            </a:r>
          </a:p>
          <a:p>
            <a:r>
              <a:rPr lang="en-US" sz="1200" dirty="0"/>
              <a:t>INNER JOIN </a:t>
            </a:r>
          </a:p>
          <a:p>
            <a:r>
              <a:rPr lang="en-US" sz="1200" dirty="0"/>
              <a:t>      </a:t>
            </a:r>
            <a:r>
              <a:rPr lang="en-US" sz="1200" dirty="0" err="1"/>
              <a:t>PersonRelationship</a:t>
            </a:r>
            <a:r>
              <a:rPr lang="en-US" sz="1200" dirty="0"/>
              <a:t>    AS </a:t>
            </a:r>
            <a:r>
              <a:rPr lang="en-US" sz="1200" dirty="0" err="1"/>
              <a:t>MyFriends</a:t>
            </a:r>
            <a:r>
              <a:rPr lang="en-US" sz="1200" dirty="0"/>
              <a:t> </a:t>
            </a:r>
          </a:p>
          <a:p>
            <a:r>
              <a:rPr lang="en-US" sz="1200" dirty="0"/>
              <a:t>      ON </a:t>
            </a:r>
            <a:r>
              <a:rPr lang="en-US" sz="1200" dirty="0" err="1"/>
              <a:t>MyFriends.PersonId</a:t>
            </a:r>
            <a:r>
              <a:rPr lang="en-US" sz="1200" dirty="0"/>
              <a:t> = </a:t>
            </a:r>
            <a:r>
              <a:rPr lang="en-US" sz="1200" dirty="0" err="1"/>
              <a:t>Me.PersonId</a:t>
            </a:r>
            <a:r>
              <a:rPr lang="en-US" sz="1200" dirty="0"/>
              <a:t> </a:t>
            </a:r>
          </a:p>
          <a:p>
            <a:r>
              <a:rPr lang="en-US" sz="1200" dirty="0"/>
              <a:t>INNER JOIN </a:t>
            </a:r>
          </a:p>
          <a:p>
            <a:r>
              <a:rPr lang="en-US" sz="1200" dirty="0"/>
              <a:t>    </a:t>
            </a:r>
            <a:r>
              <a:rPr lang="en-US" sz="1200" dirty="0" err="1"/>
              <a:t>PersonRelationship</a:t>
            </a:r>
            <a:r>
              <a:rPr lang="en-US" sz="1200" dirty="0"/>
              <a:t>    AS </a:t>
            </a:r>
            <a:r>
              <a:rPr lang="en-US" sz="1200" dirty="0" err="1"/>
              <a:t>FriendOfFriend</a:t>
            </a:r>
            <a:r>
              <a:rPr lang="en-US" sz="1200" dirty="0"/>
              <a:t> </a:t>
            </a:r>
          </a:p>
          <a:p>
            <a:r>
              <a:rPr lang="en-US" sz="1200" dirty="0"/>
              <a:t>    ON </a:t>
            </a:r>
            <a:r>
              <a:rPr lang="en-US" sz="1200" dirty="0" err="1"/>
              <a:t>MyFriends.RelatedPersonId</a:t>
            </a:r>
            <a:r>
              <a:rPr lang="en-US" sz="1200" dirty="0"/>
              <a:t> = </a:t>
            </a:r>
            <a:r>
              <a:rPr lang="en-US" sz="1200" dirty="0" err="1"/>
              <a:t>FriendOfFriend.PersonId</a:t>
            </a:r>
            <a:r>
              <a:rPr lang="en-US" sz="1200" dirty="0"/>
              <a:t> </a:t>
            </a:r>
          </a:p>
          <a:p>
            <a:r>
              <a:rPr lang="en-US" sz="1200" dirty="0"/>
              <a:t>INNER JOIN</a:t>
            </a:r>
          </a:p>
          <a:p>
            <a:r>
              <a:rPr lang="en-US" sz="1200" dirty="0"/>
              <a:t>    Person AS </a:t>
            </a:r>
            <a:r>
              <a:rPr lang="en-US" sz="1200" dirty="0" err="1"/>
              <a:t>FriendOfAFriend</a:t>
            </a:r>
            <a:endParaRPr lang="en-US" sz="1200" dirty="0"/>
          </a:p>
          <a:p>
            <a:r>
              <a:rPr lang="en-US" sz="1200" dirty="0"/>
              <a:t>    ON </a:t>
            </a:r>
            <a:r>
              <a:rPr lang="en-US" sz="1200" dirty="0" err="1"/>
              <a:t>FriendOfFriend.RelatedPersonId</a:t>
            </a:r>
            <a:r>
              <a:rPr lang="en-US" sz="1200" dirty="0"/>
              <a:t> = </a:t>
            </a:r>
            <a:r>
              <a:rPr lang="en-US" sz="1200" dirty="0" err="1"/>
              <a:t>FriendOfAFriend.PersonId</a:t>
            </a:r>
            <a:endParaRPr lang="en-US" sz="1200" dirty="0"/>
          </a:p>
          <a:p>
            <a:r>
              <a:rPr lang="en-US" sz="1200" dirty="0"/>
              <a:t>LEFT JOIN </a:t>
            </a:r>
          </a:p>
          <a:p>
            <a:r>
              <a:rPr lang="en-US" sz="1200" dirty="0"/>
              <a:t>      </a:t>
            </a:r>
            <a:r>
              <a:rPr lang="en-US" sz="1200" dirty="0" err="1"/>
              <a:t>PersonRelationship</a:t>
            </a:r>
            <a:r>
              <a:rPr lang="en-US" sz="1200" dirty="0"/>
              <a:t>    AS </a:t>
            </a:r>
            <a:r>
              <a:rPr lang="en-US" sz="1200" dirty="0" err="1"/>
              <a:t>FriendsWithMe</a:t>
            </a:r>
            <a:r>
              <a:rPr lang="en-US" sz="1200" dirty="0"/>
              <a:t> </a:t>
            </a:r>
          </a:p>
          <a:p>
            <a:r>
              <a:rPr lang="en-US" sz="1200" dirty="0"/>
              <a:t>      ON  </a:t>
            </a:r>
            <a:r>
              <a:rPr lang="en-US" sz="1200" dirty="0" err="1"/>
              <a:t>Me.PersonId</a:t>
            </a:r>
            <a:r>
              <a:rPr lang="en-US" sz="1200" dirty="0"/>
              <a:t> = </a:t>
            </a:r>
            <a:r>
              <a:rPr lang="en-US" sz="1200" dirty="0" err="1"/>
              <a:t>FriendsWithMe.PersonId</a:t>
            </a:r>
            <a:r>
              <a:rPr lang="en-US" sz="1200" dirty="0"/>
              <a:t> </a:t>
            </a:r>
          </a:p>
          <a:p>
            <a:r>
              <a:rPr lang="en-US" sz="1200" dirty="0"/>
              <a:t>      AND </a:t>
            </a:r>
            <a:r>
              <a:rPr lang="en-US" sz="1200" dirty="0" err="1"/>
              <a:t>FriendOfFriend.RelatedPersonId</a:t>
            </a:r>
            <a:r>
              <a:rPr lang="en-US" sz="1200" dirty="0"/>
              <a:t> = </a:t>
            </a:r>
            <a:r>
              <a:rPr lang="en-US" sz="1200" dirty="0" err="1"/>
              <a:t>FriendsWithMe.RelatedPersonId</a:t>
            </a:r>
            <a:endParaRPr lang="en-US" sz="1200" dirty="0"/>
          </a:p>
          <a:p>
            <a:r>
              <a:rPr lang="en-US" sz="1200" dirty="0"/>
              <a:t>INNER JOIN</a:t>
            </a:r>
          </a:p>
          <a:p>
            <a:r>
              <a:rPr lang="en-US" sz="1200" dirty="0"/>
              <a:t>   </a:t>
            </a:r>
            <a:r>
              <a:rPr lang="en-US" sz="1200" dirty="0" err="1"/>
              <a:t>PersonDisease</a:t>
            </a:r>
            <a:endParaRPr lang="en-US" sz="1200" dirty="0"/>
          </a:p>
          <a:p>
            <a:r>
              <a:rPr lang="en-US" sz="1200" dirty="0"/>
              <a:t>   ON </a:t>
            </a:r>
            <a:r>
              <a:rPr lang="en-US" sz="1200" dirty="0" err="1"/>
              <a:t>PersonDisease.PersonId</a:t>
            </a:r>
            <a:r>
              <a:rPr lang="en-US" sz="1200" dirty="0"/>
              <a:t> = </a:t>
            </a:r>
            <a:r>
              <a:rPr lang="en-US" sz="1200" dirty="0" err="1"/>
              <a:t>FriendOfAFriend.PersonId</a:t>
            </a:r>
            <a:endParaRPr lang="en-US" sz="1200" dirty="0"/>
          </a:p>
          <a:p>
            <a:r>
              <a:rPr lang="en-US" sz="1200" dirty="0"/>
              <a:t>WHERE </a:t>
            </a:r>
          </a:p>
          <a:p>
            <a:r>
              <a:rPr lang="en-US" sz="1200" dirty="0"/>
              <a:t>    </a:t>
            </a:r>
            <a:r>
              <a:rPr lang="en-US" sz="1200" dirty="0" err="1"/>
              <a:t>FriendsWithMe.PersonId</a:t>
            </a:r>
            <a:r>
              <a:rPr lang="en-US" sz="1200" dirty="0"/>
              <a:t> IS NULL </a:t>
            </a:r>
          </a:p>
          <a:p>
            <a:r>
              <a:rPr lang="en-US" sz="1200" dirty="0"/>
              <a:t>AND </a:t>
            </a:r>
            <a:r>
              <a:rPr lang="en-US" sz="1200" dirty="0" err="1"/>
              <a:t>Me.PersonId</a:t>
            </a:r>
            <a:r>
              <a:rPr lang="en-US" sz="1200" dirty="0"/>
              <a:t> &lt;&gt; </a:t>
            </a:r>
            <a:r>
              <a:rPr lang="en-US" sz="1200" dirty="0" err="1"/>
              <a:t>FriendOfFriend.RelatedPersonId</a:t>
            </a:r>
            <a:r>
              <a:rPr lang="en-US" sz="1200" dirty="0"/>
              <a:t>   </a:t>
            </a:r>
          </a:p>
          <a:p>
            <a:r>
              <a:rPr lang="en-US" sz="1200" dirty="0"/>
              <a:t>AND </a:t>
            </a:r>
            <a:r>
              <a:rPr lang="en-US" sz="1200" dirty="0" err="1"/>
              <a:t>Me.Name</a:t>
            </a:r>
            <a:r>
              <a:rPr lang="en-US" sz="1200" dirty="0"/>
              <a:t> = 'Bill'</a:t>
            </a:r>
          </a:p>
          <a:p>
            <a:r>
              <a:rPr lang="en-US" sz="1200" dirty="0"/>
              <a:t>AND </a:t>
            </a:r>
            <a:r>
              <a:rPr lang="en-US" sz="1200" dirty="0" err="1"/>
              <a:t>PersonDisease.DiseaseId</a:t>
            </a:r>
            <a:r>
              <a:rPr lang="en-US" sz="1200" dirty="0"/>
              <a:t> = 1</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36036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174802" y="1760174"/>
            <a:ext cx="5800176" cy="4051300"/>
          </a:xfrm>
        </p:spPr>
      </p:pic>
    </p:spTree>
    <p:extLst>
      <p:ext uri="{BB962C8B-B14F-4D97-AF65-F5344CB8AC3E}">
        <p14:creationId xmlns:p14="http://schemas.microsoft.com/office/powerpoint/2010/main" val="1972807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97" y="288332"/>
            <a:ext cx="11064953" cy="1499616"/>
          </a:xfrm>
        </p:spPr>
        <p:txBody>
          <a:bodyPr/>
          <a:lstStyle/>
          <a:p>
            <a:r>
              <a:rPr lang="en-US" dirty="0"/>
              <a:t>Find Friends of friends that have Type 1 diabetes</a:t>
            </a:r>
          </a:p>
        </p:txBody>
      </p:sp>
      <p:sp>
        <p:nvSpPr>
          <p:cNvPr id="7" name="Rectangle 6"/>
          <p:cNvSpPr/>
          <p:nvPr/>
        </p:nvSpPr>
        <p:spPr>
          <a:xfrm>
            <a:off x="1099444" y="1787948"/>
            <a:ext cx="8246772" cy="1200329"/>
          </a:xfrm>
          <a:prstGeom prst="rect">
            <a:avLst/>
          </a:prstGeom>
        </p:spPr>
        <p:txBody>
          <a:bodyPr wrap="square">
            <a:spAutoFit/>
          </a:bodyPr>
          <a:lstStyle/>
          <a:p>
            <a:r>
              <a:rPr lang="en-US" sz="2400" dirty="0"/>
              <a:t>MATCH (</a:t>
            </a:r>
            <a:r>
              <a:rPr lang="en-US" sz="2400" dirty="0" err="1"/>
              <a:t>user:Person</a:t>
            </a:r>
            <a:r>
              <a:rPr lang="en-US" sz="2400" dirty="0"/>
              <a:t> {</a:t>
            </a:r>
            <a:r>
              <a:rPr lang="en-US" sz="2400" dirty="0" err="1"/>
              <a:t>name:'Bill</a:t>
            </a:r>
            <a:r>
              <a:rPr lang="en-US" sz="2400" dirty="0"/>
              <a:t>'})-[:FRIENDS_WITH*2..5]-&gt;(</a:t>
            </a:r>
            <a:r>
              <a:rPr lang="en-US" sz="2400" dirty="0" err="1"/>
              <a:t>fof</a:t>
            </a:r>
            <a:r>
              <a:rPr lang="en-US" sz="2400" dirty="0"/>
              <a:t>)-[:DIAGNOSED_WITH]-&gt;(disease)</a:t>
            </a:r>
          </a:p>
          <a:p>
            <a:r>
              <a:rPr lang="en-US" sz="2400" dirty="0"/>
              <a:t>return </a:t>
            </a:r>
            <a:r>
              <a:rPr lang="en-US" sz="2400" dirty="0" err="1"/>
              <a:t>fof</a:t>
            </a:r>
            <a:endParaRPr lang="en-US" sz="2400" dirty="0"/>
          </a:p>
        </p:txBody>
      </p:sp>
    </p:spTree>
    <p:extLst>
      <p:ext uri="{BB962C8B-B14F-4D97-AF65-F5344CB8AC3E}">
        <p14:creationId xmlns:p14="http://schemas.microsoft.com/office/powerpoint/2010/main" val="19248716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dirty="0">
                <a:solidFill>
                  <a:schemeClr val="bg1"/>
                </a:solidFill>
              </a:rPr>
              <a:t>Building the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dirty="0">
                <a:solidFill>
                  <a:schemeClr val="bg1"/>
                </a:solidFill>
              </a:rPr>
              <a:t>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lnSpcReduction="10000"/>
          </a:bodyPr>
          <a:lstStyle/>
          <a:p>
            <a:pPr>
              <a:buFont typeface="Wingdings" panose="05000000000000000000" pitchFamily="2" charset="2"/>
              <a:buChar char="Ø"/>
            </a:pPr>
            <a:r>
              <a:rPr lang="en-US" sz="2400"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1015663"/>
          </a:xfrm>
          <a:prstGeom prst="rect">
            <a:avLst/>
          </a:prstGeom>
        </p:spPr>
        <p:txBody>
          <a:bodyPr>
            <a:spAutoFit/>
          </a:bodyPr>
          <a:lstStyle/>
          <a:p>
            <a:r>
              <a:rPr lang="en-US" sz="2000" dirty="0"/>
              <a:t>CREATE p = (</a:t>
            </a:r>
            <a:r>
              <a:rPr lang="en-US" sz="2000" dirty="0" err="1"/>
              <a:t>person:Person</a:t>
            </a:r>
            <a:r>
              <a:rPr lang="en-US" sz="2000" dirty="0"/>
              <a:t> {name: 'Bill', age: '14'}) – [:DIAGNOSED_WITH] -&gt; (</a:t>
            </a:r>
            <a:r>
              <a:rPr lang="en-US" sz="2000" dirty="0" err="1"/>
              <a:t>disease:Disease</a:t>
            </a:r>
            <a:r>
              <a:rPr lang="en-US" sz="2000" dirty="0"/>
              <a:t> { name: 'Type 1 Diabetes' }) RETURN p</a:t>
            </a:r>
          </a:p>
        </p:txBody>
      </p:sp>
      <p:sp>
        <p:nvSpPr>
          <p:cNvPr id="12" name="Rectangle 11"/>
          <p:cNvSpPr/>
          <p:nvPr/>
        </p:nvSpPr>
        <p:spPr>
          <a:xfrm>
            <a:off x="1542585" y="2238301"/>
            <a:ext cx="6096000" cy="707886"/>
          </a:xfrm>
          <a:prstGeom prst="rect">
            <a:avLst/>
          </a:prstGeom>
        </p:spPr>
        <p:txBody>
          <a:bodyPr>
            <a:spAutoFit/>
          </a:bodyPr>
          <a:lstStyle/>
          <a:p>
            <a:r>
              <a:rPr lang="en-US" sz="2000" dirty="0"/>
              <a:t>CREATE (</a:t>
            </a:r>
            <a:r>
              <a:rPr lang="en-US" sz="2000" dirty="0" err="1"/>
              <a:t>person:Person</a:t>
            </a:r>
            <a:r>
              <a:rPr lang="en-US" sz="2000"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342900" indent="-342900">
              <a:buFont typeface="+mj-lt"/>
              <a:buAutoNum type="arabicPeriod"/>
            </a:pPr>
            <a:r>
              <a:rPr lang="en-US" dirty="0">
                <a:solidFill>
                  <a:schemeClr val="accent1">
                    <a:lumMod val="75000"/>
                  </a:schemeClr>
                </a:solidFill>
              </a:rPr>
              <a:t>What’s a graph DB anyway?</a:t>
            </a:r>
          </a:p>
          <a:p>
            <a:pPr marL="342900" indent="-342900">
              <a:buFont typeface="+mj-lt"/>
              <a:buAutoNum type="arabicPeriod"/>
            </a:pPr>
            <a:r>
              <a:rPr lang="en-US" dirty="0">
                <a:solidFill>
                  <a:schemeClr val="accent1">
                    <a:lumMod val="75000"/>
                  </a:schemeClr>
                </a:solidFill>
              </a:rPr>
              <a:t>Core Concepts</a:t>
            </a:r>
          </a:p>
          <a:p>
            <a:pPr marL="342900" indent="-342900">
              <a:buFont typeface="+mj-lt"/>
              <a:buAutoNum type="arabicPeriod"/>
            </a:pPr>
            <a:r>
              <a:rPr lang="en-US" dirty="0">
                <a:solidFill>
                  <a:schemeClr val="accent1">
                    <a:lumMod val="75000"/>
                  </a:schemeClr>
                </a:solidFill>
              </a:rPr>
              <a:t>DBs with Benefits…</a:t>
            </a:r>
          </a:p>
          <a:p>
            <a:pPr marL="342900" indent="-342900">
              <a:buFont typeface="+mj-lt"/>
              <a:buAutoNum type="arabicPeriod"/>
            </a:pPr>
            <a:r>
              <a:rPr lang="en-US" dirty="0">
                <a:solidFill>
                  <a:schemeClr val="accent1">
                    <a:lumMod val="75000"/>
                  </a:schemeClr>
                </a:solidFill>
              </a:rPr>
              <a:t>Popular </a:t>
            </a:r>
            <a:r>
              <a:rPr lang="en-US" dirty="0" err="1">
                <a:solidFill>
                  <a:schemeClr val="accent1">
                    <a:lumMod val="75000"/>
                  </a:schemeClr>
                </a:solidFill>
              </a:rPr>
              <a:t>GraphDB</a:t>
            </a:r>
            <a:r>
              <a:rPr lang="en-US" dirty="0">
                <a:solidFill>
                  <a:schemeClr val="accent1">
                    <a:lumMod val="75000"/>
                  </a:schemeClr>
                </a:solidFill>
              </a:rPr>
              <a:t> Engines</a:t>
            </a:r>
          </a:p>
          <a:p>
            <a:pPr marL="342900" indent="-342900">
              <a:buFont typeface="+mj-lt"/>
              <a:buAutoNum type="arabicPeriod"/>
            </a:pPr>
            <a:r>
              <a:rPr lang="en-US" dirty="0">
                <a:solidFill>
                  <a:schemeClr val="accent1">
                    <a:lumMod val="75000"/>
                  </a:schemeClr>
                </a:solidFill>
              </a:rPr>
              <a:t>Complex Use Cases</a:t>
            </a:r>
          </a:p>
          <a:p>
            <a:pPr marL="342900" indent="-342900">
              <a:buFont typeface="+mj-lt"/>
              <a:buAutoNum type="arabicPeriod"/>
            </a:pPr>
            <a:r>
              <a:rPr lang="en-US" dirty="0" err="1">
                <a:solidFill>
                  <a:schemeClr val="accent1">
                    <a:lumMod val="75000"/>
                  </a:schemeClr>
                </a:solidFill>
              </a:rPr>
              <a:t>Diabook</a:t>
            </a:r>
            <a:r>
              <a:rPr lang="en-US" dirty="0">
                <a:solidFill>
                  <a:schemeClr val="accent1">
                    <a:lumMod val="75000"/>
                  </a:schemeClr>
                </a:solidFill>
              </a:rPr>
              <a:t> – Social Network</a:t>
            </a:r>
          </a:p>
          <a:p>
            <a:pPr marL="342900" indent="-342900">
              <a:buFont typeface="+mj-lt"/>
              <a:buAutoNum type="arabicPeriod"/>
            </a:pPr>
            <a:r>
              <a:rPr lang="en-US" dirty="0">
                <a:solidFill>
                  <a:schemeClr val="accent1">
                    <a:lumMod val="75000"/>
                  </a:schemeClr>
                </a:solidFill>
              </a:rPr>
              <a:t>Building the Network</a:t>
            </a:r>
          </a:p>
          <a:p>
            <a:pPr marL="342900" indent="-342900">
              <a:buFont typeface="+mj-lt"/>
              <a:buAutoNum type="arabicPeriod"/>
            </a:pPr>
            <a:r>
              <a:rPr lang="en-US" dirty="0">
                <a:solidFill>
                  <a:schemeClr val="accent1">
                    <a:lumMod val="75000"/>
                  </a:schemeClr>
                </a:solidFill>
              </a:rPr>
              <a:t>Questions/Links</a:t>
            </a:r>
          </a:p>
          <a:p>
            <a:endParaRPr lang="en-US" dirty="0"/>
          </a:p>
        </p:txBody>
      </p:sp>
    </p:spTree>
    <p:extLst>
      <p:ext uri="{BB962C8B-B14F-4D97-AF65-F5344CB8AC3E}">
        <p14:creationId xmlns:p14="http://schemas.microsoft.com/office/powerpoint/2010/main" val="3947646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people nodes</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Set additional properties on a node</a:t>
            </a:r>
          </a:p>
        </p:txBody>
      </p:sp>
      <p:sp>
        <p:nvSpPr>
          <p:cNvPr id="4" name="Rectangle 3"/>
          <p:cNvSpPr/>
          <p:nvPr/>
        </p:nvSpPr>
        <p:spPr>
          <a:xfrm>
            <a:off x="1654097" y="2603364"/>
            <a:ext cx="6096000" cy="1015663"/>
          </a:xfrm>
          <a:prstGeom prst="rect">
            <a:avLst/>
          </a:prstGeom>
        </p:spPr>
        <p:txBody>
          <a:bodyPr>
            <a:spAutoFit/>
          </a:bodyPr>
          <a:lstStyle/>
          <a:p>
            <a:r>
              <a:rPr lang="en-US" sz="2000" dirty="0"/>
              <a:t>MATCH (</a:t>
            </a:r>
            <a:r>
              <a:rPr lang="en-US" sz="2000" dirty="0" err="1"/>
              <a:t>person:Person</a:t>
            </a:r>
            <a:r>
              <a:rPr lang="en-US" sz="2000" dirty="0"/>
              <a:t> { name: 'Jan' })</a:t>
            </a:r>
          </a:p>
          <a:p>
            <a:r>
              <a:rPr lang="en-US" sz="2000" dirty="0"/>
              <a:t>SET </a:t>
            </a:r>
            <a:r>
              <a:rPr lang="en-US" sz="2000" dirty="0" err="1"/>
              <a:t>person.profession</a:t>
            </a:r>
            <a:r>
              <a:rPr lang="en-US" sz="2000" dirty="0"/>
              <a:t> = 'Software Engineer'</a:t>
            </a:r>
          </a:p>
          <a:p>
            <a:r>
              <a:rPr lang="en-US" sz="2000"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Deletes a relationship</a:t>
            </a:r>
          </a:p>
        </p:txBody>
      </p:sp>
      <p:sp>
        <p:nvSpPr>
          <p:cNvPr id="4" name="Rectangle 3"/>
          <p:cNvSpPr/>
          <p:nvPr/>
        </p:nvSpPr>
        <p:spPr>
          <a:xfrm>
            <a:off x="1654097" y="2642839"/>
            <a:ext cx="6096000" cy="707886"/>
          </a:xfrm>
          <a:prstGeom prst="rect">
            <a:avLst/>
          </a:prstGeom>
        </p:spPr>
        <p:txBody>
          <a:bodyPr>
            <a:spAutoFit/>
          </a:bodyPr>
          <a:lstStyle/>
          <a:p>
            <a:r>
              <a:rPr lang="en-US" sz="2000" dirty="0"/>
              <a:t>MATCH ()-[</a:t>
            </a:r>
            <a:r>
              <a:rPr lang="en-US" sz="2000" dirty="0" err="1"/>
              <a:t>r:FRIENDS_WITH</a:t>
            </a:r>
            <a:r>
              <a:rPr lang="en-US" sz="2000" dirty="0"/>
              <a:t>]-() </a:t>
            </a:r>
          </a:p>
          <a:p>
            <a:r>
              <a:rPr lang="en-US" sz="2000" dirty="0"/>
              <a:t>DELETE r</a:t>
            </a:r>
          </a:p>
        </p:txBody>
      </p:sp>
      <p:sp>
        <p:nvSpPr>
          <p:cNvPr id="6" name="Rectangle 5"/>
          <p:cNvSpPr/>
          <p:nvPr/>
        </p:nvSpPr>
        <p:spPr>
          <a:xfrm>
            <a:off x="1654097" y="4463834"/>
            <a:ext cx="4739268" cy="1015663"/>
          </a:xfrm>
          <a:prstGeom prst="rect">
            <a:avLst/>
          </a:prstGeom>
        </p:spPr>
        <p:txBody>
          <a:bodyPr wrap="square">
            <a:spAutoFit/>
          </a:bodyPr>
          <a:lstStyle/>
          <a:p>
            <a:r>
              <a:rPr lang="en-US" sz="2000" dirty="0"/>
              <a:t>MATCH (</a:t>
            </a:r>
            <a:r>
              <a:rPr lang="en-US" sz="2000" dirty="0" err="1"/>
              <a:t>a:Camp</a:t>
            </a:r>
            <a:r>
              <a:rPr lang="en-US" sz="2000" dirty="0"/>
              <a:t>)</a:t>
            </a:r>
          </a:p>
          <a:p>
            <a:r>
              <a:rPr lang="en-US" sz="2000" dirty="0"/>
              <a:t>WHERE a.name='Joselin Diabetes Camp'</a:t>
            </a:r>
          </a:p>
          <a:p>
            <a:r>
              <a:rPr lang="en-US" sz="2000"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a:t>
            </a:r>
            <a:r>
              <a:rPr lang="en-US" sz="2400" dirty="0"/>
              <a:t>POST to http://localhost:7474/db/data/transaction/commit</a:t>
            </a:r>
          </a:p>
        </p:txBody>
      </p:sp>
      <p:sp>
        <p:nvSpPr>
          <p:cNvPr id="7" name="Content Placeholder 2"/>
          <p:cNvSpPr txBox="1">
            <a:spLocks/>
          </p:cNvSpPr>
          <p:nvPr/>
        </p:nvSpPr>
        <p:spPr>
          <a:xfrm>
            <a:off x="1069848" y="4609506"/>
            <a:ext cx="10058400" cy="675013"/>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 Can be used to execute multiple statements or begin, rollback, or commit a transaction</a:t>
            </a:r>
          </a:p>
        </p:txBody>
      </p:sp>
      <p:sp>
        <p:nvSpPr>
          <p:cNvPr id="8" name="Rectangle 7"/>
          <p:cNvSpPr/>
          <p:nvPr/>
        </p:nvSpPr>
        <p:spPr>
          <a:xfrm>
            <a:off x="1267731" y="2481463"/>
            <a:ext cx="6096000" cy="1631216"/>
          </a:xfrm>
          <a:prstGeom prst="rect">
            <a:avLst/>
          </a:prstGeom>
        </p:spPr>
        <p:txBody>
          <a:bodyPr wrap="square">
            <a:spAutoFit/>
          </a:bodyPr>
          <a:lstStyle/>
          <a:p>
            <a:r>
              <a:rPr lang="en-US" sz="2000" dirty="0"/>
              <a:t>{</a:t>
            </a:r>
          </a:p>
          <a:p>
            <a:r>
              <a:rPr lang="en-US" sz="2000" dirty="0"/>
              <a:t>  "statements" : [ {</a:t>
            </a:r>
          </a:p>
          <a:p>
            <a:r>
              <a:rPr lang="en-US" sz="2000" dirty="0"/>
              <a:t>    "statement" : "CREATE (n) RETURN id(n)"</a:t>
            </a:r>
          </a:p>
          <a:p>
            <a:r>
              <a:rPr lang="en-US" sz="2000" dirty="0"/>
              <a:t>  } ]</a:t>
            </a:r>
          </a:p>
          <a:p>
            <a:r>
              <a:rPr lang="en-US" sz="2000"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3">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3"/>
          <a:stretch>
            <a:fillRect/>
          </a:stretch>
        </p:blipFill>
        <p:spPr>
          <a:xfrm>
            <a:off x="1286001" y="718754"/>
            <a:ext cx="3048000" cy="2324100"/>
          </a:xfrm>
        </p:spPr>
      </p:pic>
      <p:pic>
        <p:nvPicPr>
          <p:cNvPr id="11" name="Picture 10"/>
          <p:cNvPicPr>
            <a:picLocks noChangeAspect="1"/>
          </p:cNvPicPr>
          <p:nvPr/>
        </p:nvPicPr>
        <p:blipFill>
          <a:blip r:embed="rId4"/>
          <a:stretch>
            <a:fillRect/>
          </a:stretch>
        </p:blipFill>
        <p:spPr>
          <a:xfrm>
            <a:off x="7023100" y="2941024"/>
            <a:ext cx="4023563" cy="3020826"/>
          </a:xfrm>
          <a:prstGeom prst="rect">
            <a:avLst/>
          </a:prstGeom>
        </p:spPr>
      </p:pic>
      <p:pic>
        <p:nvPicPr>
          <p:cNvPr id="12" name="Picture 11"/>
          <p:cNvPicPr>
            <a:picLocks noChangeAspect="1"/>
          </p:cNvPicPr>
          <p:nvPr/>
        </p:nvPicPr>
        <p:blipFill>
          <a:blip r:embed="rId5"/>
          <a:stretch>
            <a:fillRect/>
          </a:stretch>
        </p:blipFill>
        <p:spPr>
          <a:xfrm>
            <a:off x="4853257" y="646771"/>
            <a:ext cx="3310759" cy="1985298"/>
          </a:xfrm>
          <a:prstGeom prst="rect">
            <a:avLst/>
          </a:prstGeom>
        </p:spPr>
      </p:pic>
      <p:pic>
        <p:nvPicPr>
          <p:cNvPr id="13" name="Picture 12"/>
          <p:cNvPicPr>
            <a:picLocks noChangeAspect="1"/>
          </p:cNvPicPr>
          <p:nvPr/>
        </p:nvPicPr>
        <p:blipFill>
          <a:blip r:embed="rId6"/>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diagrams</a:t>
            </a:r>
          </a:p>
          <a:p>
            <a:pPr marL="0" indent="0">
              <a:buNone/>
            </a:pPr>
            <a:endParaRPr lang="en-US" dirty="0"/>
          </a:p>
        </p:txBody>
      </p:sp>
      <p:pic>
        <p:nvPicPr>
          <p:cNvPr id="4" name="Picture 3"/>
          <p:cNvPicPr>
            <a:picLocks noChangeAspect="1"/>
          </p:cNvPicPr>
          <p:nvPr/>
        </p:nvPicPr>
        <p:blipFill>
          <a:blip r:embed="rId3"/>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2947</TotalTime>
  <Words>1899</Words>
  <Application>Microsoft Office PowerPoint</Application>
  <PresentationFormat>Widescreen</PresentationFormat>
  <Paragraphs>273</Paragraphs>
  <Slides>44</Slides>
  <Notes>24</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Calibri</vt:lpstr>
      <vt:lpstr>Calibri Light</vt:lpstr>
      <vt:lpstr>Consolas</vt:lpstr>
      <vt:lpstr>Tw Cen MT</vt:lpstr>
      <vt:lpstr>Tw Cen MT Condensed</vt:lpstr>
      <vt:lpstr>Wingdings</vt:lpstr>
      <vt:lpstr>Wingdings 3</vt:lpstr>
      <vt:lpstr>Integral</vt:lpstr>
      <vt:lpstr>Office Theme</vt:lpstr>
      <vt:lpstr>Intro to GraphDBs</vt:lpstr>
      <vt:lpstr>Boston Code Camp 27 - Thanks to our Sponsors!</vt:lpstr>
      <vt:lpstr>About Me</vt:lpstr>
      <vt:lpstr>agenda</vt:lpstr>
      <vt:lpstr>What’s a GraphDB Anyway?</vt:lpstr>
      <vt:lpstr>Graphs are everywhere!</vt:lpstr>
      <vt:lpstr>So, What is a GraphDB?</vt:lpstr>
      <vt:lpstr> Typical Use Cases</vt:lpstr>
      <vt:lpstr>Core concepts</vt:lpstr>
      <vt:lpstr>Building blocks</vt:lpstr>
      <vt:lpstr>Nodes</vt:lpstr>
      <vt:lpstr>Relationships</vt:lpstr>
      <vt:lpstr>Properties</vt:lpstr>
      <vt:lpstr>Labels</vt:lpstr>
      <vt:lpstr>DBs with Benefits…</vt:lpstr>
      <vt:lpstr>Graph DB vs Relational DB</vt:lpstr>
      <vt:lpstr>Graph Databases: Pros and Cons</vt:lpstr>
      <vt:lpstr>Popular graphdb Engines</vt:lpstr>
      <vt:lpstr>PowerPoint Presentation</vt:lpstr>
      <vt:lpstr>PowerPoint Presentation</vt:lpstr>
      <vt:lpstr>PowerPoint Presentation</vt:lpstr>
      <vt:lpstr>PowerPoint Presentation</vt:lpstr>
      <vt:lpstr>What does Neo4j provide?</vt:lpstr>
      <vt:lpstr>Consider using Neo4j, if you’ve ever done any of the following:</vt:lpstr>
      <vt:lpstr>PowerPoint Presentation</vt:lpstr>
      <vt:lpstr>More complex Use Cases</vt:lpstr>
      <vt:lpstr>NBA Sneakers</vt:lpstr>
      <vt:lpstr>Organization Learning</vt:lpstr>
      <vt:lpstr>Fraud detection</vt:lpstr>
      <vt:lpstr>PowerPoint Presentation</vt:lpstr>
      <vt:lpstr>Diabook – social network</vt:lpstr>
      <vt:lpstr>You can’t model that       (ish) in SQL</vt:lpstr>
      <vt:lpstr>SQL Model</vt:lpstr>
      <vt:lpstr>Find Friends of friends that have Type 1 diabetes</vt:lpstr>
      <vt:lpstr>Neo4J Model</vt:lpstr>
      <vt:lpstr>Neo4j property graph</vt:lpstr>
      <vt:lpstr>Find Friends of friends that have Type 1 diabetes</vt:lpstr>
      <vt:lpstr>Building the network</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166</cp:revision>
  <dcterms:created xsi:type="dcterms:W3CDTF">2017-03-11T16:12:32Z</dcterms:created>
  <dcterms:modified xsi:type="dcterms:W3CDTF">2017-03-24T20:05:15Z</dcterms:modified>
</cp:coreProperties>
</file>