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5" r:id="rId1"/>
  </p:sldMasterIdLst>
  <p:sldIdLst>
    <p:sldId id="256" r:id="rId2"/>
    <p:sldId id="259" r:id="rId3"/>
    <p:sldId id="289" r:id="rId4"/>
    <p:sldId id="287" r:id="rId5"/>
    <p:sldId id="257" r:id="rId6"/>
    <p:sldId id="266" r:id="rId7"/>
    <p:sldId id="290" r:id="rId8"/>
    <p:sldId id="260" r:id="rId9"/>
    <p:sldId id="261" r:id="rId10"/>
    <p:sldId id="291" r:id="rId11"/>
    <p:sldId id="258" r:id="rId12"/>
    <p:sldId id="262" r:id="rId13"/>
    <p:sldId id="263" r:id="rId14"/>
    <p:sldId id="264" r:id="rId15"/>
    <p:sldId id="288" r:id="rId16"/>
    <p:sldId id="265" r:id="rId17"/>
    <p:sldId id="300" r:id="rId18"/>
    <p:sldId id="268" r:id="rId19"/>
    <p:sldId id="286" r:id="rId20"/>
    <p:sldId id="269" r:id="rId21"/>
    <p:sldId id="281" r:id="rId22"/>
    <p:sldId id="267" r:id="rId23"/>
    <p:sldId id="301" r:id="rId24"/>
    <p:sldId id="271" r:id="rId25"/>
    <p:sldId id="272" r:id="rId26"/>
    <p:sldId id="280" r:id="rId27"/>
    <p:sldId id="292" r:id="rId28"/>
    <p:sldId id="279" r:id="rId29"/>
    <p:sldId id="285" r:id="rId30"/>
    <p:sldId id="273" r:id="rId31"/>
    <p:sldId id="293" r:id="rId32"/>
    <p:sldId id="295" r:id="rId33"/>
    <p:sldId id="296" r:id="rId34"/>
    <p:sldId id="297" r:id="rId35"/>
    <p:sldId id="299" r:id="rId36"/>
    <p:sldId id="298" r:id="rId37"/>
    <p:sldId id="294" r:id="rId38"/>
    <p:sldId id="275" r:id="rId39"/>
    <p:sldId id="276" r:id="rId40"/>
    <p:sldId id="277" r:id="rId41"/>
    <p:sldId id="278" r:id="rId42"/>
    <p:sldId id="282" r:id="rId43"/>
    <p:sldId id="28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05" autoAdjust="0"/>
    <p:restoredTop sz="94660"/>
  </p:normalViewPr>
  <p:slideViewPr>
    <p:cSldViewPr snapToGrid="0">
      <p:cViewPr varScale="1">
        <p:scale>
          <a:sx n="114" d="100"/>
          <a:sy n="114" d="100"/>
        </p:scale>
        <p:origin x="3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8B9EBBA-996F-894A-B54A-D6246ED52CEA}" type="datetimeFigureOut">
              <a:rPr lang="en-US" smtClean="0"/>
              <a:pPr/>
              <a:t>3/20/2017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11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3/20/2017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08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3/20/2017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2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3/20/2017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8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3/20/2017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39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3/20/2017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88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3/20/2017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349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3/20/2017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820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3/20/2017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759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3/20/2017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4367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3/20/2017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7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B482E8-6E0E-1B4F-B1FD-C69DB9E858D9}" type="datetimeFigureOut">
              <a:rPr lang="en-US" smtClean="0"/>
              <a:pPr/>
              <a:t>3/20/2017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736078"/>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jp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neo4j.com/graphgists/" TargetMode="Externa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hyperlink" Target="https://github.com/Readify/Neo4jClient/wiki" TargetMode="External"/><Relationship Id="rId4" Type="http://schemas.openxmlformats.org/officeDocument/2006/relationships/hyperlink" Target="https://neo4j.com/developer/cyph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Intro to GraphDBs</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Brief introduction to graph DB concepts</a:t>
            </a:r>
          </a:p>
        </p:txBody>
      </p:sp>
    </p:spTree>
    <p:extLst>
      <p:ext uri="{BB962C8B-B14F-4D97-AF65-F5344CB8AC3E}">
        <p14:creationId xmlns:p14="http://schemas.microsoft.com/office/powerpoint/2010/main" val="2338312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Popular graphdbs</a:t>
            </a:r>
          </a:p>
        </p:txBody>
      </p:sp>
    </p:spTree>
    <p:extLst>
      <p:ext uri="{BB962C8B-B14F-4D97-AF65-F5344CB8AC3E}">
        <p14:creationId xmlns:p14="http://schemas.microsoft.com/office/powerpoint/2010/main" val="21836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descr="&lt;strong&gt;Neo4j&lt;/strong&gt;-2015-logo.png"/>
          <p:cNvPicPr>
            <a:picLocks noGrp="1" noChangeAspect="1"/>
          </p:cNvPicPr>
          <p:nvPr>
            <p:ph idx="1"/>
          </p:nvPr>
        </p:nvPicPr>
        <p:blipFill>
          <a:blip r:embed="rId2"/>
          <a:stretch>
            <a:fillRect/>
          </a:stretch>
        </p:blipFill>
        <p:spPr>
          <a:xfrm>
            <a:off x="1171588" y="3590562"/>
            <a:ext cx="1733550" cy="771525"/>
          </a:xfrm>
        </p:spPr>
      </p:pic>
      <p:pic>
        <p:nvPicPr>
          <p:cNvPr id="6" name="Picture 5" descr="&lt;strong&gt;OrientDB&lt;/strong&gt; - Wikipedia"/>
          <p:cNvPicPr>
            <a:picLocks noChangeAspect="1"/>
          </p:cNvPicPr>
          <p:nvPr/>
        </p:nvPicPr>
        <p:blipFill>
          <a:blip r:embed="rId3"/>
          <a:stretch>
            <a:fillRect/>
          </a:stretch>
        </p:blipFill>
        <p:spPr>
          <a:xfrm>
            <a:off x="878141" y="615731"/>
            <a:ext cx="2091686" cy="954024"/>
          </a:xfrm>
          <a:prstGeom prst="rect">
            <a:avLst/>
          </a:prstGeom>
        </p:spPr>
      </p:pic>
      <p:pic>
        <p:nvPicPr>
          <p:cNvPr id="8" name="Picture 7"/>
          <p:cNvPicPr>
            <a:picLocks noChangeAspect="1"/>
          </p:cNvPicPr>
          <p:nvPr/>
        </p:nvPicPr>
        <p:blipFill>
          <a:blip r:embed="rId4"/>
          <a:stretch>
            <a:fillRect/>
          </a:stretch>
        </p:blipFill>
        <p:spPr>
          <a:xfrm>
            <a:off x="10324486" y="308571"/>
            <a:ext cx="1619250" cy="266700"/>
          </a:xfrm>
          <a:prstGeom prst="rect">
            <a:avLst/>
          </a:prstGeom>
        </p:spPr>
      </p:pic>
      <p:pic>
        <p:nvPicPr>
          <p:cNvPr id="9" name="Picture 8"/>
          <p:cNvPicPr>
            <a:picLocks noChangeAspect="1"/>
          </p:cNvPicPr>
          <p:nvPr/>
        </p:nvPicPr>
        <p:blipFill>
          <a:blip r:embed="rId5"/>
          <a:stretch>
            <a:fillRect/>
          </a:stretch>
        </p:blipFill>
        <p:spPr>
          <a:xfrm>
            <a:off x="7304010" y="150214"/>
            <a:ext cx="2057400" cy="419100"/>
          </a:xfrm>
          <a:prstGeom prst="rect">
            <a:avLst/>
          </a:prstGeom>
        </p:spPr>
      </p:pic>
      <p:pic>
        <p:nvPicPr>
          <p:cNvPr id="11" name="Picture 10"/>
          <p:cNvPicPr>
            <a:picLocks noChangeAspect="1"/>
          </p:cNvPicPr>
          <p:nvPr/>
        </p:nvPicPr>
        <p:blipFill>
          <a:blip r:embed="rId6"/>
          <a:stretch>
            <a:fillRect/>
          </a:stretch>
        </p:blipFill>
        <p:spPr>
          <a:xfrm>
            <a:off x="4969386" y="594870"/>
            <a:ext cx="1840623" cy="995747"/>
          </a:xfrm>
          <a:prstGeom prst="rect">
            <a:avLst/>
          </a:prstGeom>
        </p:spPr>
      </p:pic>
      <p:pic>
        <p:nvPicPr>
          <p:cNvPr id="13" name="Picture 12"/>
          <p:cNvPicPr>
            <a:picLocks noChangeAspect="1"/>
          </p:cNvPicPr>
          <p:nvPr/>
        </p:nvPicPr>
        <p:blipFill>
          <a:blip r:embed="rId7"/>
          <a:stretch>
            <a:fillRect/>
          </a:stretch>
        </p:blipFill>
        <p:spPr>
          <a:xfrm>
            <a:off x="3924764" y="2345453"/>
            <a:ext cx="2445911" cy="736030"/>
          </a:xfrm>
          <a:prstGeom prst="rect">
            <a:avLst/>
          </a:prstGeom>
        </p:spPr>
      </p:pic>
      <p:pic>
        <p:nvPicPr>
          <p:cNvPr id="14" name="Picture 13"/>
          <p:cNvPicPr>
            <a:picLocks noChangeAspect="1"/>
          </p:cNvPicPr>
          <p:nvPr/>
        </p:nvPicPr>
        <p:blipFill>
          <a:blip r:embed="rId8"/>
          <a:stretch>
            <a:fillRect/>
          </a:stretch>
        </p:blipFill>
        <p:spPr>
          <a:xfrm>
            <a:off x="4969386" y="3976324"/>
            <a:ext cx="2590800" cy="1676400"/>
          </a:xfrm>
          <a:prstGeom prst="rect">
            <a:avLst/>
          </a:prstGeom>
        </p:spPr>
      </p:pic>
      <p:pic>
        <p:nvPicPr>
          <p:cNvPr id="15" name="Picture 14"/>
          <p:cNvPicPr>
            <a:picLocks noChangeAspect="1"/>
          </p:cNvPicPr>
          <p:nvPr/>
        </p:nvPicPr>
        <p:blipFill>
          <a:blip r:embed="rId9"/>
          <a:stretch>
            <a:fillRect/>
          </a:stretch>
        </p:blipFill>
        <p:spPr>
          <a:xfrm>
            <a:off x="8362958" y="924967"/>
            <a:ext cx="1331301" cy="1331301"/>
          </a:xfrm>
          <a:prstGeom prst="rect">
            <a:avLst/>
          </a:prstGeom>
        </p:spPr>
      </p:pic>
      <p:pic>
        <p:nvPicPr>
          <p:cNvPr id="16" name="Picture 15"/>
          <p:cNvPicPr>
            <a:picLocks noChangeAspect="1"/>
          </p:cNvPicPr>
          <p:nvPr/>
        </p:nvPicPr>
        <p:blipFill>
          <a:blip r:embed="rId10"/>
          <a:stretch>
            <a:fillRect/>
          </a:stretch>
        </p:blipFill>
        <p:spPr>
          <a:xfrm>
            <a:off x="9350529" y="2807620"/>
            <a:ext cx="1252669" cy="1252669"/>
          </a:xfrm>
          <a:prstGeom prst="rect">
            <a:avLst/>
          </a:prstGeom>
        </p:spPr>
      </p:pic>
      <p:pic>
        <p:nvPicPr>
          <p:cNvPr id="17" name="Picture 16"/>
          <p:cNvPicPr>
            <a:picLocks noChangeAspect="1"/>
          </p:cNvPicPr>
          <p:nvPr/>
        </p:nvPicPr>
        <p:blipFill>
          <a:blip r:embed="rId11"/>
          <a:stretch>
            <a:fillRect/>
          </a:stretch>
        </p:blipFill>
        <p:spPr>
          <a:xfrm>
            <a:off x="8844933" y="4700906"/>
            <a:ext cx="1269841" cy="1053968"/>
          </a:xfrm>
          <a:prstGeom prst="rect">
            <a:avLst/>
          </a:prstGeom>
        </p:spPr>
      </p:pic>
      <p:pic>
        <p:nvPicPr>
          <p:cNvPr id="18" name="Picture 17"/>
          <p:cNvPicPr>
            <a:picLocks noChangeAspect="1"/>
          </p:cNvPicPr>
          <p:nvPr/>
        </p:nvPicPr>
        <p:blipFill>
          <a:blip r:embed="rId12"/>
          <a:stretch>
            <a:fillRect/>
          </a:stretch>
        </p:blipFill>
        <p:spPr>
          <a:xfrm>
            <a:off x="731949" y="5048600"/>
            <a:ext cx="2612828" cy="706274"/>
          </a:xfrm>
          <a:prstGeom prst="rect">
            <a:avLst/>
          </a:prstGeom>
        </p:spPr>
      </p:pic>
    </p:spTree>
    <p:extLst>
      <p:ext uri="{BB962C8B-B14F-4D97-AF65-F5344CB8AC3E}">
        <p14:creationId xmlns:p14="http://schemas.microsoft.com/office/powerpoint/2010/main" val="3351228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9830" y="3625285"/>
            <a:ext cx="5891209" cy="2364290"/>
          </a:xfrm>
        </p:spPr>
        <p:txBody>
          <a:bodyPr>
            <a:normAutofit/>
          </a:bodyPr>
          <a:lstStyle/>
          <a:p>
            <a:pPr marL="0" indent="0">
              <a:buNone/>
            </a:pPr>
            <a:endParaRPr lang="en-US" dirty="0"/>
          </a:p>
          <a:p>
            <a:pPr marL="0" indent="0">
              <a:buNone/>
            </a:pPr>
            <a:r>
              <a:rPr lang="en-US" sz="2400" b="1" dirty="0"/>
              <a:t>Cons:</a:t>
            </a:r>
          </a:p>
          <a:p>
            <a:pPr>
              <a:buFont typeface="Wingdings" panose="05000000000000000000" pitchFamily="2" charset="2"/>
              <a:buChar char="Ø"/>
            </a:pPr>
            <a:r>
              <a:rPr lang="en-US" dirty="0"/>
              <a:t>Only one DB can be running on one port at a time</a:t>
            </a:r>
          </a:p>
          <a:p>
            <a:endParaRPr lang="en-US" dirty="0"/>
          </a:p>
        </p:txBody>
      </p:sp>
      <p:pic>
        <p:nvPicPr>
          <p:cNvPr id="7" name="Picture 6" descr="&lt;strong&gt;Neo4j&lt;/strong&gt;-2015-logo.png"/>
          <p:cNvPicPr>
            <a:picLocks noChangeAspect="1"/>
          </p:cNvPicPr>
          <p:nvPr/>
        </p:nvPicPr>
        <p:blipFill>
          <a:blip r:embed="rId2"/>
          <a:stretch>
            <a:fillRect/>
          </a:stretch>
        </p:blipFill>
        <p:spPr>
          <a:xfrm>
            <a:off x="1709785" y="451527"/>
            <a:ext cx="2220948" cy="988444"/>
          </a:xfrm>
          <a:prstGeom prst="rect">
            <a:avLst/>
          </a:prstGeom>
        </p:spPr>
      </p:pic>
      <p:sp>
        <p:nvSpPr>
          <p:cNvPr id="2" name="TextBox 1"/>
          <p:cNvSpPr txBox="1"/>
          <p:nvPr/>
        </p:nvSpPr>
        <p:spPr>
          <a:xfrm>
            <a:off x="5159830" y="451527"/>
            <a:ext cx="6018228" cy="3231654"/>
          </a:xfrm>
          <a:prstGeom prst="rect">
            <a:avLst/>
          </a:prstGeom>
          <a:noFill/>
        </p:spPr>
        <p:txBody>
          <a:bodyPr wrap="square" rtlCol="0">
            <a:spAutoFit/>
          </a:bodyPr>
          <a:lstStyle/>
          <a:p>
            <a:pPr>
              <a:lnSpc>
                <a:spcPct val="150000"/>
              </a:lnSpc>
            </a:pPr>
            <a:r>
              <a:rPr lang="en-US" sz="2400" b="1" dirty="0"/>
              <a:t>Pros:</a:t>
            </a:r>
          </a:p>
          <a:p>
            <a:pPr marL="342900" indent="-342900">
              <a:lnSpc>
                <a:spcPct val="150000"/>
              </a:lnSpc>
              <a:buFont typeface="Wingdings" panose="05000000000000000000" pitchFamily="2" charset="2"/>
              <a:buChar char="Ø"/>
            </a:pPr>
            <a:r>
              <a:rPr lang="en-US" sz="2400" dirty="0"/>
              <a:t>Runs on Windows natively - in either console or as a service</a:t>
            </a:r>
          </a:p>
          <a:p>
            <a:pPr marL="342900" indent="-342900">
              <a:lnSpc>
                <a:spcPct val="150000"/>
              </a:lnSpc>
              <a:buFont typeface="Wingdings" panose="05000000000000000000" pitchFamily="2" charset="2"/>
              <a:buChar char="Ø"/>
            </a:pPr>
            <a:r>
              <a:rPr lang="en-US" sz="2400" dirty="0"/>
              <a:t>24/7 production since 2003 – Mature</a:t>
            </a:r>
          </a:p>
          <a:p>
            <a:pPr marL="342900" indent="-342900">
              <a:lnSpc>
                <a:spcPct val="150000"/>
              </a:lnSpc>
              <a:buFont typeface="Wingdings" panose="05000000000000000000" pitchFamily="2" charset="2"/>
              <a:buChar char="Ø"/>
            </a:pPr>
            <a:r>
              <a:rPr lang="en-US" sz="2400" dirty="0"/>
              <a:t>Large and active user community</a:t>
            </a:r>
          </a:p>
          <a:p>
            <a:endParaRPr lang="en-US" sz="2400" dirty="0"/>
          </a:p>
        </p:txBody>
      </p:sp>
    </p:spTree>
    <p:extLst>
      <p:ext uri="{BB962C8B-B14F-4D97-AF65-F5344CB8AC3E}">
        <p14:creationId xmlns:p14="http://schemas.microsoft.com/office/powerpoint/2010/main" val="334408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3077" y="3034144"/>
            <a:ext cx="5891209" cy="2448297"/>
          </a:xfrm>
        </p:spPr>
        <p:txBody>
          <a:bodyPr>
            <a:normAutofit/>
          </a:bodyPr>
          <a:lstStyle/>
          <a:p>
            <a:pPr marL="0" indent="0">
              <a:buNone/>
            </a:pPr>
            <a:endParaRPr lang="en-US" dirty="0"/>
          </a:p>
          <a:p>
            <a:pPr marL="0" indent="0">
              <a:buNone/>
            </a:pPr>
            <a:r>
              <a:rPr lang="en-US" sz="2400" b="1" dirty="0"/>
              <a:t>Cons:</a:t>
            </a:r>
          </a:p>
          <a:p>
            <a:pPr>
              <a:buFont typeface="Wingdings" panose="05000000000000000000" pitchFamily="2" charset="2"/>
              <a:buChar char="Ø"/>
            </a:pPr>
            <a:r>
              <a:rPr lang="en-US" dirty="0"/>
              <a:t>No native windows service installation</a:t>
            </a:r>
          </a:p>
          <a:p>
            <a:pPr>
              <a:buFont typeface="Wingdings" panose="05000000000000000000" pitchFamily="2" charset="2"/>
              <a:buChar char="Ø"/>
            </a:pPr>
            <a:r>
              <a:rPr lang="en-US" dirty="0"/>
              <a:t>Requires more schema design up front</a:t>
            </a:r>
          </a:p>
        </p:txBody>
      </p:sp>
      <p:pic>
        <p:nvPicPr>
          <p:cNvPr id="5" name="Picture 4" descr="&lt;strong&gt;OrientDB&lt;/strong&gt; - Wikipedia"/>
          <p:cNvPicPr>
            <a:picLocks noChangeAspect="1"/>
          </p:cNvPicPr>
          <p:nvPr/>
        </p:nvPicPr>
        <p:blipFill>
          <a:blip r:embed="rId2"/>
          <a:stretch>
            <a:fillRect/>
          </a:stretch>
        </p:blipFill>
        <p:spPr>
          <a:xfrm>
            <a:off x="1450345" y="283908"/>
            <a:ext cx="3306687" cy="1508189"/>
          </a:xfrm>
          <a:prstGeom prst="rect">
            <a:avLst/>
          </a:prstGeom>
        </p:spPr>
      </p:pic>
      <p:sp>
        <p:nvSpPr>
          <p:cNvPr id="2" name="TextBox 1"/>
          <p:cNvSpPr txBox="1"/>
          <p:nvPr/>
        </p:nvSpPr>
        <p:spPr>
          <a:xfrm>
            <a:off x="5263076" y="498763"/>
            <a:ext cx="6267863" cy="2677656"/>
          </a:xfrm>
          <a:prstGeom prst="rect">
            <a:avLst/>
          </a:prstGeom>
          <a:noFill/>
        </p:spPr>
        <p:txBody>
          <a:bodyPr wrap="square" rtlCol="0">
            <a:spAutoFit/>
          </a:bodyPr>
          <a:lstStyle/>
          <a:p>
            <a:pPr>
              <a:lnSpc>
                <a:spcPct val="150000"/>
              </a:lnSpc>
            </a:pPr>
            <a:r>
              <a:rPr lang="en-US" sz="2400" b="1" dirty="0"/>
              <a:t>Pros:</a:t>
            </a:r>
          </a:p>
          <a:p>
            <a:pPr marL="342900" indent="-342900">
              <a:lnSpc>
                <a:spcPct val="150000"/>
              </a:lnSpc>
              <a:buFont typeface="Wingdings" panose="05000000000000000000" pitchFamily="2" charset="2"/>
              <a:buChar char="Ø"/>
            </a:pPr>
            <a:r>
              <a:rPr lang="en-US" sz="2400" dirty="0"/>
              <a:t>Multi model DB – both graph and document DB</a:t>
            </a:r>
          </a:p>
          <a:p>
            <a:pPr marL="342900" indent="-342900">
              <a:lnSpc>
                <a:spcPct val="150000"/>
              </a:lnSpc>
              <a:buFont typeface="Wingdings" panose="05000000000000000000" pitchFamily="2" charset="2"/>
              <a:buChar char="Ø"/>
            </a:pPr>
            <a:r>
              <a:rPr lang="en-US" sz="2400" dirty="0"/>
              <a:t>Easily add users/roles</a:t>
            </a:r>
          </a:p>
          <a:p>
            <a:pPr marL="342900" indent="-342900">
              <a:lnSpc>
                <a:spcPct val="150000"/>
              </a:lnSpc>
              <a:buFont typeface="Wingdings" panose="05000000000000000000" pitchFamily="2" charset="2"/>
              <a:buChar char="Ø"/>
            </a:pPr>
            <a:r>
              <a:rPr lang="en-US" sz="2400" dirty="0"/>
              <a:t>Supports multiple databases</a:t>
            </a:r>
          </a:p>
          <a:p>
            <a:endParaRPr lang="en-US" sz="2400" dirty="0"/>
          </a:p>
        </p:txBody>
      </p:sp>
    </p:spTree>
    <p:extLst>
      <p:ext uri="{BB962C8B-B14F-4D97-AF65-F5344CB8AC3E}">
        <p14:creationId xmlns:p14="http://schemas.microsoft.com/office/powerpoint/2010/main" val="89659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9270" y="3513587"/>
            <a:ext cx="6410094" cy="2447826"/>
          </a:xfrm>
        </p:spPr>
        <p:txBody>
          <a:bodyPr>
            <a:noAutofit/>
          </a:bodyPr>
          <a:lstStyle/>
          <a:p>
            <a:pPr marL="0" indent="0">
              <a:buNone/>
            </a:pPr>
            <a:r>
              <a:rPr lang="en-US" sz="2400" b="1" dirty="0"/>
              <a:t>Cons:</a:t>
            </a:r>
          </a:p>
          <a:p>
            <a:pPr>
              <a:buFont typeface="Wingdings" panose="05000000000000000000" pitchFamily="2" charset="2"/>
              <a:buChar char="Ø"/>
            </a:pPr>
            <a:r>
              <a:rPr lang="en-US" dirty="0"/>
              <a:t>No native windows installation</a:t>
            </a:r>
          </a:p>
          <a:p>
            <a:pPr>
              <a:buFont typeface="Wingdings" panose="05000000000000000000" pitchFamily="2" charset="2"/>
              <a:buChar char="Ø"/>
            </a:pPr>
            <a:r>
              <a:rPr lang="en-US" dirty="0"/>
              <a:t>No support for windows in a production environment</a:t>
            </a:r>
          </a:p>
        </p:txBody>
      </p:sp>
      <p:pic>
        <p:nvPicPr>
          <p:cNvPr id="5" name="Picture 4"/>
          <p:cNvPicPr>
            <a:picLocks noChangeAspect="1"/>
          </p:cNvPicPr>
          <p:nvPr/>
        </p:nvPicPr>
        <p:blipFill>
          <a:blip r:embed="rId2"/>
          <a:stretch>
            <a:fillRect/>
          </a:stretch>
        </p:blipFill>
        <p:spPr>
          <a:xfrm>
            <a:off x="1553372" y="558932"/>
            <a:ext cx="2726764" cy="820545"/>
          </a:xfrm>
          <a:prstGeom prst="rect">
            <a:avLst/>
          </a:prstGeom>
        </p:spPr>
      </p:pic>
      <p:sp>
        <p:nvSpPr>
          <p:cNvPr id="2" name="TextBox 1"/>
          <p:cNvSpPr txBox="1"/>
          <p:nvPr/>
        </p:nvSpPr>
        <p:spPr>
          <a:xfrm>
            <a:off x="5239270" y="558932"/>
            <a:ext cx="6315422" cy="2954655"/>
          </a:xfrm>
          <a:prstGeom prst="rect">
            <a:avLst/>
          </a:prstGeom>
          <a:noFill/>
        </p:spPr>
        <p:txBody>
          <a:bodyPr wrap="square" rtlCol="0">
            <a:spAutoFit/>
          </a:bodyPr>
          <a:lstStyle/>
          <a:p>
            <a:r>
              <a:rPr lang="en-US" sz="2400" b="1" dirty="0"/>
              <a:t>Pros:</a:t>
            </a:r>
          </a:p>
          <a:p>
            <a:pPr marL="285750" indent="-285750">
              <a:lnSpc>
                <a:spcPct val="150000"/>
              </a:lnSpc>
              <a:buFont typeface="Wingdings" panose="05000000000000000000" pitchFamily="2" charset="2"/>
              <a:buChar char="Ø"/>
            </a:pPr>
            <a:r>
              <a:rPr lang="en-US" sz="2400" dirty="0"/>
              <a:t>Runs complex distributed queries</a:t>
            </a:r>
          </a:p>
          <a:p>
            <a:pPr marL="285750" indent="-285750">
              <a:lnSpc>
                <a:spcPct val="150000"/>
              </a:lnSpc>
              <a:buFont typeface="Wingdings" panose="05000000000000000000" pitchFamily="2" charset="2"/>
              <a:buChar char="Ø"/>
            </a:pPr>
            <a:r>
              <a:rPr lang="en-US" sz="2400" dirty="0"/>
              <a:t>Scales out through </a:t>
            </a:r>
            <a:r>
              <a:rPr lang="en-US" sz="2400" dirty="0" err="1"/>
              <a:t>sharded</a:t>
            </a:r>
            <a:r>
              <a:rPr lang="en-US" sz="2400" dirty="0"/>
              <a:t> storage</a:t>
            </a:r>
          </a:p>
          <a:p>
            <a:pPr marL="285750" indent="-285750">
              <a:lnSpc>
                <a:spcPct val="150000"/>
              </a:lnSpc>
              <a:buFont typeface="Wingdings" panose="05000000000000000000" pitchFamily="2" charset="2"/>
              <a:buChar char="Ø"/>
            </a:pPr>
            <a:r>
              <a:rPr lang="en-US" sz="2400" dirty="0"/>
              <a:t>Returns data natively in JSON, making it ideally suited for web development</a:t>
            </a:r>
          </a:p>
          <a:p>
            <a:endParaRPr lang="en-US" dirty="0"/>
          </a:p>
        </p:txBody>
      </p:sp>
    </p:spTree>
    <p:extLst>
      <p:ext uri="{BB962C8B-B14F-4D97-AF65-F5344CB8AC3E}">
        <p14:creationId xmlns:p14="http://schemas.microsoft.com/office/powerpoint/2010/main" val="422718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Neo4j</a:t>
            </a:r>
          </a:p>
        </p:txBody>
      </p:sp>
    </p:spTree>
    <p:extLst>
      <p:ext uri="{BB962C8B-B14F-4D97-AF65-F5344CB8AC3E}">
        <p14:creationId xmlns:p14="http://schemas.microsoft.com/office/powerpoint/2010/main" val="567269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Neo4j?</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Full ACID (atomicity, consistency, isolation, durability)</a:t>
            </a:r>
          </a:p>
          <a:p>
            <a:pPr>
              <a:buFont typeface="Wingdings" panose="05000000000000000000" pitchFamily="2" charset="2"/>
              <a:buChar char="ü"/>
            </a:pPr>
            <a:r>
              <a:rPr lang="en-US" dirty="0"/>
              <a:t>REST API</a:t>
            </a:r>
          </a:p>
          <a:p>
            <a:pPr>
              <a:buFont typeface="Wingdings" panose="05000000000000000000" pitchFamily="2" charset="2"/>
              <a:buChar char="ü"/>
            </a:pPr>
            <a:r>
              <a:rPr lang="en-US" dirty="0"/>
              <a:t>Property Graph</a:t>
            </a:r>
          </a:p>
          <a:p>
            <a:pPr>
              <a:buFont typeface="Wingdings" panose="05000000000000000000" pitchFamily="2" charset="2"/>
              <a:buChar char="ü"/>
            </a:pPr>
            <a:r>
              <a:rPr lang="en-US" dirty="0"/>
              <a:t>Lucene Index</a:t>
            </a:r>
          </a:p>
          <a:p>
            <a:pPr>
              <a:buFont typeface="Wingdings" panose="05000000000000000000" pitchFamily="2" charset="2"/>
              <a:buChar char="ü"/>
            </a:pPr>
            <a:r>
              <a:rPr lang="en-US" dirty="0"/>
              <a:t>High Availability (with Enterprise Edition)</a:t>
            </a:r>
          </a:p>
        </p:txBody>
      </p:sp>
    </p:spTree>
    <p:extLst>
      <p:ext uri="{BB962C8B-B14F-4D97-AF65-F5344CB8AC3E}">
        <p14:creationId xmlns:p14="http://schemas.microsoft.com/office/powerpoint/2010/main" val="1298435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Consider using Neo4j, if you’ve ever done any of the following: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Modeled a graph in a table</a:t>
            </a:r>
          </a:p>
          <a:p>
            <a:pPr>
              <a:buFont typeface="Wingdings" panose="05000000000000000000" pitchFamily="2" charset="2"/>
              <a:buChar char="Ø"/>
            </a:pPr>
            <a:r>
              <a:rPr lang="en-US" dirty="0"/>
              <a:t>Written a recursive CTE</a:t>
            </a:r>
          </a:p>
          <a:p>
            <a:pPr>
              <a:buFont typeface="Wingdings" panose="05000000000000000000" pitchFamily="2" charset="2"/>
              <a:buChar char="Ø"/>
            </a:pPr>
            <a:r>
              <a:rPr lang="en-US" dirty="0"/>
              <a:t>Had a Parent Id as a self-referencing foreign key in a table</a:t>
            </a:r>
          </a:p>
          <a:p>
            <a:pPr>
              <a:buFont typeface="Wingdings" panose="05000000000000000000" pitchFamily="2" charset="2"/>
              <a:buChar char="Ø"/>
            </a:pPr>
            <a:r>
              <a:rPr lang="en-US" dirty="0"/>
              <a:t>Joined more than 7 tables together</a:t>
            </a:r>
          </a:p>
          <a:p>
            <a:pPr>
              <a:buFont typeface="Wingdings" panose="05000000000000000000" pitchFamily="2" charset="2"/>
              <a:buChar char="Ø"/>
            </a:pPr>
            <a:r>
              <a:rPr lang="en-US" dirty="0"/>
              <a:t>Needed to relate disparate, non-uniform data</a:t>
            </a:r>
          </a:p>
        </p:txBody>
      </p:sp>
    </p:spTree>
    <p:extLst>
      <p:ext uri="{BB962C8B-B14F-4D97-AF65-F5344CB8AC3E}">
        <p14:creationId xmlns:p14="http://schemas.microsoft.com/office/powerpoint/2010/main" val="405209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Use Cases and Case Studies</a:t>
            </a:r>
          </a:p>
        </p:txBody>
      </p:sp>
    </p:spTree>
    <p:extLst>
      <p:ext uri="{BB962C8B-B14F-4D97-AF65-F5344CB8AC3E}">
        <p14:creationId xmlns:p14="http://schemas.microsoft.com/office/powerpoint/2010/main" val="218535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45802" y="114478"/>
            <a:ext cx="4754880" cy="3977640"/>
          </a:xfrm>
        </p:spPr>
        <p:txBody>
          <a:bodyPr>
            <a:normAutofit/>
          </a:bodyPr>
          <a:lstStyle/>
          <a:p>
            <a:pPr marL="0" indent="0">
              <a:buNone/>
            </a:pPr>
            <a:r>
              <a:rPr lang="en-US" dirty="0"/>
              <a:t>“Neo4j helps us to understand our online shoppers’ behavior and the relationship between our customers and products, providing a perfect tool for real-time product recommendations.... As the current market leader in graph databases, and with enterprise features for scalability and availability, Neo4j is the right choice to meet our demands. It suits our needs very well.” – Marcos Wada, Software Developer, Walmart</a:t>
            </a:r>
          </a:p>
        </p:txBody>
      </p:sp>
      <p:sp>
        <p:nvSpPr>
          <p:cNvPr id="4" name="Content Placeholder 3"/>
          <p:cNvSpPr>
            <a:spLocks noGrp="1"/>
          </p:cNvSpPr>
          <p:nvPr>
            <p:ph sz="half" idx="2"/>
          </p:nvPr>
        </p:nvSpPr>
        <p:spPr>
          <a:xfrm>
            <a:off x="5126221" y="3860548"/>
            <a:ext cx="4754880" cy="2294313"/>
          </a:xfrm>
        </p:spPr>
        <p:txBody>
          <a:bodyPr>
            <a:normAutofit/>
          </a:bodyPr>
          <a:lstStyle/>
          <a:p>
            <a:pPr marL="0" indent="0">
              <a:buNone/>
            </a:pPr>
            <a:r>
              <a:rPr lang="en-US" dirty="0"/>
              <a:t>“Our Neo4j solution is literally thousands of times faster than the prior MySQL solution, with queries that require 10-100 times less code. At the same time, Neo4j allowed us to add functionality that was previously not possible.” – Volker Pacher, Senior Developer, eBay</a:t>
            </a:r>
          </a:p>
        </p:txBody>
      </p:sp>
      <p:pic>
        <p:nvPicPr>
          <p:cNvPr id="6" name="Picture 5"/>
          <p:cNvPicPr>
            <a:picLocks noChangeAspect="1"/>
          </p:cNvPicPr>
          <p:nvPr/>
        </p:nvPicPr>
        <p:blipFill>
          <a:blip r:embed="rId2"/>
          <a:stretch>
            <a:fillRect/>
          </a:stretch>
        </p:blipFill>
        <p:spPr>
          <a:xfrm>
            <a:off x="6354112" y="114478"/>
            <a:ext cx="2139519" cy="1907890"/>
          </a:xfrm>
          <a:prstGeom prst="rect">
            <a:avLst/>
          </a:prstGeom>
        </p:spPr>
      </p:pic>
      <p:pic>
        <p:nvPicPr>
          <p:cNvPr id="8" name="Picture 7"/>
          <p:cNvPicPr>
            <a:picLocks noChangeAspect="1"/>
          </p:cNvPicPr>
          <p:nvPr/>
        </p:nvPicPr>
        <p:blipFill>
          <a:blip r:embed="rId3"/>
          <a:stretch>
            <a:fillRect/>
          </a:stretch>
        </p:blipFill>
        <p:spPr>
          <a:xfrm>
            <a:off x="2507758" y="4198080"/>
            <a:ext cx="2000250" cy="1619250"/>
          </a:xfrm>
          <a:prstGeom prst="rect">
            <a:avLst/>
          </a:prstGeom>
        </p:spPr>
      </p:pic>
    </p:spTree>
    <p:extLst>
      <p:ext uri="{BB962C8B-B14F-4D97-AF65-F5344CB8AC3E}">
        <p14:creationId xmlns:p14="http://schemas.microsoft.com/office/powerpoint/2010/main" val="131172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pic>
        <p:nvPicPr>
          <p:cNvPr id="5" name="Content Placeholder 4"/>
          <p:cNvPicPr>
            <a:picLocks noGrp="1" noChangeAspect="1"/>
          </p:cNvPicPr>
          <p:nvPr>
            <p:ph idx="1"/>
          </p:nvPr>
        </p:nvPicPr>
        <p:blipFill>
          <a:blip r:embed="rId2"/>
          <a:stretch>
            <a:fillRect/>
          </a:stretch>
        </p:blipFill>
        <p:spPr>
          <a:xfrm>
            <a:off x="1456475" y="1633689"/>
            <a:ext cx="5193708" cy="4051300"/>
          </a:xfrm>
        </p:spPr>
      </p:pic>
    </p:spTree>
    <p:extLst>
      <p:ext uri="{BB962C8B-B14F-4D97-AF65-F5344CB8AC3E}">
        <p14:creationId xmlns:p14="http://schemas.microsoft.com/office/powerpoint/2010/main" val="16365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110" y="380853"/>
            <a:ext cx="9905998" cy="1352139"/>
          </a:xfrm>
        </p:spPr>
        <p:txBody>
          <a:bodyPr/>
          <a:lstStyle/>
          <a:p>
            <a:r>
              <a:rPr lang="en-US" dirty="0"/>
              <a:t>NBA Sneakers</a:t>
            </a:r>
          </a:p>
        </p:txBody>
      </p:sp>
      <p:sp>
        <p:nvSpPr>
          <p:cNvPr id="3" name="Content Placeholder 2"/>
          <p:cNvSpPr>
            <a:spLocks noGrp="1"/>
          </p:cNvSpPr>
          <p:nvPr>
            <p:ph idx="1"/>
          </p:nvPr>
        </p:nvSpPr>
        <p:spPr>
          <a:xfrm>
            <a:off x="5111149" y="719233"/>
            <a:ext cx="5443516" cy="633046"/>
          </a:xfrm>
        </p:spPr>
        <p:txBody>
          <a:bodyPr>
            <a:normAutofit fontScale="77500" lnSpcReduction="20000"/>
          </a:bodyPr>
          <a:lstStyle/>
          <a:p>
            <a:pPr marL="0" indent="0">
              <a:buNone/>
            </a:pPr>
            <a:r>
              <a:rPr lang="en-US" dirty="0"/>
              <a:t>https://neo4j.com/graphgist/52ce6522-605e-4721-9ffe-706d252ffb5c#listing_category=sports-and-recreation</a:t>
            </a:r>
          </a:p>
        </p:txBody>
      </p:sp>
      <p:pic>
        <p:nvPicPr>
          <p:cNvPr id="4" name="Picture 3"/>
          <p:cNvPicPr>
            <a:picLocks noChangeAspect="1"/>
          </p:cNvPicPr>
          <p:nvPr/>
        </p:nvPicPr>
        <p:blipFill>
          <a:blip r:embed="rId2"/>
          <a:stretch>
            <a:fillRect/>
          </a:stretch>
        </p:blipFill>
        <p:spPr>
          <a:xfrm>
            <a:off x="1748479" y="3431033"/>
            <a:ext cx="6084428" cy="3228180"/>
          </a:xfrm>
          <a:prstGeom prst="rect">
            <a:avLst/>
          </a:prstGeom>
        </p:spPr>
      </p:pic>
      <p:sp>
        <p:nvSpPr>
          <p:cNvPr id="5" name="Rectangle 4"/>
          <p:cNvSpPr/>
          <p:nvPr/>
        </p:nvSpPr>
        <p:spPr>
          <a:xfrm>
            <a:off x="1704110" y="2102324"/>
            <a:ext cx="8752113" cy="1200329"/>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n:Brand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047D65"/>
                </a:solidFill>
                <a:latin typeface="Consolas" panose="020B0609020204030204" pitchFamily="49" charset="0"/>
              </a:rPr>
              <a:t>2</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p:Player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n</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name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count</a:t>
            </a:r>
            <a:r>
              <a:rPr lang="en-US" b="1" dirty="0">
                <a:solidFill>
                  <a:srgbClr val="9C3328"/>
                </a:solidFill>
                <a:latin typeface="Consolas" panose="020B0609020204030204" pitchFamily="49" charset="0"/>
              </a:rPr>
              <a:t>(</a:t>
            </a:r>
            <a:r>
              <a:rPr lang="en-US" b="1" cap="all" dirty="0">
                <a:solidFill>
                  <a:srgbClr val="1D75B3"/>
                </a:solidFill>
                <a:latin typeface="Consolas" panose="020B0609020204030204" pitchFamily="49" charset="0"/>
              </a:rPr>
              <a:t>DISTINCT</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p</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LIMIT</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5</a:t>
            </a:r>
            <a:r>
              <a:rPr lang="en-US" b="1" dirty="0">
                <a:solidFill>
                  <a:srgbClr val="9C3328"/>
                </a:solidFill>
                <a:latin typeface="Consolas" panose="020B0609020204030204" pitchFamily="49" charset="0"/>
              </a:rPr>
              <a:t>;</a:t>
            </a:r>
            <a:endParaRPr lang="en-US" dirty="0"/>
          </a:p>
        </p:txBody>
      </p:sp>
      <p:sp>
        <p:nvSpPr>
          <p:cNvPr id="6" name="TextBox 5"/>
          <p:cNvSpPr txBox="1"/>
          <p:nvPr/>
        </p:nvSpPr>
        <p:spPr>
          <a:xfrm>
            <a:off x="1704110" y="1732992"/>
            <a:ext cx="4590230" cy="369332"/>
          </a:xfrm>
          <a:prstGeom prst="rect">
            <a:avLst/>
          </a:prstGeom>
          <a:noFill/>
        </p:spPr>
        <p:txBody>
          <a:bodyPr wrap="square" rtlCol="0">
            <a:spAutoFit/>
          </a:bodyPr>
          <a:lstStyle/>
          <a:p>
            <a:r>
              <a:rPr lang="en-US" dirty="0"/>
              <a:t>List the top 5 brands worn by NBA Players</a:t>
            </a:r>
          </a:p>
        </p:txBody>
      </p:sp>
    </p:spTree>
    <p:extLst>
      <p:ext uri="{BB962C8B-B14F-4D97-AF65-F5344CB8AC3E}">
        <p14:creationId xmlns:p14="http://schemas.microsoft.com/office/powerpoint/2010/main" val="1289534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356" y="77649"/>
            <a:ext cx="9905998" cy="1478570"/>
          </a:xfrm>
        </p:spPr>
        <p:txBody>
          <a:bodyPr/>
          <a:lstStyle/>
          <a:p>
            <a:r>
              <a:rPr lang="en-US" dirty="0"/>
              <a:t>Organization Learning</a:t>
            </a:r>
          </a:p>
        </p:txBody>
      </p:sp>
      <p:sp>
        <p:nvSpPr>
          <p:cNvPr id="3" name="Content Placeholder 2"/>
          <p:cNvSpPr>
            <a:spLocks noGrp="1"/>
          </p:cNvSpPr>
          <p:nvPr>
            <p:ph idx="1"/>
          </p:nvPr>
        </p:nvSpPr>
        <p:spPr>
          <a:xfrm>
            <a:off x="6983526" y="378605"/>
            <a:ext cx="4765184" cy="657616"/>
          </a:xfrm>
        </p:spPr>
        <p:txBody>
          <a:bodyPr>
            <a:normAutofit lnSpcReduction="10000"/>
          </a:bodyPr>
          <a:lstStyle/>
          <a:p>
            <a:pPr marL="0" indent="0">
              <a:buNone/>
            </a:pPr>
            <a:r>
              <a:rPr lang="en-US" dirty="0"/>
              <a:t>https://neo4j.com/graphgist/a123a6fc-d881-4206-b42a-f864b7bfbbd3</a:t>
            </a:r>
          </a:p>
        </p:txBody>
      </p:sp>
      <p:pic>
        <p:nvPicPr>
          <p:cNvPr id="6" name="Picture 5"/>
          <p:cNvPicPr>
            <a:picLocks noChangeAspect="1"/>
          </p:cNvPicPr>
          <p:nvPr/>
        </p:nvPicPr>
        <p:blipFill>
          <a:blip r:embed="rId2"/>
          <a:stretch>
            <a:fillRect/>
          </a:stretch>
        </p:blipFill>
        <p:spPr>
          <a:xfrm>
            <a:off x="4136506" y="1857175"/>
            <a:ext cx="6268701" cy="4701525"/>
          </a:xfrm>
          <a:prstGeom prst="rect">
            <a:avLst/>
          </a:prstGeom>
        </p:spPr>
      </p:pic>
      <p:sp>
        <p:nvSpPr>
          <p:cNvPr id="7" name="Rectangle 6"/>
          <p:cNvSpPr/>
          <p:nvPr/>
        </p:nvSpPr>
        <p:spPr>
          <a:xfrm>
            <a:off x="1458621" y="1464714"/>
            <a:ext cx="9246984" cy="646331"/>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c:Certification</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a:solidFill>
                  <a:srgbClr val="75438A"/>
                </a:solidFill>
                <a:latin typeface="Consolas" panose="020B0609020204030204" pitchFamily="49" charset="0"/>
              </a:rPr>
              <a:t>name:</a:t>
            </a:r>
            <a:r>
              <a:rPr lang="en-US" b="1" dirty="0">
                <a:solidFill>
                  <a:srgbClr val="B35E14"/>
                </a:solidFill>
                <a:latin typeface="Consolas" panose="020B0609020204030204" pitchFamily="49" charset="0"/>
              </a:rPr>
              <a:t>"Cert3"</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&lt;-</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:IS_PREREQUISITE</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prereq</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prereq</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name</a:t>
            </a:r>
            <a:endParaRPr lang="en-US" dirty="0"/>
          </a:p>
        </p:txBody>
      </p:sp>
      <p:sp>
        <p:nvSpPr>
          <p:cNvPr id="8" name="TextBox 7"/>
          <p:cNvSpPr txBox="1"/>
          <p:nvPr/>
        </p:nvSpPr>
        <p:spPr>
          <a:xfrm>
            <a:off x="1416773" y="984639"/>
            <a:ext cx="5061397" cy="369332"/>
          </a:xfrm>
          <a:prstGeom prst="rect">
            <a:avLst/>
          </a:prstGeom>
          <a:noFill/>
        </p:spPr>
        <p:txBody>
          <a:bodyPr wrap="square" rtlCol="0">
            <a:spAutoFit/>
          </a:bodyPr>
          <a:lstStyle/>
          <a:p>
            <a:r>
              <a:rPr lang="en-US" dirty="0"/>
              <a:t>What are the prerequisites for Certification 3?</a:t>
            </a:r>
          </a:p>
        </p:txBody>
      </p:sp>
    </p:spTree>
    <p:extLst>
      <p:ext uri="{BB962C8B-B14F-4D97-AF65-F5344CB8AC3E}">
        <p14:creationId xmlns:p14="http://schemas.microsoft.com/office/powerpoint/2010/main" val="2650693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729" y="154394"/>
            <a:ext cx="4516913" cy="1172496"/>
          </a:xfrm>
        </p:spPr>
        <p:txBody>
          <a:bodyPr/>
          <a:lstStyle/>
          <a:p>
            <a:r>
              <a:rPr lang="en-US" dirty="0"/>
              <a:t>Fraud detection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endParaRPr lang="en-US" dirty="0"/>
          </a:p>
        </p:txBody>
      </p:sp>
      <p:sp>
        <p:nvSpPr>
          <p:cNvPr id="5" name="Rectangle 4"/>
          <p:cNvSpPr/>
          <p:nvPr/>
        </p:nvSpPr>
        <p:spPr>
          <a:xfrm>
            <a:off x="5696662" y="331336"/>
            <a:ext cx="5947422" cy="646331"/>
          </a:xfrm>
          <a:prstGeom prst="rect">
            <a:avLst/>
          </a:prstGeom>
        </p:spPr>
        <p:txBody>
          <a:bodyPr wrap="square">
            <a:spAutoFit/>
          </a:bodyPr>
          <a:lstStyle/>
          <a:p>
            <a:r>
              <a:rPr lang="en-US" dirty="0"/>
              <a:t>https://neo4j.com/graphgist/9d627127-003b-411a-b3ce-f8d3970c2afa#listing_category=fraud-detection</a:t>
            </a:r>
          </a:p>
        </p:txBody>
      </p:sp>
      <p:sp>
        <p:nvSpPr>
          <p:cNvPr id="6" name="Rectangle 5"/>
          <p:cNvSpPr/>
          <p:nvPr/>
        </p:nvSpPr>
        <p:spPr>
          <a:xfrm>
            <a:off x="1271729" y="1658059"/>
            <a:ext cx="7952953" cy="3139321"/>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accountHolder:AccountHolder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-&gt;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count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&lt;-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collect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err="1">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UniqueId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WHERE</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&gt; </a:t>
            </a:r>
            <a:r>
              <a:rPr lang="en-US" b="1" dirty="0">
                <a:solidFill>
                  <a:srgbClr val="047D65"/>
                </a:solidFill>
                <a:latin typeface="Consolas" panose="020B0609020204030204" pitchFamily="49" charset="0"/>
              </a:rPr>
              <a:t>1</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FraudRing</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labels</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ContactType</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endParaRPr lang="en-US" dirty="0"/>
          </a:p>
        </p:txBody>
      </p:sp>
      <p:sp>
        <p:nvSpPr>
          <p:cNvPr id="7" name="TextBox 6"/>
          <p:cNvSpPr txBox="1"/>
          <p:nvPr/>
        </p:nvSpPr>
        <p:spPr>
          <a:xfrm>
            <a:off x="1271729" y="1039446"/>
            <a:ext cx="6871818" cy="369332"/>
          </a:xfrm>
          <a:prstGeom prst="rect">
            <a:avLst/>
          </a:prstGeom>
          <a:noFill/>
        </p:spPr>
        <p:txBody>
          <a:bodyPr wrap="none" rtlCol="0">
            <a:spAutoFit/>
          </a:bodyPr>
          <a:lstStyle/>
          <a:p>
            <a:r>
              <a:rPr lang="en-US" dirty="0"/>
              <a:t>How many account holders have duplicate contact information?</a:t>
            </a:r>
          </a:p>
        </p:txBody>
      </p:sp>
    </p:spTree>
    <p:extLst>
      <p:ext uri="{BB962C8B-B14F-4D97-AF65-F5344CB8AC3E}">
        <p14:creationId xmlns:p14="http://schemas.microsoft.com/office/powerpoint/2010/main" val="738291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84805" y="661929"/>
            <a:ext cx="5846843" cy="4840616"/>
          </a:xfrm>
          <a:prstGeom prst="rect">
            <a:avLst/>
          </a:prstGeom>
        </p:spPr>
      </p:pic>
    </p:spTree>
    <p:extLst>
      <p:ext uri="{BB962C8B-B14F-4D97-AF65-F5344CB8AC3E}">
        <p14:creationId xmlns:p14="http://schemas.microsoft.com/office/powerpoint/2010/main" val="403915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Social network</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Example using Type 1 Diabetes</a:t>
            </a:r>
          </a:p>
          <a:p>
            <a:r>
              <a:rPr lang="en-US" sz="1600">
                <a:solidFill>
                  <a:schemeClr val="bg1"/>
                </a:solidFill>
              </a:rPr>
              <a:t>Disclaimer:  all data presented is fictional</a:t>
            </a:r>
          </a:p>
        </p:txBody>
      </p:sp>
    </p:spTree>
    <p:extLst>
      <p:ext uri="{BB962C8B-B14F-4D97-AF65-F5344CB8AC3E}">
        <p14:creationId xmlns:p14="http://schemas.microsoft.com/office/powerpoint/2010/main" val="3414316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337" y="403365"/>
            <a:ext cx="9905998" cy="1478570"/>
          </a:xfrm>
        </p:spPr>
        <p:txBody>
          <a:bodyPr/>
          <a:lstStyle/>
          <a:p>
            <a:r>
              <a:rPr lang="en-US" dirty="0"/>
              <a:t>SQL Model</a:t>
            </a:r>
          </a:p>
        </p:txBody>
      </p:sp>
      <p:pic>
        <p:nvPicPr>
          <p:cNvPr id="5" name="Content Placeholder 4"/>
          <p:cNvPicPr>
            <a:picLocks noGrp="1" noChangeAspect="1"/>
          </p:cNvPicPr>
          <p:nvPr>
            <p:ph idx="1"/>
          </p:nvPr>
        </p:nvPicPr>
        <p:blipFill>
          <a:blip r:embed="rId2"/>
          <a:stretch>
            <a:fillRect/>
          </a:stretch>
        </p:blipFill>
        <p:spPr>
          <a:xfrm>
            <a:off x="3673351" y="1966353"/>
            <a:ext cx="4843314" cy="4051300"/>
          </a:xfrm>
        </p:spPr>
      </p:pic>
    </p:spTree>
    <p:extLst>
      <p:ext uri="{BB962C8B-B14F-4D97-AF65-F5344CB8AC3E}">
        <p14:creationId xmlns:p14="http://schemas.microsoft.com/office/powerpoint/2010/main" val="2822472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163" y="262171"/>
            <a:ext cx="9905998" cy="1478570"/>
          </a:xfrm>
        </p:spPr>
        <p:txBody>
          <a:bodyPr/>
          <a:lstStyle/>
          <a:p>
            <a:r>
              <a:rPr lang="en-US" dirty="0"/>
              <a:t>Find Friends of friends that have Type 1 diabetes</a:t>
            </a:r>
          </a:p>
        </p:txBody>
      </p:sp>
      <p:sp>
        <p:nvSpPr>
          <p:cNvPr id="3" name="Rectangle 2"/>
          <p:cNvSpPr/>
          <p:nvPr/>
        </p:nvSpPr>
        <p:spPr>
          <a:xfrm>
            <a:off x="1537853" y="1482397"/>
            <a:ext cx="8817429" cy="5262979"/>
          </a:xfrm>
          <a:prstGeom prst="rect">
            <a:avLst/>
          </a:prstGeom>
        </p:spPr>
        <p:txBody>
          <a:bodyPr wrap="square">
            <a:spAutoFit/>
          </a:bodyPr>
          <a:lstStyle/>
          <a:p>
            <a:r>
              <a:rPr lang="en-US" sz="1200" b="1" dirty="0">
                <a:latin typeface="Consolas" panose="020B0609020204030204" pitchFamily="49" charset="0"/>
              </a:rPr>
              <a:t>SELECT </a:t>
            </a:r>
          </a:p>
          <a:p>
            <a:r>
              <a:rPr lang="en-US" sz="1200" b="1" dirty="0">
                <a:latin typeface="Consolas" panose="020B0609020204030204" pitchFamily="49" charset="0"/>
              </a:rPr>
              <a:t>    </a:t>
            </a:r>
            <a:r>
              <a:rPr lang="en-US" sz="1200" b="1" dirty="0" err="1">
                <a:latin typeface="Consolas" panose="020B0609020204030204" pitchFamily="49" charset="0"/>
              </a:rPr>
              <a:t>Me.PersonId</a:t>
            </a:r>
            <a:r>
              <a:rPr lang="en-US" sz="1200" b="1" dirty="0">
                <a:latin typeface="Consolas" panose="020B0609020204030204" pitchFamily="49" charset="0"/>
              </a:rPr>
              <a:t>                      AS </a:t>
            </a:r>
            <a:r>
              <a:rPr lang="en-US" sz="1200" b="1" dirty="0" err="1">
                <a:latin typeface="Consolas" panose="020B0609020204030204" pitchFamily="49" charset="0"/>
              </a:rPr>
              <a:t>MeId</a:t>
            </a:r>
            <a:r>
              <a:rPr lang="en-US" sz="1200" b="1" dirty="0">
                <a:latin typeface="Consolas" panose="020B0609020204030204" pitchFamily="49" charset="0"/>
              </a:rPr>
              <a:t>, </a:t>
            </a:r>
          </a:p>
          <a:p>
            <a:r>
              <a:rPr lang="en-US" sz="1200" b="1" dirty="0">
                <a:latin typeface="Consolas" panose="020B0609020204030204" pitchFamily="49" charset="0"/>
              </a:rPr>
              <a:t>    </a:t>
            </a:r>
            <a:r>
              <a:rPr lang="en-US" sz="1200" b="1" dirty="0" err="1">
                <a:latin typeface="Consolas" panose="020B0609020204030204" pitchFamily="49" charset="0"/>
              </a:rPr>
              <a:t>Me.Name</a:t>
            </a:r>
            <a:r>
              <a:rPr lang="en-US" sz="1200" b="1" dirty="0">
                <a:latin typeface="Consolas" panose="020B0609020204030204" pitchFamily="49" charset="0"/>
              </a:rPr>
              <a:t>,</a:t>
            </a:r>
          </a:p>
          <a:p>
            <a:r>
              <a:rPr lang="en-US" sz="1200" b="1" dirty="0">
                <a:latin typeface="Consolas" panose="020B0609020204030204" pitchFamily="49" charset="0"/>
              </a:rPr>
              <a:t>    </a:t>
            </a:r>
            <a:r>
              <a:rPr lang="en-US" sz="1200" b="1" dirty="0" err="1">
                <a:latin typeface="Consolas" panose="020B0609020204030204" pitchFamily="49" charset="0"/>
              </a:rPr>
              <a:t>FriendOfFriend.RelatedPersonId</a:t>
            </a:r>
            <a:r>
              <a:rPr lang="en-US" sz="1200" b="1" dirty="0">
                <a:latin typeface="Consolas" panose="020B0609020204030204" pitchFamily="49" charset="0"/>
              </a:rPr>
              <a:t>    AS </a:t>
            </a:r>
            <a:r>
              <a:rPr lang="en-US" sz="1200" b="1" dirty="0" err="1">
                <a:latin typeface="Consolas" panose="020B0609020204030204" pitchFamily="49" charset="0"/>
              </a:rPr>
              <a:t>SuggestedFriendId</a:t>
            </a:r>
            <a:r>
              <a:rPr lang="en-US" sz="1200" b="1" dirty="0">
                <a:latin typeface="Consolas" panose="020B0609020204030204" pitchFamily="49" charset="0"/>
              </a:rPr>
              <a:t>,</a:t>
            </a:r>
          </a:p>
          <a:p>
            <a:r>
              <a:rPr lang="en-US" sz="1200" b="1" dirty="0">
                <a:latin typeface="Consolas" panose="020B0609020204030204" pitchFamily="49" charset="0"/>
              </a:rPr>
              <a:t>    </a:t>
            </a:r>
            <a:r>
              <a:rPr lang="en-US" sz="1200" b="1" dirty="0" err="1">
                <a:latin typeface="Consolas" panose="020B0609020204030204" pitchFamily="49" charset="0"/>
              </a:rPr>
              <a:t>FriendOfAFriend.Name</a:t>
            </a:r>
            <a:r>
              <a:rPr lang="en-US" sz="1200" b="1" dirty="0">
                <a:latin typeface="Consolas" panose="020B0609020204030204" pitchFamily="49" charset="0"/>
              </a:rPr>
              <a:t>    </a:t>
            </a:r>
          </a:p>
          <a:p>
            <a:r>
              <a:rPr lang="en-US" sz="1200" b="1" dirty="0">
                <a:latin typeface="Consolas" panose="020B0609020204030204" pitchFamily="49" charset="0"/>
              </a:rPr>
              <a:t>FROM </a:t>
            </a:r>
          </a:p>
          <a:p>
            <a:r>
              <a:rPr lang="en-US" sz="1200" b="1" dirty="0">
                <a:latin typeface="Consolas" panose="020B0609020204030204" pitchFamily="49" charset="0"/>
              </a:rPr>
              <a:t>    Person         AS Me </a:t>
            </a:r>
          </a:p>
          <a:p>
            <a:r>
              <a:rPr lang="en-US" sz="1200" b="1" dirty="0">
                <a:latin typeface="Consolas" panose="020B0609020204030204" pitchFamily="49" charset="0"/>
              </a:rPr>
              <a:t>INNER JOIN </a:t>
            </a:r>
          </a:p>
          <a:p>
            <a:r>
              <a:rPr lang="en-US" sz="1200" b="1" dirty="0">
                <a:latin typeface="Consolas" panose="020B0609020204030204" pitchFamily="49" charset="0"/>
              </a:rPr>
              <a:t>      </a:t>
            </a:r>
            <a:r>
              <a:rPr lang="en-US" sz="1200" b="1" dirty="0" err="1">
                <a:latin typeface="Consolas" panose="020B0609020204030204" pitchFamily="49" charset="0"/>
              </a:rPr>
              <a:t>PersonRelationship</a:t>
            </a:r>
            <a:r>
              <a:rPr lang="en-US" sz="1200" b="1" dirty="0">
                <a:latin typeface="Consolas" panose="020B0609020204030204" pitchFamily="49" charset="0"/>
              </a:rPr>
              <a:t>    AS </a:t>
            </a:r>
            <a:r>
              <a:rPr lang="en-US" sz="1200" b="1" dirty="0" err="1">
                <a:latin typeface="Consolas" panose="020B0609020204030204" pitchFamily="49" charset="0"/>
              </a:rPr>
              <a:t>MyFriends</a:t>
            </a:r>
            <a:r>
              <a:rPr lang="en-US" sz="1200" b="1" dirty="0">
                <a:latin typeface="Consolas" panose="020B0609020204030204" pitchFamily="49" charset="0"/>
              </a:rPr>
              <a:t> </a:t>
            </a:r>
          </a:p>
          <a:p>
            <a:r>
              <a:rPr lang="en-US" sz="1200" b="1" dirty="0">
                <a:latin typeface="Consolas" panose="020B0609020204030204" pitchFamily="49" charset="0"/>
              </a:rPr>
              <a:t>      ON </a:t>
            </a:r>
            <a:r>
              <a:rPr lang="en-US" sz="1200" b="1" dirty="0" err="1">
                <a:latin typeface="Consolas" panose="020B0609020204030204" pitchFamily="49" charset="0"/>
              </a:rPr>
              <a:t>MyFriends.PersonId</a:t>
            </a:r>
            <a:r>
              <a:rPr lang="en-US" sz="1200" b="1" dirty="0">
                <a:latin typeface="Consolas" panose="020B0609020204030204" pitchFamily="49" charset="0"/>
              </a:rPr>
              <a:t> = </a:t>
            </a:r>
            <a:r>
              <a:rPr lang="en-US" sz="1200" b="1" dirty="0" err="1">
                <a:latin typeface="Consolas" panose="020B0609020204030204" pitchFamily="49" charset="0"/>
              </a:rPr>
              <a:t>Me.PersonId</a:t>
            </a:r>
            <a:r>
              <a:rPr lang="en-US" sz="1200" b="1" dirty="0">
                <a:latin typeface="Consolas" panose="020B0609020204030204" pitchFamily="49" charset="0"/>
              </a:rPr>
              <a:t> </a:t>
            </a:r>
          </a:p>
          <a:p>
            <a:r>
              <a:rPr lang="en-US" sz="1200" b="1" dirty="0">
                <a:latin typeface="Consolas" panose="020B0609020204030204" pitchFamily="49" charset="0"/>
              </a:rPr>
              <a:t>INNER JOIN </a:t>
            </a:r>
          </a:p>
          <a:p>
            <a:r>
              <a:rPr lang="en-US" sz="1200" b="1" dirty="0">
                <a:latin typeface="Consolas" panose="020B0609020204030204" pitchFamily="49" charset="0"/>
              </a:rPr>
              <a:t>    </a:t>
            </a:r>
            <a:r>
              <a:rPr lang="en-US" sz="1200" b="1" dirty="0" err="1">
                <a:latin typeface="Consolas" panose="020B0609020204030204" pitchFamily="49" charset="0"/>
              </a:rPr>
              <a:t>PersonRelationship</a:t>
            </a:r>
            <a:r>
              <a:rPr lang="en-US" sz="1200" b="1" dirty="0">
                <a:latin typeface="Consolas" panose="020B0609020204030204" pitchFamily="49" charset="0"/>
              </a:rPr>
              <a:t>    AS </a:t>
            </a:r>
            <a:r>
              <a:rPr lang="en-US" sz="1200" b="1" dirty="0" err="1">
                <a:latin typeface="Consolas" panose="020B0609020204030204" pitchFamily="49" charset="0"/>
              </a:rPr>
              <a:t>FriendOfFriend</a:t>
            </a:r>
            <a:r>
              <a:rPr lang="en-US" sz="1200" b="1" dirty="0">
                <a:latin typeface="Consolas" panose="020B0609020204030204" pitchFamily="49" charset="0"/>
              </a:rPr>
              <a:t> </a:t>
            </a:r>
          </a:p>
          <a:p>
            <a:r>
              <a:rPr lang="en-US" sz="1200" b="1" dirty="0">
                <a:latin typeface="Consolas" panose="020B0609020204030204" pitchFamily="49" charset="0"/>
              </a:rPr>
              <a:t>    ON </a:t>
            </a:r>
            <a:r>
              <a:rPr lang="en-US" sz="1200" b="1" dirty="0" err="1">
                <a:latin typeface="Consolas" panose="020B0609020204030204" pitchFamily="49" charset="0"/>
              </a:rPr>
              <a:t>MyFriends.RelatedPersonId</a:t>
            </a:r>
            <a:r>
              <a:rPr lang="en-US" sz="1200" b="1" dirty="0">
                <a:latin typeface="Consolas" panose="020B0609020204030204" pitchFamily="49" charset="0"/>
              </a:rPr>
              <a:t> = </a:t>
            </a:r>
            <a:r>
              <a:rPr lang="en-US" sz="1200" b="1" dirty="0" err="1">
                <a:latin typeface="Consolas" panose="020B0609020204030204" pitchFamily="49" charset="0"/>
              </a:rPr>
              <a:t>FriendOfFriend.PersonId</a:t>
            </a:r>
            <a:r>
              <a:rPr lang="en-US" sz="1200" b="1" dirty="0">
                <a:latin typeface="Consolas" panose="020B0609020204030204" pitchFamily="49" charset="0"/>
              </a:rPr>
              <a:t> </a:t>
            </a:r>
          </a:p>
          <a:p>
            <a:r>
              <a:rPr lang="en-US" sz="1200" b="1" dirty="0">
                <a:latin typeface="Consolas" panose="020B0609020204030204" pitchFamily="49" charset="0"/>
              </a:rPr>
              <a:t>INNER JOIN</a:t>
            </a:r>
          </a:p>
          <a:p>
            <a:r>
              <a:rPr lang="en-US" sz="1200" b="1" dirty="0">
                <a:latin typeface="Consolas" panose="020B0609020204030204" pitchFamily="49" charset="0"/>
              </a:rPr>
              <a:t> </a:t>
            </a:r>
            <a:r>
              <a:rPr lang="en-US" sz="1200" b="1" dirty="0" err="1">
                <a:latin typeface="Consolas" panose="020B0609020204030204" pitchFamily="49" charset="0"/>
              </a:rPr>
              <a:t>PersonAS</a:t>
            </a:r>
            <a:r>
              <a:rPr lang="en-US" sz="1200" b="1" dirty="0">
                <a:latin typeface="Consolas" panose="020B0609020204030204" pitchFamily="49" charset="0"/>
              </a:rPr>
              <a:t> </a:t>
            </a:r>
            <a:r>
              <a:rPr lang="en-US" sz="1200" b="1" dirty="0" err="1">
                <a:latin typeface="Consolas" panose="020B0609020204030204" pitchFamily="49" charset="0"/>
              </a:rPr>
              <a:t>FriendOfAFriend</a:t>
            </a:r>
            <a:endParaRPr lang="en-US" sz="1200" b="1" dirty="0">
              <a:latin typeface="Consolas" panose="020B0609020204030204" pitchFamily="49" charset="0"/>
            </a:endParaRPr>
          </a:p>
          <a:p>
            <a:r>
              <a:rPr lang="en-US" sz="1200" b="1" dirty="0">
                <a:latin typeface="Consolas" panose="020B0609020204030204" pitchFamily="49" charset="0"/>
              </a:rPr>
              <a:t> ON </a:t>
            </a:r>
            <a:r>
              <a:rPr lang="en-US" sz="1200" b="1" dirty="0" err="1">
                <a:latin typeface="Consolas" panose="020B0609020204030204" pitchFamily="49" charset="0"/>
              </a:rPr>
              <a:t>FriendOfFriend.RelatedPersonId</a:t>
            </a:r>
            <a:r>
              <a:rPr lang="en-US" sz="1200" b="1" dirty="0">
                <a:latin typeface="Consolas" panose="020B0609020204030204" pitchFamily="49" charset="0"/>
              </a:rPr>
              <a:t> = </a:t>
            </a:r>
            <a:r>
              <a:rPr lang="en-US" sz="1200" b="1" dirty="0" err="1">
                <a:latin typeface="Consolas" panose="020B0609020204030204" pitchFamily="49" charset="0"/>
              </a:rPr>
              <a:t>FriendOfAFriend.PersonId</a:t>
            </a:r>
            <a:endParaRPr lang="en-US" sz="1200" b="1" dirty="0">
              <a:latin typeface="Consolas" panose="020B0609020204030204" pitchFamily="49" charset="0"/>
            </a:endParaRPr>
          </a:p>
          <a:p>
            <a:r>
              <a:rPr lang="en-US" sz="1200" b="1" dirty="0">
                <a:latin typeface="Consolas" panose="020B0609020204030204" pitchFamily="49" charset="0"/>
              </a:rPr>
              <a:t>LEFT JOIN </a:t>
            </a:r>
          </a:p>
          <a:p>
            <a:r>
              <a:rPr lang="en-US" sz="1200" b="1" dirty="0">
                <a:latin typeface="Consolas" panose="020B0609020204030204" pitchFamily="49" charset="0"/>
              </a:rPr>
              <a:t>      </a:t>
            </a:r>
            <a:r>
              <a:rPr lang="en-US" sz="1200" b="1" dirty="0" err="1">
                <a:latin typeface="Consolas" panose="020B0609020204030204" pitchFamily="49" charset="0"/>
              </a:rPr>
              <a:t>PersonRelationship</a:t>
            </a:r>
            <a:r>
              <a:rPr lang="en-US" sz="1200" b="1" dirty="0">
                <a:latin typeface="Consolas" panose="020B0609020204030204" pitchFamily="49" charset="0"/>
              </a:rPr>
              <a:t>    AS </a:t>
            </a:r>
            <a:r>
              <a:rPr lang="en-US" sz="1200" b="1" dirty="0" err="1">
                <a:latin typeface="Consolas" panose="020B0609020204030204" pitchFamily="49" charset="0"/>
              </a:rPr>
              <a:t>FriendsWithMe</a:t>
            </a:r>
            <a:r>
              <a:rPr lang="en-US" sz="1200" b="1" dirty="0">
                <a:latin typeface="Consolas" panose="020B0609020204030204" pitchFamily="49" charset="0"/>
              </a:rPr>
              <a:t> </a:t>
            </a:r>
          </a:p>
          <a:p>
            <a:r>
              <a:rPr lang="en-US" sz="1200" b="1" dirty="0">
                <a:latin typeface="Consolas" panose="020B0609020204030204" pitchFamily="49" charset="0"/>
              </a:rPr>
              <a:t>      ON  </a:t>
            </a:r>
            <a:r>
              <a:rPr lang="en-US" sz="1200" b="1" dirty="0" err="1">
                <a:latin typeface="Consolas" panose="020B0609020204030204" pitchFamily="49" charset="0"/>
              </a:rPr>
              <a:t>Me.PersonId</a:t>
            </a:r>
            <a:r>
              <a:rPr lang="en-US" sz="1200" b="1" dirty="0">
                <a:latin typeface="Consolas" panose="020B0609020204030204" pitchFamily="49" charset="0"/>
              </a:rPr>
              <a:t> = </a:t>
            </a:r>
            <a:r>
              <a:rPr lang="en-US" sz="1200" b="1" dirty="0" err="1">
                <a:latin typeface="Consolas" panose="020B0609020204030204" pitchFamily="49" charset="0"/>
              </a:rPr>
              <a:t>FriendsWithMe.PersonId</a:t>
            </a:r>
            <a:r>
              <a:rPr lang="en-US" sz="1200" b="1" dirty="0">
                <a:latin typeface="Consolas" panose="020B0609020204030204" pitchFamily="49" charset="0"/>
              </a:rPr>
              <a:t> </a:t>
            </a:r>
          </a:p>
          <a:p>
            <a:r>
              <a:rPr lang="en-US" sz="1200" b="1" dirty="0">
                <a:latin typeface="Consolas" panose="020B0609020204030204" pitchFamily="49" charset="0"/>
              </a:rPr>
              <a:t>      AND </a:t>
            </a:r>
            <a:r>
              <a:rPr lang="en-US" sz="1200" b="1" dirty="0" err="1">
                <a:latin typeface="Consolas" panose="020B0609020204030204" pitchFamily="49" charset="0"/>
              </a:rPr>
              <a:t>FriendOfFriend.RelatedPersonId</a:t>
            </a:r>
            <a:r>
              <a:rPr lang="en-US" sz="1200" b="1" dirty="0">
                <a:latin typeface="Consolas" panose="020B0609020204030204" pitchFamily="49" charset="0"/>
              </a:rPr>
              <a:t> = </a:t>
            </a:r>
            <a:r>
              <a:rPr lang="en-US" sz="1200" b="1" dirty="0" err="1">
                <a:latin typeface="Consolas" panose="020B0609020204030204" pitchFamily="49" charset="0"/>
              </a:rPr>
              <a:t>FriendsWithMe.RelatedPersonId</a:t>
            </a:r>
            <a:endParaRPr lang="en-US" sz="1200" b="1" dirty="0">
              <a:latin typeface="Consolas" panose="020B0609020204030204" pitchFamily="49" charset="0"/>
            </a:endParaRPr>
          </a:p>
          <a:p>
            <a:r>
              <a:rPr lang="en-US" sz="1200" b="1" dirty="0">
                <a:latin typeface="Consolas" panose="020B0609020204030204" pitchFamily="49" charset="0"/>
              </a:rPr>
              <a:t>INNER JOIN</a:t>
            </a:r>
          </a:p>
          <a:p>
            <a:r>
              <a:rPr lang="en-US" sz="1200" b="1" dirty="0">
                <a:latin typeface="Consolas" panose="020B0609020204030204" pitchFamily="49" charset="0"/>
              </a:rPr>
              <a:t>   </a:t>
            </a:r>
            <a:r>
              <a:rPr lang="en-US" sz="1200" b="1" dirty="0" err="1">
                <a:latin typeface="Consolas" panose="020B0609020204030204" pitchFamily="49" charset="0"/>
              </a:rPr>
              <a:t>PersonDisease</a:t>
            </a:r>
            <a:endParaRPr lang="en-US" sz="1200" b="1" dirty="0">
              <a:latin typeface="Consolas" panose="020B0609020204030204" pitchFamily="49" charset="0"/>
            </a:endParaRPr>
          </a:p>
          <a:p>
            <a:r>
              <a:rPr lang="en-US" sz="1200" b="1" dirty="0">
                <a:latin typeface="Consolas" panose="020B0609020204030204" pitchFamily="49" charset="0"/>
              </a:rPr>
              <a:t>   ON </a:t>
            </a:r>
            <a:r>
              <a:rPr lang="en-US" sz="1200" b="1" dirty="0" err="1">
                <a:latin typeface="Consolas" panose="020B0609020204030204" pitchFamily="49" charset="0"/>
              </a:rPr>
              <a:t>PersonDisease.PersonId</a:t>
            </a:r>
            <a:r>
              <a:rPr lang="en-US" sz="1200" b="1" dirty="0">
                <a:latin typeface="Consolas" panose="020B0609020204030204" pitchFamily="49" charset="0"/>
              </a:rPr>
              <a:t> = </a:t>
            </a:r>
            <a:r>
              <a:rPr lang="en-US" sz="1200" b="1" dirty="0" err="1">
                <a:latin typeface="Consolas" panose="020B0609020204030204" pitchFamily="49" charset="0"/>
              </a:rPr>
              <a:t>FriendOfAFriend.PersonId</a:t>
            </a:r>
            <a:endParaRPr lang="en-US" sz="1200" b="1" dirty="0">
              <a:latin typeface="Consolas" panose="020B0609020204030204" pitchFamily="49" charset="0"/>
            </a:endParaRPr>
          </a:p>
          <a:p>
            <a:r>
              <a:rPr lang="en-US" sz="1200" b="1" dirty="0">
                <a:latin typeface="Consolas" panose="020B0609020204030204" pitchFamily="49" charset="0"/>
              </a:rPr>
              <a:t>WHERE </a:t>
            </a:r>
          </a:p>
          <a:p>
            <a:r>
              <a:rPr lang="en-US" sz="1200" b="1" dirty="0">
                <a:latin typeface="Consolas" panose="020B0609020204030204" pitchFamily="49" charset="0"/>
              </a:rPr>
              <a:t>    </a:t>
            </a:r>
            <a:r>
              <a:rPr lang="en-US" sz="1200" b="1" dirty="0" err="1">
                <a:latin typeface="Consolas" panose="020B0609020204030204" pitchFamily="49" charset="0"/>
              </a:rPr>
              <a:t>FriendsWithMe.PersonId</a:t>
            </a:r>
            <a:r>
              <a:rPr lang="en-US" sz="1200" b="1" dirty="0">
                <a:latin typeface="Consolas" panose="020B0609020204030204" pitchFamily="49" charset="0"/>
              </a:rPr>
              <a:t> IS NULL </a:t>
            </a:r>
          </a:p>
          <a:p>
            <a:r>
              <a:rPr lang="en-US" sz="1200" b="1" dirty="0">
                <a:latin typeface="Consolas" panose="020B0609020204030204" pitchFamily="49" charset="0"/>
              </a:rPr>
              <a:t>AND </a:t>
            </a:r>
            <a:r>
              <a:rPr lang="en-US" sz="1200" b="1" dirty="0" err="1">
                <a:latin typeface="Consolas" panose="020B0609020204030204" pitchFamily="49" charset="0"/>
              </a:rPr>
              <a:t>Me.PersonId</a:t>
            </a:r>
            <a:r>
              <a:rPr lang="en-US" sz="1200" b="1" dirty="0">
                <a:latin typeface="Consolas" panose="020B0609020204030204" pitchFamily="49" charset="0"/>
              </a:rPr>
              <a:t> &lt;&gt; </a:t>
            </a:r>
            <a:r>
              <a:rPr lang="en-US" sz="1200" b="1" dirty="0" err="1">
                <a:latin typeface="Consolas" panose="020B0609020204030204" pitchFamily="49" charset="0"/>
              </a:rPr>
              <a:t>FriendOfFriend.RelatedPersonId</a:t>
            </a:r>
            <a:r>
              <a:rPr lang="en-US" sz="1200" b="1" dirty="0">
                <a:latin typeface="Consolas" panose="020B0609020204030204" pitchFamily="49" charset="0"/>
              </a:rPr>
              <a:t>   </a:t>
            </a:r>
          </a:p>
          <a:p>
            <a:r>
              <a:rPr lang="en-US" sz="1200" b="1" dirty="0">
                <a:latin typeface="Consolas" panose="020B0609020204030204" pitchFamily="49" charset="0"/>
              </a:rPr>
              <a:t>AND </a:t>
            </a:r>
            <a:r>
              <a:rPr lang="en-US" sz="1200" b="1" dirty="0" err="1">
                <a:latin typeface="Consolas" panose="020B0609020204030204" pitchFamily="49" charset="0"/>
              </a:rPr>
              <a:t>Me.Name</a:t>
            </a:r>
            <a:r>
              <a:rPr lang="en-US" sz="1200" b="1" dirty="0">
                <a:latin typeface="Consolas" panose="020B0609020204030204" pitchFamily="49" charset="0"/>
              </a:rPr>
              <a:t> = ‘Bill'</a:t>
            </a:r>
          </a:p>
          <a:p>
            <a:r>
              <a:rPr lang="en-US" sz="1200" b="1" dirty="0">
                <a:latin typeface="Consolas" panose="020B0609020204030204" pitchFamily="49" charset="0"/>
              </a:rPr>
              <a:t>AND </a:t>
            </a:r>
            <a:r>
              <a:rPr lang="en-US" sz="1200" b="1" dirty="0" err="1">
                <a:latin typeface="Consolas" panose="020B0609020204030204" pitchFamily="49" charset="0"/>
              </a:rPr>
              <a:t>PersonDisease.DiseaseId</a:t>
            </a:r>
            <a:r>
              <a:rPr lang="en-US" sz="1200" b="1" dirty="0">
                <a:latin typeface="Consolas" panose="020B0609020204030204" pitchFamily="49" charset="0"/>
              </a:rPr>
              <a:t> = 1</a:t>
            </a:r>
          </a:p>
        </p:txBody>
      </p:sp>
    </p:spTree>
    <p:extLst>
      <p:ext uri="{BB962C8B-B14F-4D97-AF65-F5344CB8AC3E}">
        <p14:creationId xmlns:p14="http://schemas.microsoft.com/office/powerpoint/2010/main" val="3360364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can’t model that      (</a:t>
            </a:r>
            <a:r>
              <a:rPr lang="en-US" dirty="0" err="1"/>
              <a:t>ish</a:t>
            </a:r>
            <a:r>
              <a:rPr lang="en-US" dirty="0"/>
              <a:t>) in SQL</a:t>
            </a:r>
          </a:p>
        </p:txBody>
      </p:sp>
      <p:sp>
        <p:nvSpPr>
          <p:cNvPr id="3" name="Content Placeholder 2"/>
          <p:cNvSpPr>
            <a:spLocks noGrp="1"/>
          </p:cNvSpPr>
          <p:nvPr>
            <p:ph idx="1"/>
          </p:nvPr>
        </p:nvSpPr>
        <p:spPr>
          <a:xfrm>
            <a:off x="1141412" y="1980546"/>
            <a:ext cx="9905999" cy="3541714"/>
          </a:xfrm>
        </p:spPr>
        <p:txBody>
          <a:bodyPr/>
          <a:lstStyle/>
          <a:p>
            <a:pPr>
              <a:buFont typeface="Wingdings" panose="05000000000000000000" pitchFamily="2" charset="2"/>
              <a:buChar char="Ø"/>
            </a:pPr>
            <a:r>
              <a:rPr lang="en-US" dirty="0"/>
              <a:t>The SQL becomes more complex as the length of the relationships increase</a:t>
            </a:r>
          </a:p>
          <a:p>
            <a:pPr>
              <a:buFont typeface="Wingdings" panose="05000000000000000000" pitchFamily="2" charset="2"/>
              <a:buChar char="Ø"/>
            </a:pPr>
            <a:r>
              <a:rPr lang="en-US" dirty="0"/>
              <a:t>SQL is not well-suited to model rich domains</a:t>
            </a:r>
          </a:p>
          <a:p>
            <a:pPr>
              <a:buFont typeface="Wingdings" panose="05000000000000000000" pitchFamily="2" charset="2"/>
              <a:buChar char="Ø"/>
            </a:pPr>
            <a:r>
              <a:rPr lang="en-US" dirty="0"/>
              <a:t>It’s not easy to start at one row and follow relevant relationships along a path</a:t>
            </a:r>
          </a:p>
        </p:txBody>
      </p:sp>
      <p:pic>
        <p:nvPicPr>
          <p:cNvPr id="6" name="Picture 5"/>
          <p:cNvPicPr>
            <a:picLocks noChangeAspect="1"/>
          </p:cNvPicPr>
          <p:nvPr/>
        </p:nvPicPr>
        <p:blipFill>
          <a:blip r:embed="rId2"/>
          <a:stretch>
            <a:fillRect/>
          </a:stretch>
        </p:blipFill>
        <p:spPr>
          <a:xfrm>
            <a:off x="5976992" y="964477"/>
            <a:ext cx="634198" cy="608830"/>
          </a:xfrm>
          <a:prstGeom prst="rect">
            <a:avLst/>
          </a:prstGeom>
        </p:spPr>
      </p:pic>
    </p:spTree>
    <p:extLst>
      <p:ext uri="{BB962C8B-B14F-4D97-AF65-F5344CB8AC3E}">
        <p14:creationId xmlns:p14="http://schemas.microsoft.com/office/powerpoint/2010/main" val="91755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Model</a:t>
            </a:r>
          </a:p>
        </p:txBody>
      </p:sp>
      <p:pic>
        <p:nvPicPr>
          <p:cNvPr id="7" name="Content Placeholder 6"/>
          <p:cNvPicPr>
            <a:picLocks noGrp="1" noChangeAspect="1"/>
          </p:cNvPicPr>
          <p:nvPr>
            <p:ph idx="1"/>
          </p:nvPr>
        </p:nvPicPr>
        <p:blipFill>
          <a:blip r:embed="rId2"/>
          <a:stretch>
            <a:fillRect/>
          </a:stretch>
        </p:blipFill>
        <p:spPr>
          <a:xfrm>
            <a:off x="2965077" y="2120900"/>
            <a:ext cx="5800176" cy="4051300"/>
          </a:xfrm>
        </p:spPr>
      </p:pic>
    </p:spTree>
    <p:extLst>
      <p:ext uri="{BB962C8B-B14F-4D97-AF65-F5344CB8AC3E}">
        <p14:creationId xmlns:p14="http://schemas.microsoft.com/office/powerpoint/2010/main" val="1972807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property graph</a:t>
            </a:r>
          </a:p>
        </p:txBody>
      </p:sp>
      <p:pic>
        <p:nvPicPr>
          <p:cNvPr id="4" name="Content Placeholder 3"/>
          <p:cNvPicPr>
            <a:picLocks noGrp="1" noChangeAspect="1"/>
          </p:cNvPicPr>
          <p:nvPr>
            <p:ph idx="1"/>
          </p:nvPr>
        </p:nvPicPr>
        <p:blipFill>
          <a:blip r:embed="rId2"/>
          <a:stretch>
            <a:fillRect/>
          </a:stretch>
        </p:blipFill>
        <p:spPr>
          <a:xfrm>
            <a:off x="1604789" y="1878853"/>
            <a:ext cx="6752558" cy="4051300"/>
          </a:xfrm>
        </p:spPr>
      </p:pic>
    </p:spTree>
    <p:extLst>
      <p:ext uri="{BB962C8B-B14F-4D97-AF65-F5344CB8AC3E}">
        <p14:creationId xmlns:p14="http://schemas.microsoft.com/office/powerpoint/2010/main" val="219990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What’s a GraphDB Anyway?</a:t>
            </a:r>
          </a:p>
        </p:txBody>
      </p:sp>
    </p:spTree>
    <p:extLst>
      <p:ext uri="{BB962C8B-B14F-4D97-AF65-F5344CB8AC3E}">
        <p14:creationId xmlns:p14="http://schemas.microsoft.com/office/powerpoint/2010/main" val="159719429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Friends of friends that have Type 1 diabetes</a:t>
            </a:r>
          </a:p>
        </p:txBody>
      </p:sp>
      <p:sp>
        <p:nvSpPr>
          <p:cNvPr id="7" name="Rectangle 6"/>
          <p:cNvSpPr/>
          <p:nvPr/>
        </p:nvSpPr>
        <p:spPr>
          <a:xfrm>
            <a:off x="1206321" y="2093976"/>
            <a:ext cx="8246772" cy="923330"/>
          </a:xfrm>
          <a:prstGeom prst="rect">
            <a:avLst/>
          </a:prstGeom>
        </p:spPr>
        <p:txBody>
          <a:bodyPr wrap="square">
            <a:spAutoFit/>
          </a:bodyPr>
          <a:lstStyle/>
          <a:p>
            <a:r>
              <a:rPr lang="en-US" dirty="0"/>
              <a:t>MATCH (</a:t>
            </a:r>
            <a:r>
              <a:rPr lang="en-US" dirty="0" err="1"/>
              <a:t>user:Person</a:t>
            </a:r>
            <a:r>
              <a:rPr lang="en-US" dirty="0"/>
              <a:t> {</a:t>
            </a:r>
            <a:r>
              <a:rPr lang="en-US" dirty="0" err="1"/>
              <a:t>name:'Bill</a:t>
            </a:r>
            <a:r>
              <a:rPr lang="en-US" dirty="0"/>
              <a:t>'})-[:FRIENDS_WITH*2..5]-&gt;(</a:t>
            </a:r>
            <a:r>
              <a:rPr lang="en-US" dirty="0" err="1"/>
              <a:t>fof</a:t>
            </a:r>
            <a:r>
              <a:rPr lang="en-US" dirty="0"/>
              <a:t>)-[:DIAGNOSED_WITH]-&gt;(disease)</a:t>
            </a:r>
          </a:p>
          <a:p>
            <a:r>
              <a:rPr lang="en-US" dirty="0"/>
              <a:t>return </a:t>
            </a:r>
            <a:r>
              <a:rPr lang="en-US" dirty="0" err="1"/>
              <a:t>fof</a:t>
            </a:r>
            <a:endParaRPr lang="en-US" dirty="0"/>
          </a:p>
        </p:txBody>
      </p:sp>
    </p:spTree>
    <p:extLst>
      <p:ext uri="{BB962C8B-B14F-4D97-AF65-F5344CB8AC3E}">
        <p14:creationId xmlns:p14="http://schemas.microsoft.com/office/powerpoint/2010/main" val="1924871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Core concepts</a:t>
            </a:r>
          </a:p>
        </p:txBody>
      </p:sp>
    </p:spTree>
    <p:extLst>
      <p:ext uri="{BB962C8B-B14F-4D97-AF65-F5344CB8AC3E}">
        <p14:creationId xmlns:p14="http://schemas.microsoft.com/office/powerpoint/2010/main" val="1224089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blocks</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Nodes</a:t>
            </a:r>
          </a:p>
          <a:p>
            <a:pPr>
              <a:buFont typeface="Wingdings" panose="05000000000000000000" pitchFamily="2" charset="2"/>
              <a:buChar char="ü"/>
            </a:pPr>
            <a:r>
              <a:rPr lang="en-US" dirty="0"/>
              <a:t>Relationships</a:t>
            </a:r>
          </a:p>
          <a:p>
            <a:pPr>
              <a:buFont typeface="Wingdings" panose="05000000000000000000" pitchFamily="2" charset="2"/>
              <a:buChar char="ü"/>
            </a:pPr>
            <a:r>
              <a:rPr lang="en-US" dirty="0"/>
              <a:t>Properties</a:t>
            </a:r>
          </a:p>
          <a:p>
            <a:pPr>
              <a:buFont typeface="Wingdings" panose="05000000000000000000" pitchFamily="2" charset="2"/>
              <a:buChar char="ü"/>
            </a:pPr>
            <a:r>
              <a:rPr lang="en-US" dirty="0"/>
              <a:t>Labels</a:t>
            </a:r>
          </a:p>
        </p:txBody>
      </p:sp>
    </p:spTree>
    <p:extLst>
      <p:ext uri="{BB962C8B-B14F-4D97-AF65-F5344CB8AC3E}">
        <p14:creationId xmlns:p14="http://schemas.microsoft.com/office/powerpoint/2010/main" val="1722146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Nodes represent entities and complex types</a:t>
            </a:r>
          </a:p>
          <a:p>
            <a:pPr>
              <a:buFont typeface="Wingdings" panose="05000000000000000000" pitchFamily="2" charset="2"/>
              <a:buChar char="Ø"/>
            </a:pPr>
            <a:r>
              <a:rPr lang="en-US" dirty="0"/>
              <a:t>Nodes can contain properties</a:t>
            </a:r>
          </a:p>
          <a:p>
            <a:pPr>
              <a:buFont typeface="Wingdings" panose="05000000000000000000" pitchFamily="2" charset="2"/>
              <a:buChar char="Ø"/>
            </a:pPr>
            <a:r>
              <a:rPr lang="en-US" dirty="0"/>
              <a:t>Each node can have different properties</a:t>
            </a:r>
          </a:p>
        </p:txBody>
      </p:sp>
    </p:spTree>
    <p:extLst>
      <p:ext uri="{BB962C8B-B14F-4D97-AF65-F5344CB8AC3E}">
        <p14:creationId xmlns:p14="http://schemas.microsoft.com/office/powerpoint/2010/main" val="303320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Every relationship has a name and direction</a:t>
            </a:r>
          </a:p>
          <a:p>
            <a:pPr>
              <a:buFont typeface="Wingdings" panose="05000000000000000000" pitchFamily="2" charset="2"/>
              <a:buChar char="Ø"/>
            </a:pPr>
            <a:r>
              <a:rPr lang="en-US" dirty="0"/>
              <a:t>Relationships can contain properties, which can further clarify the relationship</a:t>
            </a:r>
          </a:p>
          <a:p>
            <a:pPr>
              <a:buFont typeface="Wingdings" panose="05000000000000000000" pitchFamily="2" charset="2"/>
              <a:buChar char="Ø"/>
            </a:pPr>
            <a:r>
              <a:rPr lang="en-US" dirty="0"/>
              <a:t>Must have a start and end node</a:t>
            </a:r>
          </a:p>
        </p:txBody>
      </p:sp>
    </p:spTree>
    <p:extLst>
      <p:ext uri="{BB962C8B-B14F-4D97-AF65-F5344CB8AC3E}">
        <p14:creationId xmlns:p14="http://schemas.microsoft.com/office/powerpoint/2010/main" val="1281301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Key value pairs used for nodes and relationships</a:t>
            </a:r>
          </a:p>
          <a:p>
            <a:pPr>
              <a:buFont typeface="Wingdings" panose="05000000000000000000" pitchFamily="2" charset="2"/>
              <a:buChar char="Ø"/>
            </a:pPr>
            <a:r>
              <a:rPr lang="en-US" dirty="0"/>
              <a:t>Adds metadata to your nodes and relationships</a:t>
            </a:r>
          </a:p>
          <a:p>
            <a:pPr>
              <a:buFont typeface="Wingdings" panose="05000000000000000000" pitchFamily="2" charset="2"/>
              <a:buChar char="Ø"/>
            </a:pPr>
            <a:r>
              <a:rPr lang="en-US" dirty="0"/>
              <a:t>Entity attributes</a:t>
            </a:r>
          </a:p>
          <a:p>
            <a:pPr>
              <a:buFont typeface="Wingdings" panose="05000000000000000000" pitchFamily="2" charset="2"/>
              <a:buChar char="Ø"/>
            </a:pPr>
            <a:r>
              <a:rPr lang="en-US" dirty="0"/>
              <a:t>Relationship qualities</a:t>
            </a:r>
          </a:p>
        </p:txBody>
      </p:sp>
    </p:spTree>
    <p:extLst>
      <p:ext uri="{BB962C8B-B14F-4D97-AF65-F5344CB8AC3E}">
        <p14:creationId xmlns:p14="http://schemas.microsoft.com/office/powerpoint/2010/main" val="2637711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Used to represent objects in your domain (e.g. user, person, movie)</a:t>
            </a:r>
          </a:p>
          <a:p>
            <a:pPr>
              <a:buFont typeface="Wingdings" panose="05000000000000000000" pitchFamily="2" charset="2"/>
              <a:buChar char="Ø"/>
            </a:pPr>
            <a:r>
              <a:rPr lang="en-US" dirty="0"/>
              <a:t>With labels, you can group nodes</a:t>
            </a:r>
          </a:p>
          <a:p>
            <a:pPr>
              <a:buFont typeface="Wingdings" panose="05000000000000000000" pitchFamily="2" charset="2"/>
              <a:buChar char="Ø"/>
            </a:pPr>
            <a:r>
              <a:rPr lang="en-US" dirty="0"/>
              <a:t>Allows us to create indexes and constraints with groups of nodes</a:t>
            </a:r>
          </a:p>
        </p:txBody>
      </p:sp>
    </p:spTree>
    <p:extLst>
      <p:ext uri="{BB962C8B-B14F-4D97-AF65-F5344CB8AC3E}">
        <p14:creationId xmlns:p14="http://schemas.microsoft.com/office/powerpoint/2010/main" val="2552325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Neo4j examples</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Modelling and creating our small social network</a:t>
            </a:r>
          </a:p>
        </p:txBody>
      </p:sp>
    </p:spTree>
    <p:extLst>
      <p:ext uri="{BB962C8B-B14F-4D97-AF65-F5344CB8AC3E}">
        <p14:creationId xmlns:p14="http://schemas.microsoft.com/office/powerpoint/2010/main" val="2363416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Nodes</a:t>
            </a:r>
          </a:p>
        </p:txBody>
      </p:sp>
      <p:sp>
        <p:nvSpPr>
          <p:cNvPr id="3" name="Content Placeholder 2"/>
          <p:cNvSpPr>
            <a:spLocks noGrp="1"/>
          </p:cNvSpPr>
          <p:nvPr>
            <p:ph idx="1"/>
          </p:nvPr>
        </p:nvSpPr>
        <p:spPr>
          <a:xfrm>
            <a:off x="1069848" y="1883441"/>
            <a:ext cx="10058400" cy="421070"/>
          </a:xfrm>
        </p:spPr>
        <p:txBody>
          <a:bodyPr>
            <a:normAutofit/>
          </a:bodyPr>
          <a:lstStyle/>
          <a:p>
            <a:pPr>
              <a:buFont typeface="Wingdings" panose="05000000000000000000" pitchFamily="2" charset="2"/>
              <a:buChar char="Ø"/>
            </a:pPr>
            <a:r>
              <a:rPr lang="en-US" dirty="0"/>
              <a:t>Manually create nodes without relationships:</a:t>
            </a:r>
          </a:p>
          <a:p>
            <a:pPr marL="0" indent="0">
              <a:buNone/>
            </a:pPr>
            <a:endParaRPr lang="en-US" dirty="0"/>
          </a:p>
        </p:txBody>
      </p:sp>
      <p:sp>
        <p:nvSpPr>
          <p:cNvPr id="7" name="Content Placeholder 2"/>
          <p:cNvSpPr txBox="1">
            <a:spLocks/>
          </p:cNvSpPr>
          <p:nvPr/>
        </p:nvSpPr>
        <p:spPr>
          <a:xfrm>
            <a:off x="1069848" y="3669272"/>
            <a:ext cx="10058400" cy="42107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tx1"/>
              </a:buClr>
              <a:buFont typeface="Wingdings" panose="05000000000000000000" pitchFamily="2" charset="2"/>
              <a:buChar char="Ø"/>
            </a:pPr>
            <a:r>
              <a:rPr lang="en-US" dirty="0"/>
              <a:t>Manually create nodes with relationships:</a:t>
            </a:r>
          </a:p>
          <a:p>
            <a:pPr marL="0" indent="0">
              <a:buFont typeface="Wingdings" pitchFamily="2" charset="2"/>
              <a:buNone/>
            </a:pPr>
            <a:endParaRPr lang="en-US" dirty="0"/>
          </a:p>
        </p:txBody>
      </p:sp>
      <p:sp>
        <p:nvSpPr>
          <p:cNvPr id="11" name="Rectangle 10"/>
          <p:cNvSpPr/>
          <p:nvPr/>
        </p:nvSpPr>
        <p:spPr>
          <a:xfrm>
            <a:off x="1676400" y="4106809"/>
            <a:ext cx="6096000" cy="923330"/>
          </a:xfrm>
          <a:prstGeom prst="rect">
            <a:avLst/>
          </a:prstGeom>
        </p:spPr>
        <p:txBody>
          <a:bodyPr>
            <a:spAutoFit/>
          </a:bodyPr>
          <a:lstStyle/>
          <a:p>
            <a:r>
              <a:rPr lang="en-US" dirty="0"/>
              <a:t>CREATE p = (</a:t>
            </a:r>
            <a:r>
              <a:rPr lang="en-US" dirty="0" err="1"/>
              <a:t>person:Person</a:t>
            </a:r>
            <a:r>
              <a:rPr lang="en-US" dirty="0"/>
              <a:t> {name: 'Bill', age: '14'}) – [:DIAGNOSED_WITH] -&gt; (</a:t>
            </a:r>
            <a:r>
              <a:rPr lang="en-US" dirty="0" err="1"/>
              <a:t>disease:Disease</a:t>
            </a:r>
            <a:r>
              <a:rPr lang="en-US" dirty="0"/>
              <a:t> { name: 'Type 1 Diabetes' }) RETURN p</a:t>
            </a:r>
          </a:p>
        </p:txBody>
      </p:sp>
      <p:sp>
        <p:nvSpPr>
          <p:cNvPr id="12" name="Rectangle 11"/>
          <p:cNvSpPr/>
          <p:nvPr/>
        </p:nvSpPr>
        <p:spPr>
          <a:xfrm>
            <a:off x="1542585" y="2238301"/>
            <a:ext cx="6096000" cy="369332"/>
          </a:xfrm>
          <a:prstGeom prst="rect">
            <a:avLst/>
          </a:prstGeom>
        </p:spPr>
        <p:txBody>
          <a:bodyPr>
            <a:spAutoFit/>
          </a:bodyPr>
          <a:lstStyle/>
          <a:p>
            <a:r>
              <a:rPr lang="en-US" dirty="0"/>
              <a:t>CREATE (</a:t>
            </a:r>
            <a:r>
              <a:rPr lang="en-US" dirty="0" err="1"/>
              <a:t>person:Person</a:t>
            </a:r>
            <a:r>
              <a:rPr lang="en-US" dirty="0"/>
              <a:t> {name: 'Jan', age: '42'}) return person</a:t>
            </a:r>
          </a:p>
        </p:txBody>
      </p:sp>
    </p:spTree>
    <p:extLst>
      <p:ext uri="{BB962C8B-B14F-4D97-AF65-F5344CB8AC3E}">
        <p14:creationId xmlns:p14="http://schemas.microsoft.com/office/powerpoint/2010/main" val="41682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1"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relationships	</a:t>
            </a:r>
          </a:p>
        </p:txBody>
      </p:sp>
      <p:sp>
        <p:nvSpPr>
          <p:cNvPr id="3" name="Content Placeholder 2"/>
          <p:cNvSpPr>
            <a:spLocks noGrp="1"/>
          </p:cNvSpPr>
          <p:nvPr>
            <p:ph idx="1"/>
          </p:nvPr>
        </p:nvSpPr>
        <p:spPr>
          <a:xfrm>
            <a:off x="1069848" y="2121408"/>
            <a:ext cx="10058400" cy="521431"/>
          </a:xfrm>
        </p:spPr>
        <p:txBody>
          <a:bodyPr>
            <a:normAutofit/>
          </a:bodyPr>
          <a:lstStyle/>
          <a:p>
            <a:r>
              <a:rPr lang="en-US" dirty="0"/>
              <a:t>Add a relationship between a processor and motherboard</a:t>
            </a:r>
          </a:p>
        </p:txBody>
      </p:sp>
      <p:sp>
        <p:nvSpPr>
          <p:cNvPr id="4" name="Rectangle 3"/>
          <p:cNvSpPr/>
          <p:nvPr/>
        </p:nvSpPr>
        <p:spPr>
          <a:xfrm>
            <a:off x="1654097" y="2603364"/>
            <a:ext cx="6096000" cy="646331"/>
          </a:xfrm>
          <a:prstGeom prst="rect">
            <a:avLst/>
          </a:prstGeom>
        </p:spPr>
        <p:txBody>
          <a:bodyPr>
            <a:spAutoFit/>
          </a:bodyPr>
          <a:lstStyle/>
          <a:p>
            <a:r>
              <a:rPr lang="en-US" dirty="0"/>
              <a:t>MATCH (</a:t>
            </a:r>
            <a:r>
              <a:rPr lang="en-US" dirty="0" err="1"/>
              <a:t>p:Person</a:t>
            </a:r>
            <a:r>
              <a:rPr lang="en-US" dirty="0"/>
              <a:t> {</a:t>
            </a:r>
            <a:r>
              <a:rPr lang="en-US" dirty="0" err="1"/>
              <a:t>name:'Jan</a:t>
            </a:r>
            <a:r>
              <a:rPr lang="en-US" dirty="0"/>
              <a:t>'}), (</a:t>
            </a:r>
            <a:r>
              <a:rPr lang="en-US" dirty="0" err="1"/>
              <a:t>f:Person</a:t>
            </a:r>
            <a:r>
              <a:rPr lang="en-US" dirty="0"/>
              <a:t> {</a:t>
            </a:r>
            <a:r>
              <a:rPr lang="en-US" dirty="0" err="1"/>
              <a:t>name:'Samantha</a:t>
            </a:r>
            <a:r>
              <a:rPr lang="en-US" dirty="0"/>
              <a:t>'})</a:t>
            </a:r>
          </a:p>
          <a:p>
            <a:r>
              <a:rPr lang="en-US" dirty="0"/>
              <a:t>CREATE (p)-[:FRIENDS_WITH {since: 2009}]-&gt;(f)</a:t>
            </a:r>
          </a:p>
        </p:txBody>
      </p:sp>
    </p:spTree>
    <p:extLst>
      <p:ext uri="{BB962C8B-B14F-4D97-AF65-F5344CB8AC3E}">
        <p14:creationId xmlns:p14="http://schemas.microsoft.com/office/powerpoint/2010/main" val="24799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8077" y="207818"/>
            <a:ext cx="3200400" cy="1021872"/>
          </a:xfrm>
        </p:spPr>
        <p:txBody>
          <a:bodyPr/>
          <a:lstStyle/>
          <a:p>
            <a:r>
              <a:rPr lang="en-US" dirty="0"/>
              <a:t>Graphs are everywhere!</a:t>
            </a:r>
          </a:p>
        </p:txBody>
      </p:sp>
      <p:pic>
        <p:nvPicPr>
          <p:cNvPr id="10" name="Content Placeholder 9"/>
          <p:cNvPicPr>
            <a:picLocks noGrp="1" noChangeAspect="1"/>
          </p:cNvPicPr>
          <p:nvPr>
            <p:ph idx="1"/>
          </p:nvPr>
        </p:nvPicPr>
        <p:blipFill>
          <a:blip r:embed="rId2"/>
          <a:stretch>
            <a:fillRect/>
          </a:stretch>
        </p:blipFill>
        <p:spPr>
          <a:xfrm>
            <a:off x="1286001" y="718754"/>
            <a:ext cx="3048000" cy="2324100"/>
          </a:xfrm>
        </p:spPr>
      </p:pic>
      <p:pic>
        <p:nvPicPr>
          <p:cNvPr id="11" name="Picture 10"/>
          <p:cNvPicPr>
            <a:picLocks noChangeAspect="1"/>
          </p:cNvPicPr>
          <p:nvPr/>
        </p:nvPicPr>
        <p:blipFill>
          <a:blip r:embed="rId3"/>
          <a:stretch>
            <a:fillRect/>
          </a:stretch>
        </p:blipFill>
        <p:spPr>
          <a:xfrm>
            <a:off x="7023100" y="2941024"/>
            <a:ext cx="4023563" cy="3020826"/>
          </a:xfrm>
          <a:prstGeom prst="rect">
            <a:avLst/>
          </a:prstGeom>
        </p:spPr>
      </p:pic>
      <p:pic>
        <p:nvPicPr>
          <p:cNvPr id="12" name="Picture 11"/>
          <p:cNvPicPr>
            <a:picLocks noChangeAspect="1"/>
          </p:cNvPicPr>
          <p:nvPr/>
        </p:nvPicPr>
        <p:blipFill>
          <a:blip r:embed="rId4"/>
          <a:stretch>
            <a:fillRect/>
          </a:stretch>
        </p:blipFill>
        <p:spPr>
          <a:xfrm>
            <a:off x="4853257" y="646771"/>
            <a:ext cx="3310759" cy="1985298"/>
          </a:xfrm>
          <a:prstGeom prst="rect">
            <a:avLst/>
          </a:prstGeom>
        </p:spPr>
      </p:pic>
      <p:pic>
        <p:nvPicPr>
          <p:cNvPr id="13" name="Picture 12"/>
          <p:cNvPicPr>
            <a:picLocks noChangeAspect="1"/>
          </p:cNvPicPr>
          <p:nvPr/>
        </p:nvPicPr>
        <p:blipFill>
          <a:blip r:embed="rId5"/>
          <a:stretch>
            <a:fillRect/>
          </a:stretch>
        </p:blipFill>
        <p:spPr>
          <a:xfrm>
            <a:off x="3165342" y="3620165"/>
            <a:ext cx="3343294" cy="2175431"/>
          </a:xfrm>
          <a:prstGeom prst="rect">
            <a:avLst/>
          </a:prstGeom>
        </p:spPr>
      </p:pic>
    </p:spTree>
    <p:extLst>
      <p:ext uri="{BB962C8B-B14F-4D97-AF65-F5344CB8AC3E}">
        <p14:creationId xmlns:p14="http://schemas.microsoft.com/office/powerpoint/2010/main" val="2955294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node properties</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dirty="0"/>
              <a:t>Set additional properties on the S340 case</a:t>
            </a:r>
          </a:p>
        </p:txBody>
      </p:sp>
      <p:sp>
        <p:nvSpPr>
          <p:cNvPr id="4" name="Rectangle 3"/>
          <p:cNvSpPr/>
          <p:nvPr/>
        </p:nvSpPr>
        <p:spPr>
          <a:xfrm>
            <a:off x="1654097" y="2603364"/>
            <a:ext cx="6096000" cy="923330"/>
          </a:xfrm>
          <a:prstGeom prst="rect">
            <a:avLst/>
          </a:prstGeom>
        </p:spPr>
        <p:txBody>
          <a:bodyPr>
            <a:spAutoFit/>
          </a:bodyPr>
          <a:lstStyle/>
          <a:p>
            <a:r>
              <a:rPr lang="en-US" dirty="0"/>
              <a:t>MATCH (</a:t>
            </a:r>
            <a:r>
              <a:rPr lang="en-US" dirty="0" err="1"/>
              <a:t>person:Person</a:t>
            </a:r>
            <a:r>
              <a:rPr lang="en-US" dirty="0"/>
              <a:t> { name</a:t>
            </a:r>
            <a:r>
              <a:rPr lang="en-US"/>
              <a:t>: 'Jan</a:t>
            </a:r>
            <a:r>
              <a:rPr lang="en-US" dirty="0"/>
              <a:t>' })</a:t>
            </a:r>
          </a:p>
          <a:p>
            <a:r>
              <a:rPr lang="en-US" dirty="0"/>
              <a:t>SET </a:t>
            </a:r>
            <a:r>
              <a:rPr lang="en-US" dirty="0" err="1"/>
              <a:t>person.profession</a:t>
            </a:r>
            <a:r>
              <a:rPr lang="en-US" dirty="0"/>
              <a:t> = 'Software Engineer'</a:t>
            </a:r>
          </a:p>
          <a:p>
            <a:r>
              <a:rPr lang="en-US" dirty="0"/>
              <a:t>RETURN person</a:t>
            </a:r>
          </a:p>
        </p:txBody>
      </p:sp>
    </p:spTree>
    <p:extLst>
      <p:ext uri="{BB962C8B-B14F-4D97-AF65-F5344CB8AC3E}">
        <p14:creationId xmlns:p14="http://schemas.microsoft.com/office/powerpoint/2010/main" val="73933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relationships and nodes</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dirty="0"/>
              <a:t>Deletes a relationship</a:t>
            </a:r>
          </a:p>
        </p:txBody>
      </p:sp>
      <p:sp>
        <p:nvSpPr>
          <p:cNvPr id="4" name="Rectangle 3"/>
          <p:cNvSpPr/>
          <p:nvPr/>
        </p:nvSpPr>
        <p:spPr>
          <a:xfrm>
            <a:off x="1654097" y="2642839"/>
            <a:ext cx="6096000" cy="646331"/>
          </a:xfrm>
          <a:prstGeom prst="rect">
            <a:avLst/>
          </a:prstGeom>
        </p:spPr>
        <p:txBody>
          <a:bodyPr>
            <a:spAutoFit/>
          </a:bodyPr>
          <a:lstStyle/>
          <a:p>
            <a:r>
              <a:rPr lang="en-US" dirty="0"/>
              <a:t>MATCH ()-[</a:t>
            </a:r>
            <a:r>
              <a:rPr lang="en-US" dirty="0" err="1"/>
              <a:t>r:FRIENDS_WITH</a:t>
            </a:r>
            <a:r>
              <a:rPr lang="en-US" dirty="0"/>
              <a:t>]-() </a:t>
            </a:r>
          </a:p>
          <a:p>
            <a:r>
              <a:rPr lang="en-US" dirty="0"/>
              <a:t>DELETE r</a:t>
            </a:r>
          </a:p>
        </p:txBody>
      </p:sp>
      <p:sp>
        <p:nvSpPr>
          <p:cNvPr id="6" name="Rectangle 5"/>
          <p:cNvSpPr/>
          <p:nvPr/>
        </p:nvSpPr>
        <p:spPr>
          <a:xfrm>
            <a:off x="1654097" y="4463834"/>
            <a:ext cx="4739268" cy="923330"/>
          </a:xfrm>
          <a:prstGeom prst="rect">
            <a:avLst/>
          </a:prstGeom>
        </p:spPr>
        <p:txBody>
          <a:bodyPr wrap="square">
            <a:spAutoFit/>
          </a:bodyPr>
          <a:lstStyle/>
          <a:p>
            <a:r>
              <a:rPr lang="en-US" dirty="0"/>
              <a:t>MATCH (</a:t>
            </a:r>
            <a:r>
              <a:rPr lang="en-US" dirty="0" err="1"/>
              <a:t>a:Camp</a:t>
            </a:r>
            <a:r>
              <a:rPr lang="en-US" dirty="0"/>
              <a:t>)</a:t>
            </a:r>
          </a:p>
          <a:p>
            <a:r>
              <a:rPr lang="en-US" dirty="0"/>
              <a:t>WHERE a.name='Joselin Diabetes Camp'</a:t>
            </a:r>
          </a:p>
          <a:p>
            <a:r>
              <a:rPr lang="en-US" dirty="0"/>
              <a:t>DELETE a</a:t>
            </a:r>
          </a:p>
        </p:txBody>
      </p:sp>
      <p:sp>
        <p:nvSpPr>
          <p:cNvPr id="7" name="Content Placeholder 2"/>
          <p:cNvSpPr txBox="1">
            <a:spLocks/>
          </p:cNvSpPr>
          <p:nvPr/>
        </p:nvSpPr>
        <p:spPr>
          <a:xfrm>
            <a:off x="1155341" y="3954446"/>
            <a:ext cx="10058400" cy="52143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tx1"/>
              </a:buClr>
              <a:buFont typeface="Wingdings" panose="05000000000000000000" pitchFamily="2" charset="2"/>
              <a:buChar char="Ø"/>
            </a:pPr>
            <a:r>
              <a:rPr lang="en-US" dirty="0"/>
              <a:t>Deletes a node</a:t>
            </a:r>
          </a:p>
        </p:txBody>
      </p:sp>
    </p:spTree>
    <p:extLst>
      <p:ext uri="{BB962C8B-B14F-4D97-AF65-F5344CB8AC3E}">
        <p14:creationId xmlns:p14="http://schemas.microsoft.com/office/powerpoint/2010/main" val="391407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dirty="0"/>
              <a:t> POST to http://localhost:7474/db/data/transaction/commit</a:t>
            </a:r>
          </a:p>
        </p:txBody>
      </p:sp>
      <p:sp>
        <p:nvSpPr>
          <p:cNvPr id="7" name="Content Placeholder 2"/>
          <p:cNvSpPr txBox="1">
            <a:spLocks/>
          </p:cNvSpPr>
          <p:nvPr/>
        </p:nvSpPr>
        <p:spPr>
          <a:xfrm>
            <a:off x="1069848" y="4190056"/>
            <a:ext cx="10058400" cy="521431"/>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tx1"/>
              </a:buClr>
              <a:buFont typeface="Wingdings" panose="05000000000000000000" pitchFamily="2" charset="2"/>
              <a:buChar char="Ø"/>
            </a:pPr>
            <a:r>
              <a:rPr lang="en-US" sz="2400" dirty="0"/>
              <a:t> Can be used to execute multiple statements or being, rollback, or commit a transaction</a:t>
            </a:r>
          </a:p>
        </p:txBody>
      </p:sp>
      <p:sp>
        <p:nvSpPr>
          <p:cNvPr id="8" name="Rectangle 7"/>
          <p:cNvSpPr/>
          <p:nvPr/>
        </p:nvSpPr>
        <p:spPr>
          <a:xfrm>
            <a:off x="1267731" y="2481463"/>
            <a:ext cx="6096000" cy="1477328"/>
          </a:xfrm>
          <a:prstGeom prst="rect">
            <a:avLst/>
          </a:prstGeom>
        </p:spPr>
        <p:txBody>
          <a:bodyPr wrap="square">
            <a:spAutoFit/>
          </a:bodyPr>
          <a:lstStyle/>
          <a:p>
            <a:r>
              <a:rPr lang="en-US" dirty="0"/>
              <a:t>{</a:t>
            </a:r>
          </a:p>
          <a:p>
            <a:r>
              <a:rPr lang="en-US" dirty="0"/>
              <a:t>  "statements" : [ {</a:t>
            </a:r>
          </a:p>
          <a:p>
            <a:r>
              <a:rPr lang="en-US" dirty="0"/>
              <a:t>    "statement" : "CREATE (n) RETURN id(n)"</a:t>
            </a:r>
          </a:p>
          <a:p>
            <a:r>
              <a:rPr lang="en-US" dirty="0"/>
              <a:t>  } ]</a:t>
            </a:r>
          </a:p>
          <a:p>
            <a:r>
              <a:rPr lang="en-US" dirty="0"/>
              <a:t>}</a:t>
            </a:r>
          </a:p>
        </p:txBody>
      </p:sp>
    </p:spTree>
    <p:extLst>
      <p:ext uri="{BB962C8B-B14F-4D97-AF65-F5344CB8AC3E}">
        <p14:creationId xmlns:p14="http://schemas.microsoft.com/office/powerpoint/2010/main" val="377279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Helpful links</a:t>
            </a:r>
          </a:p>
        </p:txBody>
      </p:sp>
      <p:sp>
        <p:nvSpPr>
          <p:cNvPr id="3" name="Subtitle 2"/>
          <p:cNvSpPr>
            <a:spLocks noGrp="1"/>
          </p:cNvSpPr>
          <p:nvPr>
            <p:ph type="subTitle" idx="1"/>
          </p:nvPr>
        </p:nvSpPr>
        <p:spPr>
          <a:xfrm>
            <a:off x="5590120" y="4297556"/>
            <a:ext cx="5477071" cy="1431695"/>
          </a:xfrm>
        </p:spPr>
        <p:txBody>
          <a:bodyPr anchor="t">
            <a:normAutofit/>
          </a:bodyPr>
          <a:lstStyle/>
          <a:p>
            <a:pPr marL="342900" indent="-342900">
              <a:buClr>
                <a:schemeClr val="tx1"/>
              </a:buClr>
              <a:buFont typeface="Wingdings" panose="05000000000000000000" pitchFamily="2" charset="2"/>
              <a:buChar char="ü"/>
            </a:pPr>
            <a:r>
              <a:rPr lang="en-US" sz="1600">
                <a:solidFill>
                  <a:schemeClr val="bg1"/>
                </a:solidFill>
                <a:hlinkClick r:id="rId3"/>
              </a:rPr>
              <a:t>https://neo4j.com/graphgists/</a:t>
            </a:r>
            <a:r>
              <a:rPr lang="en-US" sz="1600">
                <a:solidFill>
                  <a:schemeClr val="bg1"/>
                </a:solidFill>
              </a:rPr>
              <a:t> - Graph gists</a:t>
            </a:r>
          </a:p>
          <a:p>
            <a:pPr marL="342900" indent="-342900">
              <a:buClr>
                <a:schemeClr val="tx1"/>
              </a:buClr>
              <a:buFont typeface="Wingdings" panose="05000000000000000000" pitchFamily="2" charset="2"/>
              <a:buChar char="ü"/>
            </a:pPr>
            <a:r>
              <a:rPr lang="en-US" sz="1600">
                <a:solidFill>
                  <a:schemeClr val="bg1"/>
                </a:solidFill>
                <a:hlinkClick r:id="rId4"/>
              </a:rPr>
              <a:t>https://neo4j.com/developer/cypher/</a:t>
            </a:r>
            <a:r>
              <a:rPr lang="en-US" sz="1600">
                <a:solidFill>
                  <a:schemeClr val="bg1"/>
                </a:solidFill>
              </a:rPr>
              <a:t> - Cypher query language</a:t>
            </a:r>
          </a:p>
          <a:p>
            <a:pPr marL="342900" indent="-342900">
              <a:buClr>
                <a:schemeClr val="tx1"/>
              </a:buClr>
              <a:buFont typeface="Wingdings" panose="05000000000000000000" pitchFamily="2" charset="2"/>
              <a:buChar char="ü"/>
            </a:pPr>
            <a:r>
              <a:rPr lang="en-US" sz="1600">
                <a:solidFill>
                  <a:schemeClr val="bg1"/>
                </a:solidFill>
                <a:hlinkClick r:id="rId5"/>
              </a:rPr>
              <a:t>https://github.com/Readify/Neo4jClient/wiki</a:t>
            </a:r>
            <a:r>
              <a:rPr lang="en-US" sz="1600">
                <a:solidFill>
                  <a:schemeClr val="bg1"/>
                </a:solidFill>
              </a:rPr>
              <a:t> - Neo4j Client Documentation</a:t>
            </a:r>
          </a:p>
        </p:txBody>
      </p:sp>
    </p:spTree>
    <p:extLst>
      <p:ext uri="{BB962C8B-B14F-4D97-AF65-F5344CB8AC3E}">
        <p14:creationId xmlns:p14="http://schemas.microsoft.com/office/powerpoint/2010/main" val="4195971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dirty="0" err="1"/>
              <a:t>GraphDB</a:t>
            </a:r>
            <a:r>
              <a:rPr lang="en-US" dirty="0"/>
              <a: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Data model is represented by nodes and relationships</a:t>
            </a:r>
          </a:p>
          <a:p>
            <a:pPr>
              <a:buFont typeface="Wingdings" panose="05000000000000000000" pitchFamily="2" charset="2"/>
              <a:buChar char="Ø"/>
            </a:pPr>
            <a:r>
              <a:rPr lang="en-US" dirty="0"/>
              <a:t>Uses graph structures to semantically represent objects and relationships</a:t>
            </a:r>
          </a:p>
          <a:p>
            <a:pPr>
              <a:buFont typeface="Wingdings" panose="05000000000000000000" pitchFamily="2" charset="2"/>
              <a:buChar char="Ø"/>
            </a:pPr>
            <a:r>
              <a:rPr lang="en-US" dirty="0"/>
              <a:t>Relationships are first class citizens and can have properties on their own</a:t>
            </a:r>
          </a:p>
          <a:p>
            <a:pPr>
              <a:buFont typeface="Wingdings" panose="05000000000000000000" pitchFamily="2" charset="2"/>
              <a:buChar char="Ø"/>
            </a:pPr>
            <a:r>
              <a:rPr lang="en-US" dirty="0"/>
              <a:t>Allows simple and fast retrieval of complex hierarchical structures</a:t>
            </a:r>
          </a:p>
          <a:p>
            <a:pPr>
              <a:buFont typeface="Wingdings" panose="05000000000000000000" pitchFamily="2" charset="2"/>
              <a:buChar char="Ø"/>
            </a:pPr>
            <a:r>
              <a:rPr lang="en-US" dirty="0"/>
              <a:t>Directly relates data items in the store to allow data to be linked together</a:t>
            </a:r>
          </a:p>
          <a:p>
            <a:endParaRPr lang="en-US" dirty="0"/>
          </a:p>
        </p:txBody>
      </p:sp>
    </p:spTree>
    <p:extLst>
      <p:ext uri="{BB962C8B-B14F-4D97-AF65-F5344CB8AC3E}">
        <p14:creationId xmlns:p14="http://schemas.microsoft.com/office/powerpoint/2010/main" val="167708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r>
              <a:rPr lang="en-US" dirty="0"/>
              <a:t>Typical Use Cases</a:t>
            </a:r>
          </a:p>
        </p:txBody>
      </p:sp>
      <p:sp>
        <p:nvSpPr>
          <p:cNvPr id="3" name="Content Placeholder 2"/>
          <p:cNvSpPr>
            <a:spLocks noGrp="1"/>
          </p:cNvSpPr>
          <p:nvPr>
            <p:ph idx="1"/>
          </p:nvPr>
        </p:nvSpPr>
        <p:spPr>
          <a:xfrm>
            <a:off x="1484310" y="2666999"/>
            <a:ext cx="10018713" cy="3962401"/>
          </a:xfrm>
        </p:spPr>
        <p:txBody>
          <a:bodyPr/>
          <a:lstStyle/>
          <a:p>
            <a:pPr>
              <a:buFont typeface="Wingdings" panose="05000000000000000000" pitchFamily="2" charset="2"/>
              <a:buChar char="Ø"/>
            </a:pPr>
            <a:r>
              <a:rPr lang="en-US" dirty="0"/>
              <a:t>Social Networks</a:t>
            </a:r>
          </a:p>
          <a:p>
            <a:pPr>
              <a:buFont typeface="Wingdings" panose="05000000000000000000" pitchFamily="2" charset="2"/>
              <a:buChar char="Ø"/>
            </a:pPr>
            <a:r>
              <a:rPr lang="en-US" dirty="0"/>
              <a:t>Recommendations engines</a:t>
            </a:r>
          </a:p>
          <a:p>
            <a:pPr>
              <a:buFont typeface="Wingdings" panose="05000000000000000000" pitchFamily="2" charset="2"/>
              <a:buChar char="Ø"/>
            </a:pPr>
            <a:r>
              <a:rPr lang="en-US" dirty="0"/>
              <a:t>Path Finding (How do I get from x to y in the shortest path)</a:t>
            </a:r>
          </a:p>
          <a:p>
            <a:pPr>
              <a:buFont typeface="Wingdings" panose="05000000000000000000" pitchFamily="2" charset="2"/>
              <a:buChar char="Ø"/>
            </a:pPr>
            <a:r>
              <a:rPr lang="en-US" dirty="0"/>
              <a:t>Network Topology graphs</a:t>
            </a:r>
          </a:p>
          <a:p>
            <a:pPr marL="0" indent="0">
              <a:buNone/>
            </a:pPr>
            <a:endParaRPr lang="en-US" dirty="0"/>
          </a:p>
        </p:txBody>
      </p:sp>
      <p:pic>
        <p:nvPicPr>
          <p:cNvPr id="4" name="Picture 3"/>
          <p:cNvPicPr>
            <a:picLocks noChangeAspect="1"/>
          </p:cNvPicPr>
          <p:nvPr/>
        </p:nvPicPr>
        <p:blipFill>
          <a:blip r:embed="rId2"/>
          <a:stretch>
            <a:fillRect/>
          </a:stretch>
        </p:blipFill>
        <p:spPr>
          <a:xfrm>
            <a:off x="5932448" y="263912"/>
            <a:ext cx="4587091" cy="3159513"/>
          </a:xfrm>
          <a:prstGeom prst="rect">
            <a:avLst/>
          </a:prstGeom>
        </p:spPr>
      </p:pic>
    </p:spTree>
    <p:extLst>
      <p:ext uri="{BB962C8B-B14F-4D97-AF65-F5344CB8AC3E}">
        <p14:creationId xmlns:p14="http://schemas.microsoft.com/office/powerpoint/2010/main" val="2558949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DBs with Benefits…</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GraphDBs focus on relationships over normalization</a:t>
            </a:r>
          </a:p>
        </p:txBody>
      </p:sp>
    </p:spTree>
    <p:extLst>
      <p:ext uri="{BB962C8B-B14F-4D97-AF65-F5344CB8AC3E}">
        <p14:creationId xmlns:p14="http://schemas.microsoft.com/office/powerpoint/2010/main" val="44297629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Pros and Cons</a:t>
            </a:r>
          </a:p>
        </p:txBody>
      </p:sp>
      <p:sp>
        <p:nvSpPr>
          <p:cNvPr id="3" name="Text Placeholder 2"/>
          <p:cNvSpPr>
            <a:spLocks noGrp="1"/>
          </p:cNvSpPr>
          <p:nvPr>
            <p:ph type="body" idx="1"/>
          </p:nvPr>
        </p:nvSpPr>
        <p:spPr/>
        <p:txBody>
          <a:bodyPr/>
          <a:lstStyle/>
          <a:p>
            <a:r>
              <a:rPr lang="en-US" dirty="0"/>
              <a:t>Pros:</a:t>
            </a:r>
          </a:p>
        </p:txBody>
      </p:sp>
      <p:sp>
        <p:nvSpPr>
          <p:cNvPr id="4" name="Content Placeholder 3"/>
          <p:cNvSpPr>
            <a:spLocks noGrp="1"/>
          </p:cNvSpPr>
          <p:nvPr>
            <p:ph sz="half" idx="2"/>
          </p:nvPr>
        </p:nvSpPr>
        <p:spPr/>
        <p:txBody>
          <a:bodyPr/>
          <a:lstStyle/>
          <a:p>
            <a:pPr>
              <a:buFont typeface="Wingdings" panose="05000000000000000000" pitchFamily="2" charset="2"/>
              <a:buChar char="ü"/>
            </a:pPr>
            <a:r>
              <a:rPr lang="en-US" dirty="0"/>
              <a:t>Easy to query</a:t>
            </a:r>
          </a:p>
          <a:p>
            <a:pPr>
              <a:buFont typeface="Wingdings" panose="05000000000000000000" pitchFamily="2" charset="2"/>
              <a:buChar char="ü"/>
            </a:pPr>
            <a:r>
              <a:rPr lang="en-US" dirty="0"/>
              <a:t>Ability to connect disparate data easily without needing a common data model</a:t>
            </a:r>
          </a:p>
        </p:txBody>
      </p:sp>
      <p:sp>
        <p:nvSpPr>
          <p:cNvPr id="5" name="Text Placeholder 4"/>
          <p:cNvSpPr>
            <a:spLocks noGrp="1"/>
          </p:cNvSpPr>
          <p:nvPr>
            <p:ph type="body" sz="quarter" idx="3"/>
          </p:nvPr>
        </p:nvSpPr>
        <p:spPr/>
        <p:txBody>
          <a:bodyPr/>
          <a:lstStyle/>
          <a:p>
            <a:r>
              <a:rPr lang="en-US" dirty="0"/>
              <a:t>Cons:</a:t>
            </a:r>
          </a:p>
        </p:txBody>
      </p:sp>
      <p:sp>
        <p:nvSpPr>
          <p:cNvPr id="6" name="Content Placeholder 5"/>
          <p:cNvSpPr>
            <a:spLocks noGrp="1"/>
          </p:cNvSpPr>
          <p:nvPr>
            <p:ph sz="quarter" idx="4"/>
          </p:nvPr>
        </p:nvSpPr>
        <p:spPr/>
        <p:txBody>
          <a:bodyPr/>
          <a:lstStyle/>
          <a:p>
            <a:pPr>
              <a:buFont typeface="Wingdings" panose="05000000000000000000" pitchFamily="2" charset="2"/>
              <a:buChar char="§"/>
            </a:pPr>
            <a:r>
              <a:rPr lang="en-US" dirty="0"/>
              <a:t>Requires a different way to think about data</a:t>
            </a:r>
          </a:p>
          <a:p>
            <a:pPr>
              <a:buFont typeface="Wingdings" panose="05000000000000000000" pitchFamily="2" charset="2"/>
              <a:buChar char="§"/>
            </a:pPr>
            <a:r>
              <a:rPr lang="en-US" dirty="0"/>
              <a:t>No single graph query language </a:t>
            </a:r>
          </a:p>
        </p:txBody>
      </p:sp>
    </p:spTree>
    <p:extLst>
      <p:ext uri="{BB962C8B-B14F-4D97-AF65-F5344CB8AC3E}">
        <p14:creationId xmlns:p14="http://schemas.microsoft.com/office/powerpoint/2010/main" val="3025704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DB vs Relational DB</a:t>
            </a:r>
          </a:p>
        </p:txBody>
      </p:sp>
      <p:sp>
        <p:nvSpPr>
          <p:cNvPr id="3" name="Text Placeholder 2"/>
          <p:cNvSpPr>
            <a:spLocks noGrp="1"/>
          </p:cNvSpPr>
          <p:nvPr>
            <p:ph type="body" idx="1"/>
          </p:nvPr>
        </p:nvSpPr>
        <p:spPr/>
        <p:txBody>
          <a:bodyPr/>
          <a:lstStyle/>
          <a:p>
            <a:r>
              <a:rPr lang="en-US" dirty="0"/>
              <a:t>Graph DB</a:t>
            </a:r>
          </a:p>
        </p:txBody>
      </p:sp>
      <p:pic>
        <p:nvPicPr>
          <p:cNvPr id="10" name="Content Placeholder 6"/>
          <p:cNvPicPr>
            <a:picLocks noGrp="1" noChangeAspect="1"/>
          </p:cNvPicPr>
          <p:nvPr>
            <p:ph sz="half" idx="2"/>
          </p:nvPr>
        </p:nvPicPr>
        <p:blipFill>
          <a:blip r:embed="rId2"/>
          <a:stretch>
            <a:fillRect/>
          </a:stretch>
        </p:blipFill>
        <p:spPr>
          <a:xfrm>
            <a:off x="2434431" y="3537744"/>
            <a:ext cx="1933575" cy="2200275"/>
          </a:xfrm>
          <a:prstGeom prst="rect">
            <a:avLst/>
          </a:prstGeom>
        </p:spPr>
      </p:pic>
      <p:sp>
        <p:nvSpPr>
          <p:cNvPr id="5" name="Text Placeholder 4"/>
          <p:cNvSpPr>
            <a:spLocks noGrp="1"/>
          </p:cNvSpPr>
          <p:nvPr>
            <p:ph type="body" sz="quarter" idx="3"/>
          </p:nvPr>
        </p:nvSpPr>
        <p:spPr/>
        <p:txBody>
          <a:bodyPr/>
          <a:lstStyle/>
          <a:p>
            <a:r>
              <a:rPr lang="en-US" dirty="0"/>
              <a:t>Relational DB</a:t>
            </a:r>
          </a:p>
        </p:txBody>
      </p:sp>
      <p:pic>
        <p:nvPicPr>
          <p:cNvPr id="9" name="Content Placeholder 11"/>
          <p:cNvPicPr>
            <a:picLocks noGrp="1" noChangeAspect="1"/>
          </p:cNvPicPr>
          <p:nvPr>
            <p:ph sz="quarter" idx="4"/>
          </p:nvPr>
        </p:nvPicPr>
        <p:blipFill>
          <a:blip r:embed="rId3"/>
          <a:stretch>
            <a:fillRect/>
          </a:stretch>
        </p:blipFill>
        <p:spPr>
          <a:xfrm>
            <a:off x="7439613" y="3506828"/>
            <a:ext cx="2152650" cy="1123950"/>
          </a:xfrm>
          <a:prstGeom prst="rect">
            <a:avLst/>
          </a:prstGeom>
        </p:spPr>
      </p:pic>
    </p:spTree>
    <p:extLst>
      <p:ext uri="{BB962C8B-B14F-4D97-AF65-F5344CB8AC3E}">
        <p14:creationId xmlns:p14="http://schemas.microsoft.com/office/powerpoint/2010/main" val="3028700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2312</TotalTime>
  <Words>1055</Words>
  <Application>Microsoft Office PowerPoint</Application>
  <PresentationFormat>Widescreen</PresentationFormat>
  <Paragraphs>181</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Consolas</vt:lpstr>
      <vt:lpstr>Tw Cen MT</vt:lpstr>
      <vt:lpstr>Tw Cen MT Condensed</vt:lpstr>
      <vt:lpstr>Wingdings</vt:lpstr>
      <vt:lpstr>Wingdings 3</vt:lpstr>
      <vt:lpstr>Integral</vt:lpstr>
      <vt:lpstr>Intro to GraphDBs</vt:lpstr>
      <vt:lpstr>About Me</vt:lpstr>
      <vt:lpstr>What’s a GraphDB Anyway?</vt:lpstr>
      <vt:lpstr>Graphs are everywhere!</vt:lpstr>
      <vt:lpstr>What is a GraphDB?</vt:lpstr>
      <vt:lpstr> Typical Use Cases</vt:lpstr>
      <vt:lpstr>DBs with Benefits…</vt:lpstr>
      <vt:lpstr>Graph Databases: Pros and Cons</vt:lpstr>
      <vt:lpstr>Graph DB vs Relational DB</vt:lpstr>
      <vt:lpstr>Popular graphdbs</vt:lpstr>
      <vt:lpstr>PowerPoint Presentation</vt:lpstr>
      <vt:lpstr>PowerPoint Presentation</vt:lpstr>
      <vt:lpstr>PowerPoint Presentation</vt:lpstr>
      <vt:lpstr>PowerPoint Presentation</vt:lpstr>
      <vt:lpstr>Neo4j</vt:lpstr>
      <vt:lpstr>What is Neo4j?</vt:lpstr>
      <vt:lpstr>Consider using Neo4j, if you’ve ever done any of the following:</vt:lpstr>
      <vt:lpstr>Use Cases and Case Studies</vt:lpstr>
      <vt:lpstr>PowerPoint Presentation</vt:lpstr>
      <vt:lpstr>NBA Sneakers</vt:lpstr>
      <vt:lpstr>Organization Learning</vt:lpstr>
      <vt:lpstr>Fraud detection</vt:lpstr>
      <vt:lpstr>PowerPoint Presentation</vt:lpstr>
      <vt:lpstr>Social network</vt:lpstr>
      <vt:lpstr>SQL Model</vt:lpstr>
      <vt:lpstr>Find Friends of friends that have Type 1 diabetes</vt:lpstr>
      <vt:lpstr>You can’t model that      (ish) in SQL</vt:lpstr>
      <vt:lpstr>Neo4J Model</vt:lpstr>
      <vt:lpstr>Neo4j property graph</vt:lpstr>
      <vt:lpstr>Find Friends of friends that have Type 1 diabetes</vt:lpstr>
      <vt:lpstr>Core concepts</vt:lpstr>
      <vt:lpstr>Building blocks</vt:lpstr>
      <vt:lpstr>Nodes</vt:lpstr>
      <vt:lpstr>Relationships</vt:lpstr>
      <vt:lpstr>Properties</vt:lpstr>
      <vt:lpstr>Labels</vt:lpstr>
      <vt:lpstr>Neo4j examples</vt:lpstr>
      <vt:lpstr>Creating Nodes</vt:lpstr>
      <vt:lpstr>Adding relationships </vt:lpstr>
      <vt:lpstr>Updating node properties</vt:lpstr>
      <vt:lpstr>Deleting relationships and nodes</vt:lpstr>
      <vt:lpstr>REST API</vt:lpstr>
      <vt:lpstr>Helpful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GraphDBs</dc:title>
  <dc:creator>Jennifer Parker</dc:creator>
  <cp:lastModifiedBy>Jennifer Parker</cp:lastModifiedBy>
  <cp:revision>95</cp:revision>
  <dcterms:created xsi:type="dcterms:W3CDTF">2017-03-11T16:12:32Z</dcterms:created>
  <dcterms:modified xsi:type="dcterms:W3CDTF">2017-03-20T21:52:02Z</dcterms:modified>
</cp:coreProperties>
</file>