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 id="2147484057" r:id="rId2"/>
  </p:sldMasterIdLst>
  <p:notesMasterIdLst>
    <p:notesMasterId r:id="rId47"/>
  </p:notesMasterIdLst>
  <p:sldIdLst>
    <p:sldId id="256" r:id="rId3"/>
    <p:sldId id="302" r:id="rId4"/>
    <p:sldId id="259" r:id="rId5"/>
    <p:sldId id="289" r:id="rId6"/>
    <p:sldId id="287" r:id="rId7"/>
    <p:sldId id="257" r:id="rId8"/>
    <p:sldId id="266" r:id="rId9"/>
    <p:sldId id="293" r:id="rId10"/>
    <p:sldId id="295" r:id="rId11"/>
    <p:sldId id="296" r:id="rId12"/>
    <p:sldId id="297" r:id="rId13"/>
    <p:sldId id="299" r:id="rId14"/>
    <p:sldId id="298" r:id="rId15"/>
    <p:sldId id="290" r:id="rId16"/>
    <p:sldId id="261" r:id="rId17"/>
    <p:sldId id="260" r:id="rId18"/>
    <p:sldId id="291" r:id="rId19"/>
    <p:sldId id="258" r:id="rId20"/>
    <p:sldId id="262" r:id="rId21"/>
    <p:sldId id="263" r:id="rId22"/>
    <p:sldId id="264" r:id="rId23"/>
    <p:sldId id="288" r:id="rId24"/>
    <p:sldId id="265" r:id="rId25"/>
    <p:sldId id="300" r:id="rId26"/>
    <p:sldId id="286" r:id="rId27"/>
    <p:sldId id="268" r:id="rId28"/>
    <p:sldId id="269" r:id="rId29"/>
    <p:sldId id="281" r:id="rId30"/>
    <p:sldId id="267" r:id="rId31"/>
    <p:sldId id="301" r:id="rId32"/>
    <p:sldId id="271" r:id="rId33"/>
    <p:sldId id="292" r:id="rId34"/>
    <p:sldId id="272" r:id="rId35"/>
    <p:sldId id="280" r:id="rId36"/>
    <p:sldId id="279" r:id="rId37"/>
    <p:sldId id="285" r:id="rId38"/>
    <p:sldId id="273" r:id="rId39"/>
    <p:sldId id="294" r:id="rId40"/>
    <p:sldId id="275" r:id="rId41"/>
    <p:sldId id="276" r:id="rId42"/>
    <p:sldId id="277" r:id="rId43"/>
    <p:sldId id="278" r:id="rId44"/>
    <p:sldId id="282" r:id="rId45"/>
    <p:sldId id="28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302"/>
            <p14:sldId id="259"/>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Lst>
        </p14:section>
        <p14:section name="popular graphDBs" id="{3B1727E6-89F9-40C9-BFF0-4D320CABFF97}">
          <p14:sldIdLst>
            <p14:sldId id="291"/>
            <p14:sldId id="258"/>
            <p14:sldId id="262"/>
            <p14:sldId id="263"/>
            <p14:sldId id="264"/>
          </p14:sldIdLst>
        </p14:section>
        <p14:section name="Neo4j" id="{602767FC-E052-45B1-AB15-5DCE9B9EC65A}">
          <p14:sldIdLst>
            <p14:sldId id="288"/>
            <p14:sldId id="265"/>
            <p14:sldId id="300"/>
            <p14:sldId id="286"/>
          </p14:sldIdLst>
        </p14:section>
        <p14:section name="Complex Use Cases" id="{C5B56D8B-81C2-4883-A294-C39ED6B65345}">
          <p14:sldIdLst>
            <p14:sldId id="268"/>
            <p14:sldId id="269"/>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5" autoAdjust="0"/>
    <p:restoredTop sz="76167" autoAdjust="0"/>
  </p:normalViewPr>
  <p:slideViewPr>
    <p:cSldViewPr snapToGrid="0">
      <p:cViewPr varScale="1">
        <p:scale>
          <a:sx n="85" d="100"/>
          <a:sy n="85" d="100"/>
        </p:scale>
        <p:origin x="885" y="51"/>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3/22/17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plan to cover:</a:t>
            </a:r>
          </a:p>
          <a:p>
            <a:r>
              <a:rPr lang="en-US" dirty="0"/>
              <a:t>Some general graph DB concepts</a:t>
            </a:r>
          </a:p>
          <a:p>
            <a:r>
              <a:rPr lang="en-US" dirty="0"/>
              <a:t>Some popular</a:t>
            </a:r>
            <a:r>
              <a:rPr lang="en-US" baseline="0" dirty="0"/>
              <a:t> graph DB engines</a:t>
            </a:r>
          </a:p>
          <a:p>
            <a:r>
              <a:rPr lang="en-US" baseline="0" dirty="0"/>
              <a:t>Why you might use graph DBs</a:t>
            </a:r>
          </a:p>
          <a:p>
            <a:r>
              <a:rPr lang="en-US" baseline="0" dirty="0"/>
              <a:t>Use cases and case studies</a:t>
            </a:r>
          </a:p>
          <a:p>
            <a:r>
              <a:rPr lang="en-US" baseline="0" dirty="0"/>
              <a:t>Query syntax for Neo4j – specifically the Cypher query language</a:t>
            </a:r>
          </a:p>
          <a:p>
            <a:r>
              <a:rPr lang="en-US" baseline="0" dirty="0"/>
              <a:t>And a brief web API showing Neo4j in action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12</a:t>
            </a:fld>
            <a:endParaRPr lang="en-US"/>
          </a:p>
        </p:txBody>
      </p:sp>
    </p:spTree>
    <p:extLst>
      <p:ext uri="{BB962C8B-B14F-4D97-AF65-F5344CB8AC3E}">
        <p14:creationId xmlns:p14="http://schemas.microsoft.com/office/powerpoint/2010/main" val="298305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14</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 – instead</a:t>
            </a:r>
            <a:r>
              <a:rPr lang="en-US" baseline="0" dirty="0"/>
              <a:t> of looking at data as 3</a:t>
            </a:r>
            <a:r>
              <a:rPr lang="en-US" baseline="30000" dirty="0"/>
              <a:t>rd</a:t>
            </a:r>
            <a:r>
              <a:rPr lang="en-US" baseline="0" dirty="0"/>
              <a:t> normal form with all your candidate keys and foreign keys, you have to start thinking about the data in terms of its interconnectivity.</a:t>
            </a:r>
          </a:p>
          <a:p>
            <a:r>
              <a:rPr lang="en-US" baseline="0" dirty="0"/>
              <a:t>Cons – Cypher, </a:t>
            </a:r>
            <a:r>
              <a:rPr lang="en-US" baseline="0" dirty="0" err="1"/>
              <a:t>tinkerpop</a:t>
            </a:r>
            <a:r>
              <a:rPr lang="en-US" baseline="0" dirty="0"/>
              <a:t>, Gremlin, SPARQL</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16</a:t>
            </a:fld>
            <a:endParaRPr lang="en-US"/>
          </a:p>
        </p:txBody>
      </p:sp>
    </p:spTree>
    <p:extLst>
      <p:ext uri="{BB962C8B-B14F-4D97-AF65-F5344CB8AC3E}">
        <p14:creationId xmlns:p14="http://schemas.microsoft.com/office/powerpoint/2010/main" val="1951698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there are many different graph DB players in the market.   I’m going to compare a few of them next, but there are many others out there as well.</a:t>
            </a:r>
          </a:p>
        </p:txBody>
      </p:sp>
      <p:sp>
        <p:nvSpPr>
          <p:cNvPr id="4" name="Slide Number Placeholder 3"/>
          <p:cNvSpPr>
            <a:spLocks noGrp="1"/>
          </p:cNvSpPr>
          <p:nvPr>
            <p:ph type="sldNum" sz="quarter" idx="10"/>
          </p:nvPr>
        </p:nvSpPr>
        <p:spPr/>
        <p:txBody>
          <a:bodyPr/>
          <a:lstStyle/>
          <a:p>
            <a:fld id="{DEED50C7-8D19-4923-9863-FA7237BBE36B}" type="slidenum">
              <a:rPr lang="en-US" smtClean="0"/>
              <a:t>18</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r>
              <a:rPr lang="en-US" baseline="0" dirty="0"/>
              <a:t> – you can find answers easily, very mature, there are yearly neo4j conferences available and lots of training options</a:t>
            </a:r>
          </a:p>
          <a:p>
            <a:r>
              <a:rPr lang="en-US" baseline="0" dirty="0"/>
              <a:t>Cons – means you cannot segment your data at the database level.  If you need that kind of segmentation, you need to create root nodes and query based on your root nodes.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19</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a:t>
            </a:r>
            <a:r>
              <a:rPr lang="en-US" baseline="0" dirty="0"/>
              <a:t> – need to wrap the java application in something like </a:t>
            </a:r>
            <a:r>
              <a:rPr lang="en-US" baseline="0" dirty="0" err="1"/>
              <a:t>Procrun</a:t>
            </a:r>
            <a:r>
              <a:rPr lang="en-US" baseline="0" dirty="0"/>
              <a:t> in order to run as a windows service – no production support for windows service installation</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baseline="0" dirty="0"/>
              <a:t> – a query language for your API</a:t>
            </a:r>
          </a:p>
          <a:p>
            <a:r>
              <a:rPr lang="en-US" baseline="0" dirty="0"/>
              <a:t>Pros – Up and comer</a:t>
            </a:r>
          </a:p>
          <a:p>
            <a:r>
              <a:rPr lang="en-US" baseline="0" dirty="0"/>
              <a:t>Cons – not mature, not a lot of community support, and absolutely no ability to run it in Windows in production.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here on out, I’ll be focusing on Neo4j as it is the most mature and easiest to get up and running.</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333211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Lucene index – elastic search and </a:t>
            </a:r>
            <a:r>
              <a:rPr lang="en-US" dirty="0" err="1"/>
              <a:t>solr</a:t>
            </a:r>
            <a:endParaRPr lang="en-US" dirty="0"/>
          </a:p>
          <a:p>
            <a:r>
              <a:rPr lang="en-US" dirty="0"/>
              <a:t>REST API – all crud operations can be performed using</a:t>
            </a:r>
            <a:r>
              <a:rPr lang="en-US" baseline="0" dirty="0"/>
              <a:t> the REST API or one of the SDKs available.</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I wanted to give a big thanks to our sponsors.  They make events like these possible, so thank you!</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214317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or cursor or stored proc</a:t>
            </a:r>
          </a:p>
          <a:p>
            <a:r>
              <a:rPr lang="en-US" dirty="0"/>
              <a:t>Self – joins,</a:t>
            </a:r>
            <a:r>
              <a:rPr lang="en-US" baseline="0" dirty="0"/>
              <a:t> hierarchical data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27</a:t>
            </a:fld>
            <a:endParaRPr lang="en-US"/>
          </a:p>
        </p:txBody>
      </p:sp>
    </p:spTree>
    <p:extLst>
      <p:ext uri="{BB962C8B-B14F-4D97-AF65-F5344CB8AC3E}">
        <p14:creationId xmlns:p14="http://schemas.microsoft.com/office/powerpoint/2010/main" val="543897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29</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31</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my career a little bit – almost 20 years experience in development, most of that full-stack – gravitate toward back end</a:t>
            </a:r>
          </a:p>
          <a:p>
            <a:r>
              <a:rPr lang="en-US" baseline="0" dirty="0"/>
              <a:t>Started looking at data modelling outside the scope of relational databases a few years ago – started with full text search and elastic search, evolving to </a:t>
            </a:r>
            <a:r>
              <a:rPr lang="en-US" baseline="0" dirty="0" err="1"/>
              <a:t>nosql</a:t>
            </a:r>
            <a:r>
              <a:rPr lang="en-US" baseline="0" dirty="0"/>
              <a:t> databases and now to graph </a:t>
            </a:r>
            <a:r>
              <a:rPr lang="en-US" baseline="0" dirty="0" err="1"/>
              <a:t>dbs</a:t>
            </a:r>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3</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pie graph or chart</a:t>
            </a:r>
          </a:p>
          <a:p>
            <a:r>
              <a:rPr lang="en-US" dirty="0"/>
              <a:t>Not</a:t>
            </a:r>
            <a:r>
              <a:rPr lang="en-US" baseline="0" dirty="0"/>
              <a:t> reporting</a:t>
            </a:r>
          </a:p>
          <a:p>
            <a:r>
              <a:rPr lang="en-US" baseline="0" dirty="0"/>
              <a:t>Talking about modelling the data as nodes and relationships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4</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the various</a:t>
            </a:r>
            <a:r>
              <a:rPr lang="en-US" baseline="0" dirty="0"/>
              <a:t> uses of graphs</a:t>
            </a:r>
          </a:p>
          <a:p>
            <a:r>
              <a:rPr lang="en-US" baseline="0" dirty="0"/>
              <a:t>Talk about white boarding and object modelling as a natural precursor to graph DBs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relationships</a:t>
            </a:r>
            <a:r>
              <a:rPr lang="en-US" baseline="0" dirty="0"/>
              <a:t> being emphasized and relationships having their own properties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r>
              <a:rPr lang="en-US" baseline="0" dirty="0"/>
              <a:t> Linked in</a:t>
            </a:r>
          </a:p>
          <a:p>
            <a:r>
              <a:rPr lang="en-US" baseline="0" dirty="0"/>
              <a:t>Path finding – airline hubs and routes – how do I get from Boston to San Diego in the shortest path?  What’s the quickest driving route between here and New York City?  Also, linked in – how do I connect with person A in company x – how many connections do I have to make to get to that person?</a:t>
            </a:r>
          </a:p>
        </p:txBody>
      </p:sp>
      <p:sp>
        <p:nvSpPr>
          <p:cNvPr id="4" name="Slide Number Placeholder 3"/>
          <p:cNvSpPr>
            <a:spLocks noGrp="1"/>
          </p:cNvSpPr>
          <p:nvPr>
            <p:ph type="sldNum" sz="quarter" idx="10"/>
          </p:nvPr>
        </p:nvSpPr>
        <p:spPr/>
        <p:txBody>
          <a:bodyPr/>
          <a:lstStyle/>
          <a:p>
            <a:fld id="{DEED50C7-8D19-4923-9863-FA7237BBE36B}" type="slidenum">
              <a:rPr lang="en-US" smtClean="0"/>
              <a:t>7</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a:t>
            </a:r>
            <a:r>
              <a:rPr lang="en-US" baseline="0" dirty="0"/>
              <a:t> – also sometimes called Vertices</a:t>
            </a:r>
          </a:p>
          <a:p>
            <a:r>
              <a:rPr lang="en-US" baseline="0" dirty="0"/>
              <a:t>Relationships – also sometimes called Edges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9</a:t>
            </a:fld>
            <a:endParaRPr lang="en-US"/>
          </a:p>
        </p:txBody>
      </p:sp>
    </p:spTree>
    <p:extLst>
      <p:ext uri="{BB962C8B-B14F-4D97-AF65-F5344CB8AC3E}">
        <p14:creationId xmlns:p14="http://schemas.microsoft.com/office/powerpoint/2010/main" val="16738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 create one relationship in</a:t>
            </a:r>
            <a:r>
              <a:rPr lang="en-US" baseline="0" dirty="0"/>
              <a:t> one direction between node a and b but query without that direction if needed – why?  Because otherwise, you have to have two relationships, between a and b and b and 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11</a:t>
            </a:fld>
            <a:endParaRPr lang="en-US"/>
          </a:p>
        </p:txBody>
      </p:sp>
    </p:spTree>
    <p:extLst>
      <p:ext uri="{BB962C8B-B14F-4D97-AF65-F5344CB8AC3E}">
        <p14:creationId xmlns:p14="http://schemas.microsoft.com/office/powerpoint/2010/main" val="286809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3BE9D-294E-419B-AA51-BB7BF28F4F06}"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550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3017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BE9D-294E-419B-AA51-BB7BF28F4F06}"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224764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3BE9D-294E-419B-AA51-BB7BF28F4F06}"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66145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3BE9D-294E-419B-AA51-BB7BF28F4F06}" type="datetimeFigureOut">
              <a:rPr lang="en-US" smtClean="0"/>
              <a:t>3/22/17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9363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3BE9D-294E-419B-AA51-BB7BF28F4F06}" type="datetimeFigureOut">
              <a:rPr lang="en-US" smtClean="0"/>
              <a:t>3/22/17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9274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BE9D-294E-419B-AA51-BB7BF28F4F06}" type="datetimeFigureOut">
              <a:rPr lang="en-US" smtClean="0"/>
              <a:t>3/22/17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602464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4824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69875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20507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0758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3/22/17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BE9D-294E-419B-AA51-BB7BF28F4F06}" type="datetimeFigureOut">
              <a:rPr lang="en-US" smtClean="0"/>
              <a:t>3/22/17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20E5-095D-4D76-A479-961FD5302CA4}" type="slidenum">
              <a:rPr lang="en-US" smtClean="0"/>
              <a:t>‹#›</a:t>
            </a:fld>
            <a:endParaRPr lang="en-US"/>
          </a:p>
        </p:txBody>
      </p:sp>
    </p:spTree>
    <p:extLst>
      <p:ext uri="{BB962C8B-B14F-4D97-AF65-F5344CB8AC3E}">
        <p14:creationId xmlns:p14="http://schemas.microsoft.com/office/powerpoint/2010/main" val="270914504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5">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2338312885"/>
      </p:ext>
    </p:extLst>
  </p:cSld>
  <p:clrMapOvr>
    <a:masterClrMapping/>
  </p:clrMapOvr>
  <mc:AlternateContent xmlns:mc="http://schemas.openxmlformats.org/markup-compatibility/2006">
    <mc:Choice xmlns:p14="http://schemas.microsoft.com/office/powerpoint/2010/main" Requires="p14">
      <p:transition spd="slow" p14:dur="2000" advTm="8894"/>
    </mc:Choice>
    <mc:Fallback>
      <p:transition spd="slow" advTm="88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914" y="165324"/>
            <a:ext cx="10515600" cy="638175"/>
          </a:xfrm>
        </p:spPr>
        <p:txBody>
          <a:bodyPr>
            <a:normAutofit fontScale="90000"/>
          </a:bodyPr>
          <a:lstStyle/>
          <a:p>
            <a:r>
              <a:rPr lang="en-US" b="1" dirty="0">
                <a:latin typeface="+mn-lt"/>
              </a:rPr>
              <a:t>Boston Code </a:t>
            </a:r>
            <a:r>
              <a:rPr lang="en-US" b="1">
                <a:latin typeface="+mn-lt"/>
              </a:rPr>
              <a:t>Camp 27 </a:t>
            </a:r>
            <a:r>
              <a:rPr lang="en-US" b="1" dirty="0">
                <a:latin typeface="+mn-lt"/>
              </a:rPr>
              <a:t>- Thanks to our Sponsors!</a:t>
            </a:r>
            <a:endParaRPr lang="en-US" dirty="0">
              <a:latin typeface="+mn-lt"/>
            </a:endParaRPr>
          </a:p>
        </p:txBody>
      </p:sp>
      <p:sp>
        <p:nvSpPr>
          <p:cNvPr id="5" name="Content Placeholder 4"/>
          <p:cNvSpPr>
            <a:spLocks noGrp="1"/>
          </p:cNvSpPr>
          <p:nvPr>
            <p:ph sz="half" idx="1"/>
          </p:nvPr>
        </p:nvSpPr>
        <p:spPr>
          <a:xfrm>
            <a:off x="381000" y="1079500"/>
            <a:ext cx="7467600" cy="5626100"/>
          </a:xfrm>
        </p:spPr>
        <p:txBody>
          <a:bodyPr/>
          <a:lstStyle/>
          <a:p>
            <a:r>
              <a:rPr lang="en-US" dirty="0"/>
              <a:t>Platinum</a:t>
            </a:r>
            <a:br>
              <a:rPr lang="en-US" dirty="0"/>
            </a:br>
            <a:endParaRPr lang="en-US" sz="4000" dirty="0"/>
          </a:p>
          <a:p>
            <a:r>
              <a:rPr lang="en-US" dirty="0"/>
              <a:t>Gold</a:t>
            </a:r>
          </a:p>
          <a:p>
            <a:endParaRPr lang="en-US" dirty="0"/>
          </a:p>
          <a:p>
            <a:endParaRPr lang="en-US" sz="1200" dirty="0"/>
          </a:p>
          <a:p>
            <a:r>
              <a:rPr lang="en-US" dirty="0"/>
              <a:t>Silver</a:t>
            </a:r>
            <a:br>
              <a:rPr lang="en-US" dirty="0"/>
            </a:br>
            <a:endParaRPr lang="en-US" dirty="0"/>
          </a:p>
          <a:p>
            <a:r>
              <a:rPr lang="en-US" dirty="0"/>
              <a:t>Bronze</a:t>
            </a:r>
          </a:p>
        </p:txBody>
      </p:sp>
      <p:sp>
        <p:nvSpPr>
          <p:cNvPr id="6" name="Content Placeholder 5"/>
          <p:cNvSpPr>
            <a:spLocks noGrp="1"/>
          </p:cNvSpPr>
          <p:nvPr>
            <p:ph sz="half" idx="2"/>
          </p:nvPr>
        </p:nvSpPr>
        <p:spPr>
          <a:xfrm>
            <a:off x="9287053" y="1079500"/>
            <a:ext cx="2700321" cy="5537200"/>
          </a:xfrm>
        </p:spPr>
        <p:txBody>
          <a:bodyPr/>
          <a:lstStyle/>
          <a:p>
            <a:r>
              <a:rPr lang="en-US" sz="2400" dirty="0"/>
              <a:t>In-Kind Donations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02" y="2938517"/>
            <a:ext cx="1772846" cy="917789"/>
          </a:xfrm>
          <a:prstGeom prst="rect">
            <a:avLst/>
          </a:prstGeom>
        </p:spPr>
      </p:pic>
      <p:pic>
        <p:nvPicPr>
          <p:cNvPr id="13" name="Picture 12"/>
          <p:cNvPicPr>
            <a:picLocks noChangeAspect="1"/>
          </p:cNvPicPr>
          <p:nvPr/>
        </p:nvPicPr>
        <p:blipFill>
          <a:blip r:embed="rId4"/>
          <a:stretch>
            <a:fillRect/>
          </a:stretch>
        </p:blipFill>
        <p:spPr>
          <a:xfrm>
            <a:off x="1991944" y="4253253"/>
            <a:ext cx="1465229" cy="6479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56" y="2230822"/>
            <a:ext cx="809911" cy="778519"/>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0255" y="4279253"/>
            <a:ext cx="2091156" cy="595979"/>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7327" y="590787"/>
            <a:ext cx="3408427" cy="111701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1103" y="5053006"/>
            <a:ext cx="1241865" cy="256652"/>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5247" y="3490841"/>
            <a:ext cx="2479375" cy="51343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4176" y="1626052"/>
            <a:ext cx="1735721" cy="452305"/>
          </a:xfrm>
          <a:prstGeom prst="rect">
            <a:avLst/>
          </a:prstGeom>
        </p:spPr>
      </p:pic>
      <p:cxnSp>
        <p:nvCxnSpPr>
          <p:cNvPr id="10" name="Straight Connector 9"/>
          <p:cNvCxnSpPr/>
          <p:nvPr/>
        </p:nvCxnSpPr>
        <p:spPr>
          <a:xfrm>
            <a:off x="9129475" y="1141285"/>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3132" y="1627024"/>
            <a:ext cx="2460804" cy="1119666"/>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9537" y="5048671"/>
            <a:ext cx="2135911" cy="477020"/>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08261" y="3175975"/>
            <a:ext cx="2857899" cy="762106"/>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09729" y="1763339"/>
            <a:ext cx="3123724" cy="9959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15064" y="2906132"/>
            <a:ext cx="2933551" cy="488925"/>
          </a:xfrm>
          <a:prstGeom prst="rect">
            <a:avLst/>
          </a:prstGeom>
        </p:spPr>
      </p:pic>
      <p:cxnSp>
        <p:nvCxnSpPr>
          <p:cNvPr id="22" name="Straight Connector 21"/>
          <p:cNvCxnSpPr/>
          <p:nvPr/>
        </p:nvCxnSpPr>
        <p:spPr>
          <a:xfrm flipH="1" flipV="1">
            <a:off x="1565741" y="156479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565740" y="276524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565739" y="4115995"/>
            <a:ext cx="5309619" cy="9277"/>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6348" y="4204615"/>
            <a:ext cx="2540644" cy="745256"/>
          </a:xfrm>
          <a:prstGeom prst="rect">
            <a:avLst/>
          </a:prstGeom>
        </p:spPr>
      </p:pic>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86099" y="5031392"/>
            <a:ext cx="1855105" cy="556532"/>
          </a:xfrm>
          <a:prstGeom prst="rect">
            <a:avLst/>
          </a:prstGeom>
        </p:spPr>
      </p:pic>
      <p:pic>
        <p:nvPicPr>
          <p:cNvPr id="30" name="Picture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03978" y="4909470"/>
            <a:ext cx="2400240" cy="720072"/>
          </a:xfrm>
          <a:prstGeom prst="rect">
            <a:avLst/>
          </a:prstGeom>
        </p:spPr>
      </p:pic>
      <p:pic>
        <p:nvPicPr>
          <p:cNvPr id="31" name="Picture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24728" y="5664327"/>
            <a:ext cx="2305527" cy="691658"/>
          </a:xfrm>
          <a:prstGeom prst="rect">
            <a:avLst/>
          </a:prstGeom>
        </p:spPr>
      </p:pic>
      <p:pic>
        <p:nvPicPr>
          <p:cNvPr id="32" name="Picture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04758" y="5733505"/>
            <a:ext cx="1897194" cy="569159"/>
          </a:xfrm>
          <a:prstGeom prst="rect">
            <a:avLst/>
          </a:prstGeom>
        </p:spPr>
      </p:pic>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722572" y="4084251"/>
            <a:ext cx="1829276" cy="733163"/>
          </a:xfrm>
          <a:prstGeom prst="rect">
            <a:avLst/>
          </a:prstGeom>
        </p:spPr>
      </p:pic>
    </p:spTree>
    <p:extLst>
      <p:ext uri="{BB962C8B-B14F-4D97-AF65-F5344CB8AC3E}">
        <p14:creationId xmlns:p14="http://schemas.microsoft.com/office/powerpoint/2010/main" val="332872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Neo4j Introduction</a:t>
            </a:r>
          </a:p>
        </p:txBody>
      </p:sp>
    </p:spTree>
    <p:extLst>
      <p:ext uri="{BB962C8B-B14F-4D97-AF65-F5344CB8AC3E}">
        <p14:creationId xmlns:p14="http://schemas.microsoft.com/office/powerpoint/2010/main" val="567269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3"/>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://https://github.com/jenparker1975'})</a:t>
            </a:r>
          </a:p>
          <a:p>
            <a:r>
              <a:rPr lang="en-US" dirty="0"/>
              <a:t> – [:WORKS_AT]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a:t>
            </a:r>
            <a:r>
              <a:rPr lang="en-US" sz="2400"/>
              <a:t>or begin, </a:t>
            </a:r>
            <a:r>
              <a:rPr lang="en-US" sz="2400" dirty="0"/>
              <a:t>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2609</TotalTime>
  <Words>1893</Words>
  <Application>Microsoft Office PowerPoint</Application>
  <PresentationFormat>Widescreen</PresentationFormat>
  <Paragraphs>267</Paragraphs>
  <Slides>44</Slides>
  <Notes>25</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Calibri Light</vt:lpstr>
      <vt:lpstr>Consolas</vt:lpstr>
      <vt:lpstr>Tw Cen MT</vt:lpstr>
      <vt:lpstr>Tw Cen MT Condensed</vt:lpstr>
      <vt:lpstr>Wingdings</vt:lpstr>
      <vt:lpstr>Wingdings 3</vt:lpstr>
      <vt:lpstr>Integral</vt:lpstr>
      <vt:lpstr>Office Theme</vt:lpstr>
      <vt:lpstr>Intro to GraphDBs</vt:lpstr>
      <vt:lpstr>Boston Code Camp 27 - Thanks to our Sponsors!</vt:lpstr>
      <vt:lpstr>About Me</vt:lpstr>
      <vt:lpstr>What’s a GraphDB Anyway?</vt:lpstr>
      <vt:lpstr>Graphs are everywhere!</vt:lpstr>
      <vt:lpstr>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Popular graphdb Engines</vt:lpstr>
      <vt:lpstr>PowerPoint Presentation</vt:lpstr>
      <vt:lpstr>PowerPoint Presentation</vt:lpstr>
      <vt:lpstr>PowerPoint Presentation</vt:lpstr>
      <vt:lpstr>PowerPoint Presentation</vt:lpstr>
      <vt:lpstr>Neo4j Introduction</vt:lpstr>
      <vt:lpstr>What does Neo4j provide?</vt:lpstr>
      <vt:lpstr>Consider using Neo4j, if you’ve ever done any of the following:</vt:lpstr>
      <vt:lpstr>PowerPoint Presentation</vt:lpstr>
      <vt:lpstr>More complex Use Cases</vt:lpstr>
      <vt:lpstr>NBA Sneakers</vt:lpstr>
      <vt:lpstr>Organization Learning</vt:lpstr>
      <vt:lpstr>Fraud detection</vt:lpstr>
      <vt:lpstr>PowerPoint Presentation</vt:lpstr>
      <vt:lpstr>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151</cp:revision>
  <dcterms:created xsi:type="dcterms:W3CDTF">2017-03-11T16:12:32Z</dcterms:created>
  <dcterms:modified xsi:type="dcterms:W3CDTF">2017-03-22T22:00:24Z</dcterms:modified>
</cp:coreProperties>
</file>