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 varScale="1">
        <p:scale>
          <a:sx n="84" d="100"/>
          <a:sy n="84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71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788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2AAA-088C-284B-AE13-9CE601555F8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4310F-5FCE-5740-B56D-EFBFA6E3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28B-5D07-6B48-A658-EE878ACF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1" y="1782698"/>
            <a:ext cx="6659880" cy="1646302"/>
          </a:xfrm>
        </p:spPr>
        <p:txBody>
          <a:bodyPr/>
          <a:lstStyle/>
          <a:p>
            <a:pPr algn="ctr"/>
            <a:r>
              <a:rPr lang="en-US" sz="4800" dirty="0">
                <a:latin typeface="Helvetica" pitchFamily="2" charset="0"/>
              </a:rPr>
              <a:t>Beginners teaching beginners: learning R using meaningful data</a:t>
            </a:r>
            <a:endParaRPr lang="en-US" sz="60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A65A-FDD5-1F4F-8D23-A1E0A4CC4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355" y="3840480"/>
            <a:ext cx="5826719" cy="23042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Belinda Fabian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@</a:t>
            </a:r>
            <a:r>
              <a:rPr lang="en-US" sz="2400" dirty="0" err="1">
                <a:latin typeface="Helvetica" pitchFamily="2" charset="0"/>
              </a:rPr>
              <a:t>beacurious</a:t>
            </a:r>
            <a:endParaRPr lang="en-US" sz="2400" dirty="0">
              <a:latin typeface="Helvetica" pitchFamily="2" charset="0"/>
            </a:endParaRP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sz="2400" dirty="0" err="1">
                <a:latin typeface="Helvetica" pitchFamily="2" charset="0"/>
              </a:rPr>
              <a:t>RLadies</a:t>
            </a:r>
            <a:r>
              <a:rPr lang="en-US" sz="2400" dirty="0">
                <a:latin typeface="Helvetica" pitchFamily="2" charset="0"/>
              </a:rPr>
              <a:t> Sydney 1st Birthday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31 July 2019 </a:t>
            </a:r>
          </a:p>
        </p:txBody>
      </p:sp>
    </p:spTree>
    <p:extLst>
      <p:ext uri="{BB962C8B-B14F-4D97-AF65-F5344CB8AC3E}">
        <p14:creationId xmlns:p14="http://schemas.microsoft.com/office/powerpoint/2010/main" val="31359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20E-1829-C847-B738-083E8B44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441E-80E7-3C41-BDA2-C39099E2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30680"/>
            <a:ext cx="7650481" cy="4410683"/>
          </a:xfrm>
        </p:spPr>
        <p:txBody>
          <a:bodyPr>
            <a:noAutofit/>
          </a:bodyPr>
          <a:lstStyle/>
          <a:p>
            <a:r>
              <a:rPr lang="en-GB" sz="2400" dirty="0">
                <a:latin typeface="Helvetica" pitchFamily="2" charset="0"/>
              </a:rPr>
              <a:t>Doing PhD in Microbiology &amp; Genomics</a:t>
            </a:r>
          </a:p>
          <a:p>
            <a:r>
              <a:rPr lang="en-GB" sz="2400" dirty="0">
                <a:latin typeface="Helvetica" pitchFamily="2" charset="0"/>
              </a:rPr>
              <a:t>Use R for visualisations &amp; 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manipulating data</a:t>
            </a:r>
          </a:p>
          <a:p>
            <a:pPr marL="0" indent="0">
              <a:buNone/>
            </a:pPr>
            <a:endParaRPr lang="en-GB" sz="2400" dirty="0">
              <a:latin typeface="Helvetica" pitchFamily="2" charset="0"/>
            </a:endParaRPr>
          </a:p>
          <a:p>
            <a:r>
              <a:rPr lang="en-GB" sz="2400" dirty="0">
                <a:latin typeface="Helvetica" pitchFamily="2" charset="0"/>
              </a:rPr>
              <a:t>Still an R beginner</a:t>
            </a:r>
          </a:p>
          <a:p>
            <a:r>
              <a:rPr lang="en-GB" sz="2400" dirty="0">
                <a:latin typeface="Helvetica" pitchFamily="2" charset="0"/>
              </a:rPr>
              <a:t>Love problem solving and a challenge</a:t>
            </a:r>
          </a:p>
          <a:p>
            <a:r>
              <a:rPr lang="en-GB" sz="2400" dirty="0">
                <a:latin typeface="Helvetica" pitchFamily="2" charset="0"/>
              </a:rPr>
              <a:t>‘We can’t be the only ones wanting to do this’</a:t>
            </a:r>
          </a:p>
          <a:p>
            <a:r>
              <a:rPr lang="en-GB" sz="2400" dirty="0">
                <a:latin typeface="Helvetica" pitchFamily="2" charset="0"/>
              </a:rPr>
              <a:t>‘Might not be the most elegant way, but it works’</a:t>
            </a:r>
          </a:p>
          <a:p>
            <a:endParaRPr lang="en-GB" sz="24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73792-AD05-0E43-AFC5-F0AF0EDA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12" y="609600"/>
            <a:ext cx="156591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B8C1-BF06-B24C-917D-CC8A951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NEW! Big Data Analysis and Synthetic Biology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8FD1-43C7-8C48-99DC-468043FB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209800"/>
            <a:ext cx="6614161" cy="3831563"/>
          </a:xfrm>
        </p:spPr>
        <p:txBody>
          <a:bodyPr/>
          <a:lstStyle/>
          <a:p>
            <a:r>
              <a:rPr lang="en-GB" sz="2400" dirty="0">
                <a:latin typeface="Helvetica" pitchFamily="2" charset="0"/>
              </a:rPr>
              <a:t>~70 postgrads, 99% never coded before</a:t>
            </a:r>
            <a:r>
              <a:rPr lang="en-AU" sz="2400" dirty="0">
                <a:latin typeface="Helvetica" pitchFamily="2" charset="0"/>
              </a:rPr>
              <a:t> </a:t>
            </a:r>
            <a:endParaRPr lang="en-GB" sz="2400" dirty="0">
              <a:latin typeface="Helvetica" pitchFamily="2" charset="0"/>
            </a:endParaRPr>
          </a:p>
          <a:p>
            <a:r>
              <a:rPr lang="en-GB" sz="2400" dirty="0">
                <a:latin typeface="Helvetica" pitchFamily="2" charset="0"/>
              </a:rPr>
              <a:t>Complement soil microbiome wet lab work </a:t>
            </a:r>
          </a:p>
          <a:p>
            <a:r>
              <a:rPr lang="en-GB" sz="2400" dirty="0">
                <a:latin typeface="Helvetica" pitchFamily="2" charset="0"/>
              </a:rPr>
              <a:t>Make a figure for a poster assessment</a:t>
            </a:r>
          </a:p>
          <a:p>
            <a:r>
              <a:rPr lang="en-GB" sz="2400" dirty="0">
                <a:latin typeface="Helvetica" pitchFamily="2" charset="0"/>
              </a:rPr>
              <a:t>Challenges: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10 hours of teaching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Have to teach all 70 students at once</a:t>
            </a:r>
          </a:p>
          <a:p>
            <a:r>
              <a:rPr lang="en-US" sz="2400" dirty="0">
                <a:latin typeface="Helvetica" pitchFamily="2" charset="0"/>
              </a:rPr>
              <a:t>Great freedom </a:t>
            </a:r>
          </a:p>
          <a:p>
            <a:endParaRPr lang="en-GB" sz="2200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2E12-4757-514D-8A7D-CD97470C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Microbiome experiment 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2817FE-C7FE-A342-AD16-DD0CF2CBD7A9}"/>
              </a:ext>
            </a:extLst>
          </p:cNvPr>
          <p:cNvGrpSpPr/>
          <p:nvPr/>
        </p:nvGrpSpPr>
        <p:grpSpPr>
          <a:xfrm>
            <a:off x="4821430" y="1930400"/>
            <a:ext cx="2346960" cy="4723378"/>
            <a:chOff x="289560" y="1930400"/>
            <a:chExt cx="2346960" cy="4723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D927EA-4C41-104A-A4BF-90B5E8265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" y="1930400"/>
              <a:ext cx="2346960" cy="126629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513534-44F8-3E49-8635-636A8B3FA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19" y="4948941"/>
              <a:ext cx="1447800" cy="170483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AC94C0-DFD9-E347-B584-ECEBFF70B3C3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353348"/>
              <a:ext cx="1" cy="15897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0F72D5-97B9-8044-B349-54A57C34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160" y="3591841"/>
              <a:ext cx="1045210" cy="8084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E2F337-3777-794C-93F6-F9C408DFE986}"/>
              </a:ext>
            </a:extLst>
          </p:cNvPr>
          <p:cNvGrpSpPr/>
          <p:nvPr/>
        </p:nvGrpSpPr>
        <p:grpSpPr>
          <a:xfrm>
            <a:off x="750944" y="1930400"/>
            <a:ext cx="3778504" cy="4378960"/>
            <a:chOff x="2865120" y="1431008"/>
            <a:chExt cx="4092194" cy="48783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D90C28-0C85-D14C-A821-22A13CA6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5120" y="1431008"/>
              <a:ext cx="4092193" cy="481739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4F82BE-F191-EB48-BD2F-0BAF843DB093}"/>
                </a:ext>
              </a:extLst>
            </p:cNvPr>
            <p:cNvSpPr/>
            <p:nvPr/>
          </p:nvSpPr>
          <p:spPr>
            <a:xfrm>
              <a:off x="3093720" y="5201920"/>
              <a:ext cx="3688080" cy="11074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6199FA-011A-5E48-82F6-B6129C62BD37}"/>
                </a:ext>
              </a:extLst>
            </p:cNvPr>
            <p:cNvSpPr txBox="1"/>
            <p:nvPr/>
          </p:nvSpPr>
          <p:spPr>
            <a:xfrm>
              <a:off x="6249162" y="1939697"/>
              <a:ext cx="70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Helvetica" pitchFamily="2" charset="0"/>
                </a:rPr>
                <a:t>Wet lab work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B87CB35-B98F-044E-8BC3-956B36C7AF78}"/>
                </a:ext>
              </a:extLst>
            </p:cNvPr>
            <p:cNvSpPr/>
            <p:nvPr/>
          </p:nvSpPr>
          <p:spPr>
            <a:xfrm>
              <a:off x="6158484" y="2057400"/>
              <a:ext cx="181355" cy="1371600"/>
            </a:xfrm>
            <a:prstGeom prst="rightBrace">
              <a:avLst>
                <a:gd name="adj1" fmla="val 8333"/>
                <a:gd name="adj2" fmla="val 511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8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18B2E-C41E-F34C-8BFC-00D7AFB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9400"/>
            <a:ext cx="6347713" cy="69596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Our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43185-9474-B045-AE99-B4C78F7B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5486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R ≠ abstract concept </a:t>
            </a:r>
          </a:p>
          <a:p>
            <a:r>
              <a:rPr lang="en-US" sz="2400" dirty="0">
                <a:latin typeface="Helvetica" pitchFamily="2" charset="0"/>
              </a:rPr>
              <a:t>Simplified existing microbiome data &amp; created a metadata file</a:t>
            </a:r>
          </a:p>
          <a:p>
            <a:r>
              <a:rPr lang="en-US" sz="2400" dirty="0">
                <a:latin typeface="Helvetica" pitchFamily="2" charset="0"/>
              </a:rPr>
              <a:t>Use own laptops</a:t>
            </a:r>
          </a:p>
          <a:p>
            <a:r>
              <a:rPr lang="en-US" sz="2400" dirty="0">
                <a:latin typeface="Helvetica" pitchFamily="2" charset="0"/>
              </a:rPr>
              <a:t>Scripts + comments for students to follow</a:t>
            </a:r>
          </a:p>
          <a:p>
            <a:r>
              <a:rPr lang="en-US" sz="2400" dirty="0">
                <a:latin typeface="Helvetica" pitchFamily="2" charset="0"/>
              </a:rPr>
              <a:t>Walk through code in the workshop</a:t>
            </a:r>
          </a:p>
          <a:p>
            <a:r>
              <a:rPr lang="en-US" sz="2400" dirty="0">
                <a:latin typeface="Helvetica" pitchFamily="2" charset="0"/>
              </a:rPr>
              <a:t>Used post-it note method and floating helpers during workshop</a:t>
            </a:r>
          </a:p>
          <a:p>
            <a:r>
              <a:rPr lang="en-US" sz="2400" dirty="0">
                <a:latin typeface="Helvetica" pitchFamily="2" charset="0"/>
              </a:rPr>
              <a:t>8 hours of content, 2 hours of free-time with helpers</a:t>
            </a:r>
          </a:p>
        </p:txBody>
      </p:sp>
    </p:spTree>
    <p:extLst>
      <p:ext uri="{BB962C8B-B14F-4D97-AF65-F5344CB8AC3E}">
        <p14:creationId xmlns:p14="http://schemas.microsoft.com/office/powerpoint/2010/main" val="16037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982-F288-B244-B280-268014D5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"/>
            <a:ext cx="6347713" cy="13208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Speedbumps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558E-CDF3-6849-AE29-17DA408B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97280"/>
            <a:ext cx="6347713" cy="550164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latin typeface="Helvetica" pitchFamily="2" charset="0"/>
              </a:rPr>
              <a:t>Teacher for sequencing data analysis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away, so process out of order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Data analysis workflow was an 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abstract concept &amp; hard to follow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Helvetica" pitchFamily="2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Helvetica" pitchFamily="2" charset="0"/>
              </a:rPr>
              <a:t>Major blackout during the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first R session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New cramped room not designed 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for teaching, started late, everyone 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flustered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Helvetica" pitchFamily="2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Helvetica" pitchFamily="2" charset="0"/>
              </a:rPr>
              <a:t>3 helpers for 70 learners: not enough!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Helvetica" pitchFamily="2" charset="0"/>
              </a:rPr>
              <a:t>Wanted learners to use own computers, but a lot of support needed &amp; some code varied between operating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28EC-085C-A845-A957-F6586802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9" t="11908" r="8667" b="15555"/>
          <a:stretch/>
        </p:blipFill>
        <p:spPr>
          <a:xfrm>
            <a:off x="5360570" y="2525888"/>
            <a:ext cx="3554827" cy="22271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DA557E-F890-DD47-AE5C-636721B87BB5}"/>
              </a:ext>
            </a:extLst>
          </p:cNvPr>
          <p:cNvGrpSpPr/>
          <p:nvPr/>
        </p:nvGrpSpPr>
        <p:grpSpPr>
          <a:xfrm>
            <a:off x="5971350" y="259080"/>
            <a:ext cx="2944050" cy="1979083"/>
            <a:chOff x="5971350" y="259080"/>
            <a:chExt cx="2944050" cy="19790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3FA774-F479-CC4D-98FD-966778C6827A}"/>
                </a:ext>
              </a:extLst>
            </p:cNvPr>
            <p:cNvSpPr/>
            <p:nvPr/>
          </p:nvSpPr>
          <p:spPr>
            <a:xfrm>
              <a:off x="5971351" y="794314"/>
              <a:ext cx="2944047" cy="3733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2. Sequencing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FE1E4-5A6E-CF42-B51D-543E01E26EA8}"/>
                </a:ext>
              </a:extLst>
            </p:cNvPr>
            <p:cNvSpPr/>
            <p:nvPr/>
          </p:nvSpPr>
          <p:spPr>
            <a:xfrm>
              <a:off x="5971352" y="1329548"/>
              <a:ext cx="2944048" cy="3733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3. Process sequence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071421-C709-8D47-B43C-A7BF6B0A48F7}"/>
                </a:ext>
              </a:extLst>
            </p:cNvPr>
            <p:cNvSpPr/>
            <p:nvPr/>
          </p:nvSpPr>
          <p:spPr>
            <a:xfrm>
              <a:off x="5971352" y="1864783"/>
              <a:ext cx="2944048" cy="3733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4. Create visualisation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613ECC-F87C-A44D-8F6E-F89AB211D7D1}"/>
                </a:ext>
              </a:extLst>
            </p:cNvPr>
            <p:cNvSpPr/>
            <p:nvPr/>
          </p:nvSpPr>
          <p:spPr>
            <a:xfrm>
              <a:off x="5971350" y="259080"/>
              <a:ext cx="2944047" cy="3733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1. Wet lab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4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1E58-D5E5-904D-8E89-C245B80B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17197"/>
            <a:ext cx="6347713" cy="6604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2DE3-41AE-FF4F-8897-C6C23CFD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09" y="1163011"/>
            <a:ext cx="4713924" cy="496409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Helvetica" pitchFamily="2" charset="0"/>
              </a:rPr>
              <a:t>Had to reign in our aspirations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for what would be useful</a:t>
            </a:r>
          </a:p>
          <a:p>
            <a:pPr marL="0" indent="0">
              <a:buNone/>
            </a:pPr>
            <a:endParaRPr lang="en-US" sz="10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All students had a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figure on their poster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&amp; submitted their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R script</a:t>
            </a:r>
          </a:p>
          <a:p>
            <a:pPr marL="0" indent="0">
              <a:buNone/>
            </a:pPr>
            <a:endParaRPr lang="en-US" sz="10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 lot of the students didn’t grasp the overall picture of this as answering a research question</a:t>
            </a:r>
          </a:p>
          <a:p>
            <a:endParaRPr lang="en-US" sz="10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 had fun designing &amp; running it!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EE35E7-59CD-5547-96B6-53027A272BD3}"/>
              </a:ext>
            </a:extLst>
          </p:cNvPr>
          <p:cNvGrpSpPr/>
          <p:nvPr/>
        </p:nvGrpSpPr>
        <p:grpSpPr>
          <a:xfrm>
            <a:off x="5067046" y="852198"/>
            <a:ext cx="4092193" cy="5128205"/>
            <a:chOff x="2865120" y="1120195"/>
            <a:chExt cx="4092193" cy="5128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392A6D-C85F-0148-B26F-F3C39C4A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5120" y="1431008"/>
              <a:ext cx="4092193" cy="481739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07533D-47A5-CF4A-AF61-F349FB242892}"/>
                </a:ext>
              </a:extLst>
            </p:cNvPr>
            <p:cNvSpPr/>
            <p:nvPr/>
          </p:nvSpPr>
          <p:spPr>
            <a:xfrm>
              <a:off x="3093720" y="1120195"/>
              <a:ext cx="3688080" cy="11074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E26F61-DC5A-EF46-B05A-391B577E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46" y="2187407"/>
            <a:ext cx="1384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{74F4B9EA-C932-DE49-BD93-0CB1A3D3A1AF}tf10001060</Template>
  <TotalTime>1687</TotalTime>
  <Words>165</Words>
  <Application>Microsoft Macintosh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Trebuchet MS</vt:lpstr>
      <vt:lpstr>Wingdings</vt:lpstr>
      <vt:lpstr>Wingdings 3</vt:lpstr>
      <vt:lpstr>Facet</vt:lpstr>
      <vt:lpstr>Beginners teaching beginners: learning R using meaningful data</vt:lpstr>
      <vt:lpstr>Context</vt:lpstr>
      <vt:lpstr>NEW! Big Data Analysis and Synthetic Biology</vt:lpstr>
      <vt:lpstr>Microbiome experiment workflow</vt:lpstr>
      <vt:lpstr>Our approach</vt:lpstr>
      <vt:lpstr>Speedbumps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Belinda Fabian</dc:creator>
  <cp:lastModifiedBy>Belinda Fabian</cp:lastModifiedBy>
  <cp:revision>16</cp:revision>
  <dcterms:created xsi:type="dcterms:W3CDTF">2019-07-15T09:50:34Z</dcterms:created>
  <dcterms:modified xsi:type="dcterms:W3CDTF">2019-07-31T04:42:44Z</dcterms:modified>
</cp:coreProperties>
</file>