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72" r:id="rId1"/>
  </p:sldMasterIdLst>
  <p:notesMasterIdLst>
    <p:notesMasterId r:id="rId12"/>
  </p:notesMasterIdLst>
  <p:handoutMasterIdLst>
    <p:handoutMasterId r:id="rId13"/>
  </p:handoutMasterIdLst>
  <p:sldIdLst>
    <p:sldId id="359" r:id="rId2"/>
    <p:sldId id="361" r:id="rId3"/>
    <p:sldId id="330" r:id="rId4"/>
    <p:sldId id="344" r:id="rId5"/>
    <p:sldId id="362" r:id="rId6"/>
    <p:sldId id="364" r:id="rId7"/>
    <p:sldId id="337" r:id="rId8"/>
    <p:sldId id="365" r:id="rId9"/>
    <p:sldId id="368" r:id="rId10"/>
    <p:sldId id="3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77D6E16-66AE-F94B-A1E5-582C1FF3DACC}">
          <p14:sldIdLst>
            <p14:sldId id="359"/>
            <p14:sldId id="361"/>
            <p14:sldId id="330"/>
            <p14:sldId id="344"/>
            <p14:sldId id="362"/>
            <p14:sldId id="364"/>
            <p14:sldId id="337"/>
            <p14:sldId id="365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2"/>
    <a:srgbClr val="4FC0E9"/>
    <a:srgbClr val="DA2128"/>
    <a:srgbClr val="989A9D"/>
    <a:srgbClr val="55C1AA"/>
    <a:srgbClr val="4FC0EA"/>
    <a:srgbClr val="14314F"/>
    <a:srgbClr val="FAFAFA"/>
    <a:srgbClr val="F5F5F5"/>
    <a:srgbClr val="BFD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4498"/>
  </p:normalViewPr>
  <p:slideViewPr>
    <p:cSldViewPr snapToGrid="0">
      <p:cViewPr varScale="1">
        <p:scale>
          <a:sx n="136" d="100"/>
          <a:sy n="136" d="100"/>
        </p:scale>
        <p:origin x="534" y="96"/>
      </p:cViewPr>
      <p:guideLst>
        <p:guide orient="horz" pos="259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F5DC2-2175-4E55-BC2A-5E8526C5E44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5AA3A-591A-48B6-A82C-0B5C48185295}">
      <dgm:prSet phldrT="[Text]"/>
      <dgm:spPr>
        <a:solidFill>
          <a:srgbClr val="0063A2"/>
        </a:solidFill>
      </dgm:spPr>
      <dgm:t>
        <a:bodyPr/>
        <a:lstStyle/>
        <a:p>
          <a:r>
            <a:rPr lang="en-US" dirty="0" smtClean="0"/>
            <a:t>Access, clean, </a:t>
          </a:r>
          <a:r>
            <a:rPr lang="en-US" dirty="0" smtClean="0"/>
            <a:t>index datasets </a:t>
          </a:r>
          <a:r>
            <a:rPr lang="en-US" dirty="0" smtClean="0"/>
            <a:t>&amp; visualize results in R</a:t>
          </a:r>
          <a:endParaRPr lang="en-US" dirty="0"/>
        </a:p>
      </dgm:t>
    </dgm:pt>
    <dgm:pt modelId="{7E72FAA6-C324-4273-980D-067F3AC2E73B}" type="parTrans" cxnId="{F6896540-97FA-42AB-93BC-C731F511B17F}">
      <dgm:prSet/>
      <dgm:spPr/>
      <dgm:t>
        <a:bodyPr/>
        <a:lstStyle/>
        <a:p>
          <a:endParaRPr lang="en-US"/>
        </a:p>
      </dgm:t>
    </dgm:pt>
    <dgm:pt modelId="{361812E3-908B-49D8-99A9-EEF3A6FACD02}" type="sibTrans" cxnId="{F6896540-97FA-42AB-93BC-C731F511B17F}">
      <dgm:prSet/>
      <dgm:spPr/>
      <dgm:t>
        <a:bodyPr/>
        <a:lstStyle/>
        <a:p>
          <a:endParaRPr lang="en-US"/>
        </a:p>
      </dgm:t>
    </dgm:pt>
    <dgm:pt modelId="{2CFF9EE5-474A-4F9A-B2FA-C1E2FBDACE48}">
      <dgm:prSet phldrT="[Text]" custT="1"/>
      <dgm:spPr/>
      <dgm:t>
        <a:bodyPr/>
        <a:lstStyle/>
        <a:p>
          <a:r>
            <a:rPr lang="en-US" sz="1050" b="1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Measure </a:t>
          </a:r>
          <a:r>
            <a:rPr lang="en-US" sz="1050" b="1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(negative) peace</a:t>
          </a:r>
          <a:r>
            <a:rPr lang="en-US" sz="105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: designing and building indices </a:t>
          </a:r>
          <a:r>
            <a:rPr lang="en-US" sz="105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Wingdings" panose="05000000000000000000" pitchFamily="2" charset="2"/>
            </a:rPr>
            <a:t> a single score for a complex concept</a:t>
          </a:r>
          <a:r>
            <a:rPr lang="en-US" sz="105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 </a:t>
          </a:r>
          <a:endParaRPr lang="en-US" sz="1050" dirty="0"/>
        </a:p>
      </dgm:t>
    </dgm:pt>
    <dgm:pt modelId="{05F1D96D-E298-44F0-A125-6652BA97059F}" type="parTrans" cxnId="{CDCA45C0-0B59-4016-8242-3EBE91671EA6}">
      <dgm:prSet/>
      <dgm:spPr/>
      <dgm:t>
        <a:bodyPr/>
        <a:lstStyle/>
        <a:p>
          <a:endParaRPr lang="en-US"/>
        </a:p>
      </dgm:t>
    </dgm:pt>
    <dgm:pt modelId="{4B6F4E6C-AD74-4651-A274-7FC0E60FBEBF}" type="sibTrans" cxnId="{CDCA45C0-0B59-4016-8242-3EBE91671EA6}">
      <dgm:prSet/>
      <dgm:spPr/>
      <dgm:t>
        <a:bodyPr/>
        <a:lstStyle/>
        <a:p>
          <a:endParaRPr lang="en-US"/>
        </a:p>
      </dgm:t>
    </dgm:pt>
    <dgm:pt modelId="{CF70E9C3-2361-47AD-B44E-B4AA8E909E2C}">
      <dgm:prSet phldrT="[Text]"/>
      <dgm:spPr/>
      <dgm:t>
        <a:bodyPr/>
        <a:lstStyle/>
        <a:p>
          <a:endParaRPr lang="en-US" sz="1000" dirty="0"/>
        </a:p>
      </dgm:t>
    </dgm:pt>
    <dgm:pt modelId="{A30FED10-4DBD-4E12-BFB6-4F8223E3B315}" type="parTrans" cxnId="{747BEE67-8577-4F03-A326-DF01FB0F7E03}">
      <dgm:prSet/>
      <dgm:spPr/>
      <dgm:t>
        <a:bodyPr/>
        <a:lstStyle/>
        <a:p>
          <a:endParaRPr lang="en-US"/>
        </a:p>
      </dgm:t>
    </dgm:pt>
    <dgm:pt modelId="{23E14EE7-0C38-43F0-818C-D2D4E20FE450}" type="sibTrans" cxnId="{747BEE67-8577-4F03-A326-DF01FB0F7E03}">
      <dgm:prSet/>
      <dgm:spPr/>
      <dgm:t>
        <a:bodyPr/>
        <a:lstStyle/>
        <a:p>
          <a:endParaRPr lang="en-US"/>
        </a:p>
      </dgm:t>
    </dgm:pt>
    <dgm:pt modelId="{9431635F-4F77-46EB-95DA-3EC28B37F766}">
      <dgm:prSet phldrT="[Text]"/>
      <dgm:spPr>
        <a:solidFill>
          <a:srgbClr val="0063A2"/>
        </a:solidFill>
      </dgm:spPr>
      <dgm:t>
        <a:bodyPr/>
        <a:lstStyle/>
        <a:p>
          <a:r>
            <a:rPr lang="en-US" dirty="0" smtClean="0"/>
            <a:t>R + APIs -&gt; DB of </a:t>
          </a:r>
          <a:r>
            <a:rPr lang="en-US" dirty="0" smtClean="0"/>
            <a:t>25k+ econ indicators &amp; correlates </a:t>
          </a:r>
          <a:r>
            <a:rPr lang="en-US" dirty="0" smtClean="0"/>
            <a:t>of peace</a:t>
          </a:r>
          <a:endParaRPr lang="en-US" dirty="0"/>
        </a:p>
      </dgm:t>
    </dgm:pt>
    <dgm:pt modelId="{476A8237-1B0F-455C-97EF-F03A94795ABE}" type="parTrans" cxnId="{F16EB403-11D6-43FD-A9DA-A84FB07916D9}">
      <dgm:prSet/>
      <dgm:spPr/>
      <dgm:t>
        <a:bodyPr/>
        <a:lstStyle/>
        <a:p>
          <a:endParaRPr lang="en-US"/>
        </a:p>
      </dgm:t>
    </dgm:pt>
    <dgm:pt modelId="{01FC35F3-9026-47BC-A9FE-662167841BD0}" type="sibTrans" cxnId="{F16EB403-11D6-43FD-A9DA-A84FB07916D9}">
      <dgm:prSet/>
      <dgm:spPr/>
      <dgm:t>
        <a:bodyPr/>
        <a:lstStyle/>
        <a:p>
          <a:endParaRPr lang="en-US"/>
        </a:p>
      </dgm:t>
    </dgm:pt>
    <dgm:pt modelId="{BAB1A87A-7635-48A7-A1B3-AC631D28F01B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Understand </a:t>
          </a:r>
          <a:r>
            <a:rPr lang="en-US" b="1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(positive) peace</a:t>
          </a:r>
          <a:r>
            <a:rPr lang="en-US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: the consistent characteristics of peaceful societies</a:t>
          </a:r>
          <a:endParaRPr lang="en-US" dirty="0"/>
        </a:p>
      </dgm:t>
    </dgm:pt>
    <dgm:pt modelId="{68B7C83A-DF5D-4F70-A08B-E880E461EB46}" type="parTrans" cxnId="{E37D0602-D27D-4850-BD72-FCC32A3D066E}">
      <dgm:prSet/>
      <dgm:spPr/>
      <dgm:t>
        <a:bodyPr/>
        <a:lstStyle/>
        <a:p>
          <a:endParaRPr lang="en-US"/>
        </a:p>
      </dgm:t>
    </dgm:pt>
    <dgm:pt modelId="{67923B92-E250-44E5-A533-3692DB223958}" type="sibTrans" cxnId="{E37D0602-D27D-4850-BD72-FCC32A3D066E}">
      <dgm:prSet/>
      <dgm:spPr/>
      <dgm:t>
        <a:bodyPr/>
        <a:lstStyle/>
        <a:p>
          <a:endParaRPr lang="en-US"/>
        </a:p>
      </dgm:t>
    </dgm:pt>
    <dgm:pt modelId="{4D6E85AC-516C-477D-89A4-41C381DECBBF}">
      <dgm:prSet phldrT="[Text]"/>
      <dgm:spPr>
        <a:solidFill>
          <a:srgbClr val="0063A2"/>
        </a:solidFill>
      </dgm:spPr>
      <dgm:t>
        <a:bodyPr/>
        <a:lstStyle/>
        <a:p>
          <a:r>
            <a:rPr lang="en-US" dirty="0" smtClean="0"/>
            <a:t>From linear models to systems analysis, and everything in between</a:t>
          </a:r>
          <a:endParaRPr lang="en-US" dirty="0"/>
        </a:p>
      </dgm:t>
    </dgm:pt>
    <dgm:pt modelId="{105074B4-964D-40BE-AF6E-023D5FB719B3}" type="parTrans" cxnId="{2835A383-7C56-43DD-B457-48224A40E7F9}">
      <dgm:prSet/>
      <dgm:spPr/>
      <dgm:t>
        <a:bodyPr/>
        <a:lstStyle/>
        <a:p>
          <a:endParaRPr lang="en-US"/>
        </a:p>
      </dgm:t>
    </dgm:pt>
    <dgm:pt modelId="{3ADF8FB0-2765-40CF-AECF-16A86AE93CDA}" type="sibTrans" cxnId="{2835A383-7C56-43DD-B457-48224A40E7F9}">
      <dgm:prSet/>
      <dgm:spPr/>
      <dgm:t>
        <a:bodyPr/>
        <a:lstStyle/>
        <a:p>
          <a:endParaRPr lang="en-US"/>
        </a:p>
      </dgm:t>
    </dgm:pt>
    <dgm:pt modelId="{A236C8A8-30B1-4B66-B624-065547D7ACAD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Model and measuring the </a:t>
          </a:r>
          <a:r>
            <a:rPr lang="en-US" sz="1050" b="1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risk of breakdowns in peacefulness</a:t>
          </a:r>
          <a:endParaRPr lang="en-US" sz="1050" b="1" dirty="0"/>
        </a:p>
      </dgm:t>
    </dgm:pt>
    <dgm:pt modelId="{CFB2BB08-642E-4644-80E9-D32EFFD24D1A}" type="parTrans" cxnId="{4715ABC8-F96A-4F29-BFE0-C87172F82049}">
      <dgm:prSet/>
      <dgm:spPr/>
      <dgm:t>
        <a:bodyPr/>
        <a:lstStyle/>
        <a:p>
          <a:endParaRPr lang="en-US"/>
        </a:p>
      </dgm:t>
    </dgm:pt>
    <dgm:pt modelId="{AE42BC86-F596-452B-BF9D-F80BFA965B75}" type="sibTrans" cxnId="{4715ABC8-F96A-4F29-BFE0-C87172F82049}">
      <dgm:prSet/>
      <dgm:spPr/>
      <dgm:t>
        <a:bodyPr/>
        <a:lstStyle/>
        <a:p>
          <a:endParaRPr lang="en-US"/>
        </a:p>
      </dgm:t>
    </dgm:pt>
    <dgm:pt modelId="{8B8F8688-DBCF-43E4-85B5-E2DBBAC62AC4}">
      <dgm:prSet phldrT="[Text]"/>
      <dgm:spPr/>
      <dgm:t>
        <a:bodyPr/>
        <a:lstStyle/>
        <a:p>
          <a:r>
            <a:rPr lang="en-US" dirty="0" smtClean="0"/>
            <a:t>Quantify </a:t>
          </a:r>
          <a:r>
            <a:rPr lang="en-US" b="1" dirty="0" smtClean="0"/>
            <a:t>the economic value of peace</a:t>
          </a:r>
          <a:endParaRPr lang="en-US" b="1" dirty="0"/>
        </a:p>
      </dgm:t>
    </dgm:pt>
    <dgm:pt modelId="{3FB3B95E-12D7-4743-BE68-3FD1EF92AD6D}" type="parTrans" cxnId="{8C667913-21DA-4F80-9F87-11B1846BE832}">
      <dgm:prSet/>
      <dgm:spPr/>
      <dgm:t>
        <a:bodyPr/>
        <a:lstStyle/>
        <a:p>
          <a:endParaRPr lang="en-US"/>
        </a:p>
      </dgm:t>
    </dgm:pt>
    <dgm:pt modelId="{FF140E3A-DCF8-4695-B07E-04E2D1F081C5}" type="sibTrans" cxnId="{8C667913-21DA-4F80-9F87-11B1846BE832}">
      <dgm:prSet/>
      <dgm:spPr/>
      <dgm:t>
        <a:bodyPr/>
        <a:lstStyle/>
        <a:p>
          <a:endParaRPr lang="en-US"/>
        </a:p>
      </dgm:t>
    </dgm:pt>
    <dgm:pt modelId="{1E7BA091-64FE-4432-A2B6-2197AE1267F9}" type="pres">
      <dgm:prSet presAssocID="{3B4F5DC2-2175-4E55-BC2A-5E8526C5E4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D9719-C020-4A8F-B5F9-948E17D64742}" type="pres">
      <dgm:prSet presAssocID="{3B4F5DC2-2175-4E55-BC2A-5E8526C5E448}" presName="tSp" presStyleCnt="0"/>
      <dgm:spPr/>
    </dgm:pt>
    <dgm:pt modelId="{34D0A807-6BD4-4C7E-BC1C-0F7CF700F6DF}" type="pres">
      <dgm:prSet presAssocID="{3B4F5DC2-2175-4E55-BC2A-5E8526C5E448}" presName="bSp" presStyleCnt="0"/>
      <dgm:spPr/>
    </dgm:pt>
    <dgm:pt modelId="{6A5C9770-AF53-4C4A-BC7E-5A53A761E660}" type="pres">
      <dgm:prSet presAssocID="{3B4F5DC2-2175-4E55-BC2A-5E8526C5E448}" presName="process" presStyleCnt="0"/>
      <dgm:spPr/>
    </dgm:pt>
    <dgm:pt modelId="{6D8F3315-651B-4B34-A42A-5F9D5AFA71AB}" type="pres">
      <dgm:prSet presAssocID="{98A5AA3A-591A-48B6-A82C-0B5C48185295}" presName="composite1" presStyleCnt="0"/>
      <dgm:spPr/>
    </dgm:pt>
    <dgm:pt modelId="{BB0FC93B-6B83-4DF1-B67C-43F758C4128F}" type="pres">
      <dgm:prSet presAssocID="{98A5AA3A-591A-48B6-A82C-0B5C48185295}" presName="dummyNode1" presStyleLbl="node1" presStyleIdx="0" presStyleCnt="3"/>
      <dgm:spPr/>
    </dgm:pt>
    <dgm:pt modelId="{C5606D39-1A09-49B7-83E5-56F12D0BFA9E}" type="pres">
      <dgm:prSet presAssocID="{98A5AA3A-591A-48B6-A82C-0B5C48185295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74D69-96FF-4EFE-9F84-4FF71DC2CB3D}" type="pres">
      <dgm:prSet presAssocID="{98A5AA3A-591A-48B6-A82C-0B5C48185295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9FA2-2204-4CFE-BB1B-E15C2993B33A}" type="pres">
      <dgm:prSet presAssocID="{98A5AA3A-591A-48B6-A82C-0B5C48185295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F7D27-4A04-4641-AE74-B465F28B90EC}" type="pres">
      <dgm:prSet presAssocID="{98A5AA3A-591A-48B6-A82C-0B5C48185295}" presName="connSite1" presStyleCnt="0"/>
      <dgm:spPr/>
    </dgm:pt>
    <dgm:pt modelId="{79B7EDDA-EAA5-4BBF-A156-64B7DD369F3A}" type="pres">
      <dgm:prSet presAssocID="{361812E3-908B-49D8-99A9-EEF3A6FACD02}" presName="Name9" presStyleLbl="sibTrans2D1" presStyleIdx="0" presStyleCnt="2"/>
      <dgm:spPr/>
      <dgm:t>
        <a:bodyPr/>
        <a:lstStyle/>
        <a:p>
          <a:endParaRPr lang="en-US"/>
        </a:p>
      </dgm:t>
    </dgm:pt>
    <dgm:pt modelId="{BBB04B8F-B6EF-4561-905D-E4B7DF1DB4A1}" type="pres">
      <dgm:prSet presAssocID="{9431635F-4F77-46EB-95DA-3EC28B37F766}" presName="composite2" presStyleCnt="0"/>
      <dgm:spPr/>
    </dgm:pt>
    <dgm:pt modelId="{A857CE89-9793-4243-BECF-B1DD6C93FC7F}" type="pres">
      <dgm:prSet presAssocID="{9431635F-4F77-46EB-95DA-3EC28B37F766}" presName="dummyNode2" presStyleLbl="node1" presStyleIdx="0" presStyleCnt="3"/>
      <dgm:spPr/>
    </dgm:pt>
    <dgm:pt modelId="{E538C9E9-2568-4BFB-9161-B46E3E5408A0}" type="pres">
      <dgm:prSet presAssocID="{9431635F-4F77-46EB-95DA-3EC28B37F76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884BA-7609-4C6D-B28D-91B13FA812AC}" type="pres">
      <dgm:prSet presAssocID="{9431635F-4F77-46EB-95DA-3EC28B37F76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E6743-A70F-432D-8036-07D5B8E69B75}" type="pres">
      <dgm:prSet presAssocID="{9431635F-4F77-46EB-95DA-3EC28B37F76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391E-E3D3-4005-BAAC-52ADB2C1F597}" type="pres">
      <dgm:prSet presAssocID="{9431635F-4F77-46EB-95DA-3EC28B37F766}" presName="connSite2" presStyleCnt="0"/>
      <dgm:spPr/>
    </dgm:pt>
    <dgm:pt modelId="{F4935D85-E7A8-429D-BE4E-A8FD16FEA3F4}" type="pres">
      <dgm:prSet presAssocID="{01FC35F3-9026-47BC-A9FE-662167841BD0}" presName="Name18" presStyleLbl="sibTrans2D1" presStyleIdx="1" presStyleCnt="2"/>
      <dgm:spPr/>
      <dgm:t>
        <a:bodyPr/>
        <a:lstStyle/>
        <a:p>
          <a:endParaRPr lang="en-US"/>
        </a:p>
      </dgm:t>
    </dgm:pt>
    <dgm:pt modelId="{FA2D8BBB-1415-40A4-8BCF-61097B25AFE5}" type="pres">
      <dgm:prSet presAssocID="{4D6E85AC-516C-477D-89A4-41C381DECBBF}" presName="composite1" presStyleCnt="0"/>
      <dgm:spPr/>
    </dgm:pt>
    <dgm:pt modelId="{A20A6A3A-2194-4C22-8C10-CE39EA70DEA9}" type="pres">
      <dgm:prSet presAssocID="{4D6E85AC-516C-477D-89A4-41C381DECBBF}" presName="dummyNode1" presStyleLbl="node1" presStyleIdx="1" presStyleCnt="3"/>
      <dgm:spPr/>
    </dgm:pt>
    <dgm:pt modelId="{B4791F02-2696-49CD-9F2E-258866A73E5A}" type="pres">
      <dgm:prSet presAssocID="{4D6E85AC-516C-477D-89A4-41C381DECBB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55785-7767-4D82-8AC2-733BD20DAC7E}" type="pres">
      <dgm:prSet presAssocID="{4D6E85AC-516C-477D-89A4-41C381DECBB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55866-59BF-450E-AE48-0FEF82CF0DA5}" type="pres">
      <dgm:prSet presAssocID="{4D6E85AC-516C-477D-89A4-41C381DECBB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7BB7D-4151-4880-AF29-1A77ED970B3D}" type="pres">
      <dgm:prSet presAssocID="{4D6E85AC-516C-477D-89A4-41C381DECBBF}" presName="connSite1" presStyleCnt="0"/>
      <dgm:spPr/>
    </dgm:pt>
  </dgm:ptLst>
  <dgm:cxnLst>
    <dgm:cxn modelId="{A993C7E8-C4D6-4DF3-865C-79E247DC9CC5}" type="presOf" srcId="{98A5AA3A-591A-48B6-A82C-0B5C48185295}" destId="{543B9FA2-2204-4CFE-BB1B-E15C2993B33A}" srcOrd="0" destOrd="0" presId="urn:microsoft.com/office/officeart/2005/8/layout/hProcess4"/>
    <dgm:cxn modelId="{E89A9E18-D006-4FC2-B2E4-053A32943455}" type="presOf" srcId="{A236C8A8-30B1-4B66-B624-065547D7ACAD}" destId="{40155785-7767-4D82-8AC2-733BD20DAC7E}" srcOrd="1" destOrd="0" presId="urn:microsoft.com/office/officeart/2005/8/layout/hProcess4"/>
    <dgm:cxn modelId="{F1BE5913-B169-4DFC-BA5B-C89ED4AFD29B}" type="presOf" srcId="{2CFF9EE5-474A-4F9A-B2FA-C1E2FBDACE48}" destId="{3B474D69-96FF-4EFE-9F84-4FF71DC2CB3D}" srcOrd="1" destOrd="0" presId="urn:microsoft.com/office/officeart/2005/8/layout/hProcess4"/>
    <dgm:cxn modelId="{B821AA21-3DC4-4704-A19C-9CB1954369A8}" type="presOf" srcId="{3B4F5DC2-2175-4E55-BC2A-5E8526C5E448}" destId="{1E7BA091-64FE-4432-A2B6-2197AE1267F9}" srcOrd="0" destOrd="0" presId="urn:microsoft.com/office/officeart/2005/8/layout/hProcess4"/>
    <dgm:cxn modelId="{8B0BC53C-7447-4418-B364-93556E5C1B4C}" type="presOf" srcId="{8B8F8688-DBCF-43E4-85B5-E2DBBAC62AC4}" destId="{F67884BA-7609-4C6D-B28D-91B13FA812AC}" srcOrd="1" destOrd="1" presId="urn:microsoft.com/office/officeart/2005/8/layout/hProcess4"/>
    <dgm:cxn modelId="{8C667913-21DA-4F80-9F87-11B1846BE832}" srcId="{9431635F-4F77-46EB-95DA-3EC28B37F766}" destId="{8B8F8688-DBCF-43E4-85B5-E2DBBAC62AC4}" srcOrd="1" destOrd="0" parTransId="{3FB3B95E-12D7-4743-BE68-3FD1EF92AD6D}" sibTransId="{FF140E3A-DCF8-4695-B07E-04E2D1F081C5}"/>
    <dgm:cxn modelId="{4715ABC8-F96A-4F29-BFE0-C87172F82049}" srcId="{4D6E85AC-516C-477D-89A4-41C381DECBBF}" destId="{A236C8A8-30B1-4B66-B624-065547D7ACAD}" srcOrd="0" destOrd="0" parTransId="{CFB2BB08-642E-4644-80E9-D32EFFD24D1A}" sibTransId="{AE42BC86-F596-452B-BF9D-F80BFA965B75}"/>
    <dgm:cxn modelId="{AEBC8607-9F9A-4298-8DD8-DEA9072670D3}" type="presOf" srcId="{CF70E9C3-2361-47AD-B44E-B4AA8E909E2C}" destId="{3B474D69-96FF-4EFE-9F84-4FF71DC2CB3D}" srcOrd="1" destOrd="1" presId="urn:microsoft.com/office/officeart/2005/8/layout/hProcess4"/>
    <dgm:cxn modelId="{77F3BC00-BF4A-4004-BB72-A78FBB33CDC1}" type="presOf" srcId="{BAB1A87A-7635-48A7-A1B3-AC631D28F01B}" destId="{F67884BA-7609-4C6D-B28D-91B13FA812AC}" srcOrd="1" destOrd="0" presId="urn:microsoft.com/office/officeart/2005/8/layout/hProcess4"/>
    <dgm:cxn modelId="{E37D0602-D27D-4850-BD72-FCC32A3D066E}" srcId="{9431635F-4F77-46EB-95DA-3EC28B37F766}" destId="{BAB1A87A-7635-48A7-A1B3-AC631D28F01B}" srcOrd="0" destOrd="0" parTransId="{68B7C83A-DF5D-4F70-A08B-E880E461EB46}" sibTransId="{67923B92-E250-44E5-A533-3692DB223958}"/>
    <dgm:cxn modelId="{1E33DC24-8A9E-4BB2-A566-89A1CD8F1932}" type="presOf" srcId="{A236C8A8-30B1-4B66-B624-065547D7ACAD}" destId="{B4791F02-2696-49CD-9F2E-258866A73E5A}" srcOrd="0" destOrd="0" presId="urn:microsoft.com/office/officeart/2005/8/layout/hProcess4"/>
    <dgm:cxn modelId="{D5F804FD-F00C-4D89-9F93-8FC34295407B}" type="presOf" srcId="{8B8F8688-DBCF-43E4-85B5-E2DBBAC62AC4}" destId="{E538C9E9-2568-4BFB-9161-B46E3E5408A0}" srcOrd="0" destOrd="1" presId="urn:microsoft.com/office/officeart/2005/8/layout/hProcess4"/>
    <dgm:cxn modelId="{2835A383-7C56-43DD-B457-48224A40E7F9}" srcId="{3B4F5DC2-2175-4E55-BC2A-5E8526C5E448}" destId="{4D6E85AC-516C-477D-89A4-41C381DECBBF}" srcOrd="2" destOrd="0" parTransId="{105074B4-964D-40BE-AF6E-023D5FB719B3}" sibTransId="{3ADF8FB0-2765-40CF-AECF-16A86AE93CDA}"/>
    <dgm:cxn modelId="{CDCA45C0-0B59-4016-8242-3EBE91671EA6}" srcId="{98A5AA3A-591A-48B6-A82C-0B5C48185295}" destId="{2CFF9EE5-474A-4F9A-B2FA-C1E2FBDACE48}" srcOrd="0" destOrd="0" parTransId="{05F1D96D-E298-44F0-A125-6652BA97059F}" sibTransId="{4B6F4E6C-AD74-4651-A274-7FC0E60FBEBF}"/>
    <dgm:cxn modelId="{F1665040-A692-47D8-94EF-4F967C11736D}" type="presOf" srcId="{9431635F-4F77-46EB-95DA-3EC28B37F766}" destId="{D10E6743-A70F-432D-8036-07D5B8E69B75}" srcOrd="0" destOrd="0" presId="urn:microsoft.com/office/officeart/2005/8/layout/hProcess4"/>
    <dgm:cxn modelId="{747BEE67-8577-4F03-A326-DF01FB0F7E03}" srcId="{2CFF9EE5-474A-4F9A-B2FA-C1E2FBDACE48}" destId="{CF70E9C3-2361-47AD-B44E-B4AA8E909E2C}" srcOrd="0" destOrd="0" parTransId="{A30FED10-4DBD-4E12-BFB6-4F8223E3B315}" sibTransId="{23E14EE7-0C38-43F0-818C-D2D4E20FE450}"/>
    <dgm:cxn modelId="{F16EB403-11D6-43FD-A9DA-A84FB07916D9}" srcId="{3B4F5DC2-2175-4E55-BC2A-5E8526C5E448}" destId="{9431635F-4F77-46EB-95DA-3EC28B37F766}" srcOrd="1" destOrd="0" parTransId="{476A8237-1B0F-455C-97EF-F03A94795ABE}" sibTransId="{01FC35F3-9026-47BC-A9FE-662167841BD0}"/>
    <dgm:cxn modelId="{5CD5ECB5-3EC0-451C-981A-50119F7FA99A}" type="presOf" srcId="{4D6E85AC-516C-477D-89A4-41C381DECBBF}" destId="{57D55866-59BF-450E-AE48-0FEF82CF0DA5}" srcOrd="0" destOrd="0" presId="urn:microsoft.com/office/officeart/2005/8/layout/hProcess4"/>
    <dgm:cxn modelId="{26CD5759-4D3B-4BFF-9D85-E5EC533E569E}" type="presOf" srcId="{BAB1A87A-7635-48A7-A1B3-AC631D28F01B}" destId="{E538C9E9-2568-4BFB-9161-B46E3E5408A0}" srcOrd="0" destOrd="0" presId="urn:microsoft.com/office/officeart/2005/8/layout/hProcess4"/>
    <dgm:cxn modelId="{991683AE-97F9-4E36-8A57-B0A7B4247F73}" type="presOf" srcId="{CF70E9C3-2361-47AD-B44E-B4AA8E909E2C}" destId="{C5606D39-1A09-49B7-83E5-56F12D0BFA9E}" srcOrd="0" destOrd="1" presId="urn:microsoft.com/office/officeart/2005/8/layout/hProcess4"/>
    <dgm:cxn modelId="{163D16CD-9942-419D-AD0E-E92161842D99}" type="presOf" srcId="{2CFF9EE5-474A-4F9A-B2FA-C1E2FBDACE48}" destId="{C5606D39-1A09-49B7-83E5-56F12D0BFA9E}" srcOrd="0" destOrd="0" presId="urn:microsoft.com/office/officeart/2005/8/layout/hProcess4"/>
    <dgm:cxn modelId="{F6896540-97FA-42AB-93BC-C731F511B17F}" srcId="{3B4F5DC2-2175-4E55-BC2A-5E8526C5E448}" destId="{98A5AA3A-591A-48B6-A82C-0B5C48185295}" srcOrd="0" destOrd="0" parTransId="{7E72FAA6-C324-4273-980D-067F3AC2E73B}" sibTransId="{361812E3-908B-49D8-99A9-EEF3A6FACD02}"/>
    <dgm:cxn modelId="{DD1B7FE7-B876-4107-B309-4ABFAADCC55E}" type="presOf" srcId="{01FC35F3-9026-47BC-A9FE-662167841BD0}" destId="{F4935D85-E7A8-429D-BE4E-A8FD16FEA3F4}" srcOrd="0" destOrd="0" presId="urn:microsoft.com/office/officeart/2005/8/layout/hProcess4"/>
    <dgm:cxn modelId="{00E9089F-F1CD-44EA-9160-EA1D69A95AC8}" type="presOf" srcId="{361812E3-908B-49D8-99A9-EEF3A6FACD02}" destId="{79B7EDDA-EAA5-4BBF-A156-64B7DD369F3A}" srcOrd="0" destOrd="0" presId="urn:microsoft.com/office/officeart/2005/8/layout/hProcess4"/>
    <dgm:cxn modelId="{305BECD6-0D6C-4E04-8113-87C78FD176F1}" type="presParOf" srcId="{1E7BA091-64FE-4432-A2B6-2197AE1267F9}" destId="{434D9719-C020-4A8F-B5F9-948E17D64742}" srcOrd="0" destOrd="0" presId="urn:microsoft.com/office/officeart/2005/8/layout/hProcess4"/>
    <dgm:cxn modelId="{3F0664B2-4CBC-4C4F-9F04-EE855A5DB3E9}" type="presParOf" srcId="{1E7BA091-64FE-4432-A2B6-2197AE1267F9}" destId="{34D0A807-6BD4-4C7E-BC1C-0F7CF700F6DF}" srcOrd="1" destOrd="0" presId="urn:microsoft.com/office/officeart/2005/8/layout/hProcess4"/>
    <dgm:cxn modelId="{4741FEA2-3E6F-4A87-828D-725DAFA1CCF3}" type="presParOf" srcId="{1E7BA091-64FE-4432-A2B6-2197AE1267F9}" destId="{6A5C9770-AF53-4C4A-BC7E-5A53A761E660}" srcOrd="2" destOrd="0" presId="urn:microsoft.com/office/officeart/2005/8/layout/hProcess4"/>
    <dgm:cxn modelId="{806F1DD0-F7EF-4F0C-97F7-97B0FEDA2E1D}" type="presParOf" srcId="{6A5C9770-AF53-4C4A-BC7E-5A53A761E660}" destId="{6D8F3315-651B-4B34-A42A-5F9D5AFA71AB}" srcOrd="0" destOrd="0" presId="urn:microsoft.com/office/officeart/2005/8/layout/hProcess4"/>
    <dgm:cxn modelId="{22E65F70-04D5-4584-A052-6DC3AC1507BC}" type="presParOf" srcId="{6D8F3315-651B-4B34-A42A-5F9D5AFA71AB}" destId="{BB0FC93B-6B83-4DF1-B67C-43F758C4128F}" srcOrd="0" destOrd="0" presId="urn:microsoft.com/office/officeart/2005/8/layout/hProcess4"/>
    <dgm:cxn modelId="{3DFDE8E1-DF5A-4105-89CC-BEE9065A45ED}" type="presParOf" srcId="{6D8F3315-651B-4B34-A42A-5F9D5AFA71AB}" destId="{C5606D39-1A09-49B7-83E5-56F12D0BFA9E}" srcOrd="1" destOrd="0" presId="urn:microsoft.com/office/officeart/2005/8/layout/hProcess4"/>
    <dgm:cxn modelId="{E9EDEBDB-3A46-4696-903B-639C4425F8F3}" type="presParOf" srcId="{6D8F3315-651B-4B34-A42A-5F9D5AFA71AB}" destId="{3B474D69-96FF-4EFE-9F84-4FF71DC2CB3D}" srcOrd="2" destOrd="0" presId="urn:microsoft.com/office/officeart/2005/8/layout/hProcess4"/>
    <dgm:cxn modelId="{AC8EE08F-AF3B-4857-A411-5EEE9E0EA090}" type="presParOf" srcId="{6D8F3315-651B-4B34-A42A-5F9D5AFA71AB}" destId="{543B9FA2-2204-4CFE-BB1B-E15C2993B33A}" srcOrd="3" destOrd="0" presId="urn:microsoft.com/office/officeart/2005/8/layout/hProcess4"/>
    <dgm:cxn modelId="{F346B93D-A137-40F9-8A8B-5076AD6C50B3}" type="presParOf" srcId="{6D8F3315-651B-4B34-A42A-5F9D5AFA71AB}" destId="{324F7D27-4A04-4641-AE74-B465F28B90EC}" srcOrd="4" destOrd="0" presId="urn:microsoft.com/office/officeart/2005/8/layout/hProcess4"/>
    <dgm:cxn modelId="{4E681AB5-F63B-4423-9896-2F55DC92EB0B}" type="presParOf" srcId="{6A5C9770-AF53-4C4A-BC7E-5A53A761E660}" destId="{79B7EDDA-EAA5-4BBF-A156-64B7DD369F3A}" srcOrd="1" destOrd="0" presId="urn:microsoft.com/office/officeart/2005/8/layout/hProcess4"/>
    <dgm:cxn modelId="{5E26176B-878A-4D66-9A62-ED70C68F1CD5}" type="presParOf" srcId="{6A5C9770-AF53-4C4A-BC7E-5A53A761E660}" destId="{BBB04B8F-B6EF-4561-905D-E4B7DF1DB4A1}" srcOrd="2" destOrd="0" presId="urn:microsoft.com/office/officeart/2005/8/layout/hProcess4"/>
    <dgm:cxn modelId="{B6B1769A-8270-4C33-B52A-4ADEB862C5CD}" type="presParOf" srcId="{BBB04B8F-B6EF-4561-905D-E4B7DF1DB4A1}" destId="{A857CE89-9793-4243-BECF-B1DD6C93FC7F}" srcOrd="0" destOrd="0" presId="urn:microsoft.com/office/officeart/2005/8/layout/hProcess4"/>
    <dgm:cxn modelId="{CBDC48B2-D4FC-40B1-B0B3-52333F3C065A}" type="presParOf" srcId="{BBB04B8F-B6EF-4561-905D-E4B7DF1DB4A1}" destId="{E538C9E9-2568-4BFB-9161-B46E3E5408A0}" srcOrd="1" destOrd="0" presId="urn:microsoft.com/office/officeart/2005/8/layout/hProcess4"/>
    <dgm:cxn modelId="{35847668-CD11-4E52-A8F3-7C25F0C4EB1A}" type="presParOf" srcId="{BBB04B8F-B6EF-4561-905D-E4B7DF1DB4A1}" destId="{F67884BA-7609-4C6D-B28D-91B13FA812AC}" srcOrd="2" destOrd="0" presId="urn:microsoft.com/office/officeart/2005/8/layout/hProcess4"/>
    <dgm:cxn modelId="{8749D86E-674B-4E11-BB41-B6EAC6F481DC}" type="presParOf" srcId="{BBB04B8F-B6EF-4561-905D-E4B7DF1DB4A1}" destId="{D10E6743-A70F-432D-8036-07D5B8E69B75}" srcOrd="3" destOrd="0" presId="urn:microsoft.com/office/officeart/2005/8/layout/hProcess4"/>
    <dgm:cxn modelId="{47D8BC58-001C-4E5E-BF2B-94047D4D816F}" type="presParOf" srcId="{BBB04B8F-B6EF-4561-905D-E4B7DF1DB4A1}" destId="{F83A391E-E3D3-4005-BAAC-52ADB2C1F597}" srcOrd="4" destOrd="0" presId="urn:microsoft.com/office/officeart/2005/8/layout/hProcess4"/>
    <dgm:cxn modelId="{AA009C18-6836-4FCF-9BF8-1C6BD85157CA}" type="presParOf" srcId="{6A5C9770-AF53-4C4A-BC7E-5A53A761E660}" destId="{F4935D85-E7A8-429D-BE4E-A8FD16FEA3F4}" srcOrd="3" destOrd="0" presId="urn:microsoft.com/office/officeart/2005/8/layout/hProcess4"/>
    <dgm:cxn modelId="{93294C68-59C2-47F1-AEB4-A9B44009D970}" type="presParOf" srcId="{6A5C9770-AF53-4C4A-BC7E-5A53A761E660}" destId="{FA2D8BBB-1415-40A4-8BCF-61097B25AFE5}" srcOrd="4" destOrd="0" presId="urn:microsoft.com/office/officeart/2005/8/layout/hProcess4"/>
    <dgm:cxn modelId="{45DB9475-A190-4B94-AF8C-00A6092CE881}" type="presParOf" srcId="{FA2D8BBB-1415-40A4-8BCF-61097B25AFE5}" destId="{A20A6A3A-2194-4C22-8C10-CE39EA70DEA9}" srcOrd="0" destOrd="0" presId="urn:microsoft.com/office/officeart/2005/8/layout/hProcess4"/>
    <dgm:cxn modelId="{5EF777FF-ACA4-4E9A-A00D-85F9C0A885F5}" type="presParOf" srcId="{FA2D8BBB-1415-40A4-8BCF-61097B25AFE5}" destId="{B4791F02-2696-49CD-9F2E-258866A73E5A}" srcOrd="1" destOrd="0" presId="urn:microsoft.com/office/officeart/2005/8/layout/hProcess4"/>
    <dgm:cxn modelId="{DCCDBAEC-3AB6-40B3-A4CD-10F43F7A4C77}" type="presParOf" srcId="{FA2D8BBB-1415-40A4-8BCF-61097B25AFE5}" destId="{40155785-7767-4D82-8AC2-733BD20DAC7E}" srcOrd="2" destOrd="0" presId="urn:microsoft.com/office/officeart/2005/8/layout/hProcess4"/>
    <dgm:cxn modelId="{9BE5641D-0D65-489B-8522-7538294A57F5}" type="presParOf" srcId="{FA2D8BBB-1415-40A4-8BCF-61097B25AFE5}" destId="{57D55866-59BF-450E-AE48-0FEF82CF0DA5}" srcOrd="3" destOrd="0" presId="urn:microsoft.com/office/officeart/2005/8/layout/hProcess4"/>
    <dgm:cxn modelId="{91BAD3E6-6AC3-4FF7-814F-FE88E4DCCCBA}" type="presParOf" srcId="{FA2D8BBB-1415-40A4-8BCF-61097B25AFE5}" destId="{0D17BB7D-4151-4880-AF29-1A77ED970B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06D39-1A09-49B7-83E5-56F12D0BFA9E}">
      <dsp:nvSpPr>
        <dsp:cNvPr id="0" name=""/>
        <dsp:cNvSpPr/>
      </dsp:nvSpPr>
      <dsp:spPr>
        <a:xfrm>
          <a:off x="84" y="1352738"/>
          <a:ext cx="1945420" cy="1604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Measure </a:t>
          </a:r>
          <a:r>
            <a:rPr lang="en-US" sz="1050" b="1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(negative) peace</a:t>
          </a:r>
          <a:r>
            <a:rPr lang="en-US" sz="1050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: designing and building indices </a:t>
          </a:r>
          <a:r>
            <a:rPr lang="en-US" sz="1050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Wingdings" panose="05000000000000000000" pitchFamily="2" charset="2"/>
            </a:rPr>
            <a:t> a single score for a complex concept</a:t>
          </a:r>
          <a:r>
            <a:rPr lang="en-US" sz="1050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 </a:t>
          </a:r>
          <a:endParaRPr lang="en-US" sz="105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37009" y="1389663"/>
        <a:ext cx="1871570" cy="1186879"/>
      </dsp:txXfrm>
    </dsp:sp>
    <dsp:sp modelId="{79B7EDDA-EAA5-4BBF-A156-64B7DD369F3A}">
      <dsp:nvSpPr>
        <dsp:cNvPr id="0" name=""/>
        <dsp:cNvSpPr/>
      </dsp:nvSpPr>
      <dsp:spPr>
        <a:xfrm>
          <a:off x="1110195" y="1795362"/>
          <a:ext cx="2056111" cy="2056111"/>
        </a:xfrm>
        <a:prstGeom prst="leftCircularArrow">
          <a:avLst>
            <a:gd name="adj1" fmla="val 2723"/>
            <a:gd name="adj2" fmla="val 331721"/>
            <a:gd name="adj3" fmla="val 2107232"/>
            <a:gd name="adj4" fmla="val 9024489"/>
            <a:gd name="adj5" fmla="val 31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9FA2-2204-4CFE-BB1B-E15C2993B33A}">
      <dsp:nvSpPr>
        <dsp:cNvPr id="0" name=""/>
        <dsp:cNvSpPr/>
      </dsp:nvSpPr>
      <dsp:spPr>
        <a:xfrm>
          <a:off x="432400" y="2613468"/>
          <a:ext cx="1729262" cy="687670"/>
        </a:xfrm>
        <a:prstGeom prst="roundRect">
          <a:avLst>
            <a:gd name="adj" fmla="val 10000"/>
          </a:avLst>
        </a:prstGeom>
        <a:solidFill>
          <a:srgbClr val="0063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Access, clean, </a:t>
          </a:r>
          <a:r>
            <a:rPr lang="en-US" sz="1300" kern="1200" dirty="0" smtClean="0"/>
            <a:t>index datasets </a:t>
          </a:r>
          <a:r>
            <a:rPr lang="en-US" sz="1300" kern="1200" dirty="0" smtClean="0"/>
            <a:t>&amp; visualize results in R</a:t>
          </a:r>
          <a:endParaRPr lang="en-US" sz="1300" kern="1200" dirty="0"/>
        </a:p>
      </dsp:txBody>
      <dsp:txXfrm>
        <a:off x="452541" y="2633609"/>
        <a:ext cx="1688980" cy="647388"/>
      </dsp:txXfrm>
    </dsp:sp>
    <dsp:sp modelId="{E538C9E9-2568-4BFB-9161-B46E3E5408A0}">
      <dsp:nvSpPr>
        <dsp:cNvPr id="0" name=""/>
        <dsp:cNvSpPr/>
      </dsp:nvSpPr>
      <dsp:spPr>
        <a:xfrm>
          <a:off x="2428268" y="1352738"/>
          <a:ext cx="1945420" cy="1604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Understand </a:t>
          </a:r>
          <a:r>
            <a:rPr lang="en-US" sz="1200" b="1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(positive) peace</a:t>
          </a:r>
          <a:r>
            <a:rPr lang="en-US" sz="1200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: the consistent characteristics of peaceful societies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Quantify </a:t>
          </a:r>
          <a:r>
            <a:rPr lang="en-US" sz="1200" b="1" kern="1200" dirty="0" smtClean="0"/>
            <a:t>the economic value of peace</a:t>
          </a:r>
          <a:endParaRPr lang="en-US" sz="1200" b="1" kern="1200" dirty="0"/>
        </a:p>
      </dsp:txBody>
      <dsp:txXfrm>
        <a:off x="2465193" y="1733499"/>
        <a:ext cx="1871570" cy="1186879"/>
      </dsp:txXfrm>
    </dsp:sp>
    <dsp:sp modelId="{F4935D85-E7A8-429D-BE4E-A8FD16FEA3F4}">
      <dsp:nvSpPr>
        <dsp:cNvPr id="0" name=""/>
        <dsp:cNvSpPr/>
      </dsp:nvSpPr>
      <dsp:spPr>
        <a:xfrm>
          <a:off x="3522168" y="395655"/>
          <a:ext cx="2304693" cy="2304693"/>
        </a:xfrm>
        <a:prstGeom prst="circularArrow">
          <a:avLst>
            <a:gd name="adj1" fmla="val 2429"/>
            <a:gd name="adj2" fmla="val 293930"/>
            <a:gd name="adj3" fmla="val 19530559"/>
            <a:gd name="adj4" fmla="val 12575511"/>
            <a:gd name="adj5" fmla="val 28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E6743-A70F-432D-8036-07D5B8E69B75}">
      <dsp:nvSpPr>
        <dsp:cNvPr id="0" name=""/>
        <dsp:cNvSpPr/>
      </dsp:nvSpPr>
      <dsp:spPr>
        <a:xfrm>
          <a:off x="2860584" y="1008903"/>
          <a:ext cx="1729262" cy="687670"/>
        </a:xfrm>
        <a:prstGeom prst="roundRect">
          <a:avLst>
            <a:gd name="adj" fmla="val 10000"/>
          </a:avLst>
        </a:prstGeom>
        <a:solidFill>
          <a:srgbClr val="0063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 + APIs -&gt; DB of </a:t>
          </a:r>
          <a:r>
            <a:rPr lang="en-US" sz="1300" kern="1200" dirty="0" smtClean="0"/>
            <a:t>25k+ econ indicators &amp; correlates </a:t>
          </a:r>
          <a:r>
            <a:rPr lang="en-US" sz="1300" kern="1200" dirty="0" smtClean="0"/>
            <a:t>of peace</a:t>
          </a:r>
          <a:endParaRPr lang="en-US" sz="1300" kern="1200" dirty="0"/>
        </a:p>
      </dsp:txBody>
      <dsp:txXfrm>
        <a:off x="2880725" y="1029044"/>
        <a:ext cx="1688980" cy="647388"/>
      </dsp:txXfrm>
    </dsp:sp>
    <dsp:sp modelId="{B4791F02-2696-49CD-9F2E-258866A73E5A}">
      <dsp:nvSpPr>
        <dsp:cNvPr id="0" name=""/>
        <dsp:cNvSpPr/>
      </dsp:nvSpPr>
      <dsp:spPr>
        <a:xfrm>
          <a:off x="4856453" y="1352738"/>
          <a:ext cx="1945420" cy="1604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Model and measuring the </a:t>
          </a:r>
          <a:r>
            <a:rPr lang="en-US" sz="1050" b="1" kern="1200" dirty="0" smtClean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rPr>
            <a:t>risk of breakdowns in peacefulness</a:t>
          </a:r>
          <a:endParaRPr lang="en-US" sz="1050" b="1" kern="1200" dirty="0"/>
        </a:p>
      </dsp:txBody>
      <dsp:txXfrm>
        <a:off x="4893378" y="1389663"/>
        <a:ext cx="1871570" cy="1186879"/>
      </dsp:txXfrm>
    </dsp:sp>
    <dsp:sp modelId="{57D55866-59BF-450E-AE48-0FEF82CF0DA5}">
      <dsp:nvSpPr>
        <dsp:cNvPr id="0" name=""/>
        <dsp:cNvSpPr/>
      </dsp:nvSpPr>
      <dsp:spPr>
        <a:xfrm>
          <a:off x="5288768" y="2613468"/>
          <a:ext cx="1729262" cy="687670"/>
        </a:xfrm>
        <a:prstGeom prst="roundRect">
          <a:avLst>
            <a:gd name="adj" fmla="val 10000"/>
          </a:avLst>
        </a:prstGeom>
        <a:solidFill>
          <a:srgbClr val="0063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From linear models to systems analysis, and everything in between</a:t>
          </a:r>
          <a:endParaRPr lang="en-US" sz="1300" kern="1200" dirty="0"/>
        </a:p>
      </dsp:txBody>
      <dsp:txXfrm>
        <a:off x="5308909" y="2633609"/>
        <a:ext cx="1688980" cy="64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2A5CAC-D499-8446-95C5-4D0AA276E3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87905-793B-5D44-A52A-20F2DF06ED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9022-EDBE-FB42-9C2F-ED399C6DEEF4}" type="datetimeFigureOut">
              <a:rPr lang="en-US" smtClean="0"/>
              <a:t>31-Jul-19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E5C98-A664-9145-AC82-7E2FC7F4DF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4DEA-B36E-5D45-ACEB-6951F1C6B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7C67-FB07-0F45-B243-9CBB5839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70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54fbc788ad_0_33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g54fbc788ad_0_3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54fbc788ad_0_33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g54fbc788ad_0_3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37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fbc788ad_0_40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g54fbc788ad_0_4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fbc788ad_0_40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g54fbc788ad_0_4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46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54fbc788ad_0_33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2" name="Google Shape;2342;g54fbc788ad_0_3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98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4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3">
  <p:cSld name="Team 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628651" y="1396276"/>
            <a:ext cx="1428900" cy="22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0000" tIns="270000" rIns="270000" bIns="2700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>
            <a:spLocks noGrp="1"/>
          </p:cNvSpPr>
          <p:nvPr>
            <p:ph type="pic" idx="3"/>
          </p:nvPr>
        </p:nvSpPr>
        <p:spPr>
          <a:xfrm>
            <a:off x="2242777" y="1396276"/>
            <a:ext cx="1428900" cy="22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0000" tIns="270000" rIns="270000" bIns="2700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4"/>
          </p:nvPr>
        </p:nvSpPr>
        <p:spPr>
          <a:xfrm>
            <a:off x="3856903" y="1396276"/>
            <a:ext cx="1428900" cy="22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0000" tIns="270000" rIns="270000" bIns="2700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5"/>
          </p:nvPr>
        </p:nvSpPr>
        <p:spPr>
          <a:xfrm>
            <a:off x="5471030" y="1396276"/>
            <a:ext cx="1428900" cy="22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0000" tIns="270000" rIns="270000" bIns="2700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>
            <a:spLocks noGrp="1"/>
          </p:cNvSpPr>
          <p:nvPr>
            <p:ph type="pic" idx="6"/>
          </p:nvPr>
        </p:nvSpPr>
        <p:spPr>
          <a:xfrm>
            <a:off x="7085154" y="1396276"/>
            <a:ext cx="1428900" cy="22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0000" tIns="270000" rIns="270000" bIns="270000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628651" y="47223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" name="Google Shape;2310;p333">
            <a:extLst>
              <a:ext uri="{FF2B5EF4-FFF2-40B4-BE49-F238E27FC236}">
                <a16:creationId xmlns:a16="http://schemas.microsoft.com/office/drawing/2014/main" id="{C70A1EFC-344F-3040-8644-E9560A97C97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400B4-2828-C64C-B1D6-400F5843158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E6C11-195D-C749-86A3-1E9BCB819AFE}"/>
              </a:ext>
            </a:extLst>
          </p:cNvPr>
          <p:cNvSpPr/>
          <p:nvPr userDrawn="1"/>
        </p:nvSpPr>
        <p:spPr>
          <a:xfrm>
            <a:off x="431800" y="3145891"/>
            <a:ext cx="1347153" cy="89721"/>
          </a:xfrm>
          <a:prstGeom prst="rect">
            <a:avLst/>
          </a:prstGeom>
          <a:solidFill>
            <a:srgbClr val="4F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C8A2ED0-AC4D-A049-920F-53F35509E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26" y="3595192"/>
            <a:ext cx="1150179" cy="6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501D8B-D694-AC4B-8DB7-A7E50C723765}"/>
              </a:ext>
            </a:extLst>
          </p:cNvPr>
          <p:cNvSpPr/>
          <p:nvPr userDrawn="1"/>
        </p:nvSpPr>
        <p:spPr>
          <a:xfrm>
            <a:off x="0" y="4916910"/>
            <a:ext cx="9143999" cy="226590"/>
          </a:xfrm>
          <a:prstGeom prst="rect">
            <a:avLst/>
          </a:prstGeom>
          <a:solidFill>
            <a:srgbClr val="00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2310;p333">
            <a:extLst>
              <a:ext uri="{FF2B5EF4-FFF2-40B4-BE49-F238E27FC236}">
                <a16:creationId xmlns:a16="http://schemas.microsoft.com/office/drawing/2014/main" id="{763D23C8-39B7-B54E-9700-8034C787BEA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3F0DD84-8981-284C-ACF3-F8C8EAB5F3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1169" t="11113" r="18065" b="33320"/>
          <a:stretch/>
        </p:blipFill>
        <p:spPr>
          <a:xfrm>
            <a:off x="8398042" y="4635796"/>
            <a:ext cx="786809" cy="50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49A77-D5F8-2145-B3B0-307F28CDEE1D}"/>
              </a:ext>
            </a:extLst>
          </p:cNvPr>
          <p:cNvSpPr txBox="1"/>
          <p:nvPr userDrawn="1"/>
        </p:nvSpPr>
        <p:spPr>
          <a:xfrm>
            <a:off x="6624599" y="4916909"/>
            <a:ext cx="1834403" cy="226591"/>
          </a:xfrm>
          <a:prstGeom prst="rect">
            <a:avLst/>
          </a:prstGeom>
          <a:noFill/>
          <a:effectLst/>
        </p:spPr>
        <p:txBody>
          <a:bodyPr wrap="none" lIns="0" tIns="36000" rIns="72000" bIns="0" rtlCol="0" anchor="t">
            <a:noAutofit/>
          </a:bodyPr>
          <a:lstStyle/>
          <a:p>
            <a:pPr algn="r"/>
            <a:r>
              <a:rPr lang="en-AU" sz="1000" b="1" dirty="0">
                <a:solidFill>
                  <a:srgbClr val="F5F5F5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GLOBAL PEACE INDEX 2019</a:t>
            </a:r>
          </a:p>
        </p:txBody>
      </p:sp>
    </p:spTree>
    <p:extLst>
      <p:ext uri="{BB962C8B-B14F-4D97-AF65-F5344CB8AC3E}">
        <p14:creationId xmlns:p14="http://schemas.microsoft.com/office/powerpoint/2010/main" val="25118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26E5E9-A45F-584D-B2AD-56626511C94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oogle Shape;2310;p333">
            <a:extLst>
              <a:ext uri="{FF2B5EF4-FFF2-40B4-BE49-F238E27FC236}">
                <a16:creationId xmlns:a16="http://schemas.microsoft.com/office/drawing/2014/main" id="{43E8CCA9-C246-6242-8451-EB6D9FD24A8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7DAA772-5DA8-7642-8E32-C4DC75D04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042" y="198573"/>
            <a:ext cx="552606" cy="46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71ABD-0720-554C-8635-EBD3D728AC97}"/>
              </a:ext>
            </a:extLst>
          </p:cNvPr>
          <p:cNvSpPr txBox="1"/>
          <p:nvPr userDrawn="1"/>
        </p:nvSpPr>
        <p:spPr>
          <a:xfrm>
            <a:off x="6700139" y="4822043"/>
            <a:ext cx="1761701" cy="153888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r"/>
            <a:r>
              <a:rPr lang="en-AU" sz="1000" b="1" dirty="0">
                <a:solidFill>
                  <a:srgbClr val="989A9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GLOBAL PEACE INDEX 2019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19DFC0B-D2B8-2945-A787-40B762E85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9693" t="8528" r="41529" b="39597"/>
          <a:stretch/>
        </p:blipFill>
        <p:spPr>
          <a:xfrm>
            <a:off x="8527312" y="4561366"/>
            <a:ext cx="616687" cy="5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26E5E9-A45F-584D-B2AD-56626511C94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oogle Shape;2310;p333">
            <a:extLst>
              <a:ext uri="{FF2B5EF4-FFF2-40B4-BE49-F238E27FC236}">
                <a16:creationId xmlns:a16="http://schemas.microsoft.com/office/drawing/2014/main" id="{43E8CCA9-C246-6242-8451-EB6D9FD24A8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7DAA772-5DA8-7642-8E32-C4DC75D04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042" y="198573"/>
            <a:ext cx="552606" cy="46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D5166-9038-CB47-BA2B-9F585D1C4D95}"/>
              </a:ext>
            </a:extLst>
          </p:cNvPr>
          <p:cNvSpPr txBox="1"/>
          <p:nvPr userDrawn="1"/>
        </p:nvSpPr>
        <p:spPr>
          <a:xfrm>
            <a:off x="6700139" y="4822043"/>
            <a:ext cx="1761701" cy="153888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r"/>
            <a:r>
              <a:rPr lang="en-AU" sz="1000" b="1" dirty="0">
                <a:solidFill>
                  <a:srgbClr val="989A9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GLOBAL PEACE INDEX 2019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C595291-4052-0648-B2C2-8A8342F27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9693" t="8528" r="41529" b="39597"/>
          <a:stretch/>
        </p:blipFill>
        <p:spPr>
          <a:xfrm>
            <a:off x="8527312" y="4561366"/>
            <a:ext cx="616687" cy="5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10;p333">
            <a:extLst>
              <a:ext uri="{FF2B5EF4-FFF2-40B4-BE49-F238E27FC236}">
                <a16:creationId xmlns:a16="http://schemas.microsoft.com/office/drawing/2014/main" id="{C8A83B18-B758-6A46-9E5E-FB6AF1E8D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87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1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uli Black"/>
              <a:buNone/>
              <a:defRPr sz="33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Muli ExtraBold"/>
                <a:ea typeface="Muli ExtraBold"/>
                <a:cs typeface="Muli ExtraBold"/>
                <a:sym typeface="Muli ExtraBold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28651" y="47223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1" y="47223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4011" r:id="rId2"/>
    <p:sldLayoutId id="2147484008" r:id="rId3"/>
    <p:sldLayoutId id="2147484022" r:id="rId4"/>
    <p:sldLayoutId id="2147484020" r:id="rId5"/>
    <p:sldLayoutId id="214748401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85;p94">
            <a:extLst>
              <a:ext uri="{FF2B5EF4-FFF2-40B4-BE49-F238E27FC236}">
                <a16:creationId xmlns:a16="http://schemas.microsoft.com/office/drawing/2014/main" id="{D392A07D-3038-E347-99D1-AD51DBFF2CF3}"/>
              </a:ext>
            </a:extLst>
          </p:cNvPr>
          <p:cNvSpPr txBox="1"/>
          <p:nvPr/>
        </p:nvSpPr>
        <p:spPr>
          <a:xfrm>
            <a:off x="330591" y="1188720"/>
            <a:ext cx="8215532" cy="202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r>
              <a:rPr lang="en-US" sz="6000" b="1" spc="-300" dirty="0" smtClean="0">
                <a:solidFill>
                  <a:schemeClr val="bg1"/>
                </a:solidFill>
                <a:latin typeface="+mj-lt"/>
                <a:ea typeface="Muli Black"/>
                <a:cs typeface="Muli Black"/>
                <a:sym typeface="Muli Black"/>
              </a:rPr>
              <a:t>peacebuildR: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endParaRPr lang="en-US" sz="6000" b="1" spc="-300" dirty="0" smtClean="0">
              <a:solidFill>
                <a:schemeClr val="bg1"/>
              </a:solidFill>
              <a:latin typeface="+mj-lt"/>
              <a:ea typeface="Muli Black"/>
              <a:cs typeface="Muli Black"/>
              <a:sym typeface="Muli Black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r>
              <a:rPr lang="en-US" sz="6000" b="1" spc="-300" dirty="0" smtClean="0">
                <a:solidFill>
                  <a:schemeClr val="bg1"/>
                </a:solidFill>
                <a:latin typeface="+mj-lt"/>
                <a:ea typeface="Muli Black"/>
                <a:cs typeface="Muli Black"/>
                <a:sym typeface="Muli Black"/>
              </a:rPr>
              <a:t>Using R for World Peace</a:t>
            </a:r>
            <a:endParaRPr sz="6000" b="1" spc="-300" dirty="0">
              <a:solidFill>
                <a:schemeClr val="bg1"/>
              </a:solidFill>
              <a:latin typeface="+mj-lt"/>
              <a:ea typeface="Muli Black"/>
              <a:cs typeface="Muli Black"/>
              <a:sym typeface="Muli Black"/>
            </a:endParaRPr>
          </a:p>
        </p:txBody>
      </p:sp>
      <p:sp>
        <p:nvSpPr>
          <p:cNvPr id="6" name="Google Shape;785;p94">
            <a:extLst>
              <a:ext uri="{FF2B5EF4-FFF2-40B4-BE49-F238E27FC236}">
                <a16:creationId xmlns:a16="http://schemas.microsoft.com/office/drawing/2014/main" id="{D392A07D-3038-E347-99D1-AD51DBFF2CF3}"/>
              </a:ext>
            </a:extLst>
          </p:cNvPr>
          <p:cNvSpPr txBox="1"/>
          <p:nvPr/>
        </p:nvSpPr>
        <p:spPr>
          <a:xfrm>
            <a:off x="2623625" y="3903785"/>
            <a:ext cx="6067864" cy="62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r>
              <a:rPr lang="en-US" sz="2400" spc="-150" dirty="0" smtClean="0">
                <a:solidFill>
                  <a:schemeClr val="bg1"/>
                </a:solidFill>
                <a:latin typeface="+mj-lt"/>
                <a:ea typeface="Muli Black"/>
                <a:cs typeface="Muli Black"/>
                <a:sym typeface="Muli Black"/>
              </a:rPr>
              <a:t>Talia Hagerty, Senior Research Fellow, 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r>
              <a:rPr lang="en-US" sz="2400" spc="-150" dirty="0" smtClean="0">
                <a:solidFill>
                  <a:schemeClr val="bg1"/>
                </a:solidFill>
                <a:latin typeface="+mj-lt"/>
                <a:ea typeface="Muli Black"/>
                <a:cs typeface="Muli Black"/>
                <a:sym typeface="Muli Black"/>
              </a:rPr>
              <a:t>Institute for Economics &amp; Peace</a:t>
            </a:r>
            <a:endParaRPr sz="2400" spc="-150" dirty="0">
              <a:solidFill>
                <a:schemeClr val="bg1"/>
              </a:solidFill>
              <a:latin typeface="+mj-lt"/>
              <a:ea typeface="Muli Black"/>
              <a:cs typeface="Muli Black"/>
              <a:sym typeface="Muli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78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6" y="808894"/>
            <a:ext cx="4634208" cy="3976760"/>
          </a:xfrm>
          <a:prstGeom prst="rect">
            <a:avLst/>
          </a:prstGeom>
        </p:spPr>
      </p:pic>
      <p:sp>
        <p:nvSpPr>
          <p:cNvPr id="3" name="Google Shape;2296;p333"/>
          <p:cNvSpPr txBox="1"/>
          <p:nvPr/>
        </p:nvSpPr>
        <p:spPr>
          <a:xfrm>
            <a:off x="302454" y="479927"/>
            <a:ext cx="7267187" cy="2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  <a:latin typeface="+mj-lt"/>
              </a:rPr>
              <a:t>#peacebuildRgoalz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83493" y="1401133"/>
            <a:ext cx="3526864" cy="276999"/>
            <a:chOff x="3874514" y="1640284"/>
            <a:chExt cx="358852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4085020" y="1640284"/>
              <a:ext cx="33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Sexual assault by type, Nuevo Leon, Mexico</a:t>
              </a:r>
            </a:p>
          </p:txBody>
        </p:sp>
        <p:pic>
          <p:nvPicPr>
            <p:cNvPr id="6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4514" y="1683198"/>
              <a:ext cx="120822" cy="19117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83493" y="1947429"/>
            <a:ext cx="3526864" cy="276999"/>
            <a:chOff x="3874514" y="1640284"/>
            <a:chExt cx="3588520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4085020" y="1640284"/>
              <a:ext cx="33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The toughest chart I’ve ever made!</a:t>
              </a:r>
            </a:p>
          </p:txBody>
        </p:sp>
        <p:pic>
          <p:nvPicPr>
            <p:cNvPr id="9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4514" y="1683198"/>
              <a:ext cx="120822" cy="19117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83493" y="2467007"/>
            <a:ext cx="3526864" cy="276999"/>
            <a:chOff x="3874514" y="1640284"/>
            <a:chExt cx="3588520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4085020" y="1640284"/>
              <a:ext cx="33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And probably the most impactful</a:t>
              </a:r>
            </a:p>
          </p:txBody>
        </p:sp>
        <p:pic>
          <p:nvPicPr>
            <p:cNvPr id="12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4514" y="1683198"/>
              <a:ext cx="120822" cy="19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3187006"/>
              </p:ext>
            </p:extLst>
          </p:nvPr>
        </p:nvGraphicFramePr>
        <p:xfrm>
          <a:off x="1192194" y="539749"/>
          <a:ext cx="7018116" cy="431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Google Shape;2296;p333"/>
          <p:cNvSpPr txBox="1"/>
          <p:nvPr/>
        </p:nvSpPr>
        <p:spPr>
          <a:xfrm>
            <a:off x="167474" y="198573"/>
            <a:ext cx="7402168" cy="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</a:rPr>
              <a:t>Institute for Economics &amp; Peace 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155" y="546869"/>
            <a:ext cx="2611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Data driven insights for a more peaceful and prosperous world</a:t>
            </a:r>
            <a:endParaRPr lang="en-US" sz="1100" i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BB122-5AD9-A948-BC1E-F81C17F0A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9" r="11195"/>
          <a:stretch/>
        </p:blipFill>
        <p:spPr>
          <a:xfrm>
            <a:off x="360141" y="882502"/>
            <a:ext cx="7114547" cy="3389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A9D27-11F3-124B-9F32-A3BE36431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28" t="24566" r="604" b="59234"/>
          <a:stretch/>
        </p:blipFill>
        <p:spPr>
          <a:xfrm>
            <a:off x="7655441" y="1081097"/>
            <a:ext cx="1318437" cy="907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B4899-C5BB-E544-AA69-1075B608B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28" t="40767" r="604" b="43474"/>
          <a:stretch/>
        </p:blipFill>
        <p:spPr>
          <a:xfrm>
            <a:off x="7655440" y="1988288"/>
            <a:ext cx="1318437" cy="882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40E1D-6DE0-2848-AB5B-33BFB91FC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28" t="56967" r="604" b="23537"/>
          <a:stretch/>
        </p:blipFill>
        <p:spPr>
          <a:xfrm>
            <a:off x="7655439" y="2895479"/>
            <a:ext cx="1318437" cy="10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96;p333">
            <a:extLst>
              <a:ext uri="{FF2B5EF4-FFF2-40B4-BE49-F238E27FC236}">
                <a16:creationId xmlns:a16="http://schemas.microsoft.com/office/drawing/2014/main" id="{E3FD7A65-22BD-F54E-AEDF-61999720FBE3}"/>
              </a:ext>
            </a:extLst>
          </p:cNvPr>
          <p:cNvSpPr txBox="1"/>
          <p:nvPr/>
        </p:nvSpPr>
        <p:spPr>
          <a:xfrm>
            <a:off x="167474" y="198574"/>
            <a:ext cx="5195260" cy="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2019 highlights</a:t>
            </a:r>
            <a:endParaRPr sz="2000" b="1" i="0" cap="non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Google Shape;2344;p335">
            <a:extLst>
              <a:ext uri="{FF2B5EF4-FFF2-40B4-BE49-F238E27FC236}">
                <a16:creationId xmlns:a16="http://schemas.microsoft.com/office/drawing/2014/main" id="{BD5B568E-1C5F-2548-B23B-2657234242D1}"/>
              </a:ext>
            </a:extLst>
          </p:cNvPr>
          <p:cNvSpPr txBox="1"/>
          <p:nvPr/>
        </p:nvSpPr>
        <p:spPr>
          <a:xfrm>
            <a:off x="5179189" y="2202488"/>
            <a:ext cx="3227970" cy="13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2" indent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Deteriorations primarily driven by changes in:</a:t>
            </a:r>
          </a:p>
          <a:p>
            <a:pPr marL="171450" lvl="4" indent="-171450"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chemeClr val="accent6">
                    <a:lumMod val="50000"/>
                  </a:schemeClr>
                </a:solidFill>
              </a:rPr>
              <a:t>Perceptions of Criminality</a:t>
            </a:r>
          </a:p>
          <a:p>
            <a:pPr marL="171450" marR="0" lvl="2" indent="-1714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Internal and External Conflicts Fought</a:t>
            </a:r>
          </a:p>
          <a:p>
            <a:pPr marL="171450" marR="0" lvl="2" indent="-1714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chemeClr val="accent6">
                    <a:lumMod val="50000"/>
                  </a:schemeClr>
                </a:solidFill>
              </a:rPr>
              <a:t>Incarceration</a:t>
            </a:r>
            <a:endParaRPr i="0"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Google Shape;2344;p335">
            <a:extLst>
              <a:ext uri="{FF2B5EF4-FFF2-40B4-BE49-F238E27FC236}">
                <a16:creationId xmlns:a16="http://schemas.microsoft.com/office/drawing/2014/main" id="{E39AEBC3-9E9A-E043-9DCA-D13CC63A0FA8}"/>
              </a:ext>
            </a:extLst>
          </p:cNvPr>
          <p:cNvSpPr txBox="1"/>
          <p:nvPr/>
        </p:nvSpPr>
        <p:spPr>
          <a:xfrm>
            <a:off x="5173642" y="3465817"/>
            <a:ext cx="2850517" cy="11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2" indent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Improvements were driven by changes in:</a:t>
            </a:r>
          </a:p>
          <a:p>
            <a:pPr marL="171450" marR="0" lvl="2" indent="-1714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" u="none" strike="noStrike" cap="none" dirty="0">
                <a:solidFill>
                  <a:schemeClr val="accent6">
                    <a:lumMod val="50000"/>
                  </a:schemeClr>
                </a:solidFill>
              </a:rPr>
              <a:t>Deaths from Internal Conflict</a:t>
            </a:r>
          </a:p>
          <a:p>
            <a:pPr marL="171450" marR="0" lvl="2" indent="-1714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Military Expenditure</a:t>
            </a:r>
            <a:endParaRPr u="none" strike="noStrike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C40B7A-1F2D-8348-85C8-C906577353B5}"/>
              </a:ext>
            </a:extLst>
          </p:cNvPr>
          <p:cNvGrpSpPr/>
          <p:nvPr/>
        </p:nvGrpSpPr>
        <p:grpSpPr>
          <a:xfrm>
            <a:off x="5152238" y="832104"/>
            <a:ext cx="2907647" cy="1269402"/>
            <a:chOff x="853512" y="3279318"/>
            <a:chExt cx="2907647" cy="1269402"/>
          </a:xfrm>
        </p:grpSpPr>
        <p:sp>
          <p:nvSpPr>
            <p:cNvPr id="30" name="Google Shape;2344;p335">
              <a:extLst>
                <a:ext uri="{FF2B5EF4-FFF2-40B4-BE49-F238E27FC236}">
                  <a16:creationId xmlns:a16="http://schemas.microsoft.com/office/drawing/2014/main" id="{C0E8A295-8E63-C946-B37E-AA35AA626BD1}"/>
                </a:ext>
              </a:extLst>
            </p:cNvPr>
            <p:cNvSpPr txBox="1"/>
            <p:nvPr/>
          </p:nvSpPr>
          <p:spPr>
            <a:xfrm>
              <a:off x="1351293" y="3279318"/>
              <a:ext cx="876042" cy="576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sz="4800" b="1" spc="-250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86</a:t>
              </a:r>
              <a:r>
                <a:rPr lang="en" dirty="0">
                  <a:solidFill>
                    <a:schemeClr val="tx1"/>
                  </a:solidFill>
                </a:rPr>
                <a:t> 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sp>
          <p:nvSpPr>
            <p:cNvPr id="34" name="Google Shape;2344;p335">
              <a:extLst>
                <a:ext uri="{FF2B5EF4-FFF2-40B4-BE49-F238E27FC236}">
                  <a16:creationId xmlns:a16="http://schemas.microsoft.com/office/drawing/2014/main" id="{E2603D04-E8E1-214F-8D39-DEB21E2DA3E3}"/>
                </a:ext>
              </a:extLst>
            </p:cNvPr>
            <p:cNvSpPr txBox="1"/>
            <p:nvPr/>
          </p:nvSpPr>
          <p:spPr>
            <a:xfrm>
              <a:off x="2224341" y="3455423"/>
              <a:ext cx="1536818" cy="531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2">
                <a:lnSpc>
                  <a:spcPct val="90000"/>
                </a:lnSpc>
                <a:buClr>
                  <a:schemeClr val="accent4"/>
                </a:buClr>
                <a:buSzPts val="1100"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</a:rPr>
                <a:t>countries became more peaceful,</a:t>
              </a:r>
              <a:endParaRPr b="1" i="0" u="none" strike="noStrike" cap="non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Google Shape;2344;p335">
              <a:extLst>
                <a:ext uri="{FF2B5EF4-FFF2-40B4-BE49-F238E27FC236}">
                  <a16:creationId xmlns:a16="http://schemas.microsoft.com/office/drawing/2014/main" id="{D4A0A00F-A651-3642-B987-826957FC1BB0}"/>
                </a:ext>
              </a:extLst>
            </p:cNvPr>
            <p:cNvSpPr txBox="1"/>
            <p:nvPr/>
          </p:nvSpPr>
          <p:spPr>
            <a:xfrm>
              <a:off x="1351293" y="3871404"/>
              <a:ext cx="876042" cy="576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sz="4800" b="1" spc="-250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76</a:t>
              </a:r>
              <a:r>
                <a:rPr lang="en" dirty="0">
                  <a:solidFill>
                    <a:schemeClr val="tx1"/>
                  </a:solidFill>
                </a:rPr>
                <a:t> 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sp>
          <p:nvSpPr>
            <p:cNvPr id="36" name="Google Shape;2344;p335">
              <a:extLst>
                <a:ext uri="{FF2B5EF4-FFF2-40B4-BE49-F238E27FC236}">
                  <a16:creationId xmlns:a16="http://schemas.microsoft.com/office/drawing/2014/main" id="{4BB19671-3D80-6647-A02A-2BE9AFA943CA}"/>
                </a:ext>
              </a:extLst>
            </p:cNvPr>
            <p:cNvSpPr txBox="1"/>
            <p:nvPr/>
          </p:nvSpPr>
          <p:spPr>
            <a:xfrm>
              <a:off x="2226020" y="4196698"/>
              <a:ext cx="1189702" cy="352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2">
                <a:lnSpc>
                  <a:spcPct val="90000"/>
                </a:lnSpc>
                <a:buClr>
                  <a:schemeClr val="accent4"/>
                </a:buClr>
                <a:buSzPts val="1100"/>
              </a:pPr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" dirty="0" err="1">
                  <a:solidFill>
                    <a:schemeClr val="accent6">
                      <a:lumMod val="50000"/>
                    </a:schemeClr>
                  </a:solidFill>
                </a:rPr>
                <a:t>eteriorated</a:t>
              </a:r>
              <a:r>
                <a:rPr lang="en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b="1" i="0" u="none" strike="noStrike" cap="non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C85FE21-F54A-A345-A751-1995B975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512" y="4033849"/>
              <a:ext cx="425848" cy="42246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0E7D419-A7F5-7848-B258-3D1FA56A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4916" y="3443434"/>
              <a:ext cx="389134" cy="41221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56A33-4660-7D49-993D-67F2CFEF707D}"/>
              </a:ext>
            </a:extLst>
          </p:cNvPr>
          <p:cNvGrpSpPr/>
          <p:nvPr/>
        </p:nvGrpSpPr>
        <p:grpSpPr>
          <a:xfrm>
            <a:off x="1924063" y="832104"/>
            <a:ext cx="2811558" cy="1790842"/>
            <a:chOff x="854587" y="1060051"/>
            <a:chExt cx="2811558" cy="1790842"/>
          </a:xfrm>
        </p:grpSpPr>
        <p:sp>
          <p:nvSpPr>
            <p:cNvPr id="24" name="Google Shape;2344;p335">
              <a:extLst>
                <a:ext uri="{FF2B5EF4-FFF2-40B4-BE49-F238E27FC236}">
                  <a16:creationId xmlns:a16="http://schemas.microsoft.com/office/drawing/2014/main" id="{D41A6138-F5BE-FC44-8094-1A40CEF4A2C2}"/>
                </a:ext>
              </a:extLst>
            </p:cNvPr>
            <p:cNvSpPr txBox="1"/>
            <p:nvPr/>
          </p:nvSpPr>
          <p:spPr>
            <a:xfrm>
              <a:off x="885444" y="1060051"/>
              <a:ext cx="2538048" cy="531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</a:rPr>
                <a:t>The average level of country peacefilness has improved by </a:t>
              </a:r>
            </a:p>
            <a:p>
              <a:pPr marL="0" marR="0" lvl="2" indent="0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0" marR="0" lvl="2" indent="0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0" marR="0" lvl="2" indent="0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0" marR="0" lvl="2" indent="0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</a:rPr>
                <a:t>from last year. </a:t>
              </a:r>
              <a:endParaRPr b="1" i="0" u="none" strike="noStrike" cap="non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2296;p333">
              <a:extLst>
                <a:ext uri="{FF2B5EF4-FFF2-40B4-BE49-F238E27FC236}">
                  <a16:creationId xmlns:a16="http://schemas.microsoft.com/office/drawing/2014/main" id="{06FC45D3-E29C-8A43-BC3D-E6742100A3A0}"/>
                </a:ext>
              </a:extLst>
            </p:cNvPr>
            <p:cNvSpPr txBox="1"/>
            <p:nvPr/>
          </p:nvSpPr>
          <p:spPr>
            <a:xfrm>
              <a:off x="854587" y="1524066"/>
              <a:ext cx="2184445" cy="630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lang="en" sz="4800" b="1" kern="1200" spc="-250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0.09%</a:t>
              </a:r>
              <a:endParaRPr sz="4800" b="1" kern="1200" cap="none" spc="-250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sp>
          <p:nvSpPr>
            <p:cNvPr id="31" name="Google Shape;2344;p335">
              <a:extLst>
                <a:ext uri="{FF2B5EF4-FFF2-40B4-BE49-F238E27FC236}">
                  <a16:creationId xmlns:a16="http://schemas.microsoft.com/office/drawing/2014/main" id="{A64C3B14-C118-4941-8C74-8EED0A663B58}"/>
                </a:ext>
              </a:extLst>
            </p:cNvPr>
            <p:cNvSpPr txBox="1"/>
            <p:nvPr/>
          </p:nvSpPr>
          <p:spPr>
            <a:xfrm>
              <a:off x="874916" y="2386848"/>
              <a:ext cx="2791229" cy="464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2">
                <a:lnSpc>
                  <a:spcPct val="90000"/>
                </a:lnSpc>
                <a:buClr>
                  <a:schemeClr val="accent4"/>
                </a:buClr>
                <a:buSzPts val="1100"/>
              </a:pPr>
              <a:r>
                <a:rPr lang="en" b="1" dirty="0">
                  <a:solidFill>
                    <a:schemeClr val="tx1"/>
                  </a:solidFill>
                </a:rPr>
                <a:t>This was the first improvement in the last five years.</a:t>
              </a:r>
              <a:endParaRPr b="1" i="0" u="none" strike="noStrike" cap="none" dirty="0">
                <a:solidFill>
                  <a:schemeClr val="tx1"/>
                </a:solidFill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E1D4AE4-A9C8-134A-B339-1EE563275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22186" y="1674650"/>
              <a:ext cx="389134" cy="41221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1AF7284-58EA-3A46-B17F-5010E8CC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42252"/>
            <a:ext cx="4735621" cy="2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4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19178" y="1973035"/>
            <a:ext cx="3018403" cy="2365690"/>
            <a:chOff x="419178" y="1973035"/>
            <a:chExt cx="3018403" cy="2365690"/>
          </a:xfrm>
        </p:grpSpPr>
        <p:cxnSp>
          <p:nvCxnSpPr>
            <p:cNvPr id="17" name="Elbow Connector 16"/>
            <p:cNvCxnSpPr>
              <a:cxnSpLocks/>
              <a:endCxn id="21" idx="0"/>
            </p:cNvCxnSpPr>
            <p:nvPr/>
          </p:nvCxnSpPr>
          <p:spPr>
            <a:xfrm rot="10800000" flipV="1">
              <a:off x="1484158" y="1973035"/>
              <a:ext cx="1953423" cy="445164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178" y="2418199"/>
              <a:ext cx="2129958" cy="1920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Which is equivalent to </a:t>
              </a:r>
            </a:p>
            <a:p>
              <a:pPr algn="ctr">
                <a:lnSpc>
                  <a:spcPct val="9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11.2%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of total world GDP 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OR </a:t>
              </a:r>
            </a:p>
            <a:p>
              <a:pPr algn="ctr">
                <a:lnSpc>
                  <a:spcPct val="90000"/>
                </a:lnSpc>
              </a:pPr>
              <a:r>
                <a:rPr lang="en-US" sz="3600" b="1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$1853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per person</a:t>
              </a:r>
            </a:p>
          </p:txBody>
        </p:sp>
      </p:grpSp>
      <p:sp>
        <p:nvSpPr>
          <p:cNvPr id="12" name="Google Shape;2344;p335">
            <a:extLst>
              <a:ext uri="{FF2B5EF4-FFF2-40B4-BE49-F238E27FC236}">
                <a16:creationId xmlns:a16="http://schemas.microsoft.com/office/drawing/2014/main" id="{D3049DF8-0921-7A45-8B93-915011672CC9}"/>
              </a:ext>
            </a:extLst>
          </p:cNvPr>
          <p:cNvSpPr txBox="1"/>
          <p:nvPr/>
        </p:nvSpPr>
        <p:spPr>
          <a:xfrm>
            <a:off x="179388" y="509344"/>
            <a:ext cx="3967162" cy="20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lnSpc>
                <a:spcPct val="90000"/>
              </a:lnSpc>
              <a:buClr>
                <a:schemeClr val="accent4"/>
              </a:buClr>
              <a:buSzPts val="1100"/>
            </a:pP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Deaths from conflict and terrorism peaked in 2014.</a:t>
            </a:r>
            <a:endParaRPr sz="1200" i="0" u="none" strike="noStrike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Google Shape;2296;p333">
            <a:extLst>
              <a:ext uri="{FF2B5EF4-FFF2-40B4-BE49-F238E27FC236}">
                <a16:creationId xmlns:a16="http://schemas.microsoft.com/office/drawing/2014/main" id="{A8CDCAB2-17AB-914B-8CF7-9C0E3B7915D6}"/>
              </a:ext>
            </a:extLst>
          </p:cNvPr>
          <p:cNvSpPr txBox="1"/>
          <p:nvPr/>
        </p:nvSpPr>
        <p:spPr>
          <a:xfrm>
            <a:off x="179388" y="208538"/>
            <a:ext cx="4807183" cy="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</a:rPr>
              <a:t>The global cost of violence, 2019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86152" y="1973035"/>
            <a:ext cx="3420698" cy="2413798"/>
            <a:chOff x="5586152" y="1973035"/>
            <a:chExt cx="3420698" cy="2413798"/>
          </a:xfrm>
        </p:grpSpPr>
        <p:sp>
          <p:nvSpPr>
            <p:cNvPr id="28" name="TextBox 27"/>
            <p:cNvSpPr txBox="1"/>
            <p:nvPr/>
          </p:nvSpPr>
          <p:spPr>
            <a:xfrm>
              <a:off x="6044988" y="3063394"/>
              <a:ext cx="29618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b="1" dirty="0">
                  <a:solidFill>
                    <a:schemeClr val="tx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$1.41 TRILLION</a:t>
              </a:r>
            </a:p>
            <a:p>
              <a:pPr algn="ctr">
                <a:lnSpc>
                  <a:spcPct val="8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Could be directed to </a:t>
              </a:r>
            </a:p>
            <a:p>
              <a:pPr algn="ctr">
                <a:lnSpc>
                  <a:spcPct val="80000"/>
                </a:lnSpc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other economic activities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6044988" y="2540174"/>
              <a:ext cx="29618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If the world decreased 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violence by 10%...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E14FC67-C474-044B-B00E-6EB8A583D308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586152" y="1973035"/>
              <a:ext cx="1939767" cy="567139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oogle Shape;2310;p333">
            <a:extLst>
              <a:ext uri="{FF2B5EF4-FFF2-40B4-BE49-F238E27FC236}">
                <a16:creationId xmlns:a16="http://schemas.microsoft.com/office/drawing/2014/main" id="{BE00F44F-99FF-A644-B52A-D603099D8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42" y="198573"/>
            <a:ext cx="552606" cy="461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437581" y="939809"/>
            <a:ext cx="2735630" cy="1740342"/>
            <a:chOff x="3437581" y="939809"/>
            <a:chExt cx="2735630" cy="174034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581" y="939809"/>
              <a:ext cx="2148571" cy="1740342"/>
            </a:xfrm>
            <a:prstGeom prst="rect">
              <a:avLst/>
            </a:prstGeom>
          </p:spPr>
        </p:pic>
        <p:sp>
          <p:nvSpPr>
            <p:cNvPr id="30" name="Google Shape;2296;p333">
              <a:extLst>
                <a:ext uri="{FF2B5EF4-FFF2-40B4-BE49-F238E27FC236}">
                  <a16:creationId xmlns:a16="http://schemas.microsoft.com/office/drawing/2014/main" id="{06FC45D3-E29C-8A43-BC3D-E6742100A3A0}"/>
                </a:ext>
              </a:extLst>
            </p:cNvPr>
            <p:cNvSpPr txBox="1"/>
            <p:nvPr/>
          </p:nvSpPr>
          <p:spPr>
            <a:xfrm>
              <a:off x="3641387" y="1657639"/>
              <a:ext cx="2531824" cy="630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lang="en" sz="4800" b="1" kern="1200" spc="-250" dirty="0" smtClean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$14.1</a:t>
              </a:r>
              <a:endParaRPr sz="4800" b="1" kern="1200" cap="none" spc="-25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25867" y="2238608"/>
            <a:ext cx="4572000" cy="26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trillion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30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344;p335">
            <a:extLst>
              <a:ext uri="{FF2B5EF4-FFF2-40B4-BE49-F238E27FC236}">
                <a16:creationId xmlns:a16="http://schemas.microsoft.com/office/drawing/2014/main" id="{2909FB77-A827-8C41-A4A2-A20FD5F50139}"/>
              </a:ext>
            </a:extLst>
          </p:cNvPr>
          <p:cNvSpPr txBox="1"/>
          <p:nvPr/>
        </p:nvSpPr>
        <p:spPr>
          <a:xfrm>
            <a:off x="179388" y="513506"/>
            <a:ext cx="6728872" cy="25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lnSpc>
                <a:spcPct val="90000"/>
              </a:lnSpc>
              <a:buClr>
                <a:schemeClr val="accent4"/>
              </a:buClr>
              <a:buSzPts val="1100"/>
            </a:pPr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The inverse of violence is not the same as the presence of peace</a:t>
            </a:r>
            <a:endParaRPr sz="1200" i="0" u="none" strike="noStrike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D9D4F-DCFF-8E4E-B225-4013698F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4" y="991558"/>
            <a:ext cx="3361740" cy="3361740"/>
          </a:xfrm>
          <a:prstGeom prst="rect">
            <a:avLst/>
          </a:prstGeom>
        </p:spPr>
      </p:pic>
      <p:sp>
        <p:nvSpPr>
          <p:cNvPr id="20" name="Google Shape;2296;p333">
            <a:extLst>
              <a:ext uri="{FF2B5EF4-FFF2-40B4-BE49-F238E27FC236}">
                <a16:creationId xmlns:a16="http://schemas.microsoft.com/office/drawing/2014/main" id="{CFE08D24-372C-AD4D-9B3F-01068EEDA204}"/>
              </a:ext>
            </a:extLst>
          </p:cNvPr>
          <p:cNvSpPr txBox="1"/>
          <p:nvPr/>
        </p:nvSpPr>
        <p:spPr>
          <a:xfrm>
            <a:off x="167474" y="198573"/>
            <a:ext cx="7402168" cy="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</a:rPr>
              <a:t>Positive Peace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1C611C-1C91-5942-9B76-C8BC3568F0D6}"/>
              </a:ext>
            </a:extLst>
          </p:cNvPr>
          <p:cNvGrpSpPr/>
          <p:nvPr/>
        </p:nvGrpSpPr>
        <p:grpSpPr>
          <a:xfrm>
            <a:off x="4602876" y="1189410"/>
            <a:ext cx="3351421" cy="216932"/>
            <a:chOff x="4602876" y="1843559"/>
            <a:chExt cx="3351421" cy="216932"/>
          </a:xfrm>
        </p:grpSpPr>
        <p:sp>
          <p:nvSpPr>
            <p:cNvPr id="8" name="Google Shape;2344;p335"/>
            <p:cNvSpPr txBox="1"/>
            <p:nvPr/>
          </p:nvSpPr>
          <p:spPr>
            <a:xfrm>
              <a:off x="4858541" y="1843559"/>
              <a:ext cx="3095756" cy="21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tx1"/>
                  </a:solidFill>
                </a:rPr>
                <a:t>Empirically derived by correlating over 10k relevant indicators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0412DFD-1A85-A94B-A82C-7437A4FF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2876" y="1856439"/>
              <a:ext cx="120822" cy="1911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B74C2E-D261-A649-B407-141DEA542BB7}"/>
              </a:ext>
            </a:extLst>
          </p:cNvPr>
          <p:cNvGrpSpPr/>
          <p:nvPr/>
        </p:nvGrpSpPr>
        <p:grpSpPr>
          <a:xfrm>
            <a:off x="4602876" y="2590439"/>
            <a:ext cx="3351421" cy="216932"/>
            <a:chOff x="4602876" y="2375964"/>
            <a:chExt cx="3351421" cy="216932"/>
          </a:xfrm>
        </p:grpSpPr>
        <p:sp>
          <p:nvSpPr>
            <p:cNvPr id="10" name="Google Shape;2344;p335"/>
            <p:cNvSpPr txBox="1"/>
            <p:nvPr/>
          </p:nvSpPr>
          <p:spPr>
            <a:xfrm>
              <a:off x="4858541" y="2375964"/>
              <a:ext cx="3095756" cy="21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tx1"/>
                  </a:solidFill>
                </a:rPr>
                <a:t>Yields new datasets for understanding peacefulness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085DF53-CA41-1444-9A12-D560DDA0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2876" y="2388844"/>
              <a:ext cx="120822" cy="19117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0E9F8E-14F5-3A44-B703-7DA958E9ED14}"/>
              </a:ext>
            </a:extLst>
          </p:cNvPr>
          <p:cNvGrpSpPr/>
          <p:nvPr/>
        </p:nvGrpSpPr>
        <p:grpSpPr>
          <a:xfrm>
            <a:off x="4602876" y="1887516"/>
            <a:ext cx="3351421" cy="216932"/>
            <a:chOff x="4602876" y="2897854"/>
            <a:chExt cx="3351421" cy="216932"/>
          </a:xfrm>
        </p:grpSpPr>
        <p:sp>
          <p:nvSpPr>
            <p:cNvPr id="12" name="Google Shape;2344;p335"/>
            <p:cNvSpPr txBox="1"/>
            <p:nvPr/>
          </p:nvSpPr>
          <p:spPr>
            <a:xfrm>
              <a:off x="4858541" y="2897854"/>
              <a:ext cx="3095756" cy="21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tx1"/>
                  </a:solidFill>
                </a:rPr>
                <a:t>Framework is broadly consistent with the literature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40BE71B-9146-B844-86B8-07266E9E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2876" y="2910734"/>
              <a:ext cx="120822" cy="1911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202E18-E1F7-7048-A656-24BC6EA4D74C}"/>
              </a:ext>
            </a:extLst>
          </p:cNvPr>
          <p:cNvGrpSpPr/>
          <p:nvPr/>
        </p:nvGrpSpPr>
        <p:grpSpPr>
          <a:xfrm>
            <a:off x="4602876" y="3392673"/>
            <a:ext cx="3351421" cy="216932"/>
            <a:chOff x="4602876" y="3427843"/>
            <a:chExt cx="3351421" cy="216932"/>
          </a:xfrm>
        </p:grpSpPr>
        <p:sp>
          <p:nvSpPr>
            <p:cNvPr id="14" name="Google Shape;2344;p335"/>
            <p:cNvSpPr txBox="1"/>
            <p:nvPr/>
          </p:nvSpPr>
          <p:spPr>
            <a:xfrm>
              <a:off x="4858541" y="3427843"/>
              <a:ext cx="3095756" cy="216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2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tx1"/>
                  </a:solidFill>
                </a:rPr>
                <a:t>But yields some surprising findings that we could not previously model…</a:t>
              </a:r>
              <a:endParaRPr i="0" u="none" strike="noStrike" cap="none" dirty="0">
                <a:solidFill>
                  <a:schemeClr val="tx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3F171B7-2839-1B49-8051-3070BB763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2876" y="3440723"/>
              <a:ext cx="120822" cy="19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72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" y="905872"/>
            <a:ext cx="9015068" cy="3757567"/>
          </a:xfrm>
          <a:prstGeom prst="rect">
            <a:avLst/>
          </a:prstGeom>
        </p:spPr>
      </p:pic>
      <p:sp>
        <p:nvSpPr>
          <p:cNvPr id="20" name="Google Shape;2344;p335">
            <a:extLst>
              <a:ext uri="{FF2B5EF4-FFF2-40B4-BE49-F238E27FC236}">
                <a16:creationId xmlns:a16="http://schemas.microsoft.com/office/drawing/2014/main" id="{2909FB77-A827-8C41-A4A2-A20FD5F50139}"/>
              </a:ext>
            </a:extLst>
          </p:cNvPr>
          <p:cNvSpPr txBox="1"/>
          <p:nvPr/>
        </p:nvSpPr>
        <p:spPr>
          <a:xfrm>
            <a:off x="179388" y="513506"/>
            <a:ext cx="6728872" cy="25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lnSpc>
                <a:spcPct val="90000"/>
              </a:lnSpc>
              <a:buClr>
                <a:schemeClr val="accent4"/>
              </a:buClr>
              <a:buSzPts val="1100"/>
            </a:pPr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The inverse of violence is not the same as the presence of peace</a:t>
            </a:r>
            <a:endParaRPr sz="1200" i="0" u="none" strike="noStrike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Google Shape;2296;p333">
            <a:extLst>
              <a:ext uri="{FF2B5EF4-FFF2-40B4-BE49-F238E27FC236}">
                <a16:creationId xmlns:a16="http://schemas.microsoft.com/office/drawing/2014/main" id="{CFE08D24-372C-AD4D-9B3F-01068EEDA204}"/>
              </a:ext>
            </a:extLst>
          </p:cNvPr>
          <p:cNvSpPr txBox="1"/>
          <p:nvPr/>
        </p:nvSpPr>
        <p:spPr>
          <a:xfrm>
            <a:off x="167474" y="198573"/>
            <a:ext cx="7402168" cy="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+mj-lt"/>
              </a:rPr>
              <a:t>Positive Peace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990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4"/>
          <p:cNvSpPr txBox="1"/>
          <p:nvPr/>
        </p:nvSpPr>
        <p:spPr>
          <a:xfrm>
            <a:off x="431800" y="1523408"/>
            <a:ext cx="7917375" cy="158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ts val="3600"/>
            </a:pPr>
            <a:r>
              <a:rPr lang="en-US" sz="7000" b="1" spc="-300" dirty="0" smtClean="0">
                <a:solidFill>
                  <a:schemeClr val="bg1"/>
                </a:solidFill>
                <a:latin typeface="+mj-lt"/>
                <a:ea typeface="Muli Black"/>
                <a:cs typeface="Muli Black"/>
                <a:sym typeface="Muli Black"/>
              </a:rPr>
              <a:t>From programming to policy….</a:t>
            </a:r>
            <a:endParaRPr sz="7000" b="1" spc="-300" dirty="0">
              <a:solidFill>
                <a:schemeClr val="bg1"/>
              </a:solidFill>
              <a:latin typeface="+mj-lt"/>
              <a:ea typeface="Muli Black"/>
              <a:cs typeface="Muli Black"/>
              <a:sym typeface="Muli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55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96;p333"/>
          <p:cNvSpPr txBox="1"/>
          <p:nvPr/>
        </p:nvSpPr>
        <p:spPr>
          <a:xfrm>
            <a:off x="302454" y="536199"/>
            <a:ext cx="7267187" cy="2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  <a:latin typeface="+mj-lt"/>
              </a:rPr>
              <a:t>#peacebuildRgoalz</a:t>
            </a:r>
            <a:endParaRPr sz="2000" b="1" i="0" cap="none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4567" y="1547953"/>
            <a:ext cx="6911310" cy="276999"/>
            <a:chOff x="423745" y="1547953"/>
            <a:chExt cx="7032132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653616" y="1547953"/>
              <a:ext cx="6802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Scale up our interactive websites for different language users</a:t>
              </a:r>
              <a:endParaRPr lang="en-US" sz="1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745" y="1616487"/>
              <a:ext cx="120822" cy="191173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4567" y="2228549"/>
            <a:ext cx="6911310" cy="276999"/>
            <a:chOff x="423745" y="1573573"/>
            <a:chExt cx="7032132" cy="276999"/>
          </a:xfrm>
        </p:grpSpPr>
        <p:sp>
          <p:nvSpPr>
            <p:cNvPr id="51" name="TextBox 50"/>
            <p:cNvSpPr txBox="1"/>
            <p:nvPr/>
          </p:nvSpPr>
          <p:spPr>
            <a:xfrm>
              <a:off x="653616" y="1573573"/>
              <a:ext cx="6802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Develop the go-to World Violence Database</a:t>
              </a:r>
              <a:endParaRPr lang="en-US" sz="1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52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745" y="1616487"/>
              <a:ext cx="120822" cy="19117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4567" y="2823545"/>
            <a:ext cx="6911310" cy="276999"/>
            <a:chOff x="423745" y="1547953"/>
            <a:chExt cx="7032132" cy="276999"/>
          </a:xfrm>
        </p:grpSpPr>
        <p:sp>
          <p:nvSpPr>
            <p:cNvPr id="54" name="TextBox 53"/>
            <p:cNvSpPr txBox="1"/>
            <p:nvPr/>
          </p:nvSpPr>
          <p:spPr>
            <a:xfrm>
              <a:off x="653615" y="1547953"/>
              <a:ext cx="6802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And the peacebuildR package for using it</a:t>
              </a:r>
              <a:endParaRPr lang="en-US" sz="1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55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745" y="1616487"/>
              <a:ext cx="120822" cy="1911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3F8D85-98A3-4147-A853-C08554A15CEB}"/>
              </a:ext>
            </a:extLst>
          </p:cNvPr>
          <p:cNvGrpSpPr/>
          <p:nvPr/>
        </p:nvGrpSpPr>
        <p:grpSpPr>
          <a:xfrm>
            <a:off x="544567" y="3418541"/>
            <a:ext cx="6911310" cy="276999"/>
            <a:chOff x="423745" y="1547953"/>
            <a:chExt cx="7032132" cy="276999"/>
          </a:xfrm>
        </p:grpSpPr>
        <p:sp>
          <p:nvSpPr>
            <p:cNvPr id="57" name="TextBox 56"/>
            <p:cNvSpPr txBox="1"/>
            <p:nvPr/>
          </p:nvSpPr>
          <p:spPr>
            <a:xfrm>
              <a:off x="653615" y="1547953"/>
              <a:ext cx="6802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Predict drug war escalations with 80%+ accuracy</a:t>
              </a:r>
              <a:endParaRPr lang="en-US" sz="1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58" name="Graphic 27">
              <a:extLst>
                <a:ext uri="{FF2B5EF4-FFF2-40B4-BE49-F238E27FC236}">
                  <a16:creationId xmlns:a16="http://schemas.microsoft.com/office/drawing/2014/main" id="{D6E5F444-8D74-6F4B-A56B-99C9EC36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745" y="1616487"/>
              <a:ext cx="120822" cy="19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9925</TotalTime>
  <Words>357</Words>
  <Application>Microsoft Office PowerPoint</Application>
  <PresentationFormat>On-screen Show (16:9)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Muli</vt:lpstr>
      <vt:lpstr>Muli Black</vt:lpstr>
      <vt:lpstr>Muli ExtraBold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Lewis</dc:creator>
  <cp:lastModifiedBy>Talia Hagerty</cp:lastModifiedBy>
  <cp:revision>519</cp:revision>
  <cp:lastPrinted>2019-07-24T07:16:06Z</cp:lastPrinted>
  <dcterms:modified xsi:type="dcterms:W3CDTF">2019-07-31T04:57:47Z</dcterms:modified>
</cp:coreProperties>
</file>